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1054" r:id="rId5"/>
    <p:sldId id="283" r:id="rId6"/>
    <p:sldId id="284" r:id="rId7"/>
    <p:sldId id="323" r:id="rId8"/>
    <p:sldId id="289" r:id="rId9"/>
    <p:sldId id="291" r:id="rId10"/>
    <p:sldId id="292" r:id="rId11"/>
    <p:sldId id="1159" r:id="rId12"/>
    <p:sldId id="1160" r:id="rId13"/>
    <p:sldId id="303" r:id="rId14"/>
    <p:sldId id="1067" r:id="rId15"/>
    <p:sldId id="1161" r:id="rId16"/>
    <p:sldId id="1088" r:id="rId17"/>
    <p:sldId id="1086" r:id="rId18"/>
    <p:sldId id="1156" r:id="rId19"/>
    <p:sldId id="1061" r:id="rId20"/>
    <p:sldId id="1063" r:id="rId21"/>
    <p:sldId id="1091" r:id="rId22"/>
    <p:sldId id="1064" r:id="rId23"/>
    <p:sldId id="384" r:id="rId24"/>
    <p:sldId id="1158" r:id="rId25"/>
    <p:sldId id="352" r:id="rId26"/>
    <p:sldId id="307" r:id="rId27"/>
    <p:sldId id="306" r:id="rId28"/>
    <p:sldId id="368" r:id="rId29"/>
    <p:sldId id="1059" r:id="rId30"/>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ZZINO Verena (REA)" initials="BV(" lastIdx="5" clrIdx="0">
    <p:extLst>
      <p:ext uri="{19B8F6BF-5375-455C-9EA6-DF929625EA0E}">
        <p15:presenceInfo xmlns:p15="http://schemas.microsoft.com/office/powerpoint/2012/main" userId="S-1-5-21-1606980848-2025429265-839522115-774683" providerId="AD"/>
      </p:ext>
    </p:extLst>
  </p:cmAuthor>
  <p:cmAuthor id="2" name="COFFEY Alice (REA)" initials="CA(" lastIdx="1" clrIdx="1">
    <p:extLst>
      <p:ext uri="{19B8F6BF-5375-455C-9EA6-DF929625EA0E}">
        <p15:presenceInfo xmlns:p15="http://schemas.microsoft.com/office/powerpoint/2012/main" userId="S-1-5-21-1606980848-2025429265-839522115-1372849" providerId="AD"/>
      </p:ext>
    </p:extLst>
  </p:cmAuthor>
  <p:cmAuthor id="3" name="GUTIERREZ-DOMINGUEZ Rodrigo (REA)" initials="GDR(" lastIdx="1" clrIdx="2">
    <p:extLst>
      <p:ext uri="{19B8F6BF-5375-455C-9EA6-DF929625EA0E}">
        <p15:presenceInfo xmlns:p15="http://schemas.microsoft.com/office/powerpoint/2012/main" userId="S::Rodrigo.GUTIERREZ-DOMINGUEZ@ec.europa.eu::daa55638-69da-4b7d-9c31-13a264f9eab3" providerId="AD"/>
      </p:ext>
    </p:extLst>
  </p:cmAuthor>
  <p:cmAuthor id="4" name="SCHOETZ SOBCZAK Aleksandra (REA)" initials="S(" lastIdx="3" clrIdx="3">
    <p:extLst>
      <p:ext uri="{19B8F6BF-5375-455C-9EA6-DF929625EA0E}">
        <p15:presenceInfo xmlns:p15="http://schemas.microsoft.com/office/powerpoint/2012/main" userId="S::aleksandra.schoetz-sobczak@ec.europa.eu::44d97e99-11ae-47e5-a4aa-1bc377a8106f" providerId="AD"/>
      </p:ext>
    </p:extLst>
  </p:cmAuthor>
  <p:cmAuthor id="5" name="DZOKOTO POMENYA Nancy (REA)" initials="D(" lastIdx="1" clrIdx="4">
    <p:extLst>
      <p:ext uri="{19B8F6BF-5375-455C-9EA6-DF929625EA0E}">
        <p15:presenceInfo xmlns:p15="http://schemas.microsoft.com/office/powerpoint/2012/main" userId="S::nancy.dzokoto-pomenya@ec.europa.eu::60d8bf19-1e19-4365-ba2a-1337533dc4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8D216B"/>
    <a:srgbClr val="0E4080"/>
    <a:srgbClr val="C284B1"/>
    <a:srgbClr val="BE81A3"/>
    <a:srgbClr val="8D21A7"/>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4447" autoAdjust="0"/>
  </p:normalViewPr>
  <p:slideViewPr>
    <p:cSldViewPr snapToGrid="0">
      <p:cViewPr varScale="1">
        <p:scale>
          <a:sx n="54" d="100"/>
          <a:sy n="54" d="100"/>
        </p:scale>
        <p:origin x="1781" y="29"/>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ata6.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18" Type="http://schemas.openxmlformats.org/officeDocument/2006/relationships/image" Target="../media/image88.svg"/><Relationship Id="rId3" Type="http://schemas.openxmlformats.org/officeDocument/2006/relationships/hyperlink" Target="https://msca.b2match.io/" TargetMode="External"/><Relationship Id="rId7" Type="http://schemas.openxmlformats.org/officeDocument/2006/relationships/image" Target="../media/image77.png"/><Relationship Id="rId12" Type="http://schemas.openxmlformats.org/officeDocument/2006/relationships/image" Target="../media/image82.svg"/><Relationship Id="rId17" Type="http://schemas.openxmlformats.org/officeDocument/2006/relationships/image" Target="../media/image87.png"/><Relationship Id="rId2" Type="http://schemas.openxmlformats.org/officeDocument/2006/relationships/hyperlink" Target="https://horizoneuropencpportal.eu/ncp-networks/msca/find-your-ncp?country-type=MS&amp;order=country" TargetMode="External"/><Relationship Id="rId16" Type="http://schemas.openxmlformats.org/officeDocument/2006/relationships/image" Target="../media/image86.svg"/><Relationship Id="rId1" Type="http://schemas.openxmlformats.org/officeDocument/2006/relationships/hyperlink" Target="https://ec.europa.eu/info/funding-tenders/opportunities/portal/screen/how-to-participate/partner-search" TargetMode="External"/><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svg"/><Relationship Id="rId4" Type="http://schemas.openxmlformats.org/officeDocument/2006/relationships/hyperlink" Target="https://een.ec.europa.eu/local-contact-points" TargetMode="External"/><Relationship Id="rId9" Type="http://schemas.openxmlformats.org/officeDocument/2006/relationships/image" Target="../media/image79.png"/><Relationship Id="rId14" Type="http://schemas.openxmlformats.org/officeDocument/2006/relationships/image" Target="../media/image8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5.png"/><Relationship Id="rId18" Type="http://schemas.openxmlformats.org/officeDocument/2006/relationships/hyperlink" Target="https://een.ec.europa.eu/local-contact-points" TargetMode="External"/><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hyperlink" Target="https://horizoneuropencpportal.eu/ncp-networks/msca/find-your-ncp?country-type=MS&amp;order=country" TargetMode="External"/><Relationship Id="rId17" Type="http://schemas.openxmlformats.org/officeDocument/2006/relationships/image" Target="../media/image88.svg"/><Relationship Id="rId2" Type="http://schemas.openxmlformats.org/officeDocument/2006/relationships/image" Target="../media/image76.svg"/><Relationship Id="rId16" Type="http://schemas.openxmlformats.org/officeDocument/2006/relationships/image" Target="../media/image87.png"/><Relationship Id="rId1" Type="http://schemas.openxmlformats.org/officeDocument/2006/relationships/image" Target="../media/image75.png"/><Relationship Id="rId6" Type="http://schemas.openxmlformats.org/officeDocument/2006/relationships/image" Target="../media/image80.svg"/><Relationship Id="rId11" Type="http://schemas.openxmlformats.org/officeDocument/2006/relationships/image" Target="../media/image84.svg"/><Relationship Id="rId5" Type="http://schemas.openxmlformats.org/officeDocument/2006/relationships/image" Target="../media/image79.png"/><Relationship Id="rId15" Type="http://schemas.openxmlformats.org/officeDocument/2006/relationships/hyperlink" Target="https://msca.b2match.io/" TargetMode="External"/><Relationship Id="rId10" Type="http://schemas.openxmlformats.org/officeDocument/2006/relationships/image" Target="../media/image83.png"/><Relationship Id="rId4" Type="http://schemas.openxmlformats.org/officeDocument/2006/relationships/image" Target="../media/image78.svg"/><Relationship Id="rId9" Type="http://schemas.openxmlformats.org/officeDocument/2006/relationships/hyperlink" Target="https://ec.europa.eu/info/funding-tenders/opportunities/portal/screen/how-to-participate/partner-search" TargetMode="External"/><Relationship Id="rId14" Type="http://schemas.openxmlformats.org/officeDocument/2006/relationships/image" Target="../media/image8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D1C35-D332-48A8-BB5C-9C99208B952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458F2272-369E-4462-A31E-A40DD2C08D2B}">
      <dgm:prSet phldrT="[Text]"/>
      <dgm:spPr/>
      <dgm:t>
        <a:bodyPr/>
        <a:lstStyle/>
        <a:p>
          <a:endParaRPr lang="en-GB">
            <a:solidFill>
              <a:srgbClr val="931680"/>
            </a:solidFill>
          </a:endParaRPr>
        </a:p>
      </dgm:t>
    </dgm:pt>
    <dgm:pt modelId="{89971B4B-4508-46DF-BAD2-2AF97696BAC5}" type="parTrans" cxnId="{7768857D-1947-4BE4-878E-F4845E623319}">
      <dgm:prSet/>
      <dgm:spPr/>
      <dgm:t>
        <a:bodyPr/>
        <a:lstStyle/>
        <a:p>
          <a:endParaRPr lang="en-GB">
            <a:solidFill>
              <a:srgbClr val="931680"/>
            </a:solidFill>
          </a:endParaRPr>
        </a:p>
      </dgm:t>
    </dgm:pt>
    <dgm:pt modelId="{C019BDCB-453E-42C4-B80E-A7EF240437FC}" type="sibTrans" cxnId="{7768857D-1947-4BE4-878E-F4845E623319}">
      <dgm:prSet/>
      <dgm:spPr/>
      <dgm:t>
        <a:bodyPr/>
        <a:lstStyle/>
        <a:p>
          <a:endParaRPr lang="en-GB">
            <a:solidFill>
              <a:srgbClr val="931680"/>
            </a:solidFill>
          </a:endParaRPr>
        </a:p>
      </dgm:t>
    </dgm:pt>
    <dgm:pt modelId="{80BF4CE0-9602-4D2E-92D1-949A0F0ECCB9}">
      <dgm:prSet phldrT="[Text]" phldr="1"/>
      <dgm:spPr/>
      <dgm:t>
        <a:bodyPr/>
        <a:lstStyle/>
        <a:p>
          <a:endParaRPr lang="en-GB" dirty="0">
            <a:solidFill>
              <a:srgbClr val="931680"/>
            </a:solidFill>
          </a:endParaRPr>
        </a:p>
      </dgm:t>
    </dgm:pt>
    <dgm:pt modelId="{0F0F0540-0844-4422-991F-9985765DCCC3}" type="sibTrans" cxnId="{164DAF6E-D674-4559-BD35-6A631687F847}">
      <dgm:prSet/>
      <dgm:spPr/>
      <dgm:t>
        <a:bodyPr/>
        <a:lstStyle/>
        <a:p>
          <a:endParaRPr lang="en-GB">
            <a:solidFill>
              <a:srgbClr val="931680"/>
            </a:solidFill>
          </a:endParaRPr>
        </a:p>
      </dgm:t>
    </dgm:pt>
    <dgm:pt modelId="{3C7A691C-F84A-4A32-8E29-8635E2CE1620}" type="parTrans" cxnId="{164DAF6E-D674-4559-BD35-6A631687F847}">
      <dgm:prSet/>
      <dgm:spPr/>
      <dgm:t>
        <a:bodyPr/>
        <a:lstStyle/>
        <a:p>
          <a:endParaRPr lang="en-GB">
            <a:solidFill>
              <a:srgbClr val="931680"/>
            </a:solidFill>
          </a:endParaRPr>
        </a:p>
      </dgm:t>
    </dgm:pt>
    <dgm:pt modelId="{FF227725-90CD-4A3A-AE29-CF7975C2C939}">
      <dgm:prSet phldrT="[Text]" phldr="1"/>
      <dgm:spPr/>
      <dgm:t>
        <a:bodyPr/>
        <a:lstStyle/>
        <a:p>
          <a:endParaRPr lang="en-GB" dirty="0">
            <a:solidFill>
              <a:srgbClr val="931680"/>
            </a:solidFill>
          </a:endParaRPr>
        </a:p>
      </dgm:t>
    </dgm:pt>
    <dgm:pt modelId="{F838B47B-D539-4EAC-8D7A-0A6D5CCB5566}" type="sibTrans" cxnId="{48FB81EA-5D91-436B-B186-51F22D6D06CE}">
      <dgm:prSet/>
      <dgm:spPr/>
      <dgm:t>
        <a:bodyPr/>
        <a:lstStyle/>
        <a:p>
          <a:endParaRPr lang="en-GB">
            <a:solidFill>
              <a:srgbClr val="931680"/>
            </a:solidFill>
          </a:endParaRPr>
        </a:p>
      </dgm:t>
    </dgm:pt>
    <dgm:pt modelId="{BC1A9270-F4D0-4AB6-B4E4-075EEBEB036E}" type="parTrans" cxnId="{48FB81EA-5D91-436B-B186-51F22D6D06CE}">
      <dgm:prSet/>
      <dgm:spPr/>
      <dgm:t>
        <a:bodyPr/>
        <a:lstStyle/>
        <a:p>
          <a:endParaRPr lang="en-GB">
            <a:solidFill>
              <a:srgbClr val="931680"/>
            </a:solidFill>
          </a:endParaRPr>
        </a:p>
      </dgm:t>
    </dgm:pt>
    <dgm:pt modelId="{9594A97B-556C-4B0C-BD68-2F9F4405D037}" type="pres">
      <dgm:prSet presAssocID="{319D1C35-D332-48A8-BB5C-9C99208B952E}" presName="Name0" presStyleCnt="0">
        <dgm:presLayoutVars>
          <dgm:chMax val="7"/>
          <dgm:chPref val="7"/>
          <dgm:dir/>
          <dgm:animLvl val="lvl"/>
        </dgm:presLayoutVars>
      </dgm:prSet>
      <dgm:spPr/>
    </dgm:pt>
    <dgm:pt modelId="{A8082EA5-874E-422E-835A-8F65B0F2974A}" type="pres">
      <dgm:prSet presAssocID="{458F2272-369E-4462-A31E-A40DD2C08D2B}" presName="Accent1" presStyleCnt="0"/>
      <dgm:spPr/>
    </dgm:pt>
    <dgm:pt modelId="{B3FE5D0C-C102-480E-AC84-2D81964C0971}" type="pres">
      <dgm:prSet presAssocID="{458F2272-369E-4462-A31E-A40DD2C08D2B}" presName="Accent" presStyleLbl="node1" presStyleIdx="0" presStyleCnt="3" custLinFactNeighborX="1162"/>
      <dgm:spPr>
        <a:solidFill>
          <a:srgbClr val="0E4080"/>
        </a:solidFill>
      </dgm:spPr>
    </dgm:pt>
    <dgm:pt modelId="{6C165BC2-943F-4ED3-AB39-FDFB36711103}" type="pres">
      <dgm:prSet presAssocID="{458F2272-369E-4462-A31E-A40DD2C08D2B}" presName="Parent1" presStyleLbl="revTx" presStyleIdx="0" presStyleCnt="3">
        <dgm:presLayoutVars>
          <dgm:chMax val="1"/>
          <dgm:chPref val="1"/>
          <dgm:bulletEnabled val="1"/>
        </dgm:presLayoutVars>
      </dgm:prSet>
      <dgm:spPr/>
    </dgm:pt>
    <dgm:pt modelId="{6C261387-5102-4C44-ABA5-E18AA55370BA}" type="pres">
      <dgm:prSet presAssocID="{FF227725-90CD-4A3A-AE29-CF7975C2C939}" presName="Accent2" presStyleCnt="0"/>
      <dgm:spPr/>
    </dgm:pt>
    <dgm:pt modelId="{7EC037C1-8E7B-410F-8115-E4E937BC20B0}" type="pres">
      <dgm:prSet presAssocID="{FF227725-90CD-4A3A-AE29-CF7975C2C939}" presName="Accent" presStyleLbl="node1" presStyleIdx="1" presStyleCnt="3"/>
      <dgm:spPr>
        <a:solidFill>
          <a:srgbClr val="8D216B"/>
        </a:solidFill>
        <a:ln>
          <a:solidFill>
            <a:srgbClr val="931680"/>
          </a:solidFill>
        </a:ln>
      </dgm:spPr>
    </dgm:pt>
    <dgm:pt modelId="{5E990528-324C-419D-B544-8E7BB98399C8}" type="pres">
      <dgm:prSet presAssocID="{FF227725-90CD-4A3A-AE29-CF7975C2C939}" presName="Parent2" presStyleLbl="revTx" presStyleIdx="1" presStyleCnt="3">
        <dgm:presLayoutVars>
          <dgm:chMax val="1"/>
          <dgm:chPref val="1"/>
          <dgm:bulletEnabled val="1"/>
        </dgm:presLayoutVars>
      </dgm:prSet>
      <dgm:spPr/>
    </dgm:pt>
    <dgm:pt modelId="{920A192C-83A8-44A7-88AA-E12ACEA57966}" type="pres">
      <dgm:prSet presAssocID="{80BF4CE0-9602-4D2E-92D1-949A0F0ECCB9}" presName="Accent3" presStyleCnt="0"/>
      <dgm:spPr/>
    </dgm:pt>
    <dgm:pt modelId="{6FDCA8F3-03C4-4455-9802-1B8692C34B59}" type="pres">
      <dgm:prSet presAssocID="{80BF4CE0-9602-4D2E-92D1-949A0F0ECCB9}" presName="Accent" presStyleLbl="node1" presStyleIdx="2" presStyleCnt="3"/>
      <dgm:spPr>
        <a:solidFill>
          <a:srgbClr val="BE81A3"/>
        </a:solidFill>
        <a:ln>
          <a:solidFill>
            <a:srgbClr val="BE81A3"/>
          </a:solidFill>
        </a:ln>
      </dgm:spPr>
    </dgm:pt>
    <dgm:pt modelId="{EC3EAF59-23A9-420E-A409-812BAF7B9162}" type="pres">
      <dgm:prSet presAssocID="{80BF4CE0-9602-4D2E-92D1-949A0F0ECCB9}" presName="Parent3" presStyleLbl="revTx" presStyleIdx="2" presStyleCnt="3">
        <dgm:presLayoutVars>
          <dgm:chMax val="1"/>
          <dgm:chPref val="1"/>
          <dgm:bulletEnabled val="1"/>
        </dgm:presLayoutVars>
      </dgm:prSet>
      <dgm:spPr/>
    </dgm:pt>
  </dgm:ptLst>
  <dgm:cxnLst>
    <dgm:cxn modelId="{969CFC0F-A173-45BC-B064-1C3AB732FB62}" type="presOf" srcId="{FF227725-90CD-4A3A-AE29-CF7975C2C939}" destId="{5E990528-324C-419D-B544-8E7BB98399C8}" srcOrd="0" destOrd="0" presId="urn:microsoft.com/office/officeart/2009/layout/CircleArrowProcess"/>
    <dgm:cxn modelId="{A3448C14-99CC-4E4A-9B3B-A62EE78CFC19}" type="presOf" srcId="{319D1C35-D332-48A8-BB5C-9C99208B952E}" destId="{9594A97B-556C-4B0C-BD68-2F9F4405D037}" srcOrd="0" destOrd="0" presId="urn:microsoft.com/office/officeart/2009/layout/CircleArrowProcess"/>
    <dgm:cxn modelId="{164DAF6E-D674-4559-BD35-6A631687F847}" srcId="{319D1C35-D332-48A8-BB5C-9C99208B952E}" destId="{80BF4CE0-9602-4D2E-92D1-949A0F0ECCB9}" srcOrd="2" destOrd="0" parTransId="{3C7A691C-F84A-4A32-8E29-8635E2CE1620}" sibTransId="{0F0F0540-0844-4422-991F-9985765DCCC3}"/>
    <dgm:cxn modelId="{7768857D-1947-4BE4-878E-F4845E623319}" srcId="{319D1C35-D332-48A8-BB5C-9C99208B952E}" destId="{458F2272-369E-4462-A31E-A40DD2C08D2B}" srcOrd="0" destOrd="0" parTransId="{89971B4B-4508-46DF-BAD2-2AF97696BAC5}" sibTransId="{C019BDCB-453E-42C4-B80E-A7EF240437FC}"/>
    <dgm:cxn modelId="{BA48C28F-FCE7-4BB6-8615-1817DCEEDE03}" type="presOf" srcId="{80BF4CE0-9602-4D2E-92D1-949A0F0ECCB9}" destId="{EC3EAF59-23A9-420E-A409-812BAF7B9162}" srcOrd="0" destOrd="0" presId="urn:microsoft.com/office/officeart/2009/layout/CircleArrowProcess"/>
    <dgm:cxn modelId="{2660ABD2-B057-44B2-A511-FABF45D2F4DB}" type="presOf" srcId="{458F2272-369E-4462-A31E-A40DD2C08D2B}" destId="{6C165BC2-943F-4ED3-AB39-FDFB36711103}" srcOrd="0" destOrd="0" presId="urn:microsoft.com/office/officeart/2009/layout/CircleArrowProcess"/>
    <dgm:cxn modelId="{48FB81EA-5D91-436B-B186-51F22D6D06CE}" srcId="{319D1C35-D332-48A8-BB5C-9C99208B952E}" destId="{FF227725-90CD-4A3A-AE29-CF7975C2C939}" srcOrd="1" destOrd="0" parTransId="{BC1A9270-F4D0-4AB6-B4E4-075EEBEB036E}" sibTransId="{F838B47B-D539-4EAC-8D7A-0A6D5CCB5566}"/>
    <dgm:cxn modelId="{661A5AAE-5937-4C08-885A-54E420ACC9C7}" type="presParOf" srcId="{9594A97B-556C-4B0C-BD68-2F9F4405D037}" destId="{A8082EA5-874E-422E-835A-8F65B0F2974A}" srcOrd="0" destOrd="0" presId="urn:microsoft.com/office/officeart/2009/layout/CircleArrowProcess"/>
    <dgm:cxn modelId="{B371AE4F-77E1-418E-9636-BD87C5038868}" type="presParOf" srcId="{A8082EA5-874E-422E-835A-8F65B0F2974A}" destId="{B3FE5D0C-C102-480E-AC84-2D81964C0971}" srcOrd="0" destOrd="0" presId="urn:microsoft.com/office/officeart/2009/layout/CircleArrowProcess"/>
    <dgm:cxn modelId="{08ACF6A5-3BE2-4F35-AD48-1D8DA6B929B1}" type="presParOf" srcId="{9594A97B-556C-4B0C-BD68-2F9F4405D037}" destId="{6C165BC2-943F-4ED3-AB39-FDFB36711103}" srcOrd="1" destOrd="0" presId="urn:microsoft.com/office/officeart/2009/layout/CircleArrowProcess"/>
    <dgm:cxn modelId="{88BAD639-CB22-4C67-8A98-DDA603C5B81D}" type="presParOf" srcId="{9594A97B-556C-4B0C-BD68-2F9F4405D037}" destId="{6C261387-5102-4C44-ABA5-E18AA55370BA}" srcOrd="2" destOrd="0" presId="urn:microsoft.com/office/officeart/2009/layout/CircleArrowProcess"/>
    <dgm:cxn modelId="{39F01E34-B502-4F48-AF86-5B2BC6868E9E}" type="presParOf" srcId="{6C261387-5102-4C44-ABA5-E18AA55370BA}" destId="{7EC037C1-8E7B-410F-8115-E4E937BC20B0}" srcOrd="0" destOrd="0" presId="urn:microsoft.com/office/officeart/2009/layout/CircleArrowProcess"/>
    <dgm:cxn modelId="{98B1D32A-4798-488F-88E3-2FEBCE8DE93E}" type="presParOf" srcId="{9594A97B-556C-4B0C-BD68-2F9F4405D037}" destId="{5E990528-324C-419D-B544-8E7BB98399C8}" srcOrd="3" destOrd="0" presId="urn:microsoft.com/office/officeart/2009/layout/CircleArrowProcess"/>
    <dgm:cxn modelId="{11193333-6D77-4735-A356-F12575F603DB}" type="presParOf" srcId="{9594A97B-556C-4B0C-BD68-2F9F4405D037}" destId="{920A192C-83A8-44A7-88AA-E12ACEA57966}" srcOrd="4" destOrd="0" presId="urn:microsoft.com/office/officeart/2009/layout/CircleArrowProcess"/>
    <dgm:cxn modelId="{AA317CEB-A8FA-49C5-8DDF-F34D84632798}" type="presParOf" srcId="{920A192C-83A8-44A7-88AA-E12ACEA57966}" destId="{6FDCA8F3-03C4-4455-9802-1B8692C34B59}" srcOrd="0" destOrd="0" presId="urn:microsoft.com/office/officeart/2009/layout/CircleArrowProcess"/>
    <dgm:cxn modelId="{B2DCD881-B4C5-40BB-9861-E17691041532}" type="presParOf" srcId="{9594A97B-556C-4B0C-BD68-2F9F4405D037}" destId="{EC3EAF59-23A9-420E-A409-812BAF7B916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CA401-BBB5-458E-A40A-C5926FC14C99}"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fr-BE"/>
        </a:p>
      </dgm:t>
    </dgm:pt>
    <dgm:pt modelId="{3B67EF57-8024-4514-BF97-2C115C9E041D}">
      <dgm:prSet phldrT="[Text]"/>
      <dgm:spPr>
        <a:solidFill>
          <a:srgbClr val="BE81A3"/>
        </a:solidFill>
      </dgm:spPr>
      <dgm:t>
        <a:bodyPr/>
        <a:lstStyle/>
        <a:p>
          <a:r>
            <a:rPr lang="fr-BE" dirty="0"/>
            <a:t>Doctoral Networks</a:t>
          </a:r>
        </a:p>
      </dgm:t>
    </dgm:pt>
    <dgm:pt modelId="{FCBBABEF-CFA4-49CF-9831-30F3D743CC19}" type="parTrans" cxnId="{52AA52FB-A8CD-4DB7-80A1-403DE1089AAF}">
      <dgm:prSet/>
      <dgm:spPr/>
      <dgm:t>
        <a:bodyPr/>
        <a:lstStyle/>
        <a:p>
          <a:endParaRPr lang="fr-BE"/>
        </a:p>
      </dgm:t>
    </dgm:pt>
    <dgm:pt modelId="{5251AFB9-AF09-4D83-86BA-C3746D509A37}" type="sibTrans" cxnId="{52AA52FB-A8CD-4DB7-80A1-403DE1089AAF}">
      <dgm:prSet/>
      <dgm:spPr/>
      <dgm:t>
        <a:bodyPr/>
        <a:lstStyle/>
        <a:p>
          <a:endParaRPr lang="fr-BE"/>
        </a:p>
      </dgm:t>
    </dgm:pt>
    <dgm:pt modelId="{58AA17C9-061C-4D74-9B4C-918C9107F6AD}">
      <dgm:prSet phldrT="[Text]"/>
      <dgm:spPr>
        <a:solidFill>
          <a:srgbClr val="BE81A3"/>
        </a:solidFill>
      </dgm:spPr>
      <dgm:t>
        <a:bodyPr/>
        <a:lstStyle/>
        <a:p>
          <a:r>
            <a:rPr lang="fr-BE" dirty="0"/>
            <a:t>Postdoctoral </a:t>
          </a:r>
          <a:r>
            <a:rPr lang="fr-BE" dirty="0" err="1"/>
            <a:t>Fellowships</a:t>
          </a:r>
          <a:endParaRPr lang="fr-BE" dirty="0"/>
        </a:p>
      </dgm:t>
    </dgm:pt>
    <dgm:pt modelId="{73C4F6F7-F00A-4662-B711-3EC448D01D2D}" type="parTrans" cxnId="{501362D9-9084-4BDE-8587-745E6573945E}">
      <dgm:prSet/>
      <dgm:spPr/>
      <dgm:t>
        <a:bodyPr/>
        <a:lstStyle/>
        <a:p>
          <a:endParaRPr lang="fr-BE"/>
        </a:p>
      </dgm:t>
    </dgm:pt>
    <dgm:pt modelId="{6FA41316-FB26-43B7-B2CC-1F3ED9B91FA0}" type="sibTrans" cxnId="{501362D9-9084-4BDE-8587-745E6573945E}">
      <dgm:prSet/>
      <dgm:spPr/>
      <dgm:t>
        <a:bodyPr/>
        <a:lstStyle/>
        <a:p>
          <a:endParaRPr lang="fr-BE"/>
        </a:p>
      </dgm:t>
    </dgm:pt>
    <dgm:pt modelId="{E9CAE20B-088D-4CA3-BC60-9785876DB0A7}">
      <dgm:prSet phldrT="[Text]"/>
      <dgm:spPr>
        <a:solidFill>
          <a:srgbClr val="BE81A3"/>
        </a:solidFill>
      </dgm:spPr>
      <dgm:t>
        <a:bodyPr/>
        <a:lstStyle/>
        <a:p>
          <a:r>
            <a:rPr lang="fr-BE" dirty="0"/>
            <a:t>COFUND</a:t>
          </a:r>
        </a:p>
      </dgm:t>
    </dgm:pt>
    <dgm:pt modelId="{85F9977C-8CD9-4F1E-A418-76852CC4964B}" type="parTrans" cxnId="{EC303A13-B7B4-4CD1-9842-C6D5272B6EA2}">
      <dgm:prSet/>
      <dgm:spPr/>
      <dgm:t>
        <a:bodyPr/>
        <a:lstStyle/>
        <a:p>
          <a:endParaRPr lang="fr-BE"/>
        </a:p>
      </dgm:t>
    </dgm:pt>
    <dgm:pt modelId="{0D83B4D0-17EA-4D70-927F-4BEE968DB31F}" type="sibTrans" cxnId="{EC303A13-B7B4-4CD1-9842-C6D5272B6EA2}">
      <dgm:prSet/>
      <dgm:spPr/>
      <dgm:t>
        <a:bodyPr/>
        <a:lstStyle/>
        <a:p>
          <a:endParaRPr lang="fr-BE"/>
        </a:p>
      </dgm:t>
    </dgm:pt>
    <dgm:pt modelId="{E086F4CA-D208-4925-8111-D3220E170A75}">
      <dgm:prSet phldrT="[Text]"/>
      <dgm:spPr>
        <a:solidFill>
          <a:srgbClr val="BE81A3"/>
        </a:solidFill>
      </dgm:spPr>
      <dgm:t>
        <a:bodyPr/>
        <a:lstStyle/>
        <a:p>
          <a:r>
            <a:rPr lang="fr-BE" dirty="0"/>
            <a:t>MSCA and </a:t>
          </a:r>
          <a:r>
            <a:rPr lang="fr-BE" dirty="0" err="1"/>
            <a:t>Citizens</a:t>
          </a:r>
          <a:endParaRPr lang="fr-BE" dirty="0"/>
        </a:p>
      </dgm:t>
    </dgm:pt>
    <dgm:pt modelId="{F52B1A6F-1A8B-4F11-9826-E6A2A91D9969}" type="parTrans" cxnId="{488010C2-9DEE-4032-B27C-59DCDD702FD5}">
      <dgm:prSet/>
      <dgm:spPr/>
      <dgm:t>
        <a:bodyPr/>
        <a:lstStyle/>
        <a:p>
          <a:endParaRPr lang="fr-BE"/>
        </a:p>
      </dgm:t>
    </dgm:pt>
    <dgm:pt modelId="{8FBB8641-5DB1-4A4B-96B8-EAC5DF79C57B}" type="sibTrans" cxnId="{488010C2-9DEE-4032-B27C-59DCDD702FD5}">
      <dgm:prSet/>
      <dgm:spPr/>
      <dgm:t>
        <a:bodyPr/>
        <a:lstStyle/>
        <a:p>
          <a:endParaRPr lang="fr-BE"/>
        </a:p>
      </dgm:t>
    </dgm:pt>
    <dgm:pt modelId="{35F8D23F-03FD-4F67-800E-E4231DF7D1BF}">
      <dgm:prSet phldrT="[Text]"/>
      <dgm:spPr>
        <a:solidFill>
          <a:srgbClr val="BE81A3"/>
        </a:solidFill>
      </dgm:spPr>
      <dgm:t>
        <a:bodyPr/>
        <a:lstStyle/>
        <a:p>
          <a:r>
            <a:rPr lang="fr-BE" dirty="0"/>
            <a:t>Staff Exchanges</a:t>
          </a:r>
        </a:p>
      </dgm:t>
    </dgm:pt>
    <dgm:pt modelId="{328EDF6E-C0C0-4205-86E2-8AB2ECA27276}" type="parTrans" cxnId="{12E7BE06-E44A-4848-8233-59B806361A99}">
      <dgm:prSet/>
      <dgm:spPr/>
      <dgm:t>
        <a:bodyPr/>
        <a:lstStyle/>
        <a:p>
          <a:endParaRPr lang="fr-BE"/>
        </a:p>
      </dgm:t>
    </dgm:pt>
    <dgm:pt modelId="{B6FB47C2-DE3F-4569-B840-36F1AAD03C15}" type="sibTrans" cxnId="{12E7BE06-E44A-4848-8233-59B806361A99}">
      <dgm:prSet/>
      <dgm:spPr/>
      <dgm:t>
        <a:bodyPr/>
        <a:lstStyle/>
        <a:p>
          <a:endParaRPr lang="fr-BE"/>
        </a:p>
      </dgm:t>
    </dgm:pt>
    <dgm:pt modelId="{58C8755D-2366-454C-8791-D8B25D814D34}" type="pres">
      <dgm:prSet presAssocID="{797CA401-BBB5-458E-A40A-C5926FC14C99}" presName="Name0" presStyleCnt="0">
        <dgm:presLayoutVars>
          <dgm:dir/>
          <dgm:resizeHandles/>
        </dgm:presLayoutVars>
      </dgm:prSet>
      <dgm:spPr/>
    </dgm:pt>
    <dgm:pt modelId="{607211F5-76B5-44FC-985E-A37EC92DA171}" type="pres">
      <dgm:prSet presAssocID="{35F8D23F-03FD-4F67-800E-E4231DF7D1BF}" presName="composite" presStyleCnt="0"/>
      <dgm:spPr/>
    </dgm:pt>
    <dgm:pt modelId="{C3C3168B-2463-43E7-9910-2493C86A69C3}" type="pres">
      <dgm:prSet presAssocID="{35F8D23F-03FD-4F67-800E-E4231DF7D1BF}" presName="rect1" presStyleLbl="bgImgPlace1" presStyleIdx="0" presStyleCnt="5" custLinFactX="36191" custLinFactNeighborX="100000" custLinFactNeighborY="50868"/>
      <dgm:spPr>
        <a:blipFill rotWithShape="1">
          <a:blip xmlns:r="http://schemas.openxmlformats.org/officeDocument/2006/relationships" r:embed="rId1"/>
          <a:srcRect/>
          <a:stretch>
            <a:fillRect l="-4000" r="-4000"/>
          </a:stretch>
        </a:blipFill>
      </dgm:spPr>
    </dgm:pt>
    <dgm:pt modelId="{3076094C-625E-4B69-837F-E1CC41E7EC68}" type="pres">
      <dgm:prSet presAssocID="{35F8D23F-03FD-4F67-800E-E4231DF7D1BF}" presName="rect2" presStyleLbl="node1" presStyleIdx="0" presStyleCnt="5" custLinFactX="100000" custLinFactY="23307" custLinFactNeighborX="199187" custLinFactNeighborY="100000">
        <dgm:presLayoutVars>
          <dgm:bulletEnabled val="1"/>
        </dgm:presLayoutVars>
      </dgm:prSet>
      <dgm:spPr/>
    </dgm:pt>
    <dgm:pt modelId="{80D6BC6F-EE4D-46BC-BF54-3BD8B33713D3}" type="pres">
      <dgm:prSet presAssocID="{B6FB47C2-DE3F-4569-B840-36F1AAD03C15}" presName="sibTrans" presStyleCnt="0"/>
      <dgm:spPr/>
    </dgm:pt>
    <dgm:pt modelId="{BA42364B-B562-4BCC-9F6A-9821342DB2F0}" type="pres">
      <dgm:prSet presAssocID="{3B67EF57-8024-4514-BF97-2C115C9E041D}" presName="composite" presStyleCnt="0"/>
      <dgm:spPr/>
    </dgm:pt>
    <dgm:pt modelId="{2AB20026-A5AC-47AE-B240-9CD0C4128B1D}" type="pres">
      <dgm:prSet presAssocID="{3B67EF57-8024-4514-BF97-2C115C9E041D}" presName="rect1" presStyleLbl="bgImgPlace1" presStyleIdx="1" presStyleCnt="5" custLinFactX="-92715" custLinFactNeighborX="-100000" custLinFactNeighborY="-17744"/>
      <dgm:spPr>
        <a:blipFill rotWithShape="1">
          <a:blip xmlns:r="http://schemas.openxmlformats.org/officeDocument/2006/relationships" r:embed="rId2"/>
          <a:srcRect/>
          <a:stretch>
            <a:fillRect l="-21000" r="-21000"/>
          </a:stretch>
        </a:blipFill>
      </dgm:spPr>
    </dgm:pt>
    <dgm:pt modelId="{FF287E95-2511-4F07-83E8-7C68AB921E69}" type="pres">
      <dgm:prSet presAssocID="{3B67EF57-8024-4514-BF97-2C115C9E041D}" presName="rect2" presStyleLbl="node1" presStyleIdx="1" presStyleCnt="5" custLinFactX="-129136" custLinFactNeighborX="-200000" custLinFactNeighborY="-21385">
        <dgm:presLayoutVars>
          <dgm:bulletEnabled val="1"/>
        </dgm:presLayoutVars>
      </dgm:prSet>
      <dgm:spPr/>
    </dgm:pt>
    <dgm:pt modelId="{955DB6CA-82A3-47F1-9947-17A89A3ADE62}" type="pres">
      <dgm:prSet presAssocID="{5251AFB9-AF09-4D83-86BA-C3746D509A37}" presName="sibTrans" presStyleCnt="0"/>
      <dgm:spPr/>
    </dgm:pt>
    <dgm:pt modelId="{C653CC5A-FF03-453A-948C-5991BC75E6DE}" type="pres">
      <dgm:prSet presAssocID="{58AA17C9-061C-4D74-9B4C-918C9107F6AD}" presName="composite" presStyleCnt="0"/>
      <dgm:spPr/>
    </dgm:pt>
    <dgm:pt modelId="{6CCF1BAB-4979-4D28-8A02-03D675EAD249}" type="pres">
      <dgm:prSet presAssocID="{58AA17C9-061C-4D74-9B4C-918C9107F6AD}" presName="rect1" presStyleLbl="bgImgPlace1" presStyleIdx="2" presStyleCnt="5" custLinFactX="-147997" custLinFactY="19600" custLinFactNeighborX="-200000" custLinFactNeighborY="100000"/>
      <dgm:spPr>
        <a:blipFill rotWithShape="1">
          <a:blip xmlns:r="http://schemas.openxmlformats.org/officeDocument/2006/relationships" r:embed="rId3"/>
          <a:srcRect/>
          <a:stretch>
            <a:fillRect l="-23000" r="-23000"/>
          </a:stretch>
        </a:blipFill>
      </dgm:spPr>
    </dgm:pt>
    <dgm:pt modelId="{30465AA0-350E-441C-88FE-9D8D30706E53}" type="pres">
      <dgm:prSet presAssocID="{58AA17C9-061C-4D74-9B4C-918C9107F6AD}" presName="rect2" presStyleLbl="node1" presStyleIdx="2" presStyleCnt="5" custLinFactX="-300000" custLinFactY="88519" custLinFactNeighborX="-311048" custLinFactNeighborY="100000">
        <dgm:presLayoutVars>
          <dgm:bulletEnabled val="1"/>
        </dgm:presLayoutVars>
      </dgm:prSet>
      <dgm:spPr/>
    </dgm:pt>
    <dgm:pt modelId="{336DFDCD-B60E-40C4-8F5C-5D894C1A3807}" type="pres">
      <dgm:prSet presAssocID="{6FA41316-FB26-43B7-B2CC-1F3ED9B91FA0}" presName="sibTrans" presStyleCnt="0"/>
      <dgm:spPr/>
    </dgm:pt>
    <dgm:pt modelId="{CE704231-7781-4103-956B-36E523460140}" type="pres">
      <dgm:prSet presAssocID="{E9CAE20B-088D-4CA3-BC60-9785876DB0A7}" presName="composite" presStyleCnt="0"/>
      <dgm:spPr/>
    </dgm:pt>
    <dgm:pt modelId="{490AAD38-B439-4AE9-9B9B-D015A1D6C177}" type="pres">
      <dgm:prSet presAssocID="{E9CAE20B-088D-4CA3-BC60-9785876DB0A7}" presName="rect1" presStyleLbl="bgImgPlace1" presStyleIdx="3" presStyleCnt="5" custLinFactX="100000" custLinFactY="-39247" custLinFactNeighborX="137135" custLinFactNeighborY="-100000"/>
      <dgm:spPr>
        <a:blipFill rotWithShape="1">
          <a:blip xmlns:r="http://schemas.openxmlformats.org/officeDocument/2006/relationships" r:embed="rId4"/>
          <a:srcRect/>
          <a:stretch>
            <a:fillRect l="-22000" r="-22000"/>
          </a:stretch>
        </a:blipFill>
      </dgm:spPr>
    </dgm:pt>
    <dgm:pt modelId="{C086321E-C0E9-469A-88A2-4F17FEE62D44}" type="pres">
      <dgm:prSet presAssocID="{E9CAE20B-088D-4CA3-BC60-9785876DB0A7}" presName="rect2" presStyleLbl="node1" presStyleIdx="3" presStyleCnt="5" custLinFactX="300000" custLinFactY="-100000" custLinFactNeighborX="303392" custLinFactNeighborY="-111264">
        <dgm:presLayoutVars>
          <dgm:bulletEnabled val="1"/>
        </dgm:presLayoutVars>
      </dgm:prSet>
      <dgm:spPr/>
    </dgm:pt>
    <dgm:pt modelId="{201C9679-BA90-4C07-BDCA-165E06051D78}" type="pres">
      <dgm:prSet presAssocID="{0D83B4D0-17EA-4D70-927F-4BEE968DB31F}" presName="sibTrans" presStyleCnt="0"/>
      <dgm:spPr/>
    </dgm:pt>
    <dgm:pt modelId="{6320B500-9C88-4E88-94D2-081D498A4F0E}" type="pres">
      <dgm:prSet presAssocID="{E086F4CA-D208-4925-8111-D3220E170A75}" presName="composite" presStyleCnt="0"/>
      <dgm:spPr/>
    </dgm:pt>
    <dgm:pt modelId="{14F647E1-800A-4C3C-8E8C-183D2EA3714C}" type="pres">
      <dgm:prSet presAssocID="{E086F4CA-D208-4925-8111-D3220E170A75}" presName="rect1" presStyleLbl="bgImgPlace1" presStyleIdx="4" presStyleCnt="5" custLinFactNeighborX="82317" custLinFactNeighborY="-4520"/>
      <dgm:spPr>
        <a:blipFill rotWithShape="1">
          <a:blip xmlns:r="http://schemas.openxmlformats.org/officeDocument/2006/relationships" r:embed="rId5"/>
          <a:srcRect/>
          <a:stretch>
            <a:fillRect l="-19000" r="-19000"/>
          </a:stretch>
        </a:blipFill>
      </dgm:spPr>
    </dgm:pt>
    <dgm:pt modelId="{9206D643-A01B-4410-A3A6-7FC3502429AC}" type="pres">
      <dgm:prSet presAssocID="{E086F4CA-D208-4925-8111-D3220E170A75}" presName="rect2" presStyleLbl="node1" presStyleIdx="4" presStyleCnt="5" custLinFactX="122071" custLinFactNeighborX="200000" custLinFactNeighborY="-1930">
        <dgm:presLayoutVars>
          <dgm:bulletEnabled val="1"/>
        </dgm:presLayoutVars>
      </dgm:prSet>
      <dgm:spPr/>
    </dgm:pt>
  </dgm:ptLst>
  <dgm:cxnLst>
    <dgm:cxn modelId="{12E7BE06-E44A-4848-8233-59B806361A99}" srcId="{797CA401-BBB5-458E-A40A-C5926FC14C99}" destId="{35F8D23F-03FD-4F67-800E-E4231DF7D1BF}" srcOrd="0" destOrd="0" parTransId="{328EDF6E-C0C0-4205-86E2-8AB2ECA27276}" sibTransId="{B6FB47C2-DE3F-4569-B840-36F1AAD03C15}"/>
    <dgm:cxn modelId="{EC303A13-B7B4-4CD1-9842-C6D5272B6EA2}" srcId="{797CA401-BBB5-458E-A40A-C5926FC14C99}" destId="{E9CAE20B-088D-4CA3-BC60-9785876DB0A7}" srcOrd="3" destOrd="0" parTransId="{85F9977C-8CD9-4F1E-A418-76852CC4964B}" sibTransId="{0D83B4D0-17EA-4D70-927F-4BEE968DB31F}"/>
    <dgm:cxn modelId="{5D032032-A946-4A9D-A309-6874A173905A}" type="presOf" srcId="{E9CAE20B-088D-4CA3-BC60-9785876DB0A7}" destId="{C086321E-C0E9-469A-88A2-4F17FEE62D44}" srcOrd="0" destOrd="0" presId="urn:microsoft.com/office/officeart/2008/layout/BendingPictureBlocks"/>
    <dgm:cxn modelId="{D7E5C664-AC09-44B2-BA8A-6A5004A8E739}" type="presOf" srcId="{58AA17C9-061C-4D74-9B4C-918C9107F6AD}" destId="{30465AA0-350E-441C-88FE-9D8D30706E53}" srcOrd="0" destOrd="0" presId="urn:microsoft.com/office/officeart/2008/layout/BendingPictureBlocks"/>
    <dgm:cxn modelId="{488010C2-9DEE-4032-B27C-59DCDD702FD5}" srcId="{797CA401-BBB5-458E-A40A-C5926FC14C99}" destId="{E086F4CA-D208-4925-8111-D3220E170A75}" srcOrd="4" destOrd="0" parTransId="{F52B1A6F-1A8B-4F11-9826-E6A2A91D9969}" sibTransId="{8FBB8641-5DB1-4A4B-96B8-EAC5DF79C57B}"/>
    <dgm:cxn modelId="{5FE296CB-357D-4359-A27B-75AFDAB987CC}" type="presOf" srcId="{35F8D23F-03FD-4F67-800E-E4231DF7D1BF}" destId="{3076094C-625E-4B69-837F-E1CC41E7EC68}" srcOrd="0" destOrd="0" presId="urn:microsoft.com/office/officeart/2008/layout/BendingPictureBlocks"/>
    <dgm:cxn modelId="{AE63D6D3-E292-49A6-B708-683B5380219A}" type="presOf" srcId="{E086F4CA-D208-4925-8111-D3220E170A75}" destId="{9206D643-A01B-4410-A3A6-7FC3502429AC}" srcOrd="0" destOrd="0" presId="urn:microsoft.com/office/officeart/2008/layout/BendingPictureBlocks"/>
    <dgm:cxn modelId="{501362D9-9084-4BDE-8587-745E6573945E}" srcId="{797CA401-BBB5-458E-A40A-C5926FC14C99}" destId="{58AA17C9-061C-4D74-9B4C-918C9107F6AD}" srcOrd="2" destOrd="0" parTransId="{73C4F6F7-F00A-4662-B711-3EC448D01D2D}" sibTransId="{6FA41316-FB26-43B7-B2CC-1F3ED9B91FA0}"/>
    <dgm:cxn modelId="{187EB1ED-2094-4501-BCF8-80844F1BB7AC}" type="presOf" srcId="{3B67EF57-8024-4514-BF97-2C115C9E041D}" destId="{FF287E95-2511-4F07-83E8-7C68AB921E69}" srcOrd="0" destOrd="0" presId="urn:microsoft.com/office/officeart/2008/layout/BendingPictureBlocks"/>
    <dgm:cxn modelId="{C6423EF2-3ED9-4D6A-B689-1C192D8D2CF7}" type="presOf" srcId="{797CA401-BBB5-458E-A40A-C5926FC14C99}" destId="{58C8755D-2366-454C-8791-D8B25D814D34}" srcOrd="0" destOrd="0" presId="urn:microsoft.com/office/officeart/2008/layout/BendingPictureBlocks"/>
    <dgm:cxn modelId="{52AA52FB-A8CD-4DB7-80A1-403DE1089AAF}" srcId="{797CA401-BBB5-458E-A40A-C5926FC14C99}" destId="{3B67EF57-8024-4514-BF97-2C115C9E041D}" srcOrd="1" destOrd="0" parTransId="{FCBBABEF-CFA4-49CF-9831-30F3D743CC19}" sibTransId="{5251AFB9-AF09-4D83-86BA-C3746D509A37}"/>
    <dgm:cxn modelId="{E33BFDD0-0117-4010-99B0-DEEF01C5554E}" type="presParOf" srcId="{58C8755D-2366-454C-8791-D8B25D814D34}" destId="{607211F5-76B5-44FC-985E-A37EC92DA171}" srcOrd="0" destOrd="0" presId="urn:microsoft.com/office/officeart/2008/layout/BendingPictureBlocks"/>
    <dgm:cxn modelId="{3D97DE7B-5745-447C-96B3-3F2247531AAF}" type="presParOf" srcId="{607211F5-76B5-44FC-985E-A37EC92DA171}" destId="{C3C3168B-2463-43E7-9910-2493C86A69C3}" srcOrd="0" destOrd="0" presId="urn:microsoft.com/office/officeart/2008/layout/BendingPictureBlocks"/>
    <dgm:cxn modelId="{39919F3A-8C46-45AD-A280-67F1FE762934}" type="presParOf" srcId="{607211F5-76B5-44FC-985E-A37EC92DA171}" destId="{3076094C-625E-4B69-837F-E1CC41E7EC68}" srcOrd="1" destOrd="0" presId="urn:microsoft.com/office/officeart/2008/layout/BendingPictureBlocks"/>
    <dgm:cxn modelId="{E8AEA67A-C425-41A0-ABB4-06EF7308085B}" type="presParOf" srcId="{58C8755D-2366-454C-8791-D8B25D814D34}" destId="{80D6BC6F-EE4D-46BC-BF54-3BD8B33713D3}" srcOrd="1" destOrd="0" presId="urn:microsoft.com/office/officeart/2008/layout/BendingPictureBlocks"/>
    <dgm:cxn modelId="{A88CEAD8-2F0D-453C-988B-94301BEBAAC0}" type="presParOf" srcId="{58C8755D-2366-454C-8791-D8B25D814D34}" destId="{BA42364B-B562-4BCC-9F6A-9821342DB2F0}" srcOrd="2" destOrd="0" presId="urn:microsoft.com/office/officeart/2008/layout/BendingPictureBlocks"/>
    <dgm:cxn modelId="{FD29FFB4-073D-4258-9306-16F212CF1085}" type="presParOf" srcId="{BA42364B-B562-4BCC-9F6A-9821342DB2F0}" destId="{2AB20026-A5AC-47AE-B240-9CD0C4128B1D}" srcOrd="0" destOrd="0" presId="urn:microsoft.com/office/officeart/2008/layout/BendingPictureBlocks"/>
    <dgm:cxn modelId="{0A61EE18-8294-4D8F-9099-FCDCF3B66220}" type="presParOf" srcId="{BA42364B-B562-4BCC-9F6A-9821342DB2F0}" destId="{FF287E95-2511-4F07-83E8-7C68AB921E69}" srcOrd="1" destOrd="0" presId="urn:microsoft.com/office/officeart/2008/layout/BendingPictureBlocks"/>
    <dgm:cxn modelId="{B3E22F15-C27A-414C-BA8E-AF04AED77EBB}" type="presParOf" srcId="{58C8755D-2366-454C-8791-D8B25D814D34}" destId="{955DB6CA-82A3-47F1-9947-17A89A3ADE62}" srcOrd="3" destOrd="0" presId="urn:microsoft.com/office/officeart/2008/layout/BendingPictureBlocks"/>
    <dgm:cxn modelId="{D039D378-5D5D-42FD-9651-1A0563E97CCF}" type="presParOf" srcId="{58C8755D-2366-454C-8791-D8B25D814D34}" destId="{C653CC5A-FF03-453A-948C-5991BC75E6DE}" srcOrd="4" destOrd="0" presId="urn:microsoft.com/office/officeart/2008/layout/BendingPictureBlocks"/>
    <dgm:cxn modelId="{CEC2D8BF-5885-4324-AA0B-210823B3529F}" type="presParOf" srcId="{C653CC5A-FF03-453A-948C-5991BC75E6DE}" destId="{6CCF1BAB-4979-4D28-8A02-03D675EAD249}" srcOrd="0" destOrd="0" presId="urn:microsoft.com/office/officeart/2008/layout/BendingPictureBlocks"/>
    <dgm:cxn modelId="{A1870F35-A8F7-4937-9F8B-DC1ED9C843D0}" type="presParOf" srcId="{C653CC5A-FF03-453A-948C-5991BC75E6DE}" destId="{30465AA0-350E-441C-88FE-9D8D30706E53}" srcOrd="1" destOrd="0" presId="urn:microsoft.com/office/officeart/2008/layout/BendingPictureBlocks"/>
    <dgm:cxn modelId="{2610196E-10DC-428A-826E-81DCF706DB93}" type="presParOf" srcId="{58C8755D-2366-454C-8791-D8B25D814D34}" destId="{336DFDCD-B60E-40C4-8F5C-5D894C1A3807}" srcOrd="5" destOrd="0" presId="urn:microsoft.com/office/officeart/2008/layout/BendingPictureBlocks"/>
    <dgm:cxn modelId="{E8EBE5C6-5555-476C-B57C-D065AE23D5ED}" type="presParOf" srcId="{58C8755D-2366-454C-8791-D8B25D814D34}" destId="{CE704231-7781-4103-956B-36E523460140}" srcOrd="6" destOrd="0" presId="urn:microsoft.com/office/officeart/2008/layout/BendingPictureBlocks"/>
    <dgm:cxn modelId="{2B6D71DC-1B1D-4619-B8C1-CCB409314D3A}" type="presParOf" srcId="{CE704231-7781-4103-956B-36E523460140}" destId="{490AAD38-B439-4AE9-9B9B-D015A1D6C177}" srcOrd="0" destOrd="0" presId="urn:microsoft.com/office/officeart/2008/layout/BendingPictureBlocks"/>
    <dgm:cxn modelId="{D7317D60-415F-456F-921E-ADA154A37973}" type="presParOf" srcId="{CE704231-7781-4103-956B-36E523460140}" destId="{C086321E-C0E9-469A-88A2-4F17FEE62D44}" srcOrd="1" destOrd="0" presId="urn:microsoft.com/office/officeart/2008/layout/BendingPictureBlocks"/>
    <dgm:cxn modelId="{8B9EC39D-649F-4252-8D5A-22625E0A5FA0}" type="presParOf" srcId="{58C8755D-2366-454C-8791-D8B25D814D34}" destId="{201C9679-BA90-4C07-BDCA-165E06051D78}" srcOrd="7" destOrd="0" presId="urn:microsoft.com/office/officeart/2008/layout/BendingPictureBlocks"/>
    <dgm:cxn modelId="{33A853EF-71D1-4A2E-980B-B18005842527}" type="presParOf" srcId="{58C8755D-2366-454C-8791-D8B25D814D34}" destId="{6320B500-9C88-4E88-94D2-081D498A4F0E}" srcOrd="8" destOrd="0" presId="urn:microsoft.com/office/officeart/2008/layout/BendingPictureBlocks"/>
    <dgm:cxn modelId="{816BE3DD-FCEF-49CC-892E-38AFEB491B28}" type="presParOf" srcId="{6320B500-9C88-4E88-94D2-081D498A4F0E}" destId="{14F647E1-800A-4C3C-8E8C-183D2EA3714C}" srcOrd="0" destOrd="0" presId="urn:microsoft.com/office/officeart/2008/layout/BendingPictureBlocks"/>
    <dgm:cxn modelId="{EBD98C5F-1884-4B3F-B31A-BA075CF73B26}" type="presParOf" srcId="{6320B500-9C88-4E88-94D2-081D498A4F0E}" destId="{9206D643-A01B-4410-A3A6-7FC3502429AC}"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2F3F50-E605-4A6C-93FE-141DAAA140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A92DAB1-8AD2-4A7A-9064-66A1B9497310}">
      <dgm:prSet phldrT="[Text]" custT="1"/>
      <dgm:spPr>
        <a:solidFill>
          <a:srgbClr val="931680"/>
        </a:solidFill>
      </dgm:spPr>
      <dgm:t>
        <a:bodyPr/>
        <a:lstStyle/>
        <a:p>
          <a:endParaRPr lang="en-GB" sz="2000" b="1" noProof="0" dirty="0">
            <a:latin typeface="Arial" panose="020B0604020202020204" pitchFamily="34" charset="0"/>
            <a:cs typeface="Arial" panose="020B0604020202020204" pitchFamily="34" charset="0"/>
          </a:endParaRPr>
        </a:p>
        <a:p>
          <a:endParaRPr lang="en-GB" sz="2000" b="1" noProof="0" dirty="0">
            <a:latin typeface="Arial" panose="020B0604020202020204" pitchFamily="34" charset="0"/>
            <a:cs typeface="Arial" panose="020B0604020202020204" pitchFamily="34" charset="0"/>
          </a:endParaRPr>
        </a:p>
        <a:p>
          <a:r>
            <a:rPr lang="en-GB" sz="2000" b="1" noProof="0" dirty="0">
              <a:latin typeface="Arial" panose="020B0604020202020204" pitchFamily="34" charset="0"/>
              <a:cs typeface="Arial" panose="020B0604020202020204" pitchFamily="34" charset="0"/>
            </a:rPr>
            <a:t>Researchers’ training, skills &amp; career development</a:t>
          </a:r>
        </a:p>
        <a:p>
          <a:r>
            <a:rPr lang="en-GB" sz="2000" b="1" noProof="0" dirty="0">
              <a:latin typeface="Arial" panose="020B0604020202020204" pitchFamily="34" charset="0"/>
              <a:cs typeface="Arial" panose="020B0604020202020204" pitchFamily="34" charset="0"/>
            </a:rPr>
            <a:t> (all career stages)</a:t>
          </a:r>
        </a:p>
      </dgm:t>
    </dgm:pt>
    <dgm:pt modelId="{CE10640F-CBB2-4281-AB46-EAC0FAC42CB7}" type="parTrans" cxnId="{CE69A85D-7269-4958-BDF2-C276D01C8D65}">
      <dgm:prSet/>
      <dgm:spPr/>
      <dgm:t>
        <a:bodyPr/>
        <a:lstStyle/>
        <a:p>
          <a:endParaRPr lang="en-US" sz="2200"/>
        </a:p>
      </dgm:t>
    </dgm:pt>
    <dgm:pt modelId="{F3904CBE-6CC1-4083-9CFD-8FA5D074FCC4}" type="sibTrans" cxnId="{CE69A85D-7269-4958-BDF2-C276D01C8D65}">
      <dgm:prSet/>
      <dgm:spPr/>
      <dgm:t>
        <a:bodyPr/>
        <a:lstStyle/>
        <a:p>
          <a:endParaRPr lang="en-US" sz="2200"/>
        </a:p>
      </dgm:t>
    </dgm:pt>
    <dgm:pt modelId="{F5E184C0-283B-41FE-8AAB-0E41D2CBAC5C}">
      <dgm:prSet phldrT="[Text]" custT="1"/>
      <dgm:spPr>
        <a:solidFill>
          <a:srgbClr val="0F5494"/>
        </a:solidFill>
      </dgm:spPr>
      <dgm:t>
        <a:bodyPr/>
        <a:lstStyle/>
        <a:p>
          <a:pPr>
            <a:spcAft>
              <a:spcPct val="35000"/>
            </a:spcAft>
          </a:pPr>
          <a:endParaRPr lang="en-GB" sz="2200" b="1" noProof="0" dirty="0">
            <a:latin typeface="Arial" panose="020B0604020202020204" pitchFamily="34" charset="0"/>
            <a:cs typeface="Arial" panose="020B0604020202020204" pitchFamily="34" charset="0"/>
          </a:endParaRPr>
        </a:p>
        <a:p>
          <a:pPr>
            <a:spcAft>
              <a:spcPct val="35000"/>
            </a:spcAft>
          </a:pPr>
          <a:endParaRPr lang="en-GB" sz="2200" b="1" noProof="0" dirty="0">
            <a:latin typeface="Arial" panose="020B0604020202020204" pitchFamily="34" charset="0"/>
            <a:cs typeface="Arial" panose="020B0604020202020204" pitchFamily="34" charset="0"/>
          </a:endParaRPr>
        </a:p>
        <a:p>
          <a:pPr>
            <a:spcAft>
              <a:spcPct val="35000"/>
            </a:spcAft>
          </a:pPr>
          <a:r>
            <a:rPr lang="en-GB" sz="2200" b="1" noProof="0" dirty="0">
              <a:latin typeface="Arial" panose="020B0604020202020204" pitchFamily="34" charset="0"/>
              <a:cs typeface="Arial" panose="020B0604020202020204" pitchFamily="34" charset="0"/>
            </a:rPr>
            <a:t>Attractive working &amp; employment conditions</a:t>
          </a:r>
        </a:p>
      </dgm:t>
    </dgm:pt>
    <dgm:pt modelId="{E9139241-0B63-4E63-9FDB-7BFEE424CC94}" type="parTrans" cxnId="{7307EE69-9DC6-4A45-9C9C-F18B7D154068}">
      <dgm:prSet/>
      <dgm:spPr/>
      <dgm:t>
        <a:bodyPr/>
        <a:lstStyle/>
        <a:p>
          <a:endParaRPr lang="en-US" sz="2200"/>
        </a:p>
      </dgm:t>
    </dgm:pt>
    <dgm:pt modelId="{A66E709F-3387-4E8D-B977-F0A05560C618}" type="sibTrans" cxnId="{7307EE69-9DC6-4A45-9C9C-F18B7D154068}">
      <dgm:prSet/>
      <dgm:spPr/>
      <dgm:t>
        <a:bodyPr/>
        <a:lstStyle/>
        <a:p>
          <a:endParaRPr lang="en-US" sz="2200"/>
        </a:p>
      </dgm:t>
    </dgm:pt>
    <dgm:pt modelId="{97CEE0B7-B6DB-4887-99A4-1B6FE52353DF}">
      <dgm:prSet phldrT="[Text]" custT="1"/>
      <dgm:spPr>
        <a:solidFill>
          <a:srgbClr val="931680"/>
        </a:solidFill>
      </dgm:spPr>
      <dgm:t>
        <a:bodyPr/>
        <a:lstStyle/>
        <a:p>
          <a:endParaRPr lang="en-GB" sz="2200" b="1" noProof="0" dirty="0">
            <a:latin typeface="Arial" panose="020B0604020202020204" pitchFamily="34" charset="0"/>
            <a:cs typeface="Arial" panose="020B0604020202020204" pitchFamily="34" charset="0"/>
          </a:endParaRPr>
        </a:p>
        <a:p>
          <a:endParaRPr lang="en-GB" sz="2200" b="1" noProof="0" dirty="0">
            <a:latin typeface="Arial" panose="020B0604020202020204" pitchFamily="34" charset="0"/>
            <a:cs typeface="Arial" panose="020B0604020202020204" pitchFamily="34" charset="0"/>
          </a:endParaRPr>
        </a:p>
        <a:p>
          <a:r>
            <a:rPr lang="en-GB" sz="2200" b="1" noProof="0" dirty="0">
              <a:latin typeface="Arial" panose="020B0604020202020204" pitchFamily="34" charset="0"/>
              <a:cs typeface="Arial" panose="020B0604020202020204" pitchFamily="34" charset="0"/>
            </a:rPr>
            <a:t>Structuring impact on organisations through excellent programmes</a:t>
          </a:r>
        </a:p>
      </dgm:t>
    </dgm:pt>
    <dgm:pt modelId="{214A3C1A-1557-41AF-8C52-A15D57DB1FFF}" type="parTrans" cxnId="{FB2D4772-3A93-4B7D-96D9-D1C78662C568}">
      <dgm:prSet/>
      <dgm:spPr/>
      <dgm:t>
        <a:bodyPr/>
        <a:lstStyle/>
        <a:p>
          <a:endParaRPr lang="en-US" sz="2200"/>
        </a:p>
      </dgm:t>
    </dgm:pt>
    <dgm:pt modelId="{66CE2EDD-0CD5-404C-A534-5760A9F08A56}" type="sibTrans" cxnId="{FB2D4772-3A93-4B7D-96D9-D1C78662C568}">
      <dgm:prSet/>
      <dgm:spPr/>
      <dgm:t>
        <a:bodyPr/>
        <a:lstStyle/>
        <a:p>
          <a:endParaRPr lang="en-US" sz="2200"/>
        </a:p>
      </dgm:t>
    </dgm:pt>
    <dgm:pt modelId="{C795BC7E-A831-4830-99BD-108E6406A643}">
      <dgm:prSet custT="1"/>
      <dgm:spPr>
        <a:solidFill>
          <a:srgbClr val="BE81A3"/>
        </a:solidFill>
      </dgm:spPr>
      <dgm:t>
        <a:bodyPr/>
        <a:lstStyle/>
        <a:p>
          <a:endParaRPr lang="en-GB" sz="2200" b="1" noProof="0" dirty="0">
            <a:latin typeface="Arial" panose="020B0604020202020204" pitchFamily="34" charset="0"/>
            <a:cs typeface="Arial" panose="020B0604020202020204" pitchFamily="34" charset="0"/>
          </a:endParaRPr>
        </a:p>
        <a:p>
          <a:endParaRPr lang="en-GB" sz="2200" b="1" noProof="0" dirty="0">
            <a:latin typeface="Arial" panose="020B0604020202020204" pitchFamily="34" charset="0"/>
            <a:cs typeface="Arial" panose="020B0604020202020204" pitchFamily="34" charset="0"/>
          </a:endParaRPr>
        </a:p>
        <a:p>
          <a:r>
            <a:rPr lang="en-GB" sz="2200" b="1" noProof="0" dirty="0">
              <a:latin typeface="Arial" panose="020B0604020202020204" pitchFamily="34" charset="0"/>
              <a:cs typeface="Arial" panose="020B0604020202020204" pitchFamily="34" charset="0"/>
            </a:rPr>
            <a:t>Excellent research in all domains (bottom-up approach)</a:t>
          </a:r>
        </a:p>
      </dgm:t>
    </dgm:pt>
    <dgm:pt modelId="{2FEB4E40-7BFD-44BD-B77E-0333BCE310AD}" type="parTrans" cxnId="{E14D635E-FB2A-44E6-801F-DC20EB4BB0A5}">
      <dgm:prSet/>
      <dgm:spPr/>
      <dgm:t>
        <a:bodyPr/>
        <a:lstStyle/>
        <a:p>
          <a:endParaRPr lang="en-US" sz="2200"/>
        </a:p>
      </dgm:t>
    </dgm:pt>
    <dgm:pt modelId="{7237EE25-AAC0-48BD-B6C0-8090AB9BC2D8}" type="sibTrans" cxnId="{E14D635E-FB2A-44E6-801F-DC20EB4BB0A5}">
      <dgm:prSet/>
      <dgm:spPr/>
      <dgm:t>
        <a:bodyPr/>
        <a:lstStyle/>
        <a:p>
          <a:endParaRPr lang="en-US" sz="2200"/>
        </a:p>
      </dgm:t>
    </dgm:pt>
    <dgm:pt modelId="{0E1B3D54-5E61-4B7A-BFB6-64EFA4FBF6EA}">
      <dgm:prSet custT="1"/>
      <dgm:spPr>
        <a:solidFill>
          <a:srgbClr val="0F5494"/>
        </a:solidFill>
      </dgm:spPr>
      <dgm:t>
        <a:bodyPr/>
        <a:lstStyle/>
        <a:p>
          <a:endParaRPr lang="en-GB" sz="2200" b="1" noProof="0" dirty="0">
            <a:latin typeface="Arial" panose="020B0604020202020204" pitchFamily="34" charset="0"/>
            <a:cs typeface="Arial" panose="020B0604020202020204" pitchFamily="34" charset="0"/>
          </a:endParaRPr>
        </a:p>
        <a:p>
          <a:endParaRPr lang="en-GB" sz="2200" b="1" noProof="0" dirty="0">
            <a:latin typeface="Arial" panose="020B0604020202020204" pitchFamily="34" charset="0"/>
            <a:cs typeface="Arial" panose="020B0604020202020204" pitchFamily="34" charset="0"/>
          </a:endParaRPr>
        </a:p>
        <a:p>
          <a:r>
            <a:rPr lang="en-GB" sz="2200" b="1" noProof="0" dirty="0">
              <a:latin typeface="Arial" panose="020B0604020202020204" pitchFamily="34" charset="0"/>
              <a:cs typeface="Arial" panose="020B0604020202020204" pitchFamily="34" charset="0"/>
            </a:rPr>
            <a:t>International,</a:t>
          </a:r>
        </a:p>
        <a:p>
          <a:r>
            <a:rPr lang="en-GB" sz="2200" b="1" noProof="0" dirty="0">
              <a:latin typeface="Arial" panose="020B0604020202020204" pitchFamily="34" charset="0"/>
              <a:cs typeface="Arial" panose="020B0604020202020204" pitchFamily="34" charset="0"/>
            </a:rPr>
            <a:t> cross-sectoral &amp; interdisciplinary mobility</a:t>
          </a:r>
        </a:p>
      </dgm:t>
    </dgm:pt>
    <dgm:pt modelId="{A98FD0AD-BB64-4568-9B81-452EB8801D2F}" type="parTrans" cxnId="{0A10B8A3-EED9-49E6-9CF9-6F501014AB83}">
      <dgm:prSet/>
      <dgm:spPr/>
      <dgm:t>
        <a:bodyPr/>
        <a:lstStyle/>
        <a:p>
          <a:endParaRPr lang="en-US" sz="2200"/>
        </a:p>
      </dgm:t>
    </dgm:pt>
    <dgm:pt modelId="{A9AE7D9E-7213-48E2-AC9E-B7D539B2F4CD}" type="sibTrans" cxnId="{0A10B8A3-EED9-49E6-9CF9-6F501014AB83}">
      <dgm:prSet/>
      <dgm:spPr/>
      <dgm:t>
        <a:bodyPr/>
        <a:lstStyle/>
        <a:p>
          <a:endParaRPr lang="en-US" sz="2200"/>
        </a:p>
      </dgm:t>
    </dgm:pt>
    <dgm:pt modelId="{2949AFB9-CDC0-4748-AB0A-5E4CE16F91BE}">
      <dgm:prSet phldrT="[Text]" custT="1"/>
      <dgm:spPr>
        <a:solidFill>
          <a:srgbClr val="BE81A3"/>
        </a:solidFill>
      </dgm:spPr>
      <dgm:t>
        <a:bodyPr/>
        <a:lstStyle/>
        <a:p>
          <a:endParaRPr lang="en-GB" sz="2200" b="1" noProof="0" dirty="0">
            <a:latin typeface="Arial" panose="020B0604020202020204" pitchFamily="34" charset="0"/>
            <a:cs typeface="Arial" panose="020B0604020202020204" pitchFamily="34" charset="0"/>
          </a:endParaRPr>
        </a:p>
        <a:p>
          <a:endParaRPr lang="en-GB" sz="2200" b="1" noProof="0" dirty="0">
            <a:latin typeface="Arial" panose="020B0604020202020204" pitchFamily="34" charset="0"/>
            <a:cs typeface="Arial" panose="020B0604020202020204" pitchFamily="34" charset="0"/>
          </a:endParaRPr>
        </a:p>
        <a:p>
          <a:r>
            <a:rPr lang="en-GB" sz="2200" b="1" noProof="0" dirty="0">
              <a:latin typeface="Arial" panose="020B0604020202020204" pitchFamily="34" charset="0"/>
              <a:cs typeface="Arial" panose="020B0604020202020204" pitchFamily="34" charset="0"/>
            </a:rPr>
            <a:t>Strong collaboration with industry &amp; SMEs</a:t>
          </a:r>
        </a:p>
      </dgm:t>
    </dgm:pt>
    <dgm:pt modelId="{56E404C6-A397-4937-BC0A-C97E62087762}" type="parTrans" cxnId="{7D9CCDAB-1E50-4878-9EF9-9DE76EA370FD}">
      <dgm:prSet/>
      <dgm:spPr/>
      <dgm:t>
        <a:bodyPr/>
        <a:lstStyle/>
        <a:p>
          <a:endParaRPr lang="en-US" sz="2200"/>
        </a:p>
      </dgm:t>
    </dgm:pt>
    <dgm:pt modelId="{1C8E0DEC-9152-41C5-9607-56D0417C6C8D}" type="sibTrans" cxnId="{7D9CCDAB-1E50-4878-9EF9-9DE76EA370FD}">
      <dgm:prSet/>
      <dgm:spPr/>
      <dgm:t>
        <a:bodyPr/>
        <a:lstStyle/>
        <a:p>
          <a:endParaRPr lang="en-US" sz="2200"/>
        </a:p>
      </dgm:t>
    </dgm:pt>
    <dgm:pt modelId="{8127B500-4481-46E9-98A1-6CD28F2BA4DC}" type="pres">
      <dgm:prSet presAssocID="{502F3F50-E605-4A6C-93FE-141DAAA1403C}" presName="diagram" presStyleCnt="0">
        <dgm:presLayoutVars>
          <dgm:dir/>
          <dgm:resizeHandles val="exact"/>
        </dgm:presLayoutVars>
      </dgm:prSet>
      <dgm:spPr/>
    </dgm:pt>
    <dgm:pt modelId="{97755BEB-3435-4499-B1F5-8F4274514BE5}" type="pres">
      <dgm:prSet presAssocID="{3A92DAB1-8AD2-4A7A-9064-66A1B9497310}" presName="node" presStyleLbl="node1" presStyleIdx="0" presStyleCnt="6" custScaleX="218509" custScaleY="331810">
        <dgm:presLayoutVars>
          <dgm:bulletEnabled val="1"/>
        </dgm:presLayoutVars>
      </dgm:prSet>
      <dgm:spPr/>
    </dgm:pt>
    <dgm:pt modelId="{35BD6E36-2B27-4ED8-A008-7062599BBF0E}" type="pres">
      <dgm:prSet presAssocID="{F3904CBE-6CC1-4083-9CFD-8FA5D074FCC4}" presName="sibTrans" presStyleCnt="0"/>
      <dgm:spPr/>
    </dgm:pt>
    <dgm:pt modelId="{E3C1CED3-5584-43F5-919C-464CBBFF2C69}" type="pres">
      <dgm:prSet presAssocID="{C795BC7E-A831-4830-99BD-108E6406A643}" presName="node" presStyleLbl="node1" presStyleIdx="1" presStyleCnt="6" custScaleX="218509" custScaleY="331810">
        <dgm:presLayoutVars>
          <dgm:bulletEnabled val="1"/>
        </dgm:presLayoutVars>
      </dgm:prSet>
      <dgm:spPr/>
    </dgm:pt>
    <dgm:pt modelId="{C7452FFC-CDD4-4CE6-99F3-9C5FB828482F}" type="pres">
      <dgm:prSet presAssocID="{7237EE25-AAC0-48BD-B6C0-8090AB9BC2D8}" presName="sibTrans" presStyleCnt="0"/>
      <dgm:spPr/>
    </dgm:pt>
    <dgm:pt modelId="{9FE44FB5-5CFA-4458-9B92-6AF96CDACB21}" type="pres">
      <dgm:prSet presAssocID="{0E1B3D54-5E61-4B7A-BFB6-64EFA4FBF6EA}" presName="node" presStyleLbl="node1" presStyleIdx="2" presStyleCnt="6" custScaleX="218509" custScaleY="331810">
        <dgm:presLayoutVars>
          <dgm:bulletEnabled val="1"/>
        </dgm:presLayoutVars>
      </dgm:prSet>
      <dgm:spPr/>
    </dgm:pt>
    <dgm:pt modelId="{5F676987-FD81-4200-B095-4EAEEE1C63B0}" type="pres">
      <dgm:prSet presAssocID="{A9AE7D9E-7213-48E2-AC9E-B7D539B2F4CD}" presName="sibTrans" presStyleCnt="0"/>
      <dgm:spPr/>
    </dgm:pt>
    <dgm:pt modelId="{ABD513EF-4226-423B-8CAE-6D77FB371B58}" type="pres">
      <dgm:prSet presAssocID="{F5E184C0-283B-41FE-8AAB-0E41D2CBAC5C}" presName="node" presStyleLbl="node1" presStyleIdx="3" presStyleCnt="6" custScaleX="218509" custScaleY="331810">
        <dgm:presLayoutVars>
          <dgm:bulletEnabled val="1"/>
        </dgm:presLayoutVars>
      </dgm:prSet>
      <dgm:spPr/>
    </dgm:pt>
    <dgm:pt modelId="{EBEF5922-1C36-4D89-8035-DDEAC80CC73B}" type="pres">
      <dgm:prSet presAssocID="{A66E709F-3387-4E8D-B977-F0A05560C618}" presName="sibTrans" presStyleCnt="0"/>
      <dgm:spPr/>
    </dgm:pt>
    <dgm:pt modelId="{D165834F-F8A1-4F1E-868F-5607354DA1EA}" type="pres">
      <dgm:prSet presAssocID="{97CEE0B7-B6DB-4887-99A4-1B6FE52353DF}" presName="node" presStyleLbl="node1" presStyleIdx="4" presStyleCnt="6" custScaleX="218509" custScaleY="331810">
        <dgm:presLayoutVars>
          <dgm:bulletEnabled val="1"/>
        </dgm:presLayoutVars>
      </dgm:prSet>
      <dgm:spPr/>
    </dgm:pt>
    <dgm:pt modelId="{4AEE17D4-88FD-4599-BFDE-5E31362CEA2A}" type="pres">
      <dgm:prSet presAssocID="{66CE2EDD-0CD5-404C-A534-5760A9F08A56}" presName="sibTrans" presStyleCnt="0"/>
      <dgm:spPr/>
    </dgm:pt>
    <dgm:pt modelId="{FB5B2658-3D4B-4DC3-8AEB-DE7444C7A60F}" type="pres">
      <dgm:prSet presAssocID="{2949AFB9-CDC0-4748-AB0A-5E4CE16F91BE}" presName="node" presStyleLbl="node1" presStyleIdx="5" presStyleCnt="6" custScaleX="218509" custScaleY="331810">
        <dgm:presLayoutVars>
          <dgm:bulletEnabled val="1"/>
        </dgm:presLayoutVars>
      </dgm:prSet>
      <dgm:spPr/>
    </dgm:pt>
  </dgm:ptLst>
  <dgm:cxnLst>
    <dgm:cxn modelId="{94B0910A-4FCF-4F28-A084-7C6F762D3927}" type="presOf" srcId="{0E1B3D54-5E61-4B7A-BFB6-64EFA4FBF6EA}" destId="{9FE44FB5-5CFA-4458-9B92-6AF96CDACB21}" srcOrd="0" destOrd="0" presId="urn:microsoft.com/office/officeart/2005/8/layout/default"/>
    <dgm:cxn modelId="{97848234-020A-4788-9C6F-3B8A6DD0D64D}" type="presOf" srcId="{97CEE0B7-B6DB-4887-99A4-1B6FE52353DF}" destId="{D165834F-F8A1-4F1E-868F-5607354DA1EA}" srcOrd="0" destOrd="0" presId="urn:microsoft.com/office/officeart/2005/8/layout/default"/>
    <dgm:cxn modelId="{CE69A85D-7269-4958-BDF2-C276D01C8D65}" srcId="{502F3F50-E605-4A6C-93FE-141DAAA1403C}" destId="{3A92DAB1-8AD2-4A7A-9064-66A1B9497310}" srcOrd="0" destOrd="0" parTransId="{CE10640F-CBB2-4281-AB46-EAC0FAC42CB7}" sibTransId="{F3904CBE-6CC1-4083-9CFD-8FA5D074FCC4}"/>
    <dgm:cxn modelId="{E14D635E-FB2A-44E6-801F-DC20EB4BB0A5}" srcId="{502F3F50-E605-4A6C-93FE-141DAAA1403C}" destId="{C795BC7E-A831-4830-99BD-108E6406A643}" srcOrd="1" destOrd="0" parTransId="{2FEB4E40-7BFD-44BD-B77E-0333BCE310AD}" sibTransId="{7237EE25-AAC0-48BD-B6C0-8090AB9BC2D8}"/>
    <dgm:cxn modelId="{B173EF63-D87E-47A2-8AF2-593F55241F17}" type="presOf" srcId="{F5E184C0-283B-41FE-8AAB-0E41D2CBAC5C}" destId="{ABD513EF-4226-423B-8CAE-6D77FB371B58}" srcOrd="0" destOrd="0" presId="urn:microsoft.com/office/officeart/2005/8/layout/default"/>
    <dgm:cxn modelId="{7307EE69-9DC6-4A45-9C9C-F18B7D154068}" srcId="{502F3F50-E605-4A6C-93FE-141DAAA1403C}" destId="{F5E184C0-283B-41FE-8AAB-0E41D2CBAC5C}" srcOrd="3" destOrd="0" parTransId="{E9139241-0B63-4E63-9FDB-7BFEE424CC94}" sibTransId="{A66E709F-3387-4E8D-B977-F0A05560C618}"/>
    <dgm:cxn modelId="{EB622A6C-1443-48E4-BD6E-A0C978430230}" type="presOf" srcId="{502F3F50-E605-4A6C-93FE-141DAAA1403C}" destId="{8127B500-4481-46E9-98A1-6CD28F2BA4DC}" srcOrd="0" destOrd="0" presId="urn:microsoft.com/office/officeart/2005/8/layout/default"/>
    <dgm:cxn modelId="{FB2D4772-3A93-4B7D-96D9-D1C78662C568}" srcId="{502F3F50-E605-4A6C-93FE-141DAAA1403C}" destId="{97CEE0B7-B6DB-4887-99A4-1B6FE52353DF}" srcOrd="4" destOrd="0" parTransId="{214A3C1A-1557-41AF-8C52-A15D57DB1FFF}" sibTransId="{66CE2EDD-0CD5-404C-A534-5760A9F08A56}"/>
    <dgm:cxn modelId="{0A10B8A3-EED9-49E6-9CF9-6F501014AB83}" srcId="{502F3F50-E605-4A6C-93FE-141DAAA1403C}" destId="{0E1B3D54-5E61-4B7A-BFB6-64EFA4FBF6EA}" srcOrd="2" destOrd="0" parTransId="{A98FD0AD-BB64-4568-9B81-452EB8801D2F}" sibTransId="{A9AE7D9E-7213-48E2-AC9E-B7D539B2F4CD}"/>
    <dgm:cxn modelId="{3F3E51A4-0089-4750-83CE-5E1A372FB45E}" type="presOf" srcId="{2949AFB9-CDC0-4748-AB0A-5E4CE16F91BE}" destId="{FB5B2658-3D4B-4DC3-8AEB-DE7444C7A60F}" srcOrd="0" destOrd="0" presId="urn:microsoft.com/office/officeart/2005/8/layout/default"/>
    <dgm:cxn modelId="{7D9CCDAB-1E50-4878-9EF9-9DE76EA370FD}" srcId="{502F3F50-E605-4A6C-93FE-141DAAA1403C}" destId="{2949AFB9-CDC0-4748-AB0A-5E4CE16F91BE}" srcOrd="5" destOrd="0" parTransId="{56E404C6-A397-4937-BC0A-C97E62087762}" sibTransId="{1C8E0DEC-9152-41C5-9607-56D0417C6C8D}"/>
    <dgm:cxn modelId="{5F4B59CD-2F9E-4FA3-BA9E-969F356797E4}" type="presOf" srcId="{C795BC7E-A831-4830-99BD-108E6406A643}" destId="{E3C1CED3-5584-43F5-919C-464CBBFF2C69}" srcOrd="0" destOrd="0" presId="urn:microsoft.com/office/officeart/2005/8/layout/default"/>
    <dgm:cxn modelId="{4F7DDDE4-8B62-4A55-AAA5-A106D664A851}" type="presOf" srcId="{3A92DAB1-8AD2-4A7A-9064-66A1B9497310}" destId="{97755BEB-3435-4499-B1F5-8F4274514BE5}" srcOrd="0" destOrd="0" presId="urn:microsoft.com/office/officeart/2005/8/layout/default"/>
    <dgm:cxn modelId="{D0123214-A49B-42DD-AC81-509B4497FBCB}" type="presParOf" srcId="{8127B500-4481-46E9-98A1-6CD28F2BA4DC}" destId="{97755BEB-3435-4499-B1F5-8F4274514BE5}" srcOrd="0" destOrd="0" presId="urn:microsoft.com/office/officeart/2005/8/layout/default"/>
    <dgm:cxn modelId="{B4DCD473-E5DC-4A86-B169-3A299C68D78D}" type="presParOf" srcId="{8127B500-4481-46E9-98A1-6CD28F2BA4DC}" destId="{35BD6E36-2B27-4ED8-A008-7062599BBF0E}" srcOrd="1" destOrd="0" presId="urn:microsoft.com/office/officeart/2005/8/layout/default"/>
    <dgm:cxn modelId="{BD24D2D3-67C5-473E-8032-88AEB6071B02}" type="presParOf" srcId="{8127B500-4481-46E9-98A1-6CD28F2BA4DC}" destId="{E3C1CED3-5584-43F5-919C-464CBBFF2C69}" srcOrd="2" destOrd="0" presId="urn:microsoft.com/office/officeart/2005/8/layout/default"/>
    <dgm:cxn modelId="{B2AF46DE-9D50-4911-8BF0-9F75B61360B0}" type="presParOf" srcId="{8127B500-4481-46E9-98A1-6CD28F2BA4DC}" destId="{C7452FFC-CDD4-4CE6-99F3-9C5FB828482F}" srcOrd="3" destOrd="0" presId="urn:microsoft.com/office/officeart/2005/8/layout/default"/>
    <dgm:cxn modelId="{1CDAAC01-31AD-47F3-A63F-3C1E31F97B3A}" type="presParOf" srcId="{8127B500-4481-46E9-98A1-6CD28F2BA4DC}" destId="{9FE44FB5-5CFA-4458-9B92-6AF96CDACB21}" srcOrd="4" destOrd="0" presId="urn:microsoft.com/office/officeart/2005/8/layout/default"/>
    <dgm:cxn modelId="{3AA240C9-82C9-47D6-B125-F71A49D641C8}" type="presParOf" srcId="{8127B500-4481-46E9-98A1-6CD28F2BA4DC}" destId="{5F676987-FD81-4200-B095-4EAEEE1C63B0}" srcOrd="5" destOrd="0" presId="urn:microsoft.com/office/officeart/2005/8/layout/default"/>
    <dgm:cxn modelId="{50F85E5C-E785-4013-A5BF-A7E8CD06D114}" type="presParOf" srcId="{8127B500-4481-46E9-98A1-6CD28F2BA4DC}" destId="{ABD513EF-4226-423B-8CAE-6D77FB371B58}" srcOrd="6" destOrd="0" presId="urn:microsoft.com/office/officeart/2005/8/layout/default"/>
    <dgm:cxn modelId="{DB80BDA9-E4B9-4BFB-85E9-0A329C51C01E}" type="presParOf" srcId="{8127B500-4481-46E9-98A1-6CD28F2BA4DC}" destId="{EBEF5922-1C36-4D89-8035-DDEAC80CC73B}" srcOrd="7" destOrd="0" presId="urn:microsoft.com/office/officeart/2005/8/layout/default"/>
    <dgm:cxn modelId="{A9EFAAEA-F843-4033-891F-CC7A0BAFBF98}" type="presParOf" srcId="{8127B500-4481-46E9-98A1-6CD28F2BA4DC}" destId="{D165834F-F8A1-4F1E-868F-5607354DA1EA}" srcOrd="8" destOrd="0" presId="urn:microsoft.com/office/officeart/2005/8/layout/default"/>
    <dgm:cxn modelId="{680A9C3B-61B5-41E4-9040-196EEC2EAEB1}" type="presParOf" srcId="{8127B500-4481-46E9-98A1-6CD28F2BA4DC}" destId="{4AEE17D4-88FD-4599-BFDE-5E31362CEA2A}" srcOrd="9" destOrd="0" presId="urn:microsoft.com/office/officeart/2005/8/layout/default"/>
    <dgm:cxn modelId="{8436CD59-D4D8-4864-B99D-CF80E0DAAA09}" type="presParOf" srcId="{8127B500-4481-46E9-98A1-6CD28F2BA4DC}" destId="{FB5B2658-3D4B-4DC3-8AEB-DE7444C7A60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E9BC7-4BF4-4107-AAE4-31FEB2FE8BA7}" type="doc">
      <dgm:prSet loTypeId="urn:microsoft.com/office/officeart/2005/8/layout/rings+Icon" loCatId="relationship" qsTypeId="urn:microsoft.com/office/officeart/2005/8/quickstyle/simple1" qsCatId="simple" csTypeId="urn:microsoft.com/office/officeart/2005/8/colors/colorful2" csCatId="colorful" phldr="1"/>
      <dgm:spPr/>
      <dgm:t>
        <a:bodyPr/>
        <a:lstStyle/>
        <a:p>
          <a:endParaRPr lang="en-US"/>
        </a:p>
      </dgm:t>
    </dgm:pt>
    <dgm:pt modelId="{B962065D-5233-4879-A0D7-82FC00204E5C}">
      <dgm:prSet phldrT="[Text]" custT="1"/>
      <dgm:spPr>
        <a:xfrm>
          <a:off x="311074" y="0"/>
          <a:ext cx="1727908" cy="1727903"/>
        </a:xfrm>
        <a:prstGeom prst="ellipse">
          <a:avLst/>
        </a:prstGeom>
        <a:solidFill>
          <a:srgbClr val="0F54B8">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fr-BE" sz="2000" b="0" dirty="0" err="1">
              <a:solidFill>
                <a:srgbClr val="0030A8"/>
              </a:solidFill>
              <a:latin typeface="EC Square Sans Cond Pro" panose="020B0506040000020004" pitchFamily="34" charset="0"/>
              <a:ea typeface="+mn-ea"/>
              <a:cs typeface="+mn-cs"/>
            </a:rPr>
            <a:t>Transferable</a:t>
          </a:r>
          <a:r>
            <a:rPr lang="fr-BE" sz="2000" b="0" dirty="0">
              <a:solidFill>
                <a:srgbClr val="0030A8"/>
              </a:solidFill>
              <a:latin typeface="EC Square Sans Cond Pro" panose="020B0506040000020004" pitchFamily="34" charset="0"/>
              <a:ea typeface="+mn-ea"/>
              <a:cs typeface="+mn-cs"/>
            </a:rPr>
            <a:t> </a:t>
          </a:r>
          <a:r>
            <a:rPr lang="fr-BE" sz="2000" b="0" dirty="0" err="1">
              <a:solidFill>
                <a:srgbClr val="0030A8"/>
              </a:solidFill>
              <a:latin typeface="EC Square Sans Cond Pro" panose="020B0506040000020004" pitchFamily="34" charset="0"/>
              <a:ea typeface="+mn-ea"/>
              <a:cs typeface="+mn-cs"/>
            </a:rPr>
            <a:t>skills</a:t>
          </a:r>
          <a:r>
            <a:rPr lang="fr-BE" sz="2000" b="0" dirty="0">
              <a:solidFill>
                <a:srgbClr val="0030A8"/>
              </a:solidFill>
              <a:latin typeface="EC Square Sans Cond Pro" panose="020B0506040000020004" pitchFamily="34" charset="0"/>
              <a:ea typeface="+mn-ea"/>
              <a:cs typeface="+mn-cs"/>
            </a:rPr>
            <a:t> &amp; </a:t>
          </a:r>
          <a:r>
            <a:rPr lang="fr-BE" sz="2000" b="0" dirty="0" err="1">
              <a:solidFill>
                <a:srgbClr val="0030A8"/>
              </a:solidFill>
              <a:latin typeface="EC Square Sans Cond Pro" panose="020B0506040000020004" pitchFamily="34" charset="0"/>
              <a:ea typeface="+mn-ea"/>
              <a:cs typeface="+mn-cs"/>
            </a:rPr>
            <a:t>competences</a:t>
          </a:r>
          <a:endParaRPr lang="en-US" sz="2000" b="0" dirty="0">
            <a:solidFill>
              <a:srgbClr val="0030A8"/>
            </a:solidFill>
            <a:latin typeface="EC Square Sans Cond Pro" panose="020B0506040000020004" pitchFamily="34" charset="0"/>
            <a:ea typeface="+mn-ea"/>
            <a:cs typeface="+mn-cs"/>
          </a:endParaRPr>
        </a:p>
      </dgm:t>
    </dgm:pt>
    <dgm:pt modelId="{00511084-7803-4FB5-B32E-094AFA217131}" type="parTrans" cxnId="{AEB91004-3A1F-4531-844C-D3908E1987F3}">
      <dgm:prSet/>
      <dgm:spPr/>
      <dgm:t>
        <a:bodyPr/>
        <a:lstStyle/>
        <a:p>
          <a:endParaRPr lang="en-US">
            <a:solidFill>
              <a:srgbClr val="0030A8"/>
            </a:solidFill>
          </a:endParaRPr>
        </a:p>
      </dgm:t>
    </dgm:pt>
    <dgm:pt modelId="{0BE4D286-E401-44C3-A1A7-0C0655284DC9}" type="sibTrans" cxnId="{AEB91004-3A1F-4531-844C-D3908E1987F3}">
      <dgm:prSet/>
      <dgm:spPr/>
      <dgm:t>
        <a:bodyPr/>
        <a:lstStyle/>
        <a:p>
          <a:endParaRPr lang="en-US">
            <a:solidFill>
              <a:srgbClr val="0030A8"/>
            </a:solidFill>
          </a:endParaRPr>
        </a:p>
      </dgm:t>
    </dgm:pt>
    <dgm:pt modelId="{C23AA68E-D670-4084-9C39-4F698C02764E}">
      <dgm:prSet phldrT="[Text]" custT="1"/>
      <dgm:spPr>
        <a:xfrm>
          <a:off x="1199592" y="1152416"/>
          <a:ext cx="1727908" cy="1727903"/>
        </a:xfrm>
        <a:prstGeom prst="ellipse">
          <a:avLst/>
        </a:prstGeom>
        <a:solidFill>
          <a:srgbClr val="0F54B8">
            <a:alpha val="50000"/>
            <a:hueOff val="-3232558"/>
            <a:satOff val="-21229"/>
            <a:lumOff val="15245"/>
            <a:alphaOff val="0"/>
          </a:srgbClr>
        </a:solidFill>
        <a:ln w="12700" cap="flat" cmpd="sng" algn="ctr">
          <a:solidFill>
            <a:srgbClr val="FFFFFF">
              <a:hueOff val="0"/>
              <a:satOff val="0"/>
              <a:lumOff val="0"/>
              <a:alphaOff val="0"/>
            </a:srgbClr>
          </a:solidFill>
          <a:prstDash val="solid"/>
          <a:miter lim="800000"/>
        </a:ln>
        <a:effectLst/>
      </dgm:spPr>
      <dgm:t>
        <a:bodyPr/>
        <a:lstStyle/>
        <a:p>
          <a:r>
            <a:rPr lang="fr-BE" sz="2000" b="0" dirty="0">
              <a:solidFill>
                <a:srgbClr val="0030A8"/>
              </a:solidFill>
              <a:latin typeface="EC Square Sans Cond Pro" panose="020B0506040000020004" pitchFamily="34" charset="0"/>
              <a:ea typeface="+mn-ea"/>
              <a:cs typeface="+mn-cs"/>
            </a:rPr>
            <a:t>International </a:t>
          </a:r>
          <a:r>
            <a:rPr lang="fr-BE" sz="2000" b="0" dirty="0" err="1">
              <a:solidFill>
                <a:srgbClr val="0030A8"/>
              </a:solidFill>
              <a:latin typeface="EC Square Sans Cond Pro" panose="020B0506040000020004" pitchFamily="34" charset="0"/>
              <a:ea typeface="+mn-ea"/>
              <a:cs typeface="+mn-cs"/>
            </a:rPr>
            <a:t>exposure</a:t>
          </a:r>
          <a:endParaRPr lang="en-US" sz="2000" b="0" dirty="0">
            <a:solidFill>
              <a:srgbClr val="0030A8"/>
            </a:solidFill>
            <a:latin typeface="EC Square Sans Cond Pro" panose="020B0506040000020004" pitchFamily="34" charset="0"/>
            <a:ea typeface="+mn-ea"/>
            <a:cs typeface="+mn-cs"/>
          </a:endParaRPr>
        </a:p>
      </dgm:t>
    </dgm:pt>
    <dgm:pt modelId="{B32A0ED4-D261-432A-B44D-D2108BB62466}" type="parTrans" cxnId="{D1A13866-D768-4C6F-B4DA-0A4E034FEE53}">
      <dgm:prSet/>
      <dgm:spPr/>
      <dgm:t>
        <a:bodyPr/>
        <a:lstStyle/>
        <a:p>
          <a:endParaRPr lang="en-US">
            <a:solidFill>
              <a:srgbClr val="0030A8"/>
            </a:solidFill>
          </a:endParaRPr>
        </a:p>
      </dgm:t>
    </dgm:pt>
    <dgm:pt modelId="{67B15E9A-20CF-456A-8218-01C47FD1E26B}" type="sibTrans" cxnId="{D1A13866-D768-4C6F-B4DA-0A4E034FEE53}">
      <dgm:prSet/>
      <dgm:spPr/>
      <dgm:t>
        <a:bodyPr/>
        <a:lstStyle/>
        <a:p>
          <a:endParaRPr lang="en-US">
            <a:solidFill>
              <a:srgbClr val="0030A8"/>
            </a:solidFill>
          </a:endParaRPr>
        </a:p>
      </dgm:t>
    </dgm:pt>
    <dgm:pt modelId="{ABBD5BAA-9242-451E-8A3B-F57D77AEC3D9}">
      <dgm:prSet phldrT="[Text]" custT="1"/>
      <dgm:spPr>
        <a:xfrm>
          <a:off x="2088638" y="0"/>
          <a:ext cx="1727908" cy="1727903"/>
        </a:xfrm>
        <a:prstGeom prst="ellipse">
          <a:avLst/>
        </a:prstGeom>
        <a:solidFill>
          <a:srgbClr val="0F54B8">
            <a:alpha val="50000"/>
            <a:hueOff val="-6465115"/>
            <a:satOff val="-42459"/>
            <a:lumOff val="30489"/>
            <a:alphaOff val="0"/>
          </a:srgbClr>
        </a:solidFill>
        <a:ln w="12700" cap="flat" cmpd="sng" algn="ctr">
          <a:solidFill>
            <a:srgbClr val="FFFFFF">
              <a:hueOff val="0"/>
              <a:satOff val="0"/>
              <a:lumOff val="0"/>
              <a:alphaOff val="0"/>
            </a:srgbClr>
          </a:solidFill>
          <a:prstDash val="solid"/>
          <a:miter lim="800000"/>
        </a:ln>
        <a:effectLst/>
      </dgm:spPr>
      <dgm:t>
        <a:bodyPr/>
        <a:lstStyle/>
        <a:p>
          <a:r>
            <a:rPr lang="fr-BE" sz="2000" b="0" dirty="0" err="1">
              <a:solidFill>
                <a:srgbClr val="0030A8"/>
              </a:solidFill>
              <a:latin typeface="EC Square Sans Cond Pro" panose="020B0506040000020004" pitchFamily="34" charset="0"/>
              <a:ea typeface="+mn-ea"/>
              <a:cs typeface="+mn-cs"/>
            </a:rPr>
            <a:t>Employability</a:t>
          </a:r>
          <a:r>
            <a:rPr lang="fr-BE" sz="2000" b="0" dirty="0">
              <a:solidFill>
                <a:srgbClr val="0030A8"/>
              </a:solidFill>
              <a:latin typeface="EC Square Sans Cond Pro" panose="020B0506040000020004" pitchFamily="34" charset="0"/>
              <a:ea typeface="+mn-ea"/>
              <a:cs typeface="+mn-cs"/>
            </a:rPr>
            <a:t> &amp; </a:t>
          </a:r>
          <a:r>
            <a:rPr lang="fr-BE" sz="2000" b="0" dirty="0" err="1">
              <a:solidFill>
                <a:srgbClr val="0030A8"/>
              </a:solidFill>
              <a:latin typeface="EC Square Sans Cond Pro" panose="020B0506040000020004" pitchFamily="34" charset="0"/>
              <a:ea typeface="+mn-ea"/>
              <a:cs typeface="+mn-cs"/>
            </a:rPr>
            <a:t>career</a:t>
          </a:r>
          <a:r>
            <a:rPr lang="fr-BE" sz="2000" b="0" dirty="0">
              <a:solidFill>
                <a:srgbClr val="0030A8"/>
              </a:solidFill>
              <a:latin typeface="EC Square Sans Cond Pro" panose="020B0506040000020004" pitchFamily="34" charset="0"/>
              <a:ea typeface="+mn-ea"/>
              <a:cs typeface="+mn-cs"/>
            </a:rPr>
            <a:t> prospects</a:t>
          </a:r>
          <a:endParaRPr lang="en-US" sz="2000" b="0" dirty="0">
            <a:solidFill>
              <a:srgbClr val="0030A8"/>
            </a:solidFill>
            <a:latin typeface="EC Square Sans Cond Pro" panose="020B0506040000020004" pitchFamily="34" charset="0"/>
            <a:ea typeface="+mn-ea"/>
            <a:cs typeface="+mn-cs"/>
          </a:endParaRPr>
        </a:p>
      </dgm:t>
    </dgm:pt>
    <dgm:pt modelId="{C3A49EDA-F42E-438C-A7CB-3C6232026737}" type="parTrans" cxnId="{3D51F45C-4C40-4E91-97F6-67A438F393A8}">
      <dgm:prSet/>
      <dgm:spPr/>
      <dgm:t>
        <a:bodyPr/>
        <a:lstStyle/>
        <a:p>
          <a:endParaRPr lang="en-US">
            <a:solidFill>
              <a:srgbClr val="0030A8"/>
            </a:solidFill>
          </a:endParaRPr>
        </a:p>
      </dgm:t>
    </dgm:pt>
    <dgm:pt modelId="{13F66CEB-3612-487E-9377-EB3DE88D0818}" type="sibTrans" cxnId="{3D51F45C-4C40-4E91-97F6-67A438F393A8}">
      <dgm:prSet/>
      <dgm:spPr/>
      <dgm:t>
        <a:bodyPr/>
        <a:lstStyle/>
        <a:p>
          <a:endParaRPr lang="en-US">
            <a:solidFill>
              <a:srgbClr val="0030A8"/>
            </a:solidFill>
          </a:endParaRPr>
        </a:p>
      </dgm:t>
    </dgm:pt>
    <dgm:pt modelId="{2C3A1668-3E71-4241-B48A-DD5213B828CF}">
      <dgm:prSet custT="1"/>
      <dgm:spPr>
        <a:xfrm>
          <a:off x="2977155" y="1152416"/>
          <a:ext cx="1727908" cy="1727903"/>
        </a:xfrm>
        <a:prstGeom prst="ellipse">
          <a:avLst/>
        </a:prstGeom>
        <a:solidFill>
          <a:srgbClr val="0F54B8">
            <a:alpha val="50000"/>
            <a:hueOff val="-9697673"/>
            <a:satOff val="-63688"/>
            <a:lumOff val="45734"/>
            <a:alphaOff val="0"/>
          </a:srgbClr>
        </a:solidFill>
        <a:ln w="12700" cap="flat" cmpd="sng" algn="ctr">
          <a:solidFill>
            <a:srgbClr val="FFFFFF">
              <a:hueOff val="0"/>
              <a:satOff val="0"/>
              <a:lumOff val="0"/>
              <a:alphaOff val="0"/>
            </a:srgbClr>
          </a:solidFill>
          <a:prstDash val="solid"/>
          <a:miter lim="800000"/>
        </a:ln>
        <a:effectLst/>
      </dgm:spPr>
      <dgm:t>
        <a:bodyPr/>
        <a:lstStyle/>
        <a:p>
          <a:r>
            <a:rPr lang="fr-BE" sz="2000" b="0" dirty="0">
              <a:solidFill>
                <a:srgbClr val="0030A8"/>
              </a:solidFill>
              <a:latin typeface="EC Square Sans Cond Pro" panose="020B0506040000020004" pitchFamily="34" charset="0"/>
              <a:ea typeface="+mn-ea"/>
              <a:cs typeface="+mn-cs"/>
            </a:rPr>
            <a:t>Networking &amp; communication</a:t>
          </a:r>
          <a:endParaRPr lang="en-US" sz="2000" b="0" dirty="0">
            <a:solidFill>
              <a:srgbClr val="0030A8"/>
            </a:solidFill>
            <a:latin typeface="EC Square Sans Cond Pro" panose="020B0506040000020004" pitchFamily="34" charset="0"/>
            <a:ea typeface="+mn-ea"/>
            <a:cs typeface="+mn-cs"/>
          </a:endParaRPr>
        </a:p>
      </dgm:t>
    </dgm:pt>
    <dgm:pt modelId="{335B8A21-EF55-42BA-BDF9-2EF971E7F52F}" type="parTrans" cxnId="{18F63BE0-EE05-4007-8C8E-BCB696DCC7A5}">
      <dgm:prSet/>
      <dgm:spPr/>
      <dgm:t>
        <a:bodyPr/>
        <a:lstStyle/>
        <a:p>
          <a:endParaRPr lang="en-US">
            <a:solidFill>
              <a:srgbClr val="0030A8"/>
            </a:solidFill>
          </a:endParaRPr>
        </a:p>
      </dgm:t>
    </dgm:pt>
    <dgm:pt modelId="{8DAC2307-60F8-4417-A4FD-726A78469908}" type="sibTrans" cxnId="{18F63BE0-EE05-4007-8C8E-BCB696DCC7A5}">
      <dgm:prSet/>
      <dgm:spPr/>
      <dgm:t>
        <a:bodyPr/>
        <a:lstStyle/>
        <a:p>
          <a:endParaRPr lang="en-US">
            <a:solidFill>
              <a:srgbClr val="0030A8"/>
            </a:solidFill>
          </a:endParaRPr>
        </a:p>
      </dgm:t>
    </dgm:pt>
    <dgm:pt modelId="{FCE9183C-CD68-491F-9BF3-47B9D681176E}">
      <dgm:prSet custT="1"/>
      <dgm:spPr>
        <a:xfrm>
          <a:off x="3865673" y="0"/>
          <a:ext cx="1727908" cy="1727903"/>
        </a:xfrm>
        <a:prstGeom prst="ellipse">
          <a:avLst/>
        </a:prstGeom>
        <a:solidFill>
          <a:srgbClr val="82075B">
            <a:alpha val="50000"/>
          </a:srgbClr>
        </a:solidFill>
        <a:ln w="12700" cap="flat" cmpd="sng" algn="ctr">
          <a:solidFill>
            <a:srgbClr val="FFFFFF">
              <a:hueOff val="0"/>
              <a:satOff val="0"/>
              <a:lumOff val="0"/>
              <a:alphaOff val="0"/>
            </a:srgbClr>
          </a:solidFill>
          <a:prstDash val="solid"/>
          <a:miter lim="800000"/>
        </a:ln>
        <a:effectLst/>
      </dgm:spPr>
      <dgm:t>
        <a:bodyPr/>
        <a:lstStyle/>
        <a:p>
          <a:r>
            <a:rPr lang="fr-BE" sz="2000" b="0" dirty="0" err="1">
              <a:solidFill>
                <a:srgbClr val="0030A8"/>
              </a:solidFill>
              <a:latin typeface="EC Square Sans Cond Pro" panose="020B0506040000020004" pitchFamily="34" charset="0"/>
              <a:ea typeface="+mn-ea"/>
              <a:cs typeface="+mn-cs"/>
            </a:rPr>
            <a:t>Ideas</a:t>
          </a:r>
          <a:r>
            <a:rPr lang="fr-BE" sz="2000" b="0" dirty="0">
              <a:solidFill>
                <a:srgbClr val="0030A8"/>
              </a:solidFill>
              <a:latin typeface="EC Square Sans Cond Pro" panose="020B0506040000020004" pitchFamily="34" charset="0"/>
              <a:ea typeface="+mn-ea"/>
              <a:cs typeface="+mn-cs"/>
            </a:rPr>
            <a:t> </a:t>
          </a:r>
          <a:r>
            <a:rPr lang="fr-BE" sz="2000" b="0" dirty="0" err="1">
              <a:solidFill>
                <a:srgbClr val="0030A8"/>
              </a:solidFill>
              <a:latin typeface="EC Square Sans Cond Pro" panose="020B0506040000020004" pitchFamily="34" charset="0"/>
              <a:ea typeface="+mn-ea"/>
              <a:cs typeface="+mn-cs"/>
            </a:rPr>
            <a:t>converted</a:t>
          </a:r>
          <a:r>
            <a:rPr lang="fr-BE" sz="2000" b="0" dirty="0">
              <a:solidFill>
                <a:srgbClr val="0030A8"/>
              </a:solidFill>
              <a:latin typeface="EC Square Sans Cond Pro" panose="020B0506040000020004" pitchFamily="34" charset="0"/>
              <a:ea typeface="+mn-ea"/>
              <a:cs typeface="+mn-cs"/>
            </a:rPr>
            <a:t> </a:t>
          </a:r>
          <a:r>
            <a:rPr lang="fr-BE" sz="2000" b="0" dirty="0" err="1">
              <a:solidFill>
                <a:srgbClr val="0030A8"/>
              </a:solidFill>
              <a:latin typeface="EC Square Sans Cond Pro" panose="020B0506040000020004" pitchFamily="34" charset="0"/>
              <a:ea typeface="+mn-ea"/>
              <a:cs typeface="+mn-cs"/>
            </a:rPr>
            <a:t>into</a:t>
          </a:r>
          <a:r>
            <a:rPr lang="fr-BE" sz="2000" b="0" dirty="0">
              <a:solidFill>
                <a:srgbClr val="0030A8"/>
              </a:solidFill>
              <a:latin typeface="EC Square Sans Cond Pro" panose="020B0506040000020004" pitchFamily="34" charset="0"/>
              <a:ea typeface="+mn-ea"/>
              <a:cs typeface="+mn-cs"/>
            </a:rPr>
            <a:t> </a:t>
          </a:r>
          <a:r>
            <a:rPr lang="fr-BE" sz="2000" b="0" dirty="0" err="1">
              <a:solidFill>
                <a:srgbClr val="0030A8"/>
              </a:solidFill>
              <a:latin typeface="EC Square Sans Cond Pro" panose="020B0506040000020004" pitchFamily="34" charset="0"/>
              <a:ea typeface="+mn-ea"/>
              <a:cs typeface="+mn-cs"/>
            </a:rPr>
            <a:t>products</a:t>
          </a:r>
          <a:r>
            <a:rPr lang="fr-BE" sz="2000" b="0" dirty="0">
              <a:solidFill>
                <a:srgbClr val="0030A8"/>
              </a:solidFill>
              <a:latin typeface="EC Square Sans Cond Pro" panose="020B0506040000020004" pitchFamily="34" charset="0"/>
              <a:ea typeface="+mn-ea"/>
              <a:cs typeface="+mn-cs"/>
            </a:rPr>
            <a:t>, </a:t>
          </a:r>
          <a:r>
            <a:rPr lang="fr-BE" sz="2000" b="0" dirty="0" err="1">
              <a:solidFill>
                <a:srgbClr val="0030A8"/>
              </a:solidFill>
              <a:latin typeface="EC Square Sans Cond Pro" panose="020B0506040000020004" pitchFamily="34" charset="0"/>
              <a:ea typeface="+mn-ea"/>
              <a:cs typeface="+mn-cs"/>
            </a:rPr>
            <a:t>processes</a:t>
          </a:r>
          <a:r>
            <a:rPr lang="fr-BE" sz="2000" b="0" dirty="0">
              <a:solidFill>
                <a:srgbClr val="0030A8"/>
              </a:solidFill>
              <a:latin typeface="EC Square Sans Cond Pro" panose="020B0506040000020004" pitchFamily="34" charset="0"/>
              <a:ea typeface="+mn-ea"/>
              <a:cs typeface="+mn-cs"/>
            </a:rPr>
            <a:t> &amp; services</a:t>
          </a:r>
          <a:endParaRPr lang="en-US" sz="2000" b="0" dirty="0">
            <a:solidFill>
              <a:srgbClr val="0030A8"/>
            </a:solidFill>
            <a:latin typeface="EC Square Sans Cond Pro" panose="020B0506040000020004" pitchFamily="34" charset="0"/>
            <a:ea typeface="+mn-ea"/>
            <a:cs typeface="+mn-cs"/>
          </a:endParaRPr>
        </a:p>
      </dgm:t>
    </dgm:pt>
    <dgm:pt modelId="{A7477E5E-67F7-41F2-854A-F40DF73F853D}" type="parTrans" cxnId="{ECF200B5-4472-492D-87B2-BC73D532152A}">
      <dgm:prSet/>
      <dgm:spPr/>
      <dgm:t>
        <a:bodyPr/>
        <a:lstStyle/>
        <a:p>
          <a:endParaRPr lang="en-US">
            <a:solidFill>
              <a:srgbClr val="0030A8"/>
            </a:solidFill>
          </a:endParaRPr>
        </a:p>
      </dgm:t>
    </dgm:pt>
    <dgm:pt modelId="{E0AC84FE-CE74-4FAF-867E-FFBC82310559}" type="sibTrans" cxnId="{ECF200B5-4472-492D-87B2-BC73D532152A}">
      <dgm:prSet/>
      <dgm:spPr/>
      <dgm:t>
        <a:bodyPr/>
        <a:lstStyle/>
        <a:p>
          <a:endParaRPr lang="en-US">
            <a:solidFill>
              <a:srgbClr val="0030A8"/>
            </a:solidFill>
          </a:endParaRPr>
        </a:p>
      </dgm:t>
    </dgm:pt>
    <dgm:pt modelId="{08716E90-8D28-4191-A757-14CE486CA296}" type="pres">
      <dgm:prSet presAssocID="{EAEE9BC7-4BF4-4107-AAE4-31FEB2FE8BA7}" presName="Name0" presStyleCnt="0">
        <dgm:presLayoutVars>
          <dgm:chMax val="7"/>
          <dgm:dir/>
          <dgm:resizeHandles val="exact"/>
        </dgm:presLayoutVars>
      </dgm:prSet>
      <dgm:spPr/>
    </dgm:pt>
    <dgm:pt modelId="{F335F855-1E1D-4BC0-B859-B6C375B7DD17}" type="pres">
      <dgm:prSet presAssocID="{EAEE9BC7-4BF4-4107-AAE4-31FEB2FE8BA7}" presName="ellipse1" presStyleLbl="vennNode1" presStyleIdx="0" presStyleCnt="5" custScaleX="105552" custScaleY="105552">
        <dgm:presLayoutVars>
          <dgm:bulletEnabled val="1"/>
        </dgm:presLayoutVars>
      </dgm:prSet>
      <dgm:spPr/>
    </dgm:pt>
    <dgm:pt modelId="{CEC6BBC2-374B-4E90-AB1A-A82426357FE3}" type="pres">
      <dgm:prSet presAssocID="{EAEE9BC7-4BF4-4107-AAE4-31FEB2FE8BA7}" presName="ellipse2" presStyleLbl="vennNode1" presStyleIdx="1" presStyleCnt="5" custScaleX="105552" custScaleY="105552">
        <dgm:presLayoutVars>
          <dgm:bulletEnabled val="1"/>
        </dgm:presLayoutVars>
      </dgm:prSet>
      <dgm:spPr/>
    </dgm:pt>
    <dgm:pt modelId="{31207326-D222-4F2C-AE32-A2A4DDF189BA}" type="pres">
      <dgm:prSet presAssocID="{EAEE9BC7-4BF4-4107-AAE4-31FEB2FE8BA7}" presName="ellipse3" presStyleLbl="vennNode1" presStyleIdx="2" presStyleCnt="5" custScaleX="105552" custScaleY="105552" custLinFactNeighborY="-833">
        <dgm:presLayoutVars>
          <dgm:bulletEnabled val="1"/>
        </dgm:presLayoutVars>
      </dgm:prSet>
      <dgm:spPr/>
    </dgm:pt>
    <dgm:pt modelId="{147459B4-A461-43B9-B91C-CFD76431BD82}" type="pres">
      <dgm:prSet presAssocID="{EAEE9BC7-4BF4-4107-AAE4-31FEB2FE8BA7}" presName="ellipse4" presStyleLbl="vennNode1" presStyleIdx="3" presStyleCnt="5" custScaleX="110275" custScaleY="111417">
        <dgm:presLayoutVars>
          <dgm:bulletEnabled val="1"/>
        </dgm:presLayoutVars>
      </dgm:prSet>
      <dgm:spPr/>
    </dgm:pt>
    <dgm:pt modelId="{379BBEC5-8B28-4203-8611-9570BECE4E92}" type="pres">
      <dgm:prSet presAssocID="{EAEE9BC7-4BF4-4107-AAE4-31FEB2FE8BA7}" presName="ellipse5" presStyleLbl="vennNode1" presStyleIdx="4" presStyleCnt="5" custScaleX="105552" custScaleY="105552">
        <dgm:presLayoutVars>
          <dgm:bulletEnabled val="1"/>
        </dgm:presLayoutVars>
      </dgm:prSet>
      <dgm:spPr/>
    </dgm:pt>
  </dgm:ptLst>
  <dgm:cxnLst>
    <dgm:cxn modelId="{AEB91004-3A1F-4531-844C-D3908E1987F3}" srcId="{EAEE9BC7-4BF4-4107-AAE4-31FEB2FE8BA7}" destId="{B962065D-5233-4879-A0D7-82FC00204E5C}" srcOrd="0" destOrd="0" parTransId="{00511084-7803-4FB5-B32E-094AFA217131}" sibTransId="{0BE4D286-E401-44C3-A1A7-0C0655284DC9}"/>
    <dgm:cxn modelId="{3D51F45C-4C40-4E91-97F6-67A438F393A8}" srcId="{EAEE9BC7-4BF4-4107-AAE4-31FEB2FE8BA7}" destId="{ABBD5BAA-9242-451E-8A3B-F57D77AEC3D9}" srcOrd="2" destOrd="0" parTransId="{C3A49EDA-F42E-438C-A7CB-3C6232026737}" sibTransId="{13F66CEB-3612-487E-9377-EB3DE88D0818}"/>
    <dgm:cxn modelId="{D1A13866-D768-4C6F-B4DA-0A4E034FEE53}" srcId="{EAEE9BC7-4BF4-4107-AAE4-31FEB2FE8BA7}" destId="{C23AA68E-D670-4084-9C39-4F698C02764E}" srcOrd="1" destOrd="0" parTransId="{B32A0ED4-D261-432A-B44D-D2108BB62466}" sibTransId="{67B15E9A-20CF-456A-8218-01C47FD1E26B}"/>
    <dgm:cxn modelId="{67FC4348-6F71-486F-9C57-ECCBBDA40935}" type="presOf" srcId="{EAEE9BC7-4BF4-4107-AAE4-31FEB2FE8BA7}" destId="{08716E90-8D28-4191-A757-14CE486CA296}" srcOrd="0" destOrd="0" presId="urn:microsoft.com/office/officeart/2005/8/layout/rings+Icon"/>
    <dgm:cxn modelId="{611FED4D-904B-4B8C-A25D-1A1996D9795A}" type="presOf" srcId="{ABBD5BAA-9242-451E-8A3B-F57D77AEC3D9}" destId="{31207326-D222-4F2C-AE32-A2A4DDF189BA}" srcOrd="0" destOrd="0" presId="urn:microsoft.com/office/officeart/2005/8/layout/rings+Icon"/>
    <dgm:cxn modelId="{8CB01F56-8BA2-49C4-98EE-C29A1CB95E08}" type="presOf" srcId="{2C3A1668-3E71-4241-B48A-DD5213B828CF}" destId="{147459B4-A461-43B9-B91C-CFD76431BD82}" srcOrd="0" destOrd="0" presId="urn:microsoft.com/office/officeart/2005/8/layout/rings+Icon"/>
    <dgm:cxn modelId="{3A51DF87-B837-4C51-A5E9-B062BE67A075}" type="presOf" srcId="{C23AA68E-D670-4084-9C39-4F698C02764E}" destId="{CEC6BBC2-374B-4E90-AB1A-A82426357FE3}" srcOrd="0" destOrd="0" presId="urn:microsoft.com/office/officeart/2005/8/layout/rings+Icon"/>
    <dgm:cxn modelId="{B864AC96-15D4-48FA-B721-19E57875D1E4}" type="presOf" srcId="{B962065D-5233-4879-A0D7-82FC00204E5C}" destId="{F335F855-1E1D-4BC0-B859-B6C375B7DD17}" srcOrd="0" destOrd="0" presId="urn:microsoft.com/office/officeart/2005/8/layout/rings+Icon"/>
    <dgm:cxn modelId="{ECF200B5-4472-492D-87B2-BC73D532152A}" srcId="{EAEE9BC7-4BF4-4107-AAE4-31FEB2FE8BA7}" destId="{FCE9183C-CD68-491F-9BF3-47B9D681176E}" srcOrd="4" destOrd="0" parTransId="{A7477E5E-67F7-41F2-854A-F40DF73F853D}" sibTransId="{E0AC84FE-CE74-4FAF-867E-FFBC82310559}"/>
    <dgm:cxn modelId="{18F63BE0-EE05-4007-8C8E-BCB696DCC7A5}" srcId="{EAEE9BC7-4BF4-4107-AAE4-31FEB2FE8BA7}" destId="{2C3A1668-3E71-4241-B48A-DD5213B828CF}" srcOrd="3" destOrd="0" parTransId="{335B8A21-EF55-42BA-BDF9-2EF971E7F52F}" sibTransId="{8DAC2307-60F8-4417-A4FD-726A78469908}"/>
    <dgm:cxn modelId="{327320F9-6F0F-4A54-A37C-866F089EE146}" type="presOf" srcId="{FCE9183C-CD68-491F-9BF3-47B9D681176E}" destId="{379BBEC5-8B28-4203-8611-9570BECE4E92}" srcOrd="0" destOrd="0" presId="urn:microsoft.com/office/officeart/2005/8/layout/rings+Icon"/>
    <dgm:cxn modelId="{4BAAA02A-42D9-4A0B-9825-515C62AD48AA}" type="presParOf" srcId="{08716E90-8D28-4191-A757-14CE486CA296}" destId="{F335F855-1E1D-4BC0-B859-B6C375B7DD17}" srcOrd="0" destOrd="0" presId="urn:microsoft.com/office/officeart/2005/8/layout/rings+Icon"/>
    <dgm:cxn modelId="{69FDF587-AF5A-4351-BE0E-CD0A98AD90F7}" type="presParOf" srcId="{08716E90-8D28-4191-A757-14CE486CA296}" destId="{CEC6BBC2-374B-4E90-AB1A-A82426357FE3}" srcOrd="1" destOrd="0" presId="urn:microsoft.com/office/officeart/2005/8/layout/rings+Icon"/>
    <dgm:cxn modelId="{A0EBFD67-ABE9-4D31-B98C-CC82785B938C}" type="presParOf" srcId="{08716E90-8D28-4191-A757-14CE486CA296}" destId="{31207326-D222-4F2C-AE32-A2A4DDF189BA}" srcOrd="2" destOrd="0" presId="urn:microsoft.com/office/officeart/2005/8/layout/rings+Icon"/>
    <dgm:cxn modelId="{D719A7A1-D7AA-453C-81D3-EBEE12FB3382}" type="presParOf" srcId="{08716E90-8D28-4191-A757-14CE486CA296}" destId="{147459B4-A461-43B9-B91C-CFD76431BD82}" srcOrd="3" destOrd="0" presId="urn:microsoft.com/office/officeart/2005/8/layout/rings+Icon"/>
    <dgm:cxn modelId="{184D4718-89FA-458A-A9DA-4811F66A4DBD}" type="presParOf" srcId="{08716E90-8D28-4191-A757-14CE486CA296}" destId="{379BBEC5-8B28-4203-8611-9570BECE4E92}"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80BF0F-E29F-40EB-8E70-709EF7948467}"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5ECCD97C-3543-4457-885C-5BA350C7102A}">
      <dgm:prSet phldrT="[Text]" custT="1"/>
      <dgm:spPr>
        <a:xfrm>
          <a:off x="576061" y="304571"/>
          <a:ext cx="1824244" cy="1824217"/>
        </a:xfrm>
        <a:prstGeom prst="ellipse">
          <a:avLst/>
        </a:prstGeom>
        <a:solidFill>
          <a:srgbClr val="0F54B8">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fr-BE" sz="2000" dirty="0">
              <a:solidFill>
                <a:srgbClr val="0030A8"/>
              </a:solidFill>
              <a:latin typeface="EC Square Sans Cond Pro" panose="020B0506040000020004" pitchFamily="34" charset="0"/>
              <a:ea typeface="+mn-ea"/>
              <a:cs typeface="+mn-cs"/>
            </a:rPr>
            <a:t>Transfer of </a:t>
          </a:r>
          <a:r>
            <a:rPr lang="fr-BE" sz="2000" dirty="0" err="1">
              <a:solidFill>
                <a:srgbClr val="0030A8"/>
              </a:solidFill>
              <a:latin typeface="EC Square Sans Cond Pro" panose="020B0506040000020004" pitchFamily="34" charset="0"/>
              <a:ea typeface="+mn-ea"/>
              <a:cs typeface="+mn-cs"/>
            </a:rPr>
            <a:t>knowledge</a:t>
          </a:r>
          <a:endParaRPr lang="en-US" sz="2000" dirty="0">
            <a:solidFill>
              <a:srgbClr val="0030A8"/>
            </a:solidFill>
            <a:latin typeface="EC Square Sans Cond Pro" panose="020B0506040000020004" pitchFamily="34" charset="0"/>
            <a:ea typeface="+mn-ea"/>
            <a:cs typeface="+mn-cs"/>
          </a:endParaRPr>
        </a:p>
      </dgm:t>
    </dgm:pt>
    <dgm:pt modelId="{112D51B7-626E-4607-8FF7-557EFBCA2BCC}" type="parTrans" cxnId="{2FBCBE75-101C-4B65-A6F9-827BD31717A2}">
      <dgm:prSet/>
      <dgm:spPr/>
      <dgm:t>
        <a:bodyPr/>
        <a:lstStyle/>
        <a:p>
          <a:endParaRPr lang="en-US">
            <a:solidFill>
              <a:srgbClr val="0030A8"/>
            </a:solidFill>
          </a:endParaRPr>
        </a:p>
      </dgm:t>
    </dgm:pt>
    <dgm:pt modelId="{6F7D79B5-5DC9-4FC1-8980-CB96DA7F354A}" type="sibTrans" cxnId="{2FBCBE75-101C-4B65-A6F9-827BD31717A2}">
      <dgm:prSet/>
      <dgm:spPr/>
      <dgm:t>
        <a:bodyPr/>
        <a:lstStyle/>
        <a:p>
          <a:endParaRPr lang="en-US">
            <a:solidFill>
              <a:srgbClr val="0030A8"/>
            </a:solidFill>
          </a:endParaRPr>
        </a:p>
      </dgm:t>
    </dgm:pt>
    <dgm:pt modelId="{D8511610-0F53-4A1B-8E89-6CFAE4EB7486}">
      <dgm:prSet phldrT="[Text]" custT="1"/>
      <dgm:spPr>
        <a:xfrm>
          <a:off x="2266568" y="376581"/>
          <a:ext cx="1824244" cy="1824217"/>
        </a:xfrm>
        <a:prstGeom prst="ellipse">
          <a:avLst/>
        </a:prstGeom>
        <a:solidFill>
          <a:srgbClr val="0F54B8">
            <a:alpha val="50000"/>
            <a:hueOff val="-6465115"/>
            <a:satOff val="-42459"/>
            <a:lumOff val="30489"/>
            <a:alphaOff val="0"/>
          </a:srgbClr>
        </a:solidFill>
        <a:ln w="12700" cap="flat" cmpd="sng" algn="ctr">
          <a:solidFill>
            <a:srgbClr val="FFFFFF">
              <a:hueOff val="0"/>
              <a:satOff val="0"/>
              <a:lumOff val="0"/>
              <a:alphaOff val="0"/>
            </a:srgbClr>
          </a:solidFill>
          <a:prstDash val="solid"/>
          <a:miter lim="800000"/>
        </a:ln>
        <a:effectLst/>
      </dgm:spPr>
      <dgm:t>
        <a:bodyPr/>
        <a:lstStyle/>
        <a:p>
          <a:r>
            <a:rPr lang="fr-BE" sz="2000" dirty="0">
              <a:solidFill>
                <a:srgbClr val="0030A8"/>
              </a:solidFill>
              <a:latin typeface="EC Square Sans Cond Pro" panose="020B0506040000020004" pitchFamily="34" charset="0"/>
              <a:ea typeface="+mn-ea"/>
              <a:cs typeface="+mn-cs"/>
            </a:rPr>
            <a:t>Collaborative networks</a:t>
          </a:r>
          <a:endParaRPr lang="en-US" sz="2000" dirty="0">
            <a:solidFill>
              <a:srgbClr val="0030A8"/>
            </a:solidFill>
            <a:latin typeface="EC Square Sans Cond Pro" panose="020B0506040000020004" pitchFamily="34" charset="0"/>
            <a:ea typeface="+mn-ea"/>
            <a:cs typeface="+mn-cs"/>
          </a:endParaRPr>
        </a:p>
      </dgm:t>
    </dgm:pt>
    <dgm:pt modelId="{7C5391D8-0143-4730-B35F-D394FC9DCCB3}" type="parTrans" cxnId="{693E2C1E-A7AF-4918-A08F-E47035830432}">
      <dgm:prSet/>
      <dgm:spPr/>
      <dgm:t>
        <a:bodyPr/>
        <a:lstStyle/>
        <a:p>
          <a:endParaRPr lang="en-US">
            <a:solidFill>
              <a:srgbClr val="0030A8"/>
            </a:solidFill>
          </a:endParaRPr>
        </a:p>
      </dgm:t>
    </dgm:pt>
    <dgm:pt modelId="{409F8FD1-E9B0-4B79-B5B5-05578669EA68}" type="sibTrans" cxnId="{693E2C1E-A7AF-4918-A08F-E47035830432}">
      <dgm:prSet/>
      <dgm:spPr/>
      <dgm:t>
        <a:bodyPr/>
        <a:lstStyle/>
        <a:p>
          <a:endParaRPr lang="en-US">
            <a:solidFill>
              <a:srgbClr val="0030A8"/>
            </a:solidFill>
          </a:endParaRPr>
        </a:p>
      </dgm:t>
    </dgm:pt>
    <dgm:pt modelId="{582CB0EA-0564-4187-8A60-F9DADF8AF2CE}">
      <dgm:prSet phldrT="[Text]" custT="1"/>
      <dgm:spPr>
        <a:xfrm>
          <a:off x="3960433" y="304571"/>
          <a:ext cx="1824244" cy="1824217"/>
        </a:xfrm>
        <a:prstGeom prst="ellipse">
          <a:avLst/>
        </a:prstGeom>
        <a:solidFill>
          <a:srgbClr val="82075B">
            <a:alpha val="50000"/>
          </a:srgbClr>
        </a:solidFill>
        <a:ln w="12700" cap="flat" cmpd="sng" algn="ctr">
          <a:solidFill>
            <a:srgbClr val="FFFFFF">
              <a:hueOff val="0"/>
              <a:satOff val="0"/>
              <a:lumOff val="0"/>
              <a:alphaOff val="0"/>
            </a:srgbClr>
          </a:solidFill>
          <a:prstDash val="solid"/>
          <a:miter lim="800000"/>
        </a:ln>
        <a:effectLst/>
      </dgm:spPr>
      <dgm:t>
        <a:bodyPr/>
        <a:lstStyle/>
        <a:p>
          <a:r>
            <a:rPr lang="fr-BE" sz="2000" dirty="0">
              <a:solidFill>
                <a:srgbClr val="0030A8"/>
              </a:solidFill>
              <a:latin typeface="EC Square Sans Cond Pro" panose="020B0506040000020004" pitchFamily="34" charset="0"/>
              <a:ea typeface="+mn-ea"/>
              <a:cs typeface="+mn-cs"/>
            </a:rPr>
            <a:t>R&amp;I </a:t>
          </a:r>
          <a:r>
            <a:rPr lang="fr-BE" sz="2000" dirty="0" err="1">
              <a:solidFill>
                <a:srgbClr val="0030A8"/>
              </a:solidFill>
              <a:latin typeface="EC Square Sans Cond Pro" panose="020B0506040000020004" pitchFamily="34" charset="0"/>
              <a:ea typeface="+mn-ea"/>
              <a:cs typeface="+mn-cs"/>
            </a:rPr>
            <a:t>capacity</a:t>
          </a:r>
          <a:endParaRPr lang="en-US" sz="2000" dirty="0">
            <a:solidFill>
              <a:srgbClr val="0030A8"/>
            </a:solidFill>
            <a:latin typeface="EC Square Sans Cond Pro" panose="020B0506040000020004" pitchFamily="34" charset="0"/>
            <a:ea typeface="+mn-ea"/>
            <a:cs typeface="+mn-cs"/>
          </a:endParaRPr>
        </a:p>
      </dgm:t>
    </dgm:pt>
    <dgm:pt modelId="{C7011691-249C-4F22-8C0F-4BAAC4420C6A}" type="parTrans" cxnId="{581267A0-DAB1-4564-B89A-C361B01888B9}">
      <dgm:prSet/>
      <dgm:spPr/>
      <dgm:t>
        <a:bodyPr/>
        <a:lstStyle/>
        <a:p>
          <a:endParaRPr lang="en-US">
            <a:solidFill>
              <a:srgbClr val="0030A8"/>
            </a:solidFill>
          </a:endParaRPr>
        </a:p>
      </dgm:t>
    </dgm:pt>
    <dgm:pt modelId="{F75ACE4F-5A1E-4DB5-974E-667B01AE14D2}" type="sibTrans" cxnId="{581267A0-DAB1-4564-B89A-C361B01888B9}">
      <dgm:prSet/>
      <dgm:spPr/>
      <dgm:t>
        <a:bodyPr/>
        <a:lstStyle/>
        <a:p>
          <a:endParaRPr lang="en-US">
            <a:solidFill>
              <a:srgbClr val="0030A8"/>
            </a:solidFill>
          </a:endParaRPr>
        </a:p>
      </dgm:t>
    </dgm:pt>
    <dgm:pt modelId="{EA3A48DC-9AC6-445D-B58E-99CBD1141AC7}" type="pres">
      <dgm:prSet presAssocID="{7A80BF0F-E29F-40EB-8E70-709EF7948467}" presName="Name0" presStyleCnt="0">
        <dgm:presLayoutVars>
          <dgm:chMax val="7"/>
          <dgm:dir/>
          <dgm:resizeHandles val="exact"/>
        </dgm:presLayoutVars>
      </dgm:prSet>
      <dgm:spPr/>
    </dgm:pt>
    <dgm:pt modelId="{D1A66514-36D3-4EA8-B3B8-CBE9816FC095}" type="pres">
      <dgm:prSet presAssocID="{7A80BF0F-E29F-40EB-8E70-709EF7948467}" presName="ellipse1" presStyleLbl="vennNode1" presStyleIdx="0" presStyleCnt="3" custScaleX="100269" custScaleY="100270" custLinFactNeighborX="-62230" custLinFactNeighborY="16696">
        <dgm:presLayoutVars>
          <dgm:bulletEnabled val="1"/>
        </dgm:presLayoutVars>
      </dgm:prSet>
      <dgm:spPr/>
    </dgm:pt>
    <dgm:pt modelId="{B5DAB276-A773-4D78-A760-5AE6C97D5391}" type="pres">
      <dgm:prSet presAssocID="{7A80BF0F-E29F-40EB-8E70-709EF7948467}" presName="ellipse2" presStyleLbl="vennNode1" presStyleIdx="1" presStyleCnt="3" custScaleX="101958" custScaleY="100270" custLinFactNeighborX="-21032" custLinFactNeighborY="-46051">
        <dgm:presLayoutVars>
          <dgm:bulletEnabled val="1"/>
        </dgm:presLayoutVars>
      </dgm:prSet>
      <dgm:spPr/>
    </dgm:pt>
    <dgm:pt modelId="{5C7DE73C-D1CF-4E0B-97F8-584F44901EFE}" type="pres">
      <dgm:prSet presAssocID="{7A80BF0F-E29F-40EB-8E70-709EF7948467}" presName="ellipse3" presStyleLbl="vennNode1" presStyleIdx="2" presStyleCnt="3" custScaleX="100269" custScaleY="100270" custLinFactNeighborX="20411" custLinFactNeighborY="16696">
        <dgm:presLayoutVars>
          <dgm:bulletEnabled val="1"/>
        </dgm:presLayoutVars>
      </dgm:prSet>
      <dgm:spPr/>
    </dgm:pt>
  </dgm:ptLst>
  <dgm:cxnLst>
    <dgm:cxn modelId="{33CEDB03-F475-46E1-A7B9-075730B964DB}" type="presOf" srcId="{7A80BF0F-E29F-40EB-8E70-709EF7948467}" destId="{EA3A48DC-9AC6-445D-B58E-99CBD1141AC7}" srcOrd="0" destOrd="0" presId="urn:microsoft.com/office/officeart/2005/8/layout/rings+Icon"/>
    <dgm:cxn modelId="{693E2C1E-A7AF-4918-A08F-E47035830432}" srcId="{7A80BF0F-E29F-40EB-8E70-709EF7948467}" destId="{D8511610-0F53-4A1B-8E89-6CFAE4EB7486}" srcOrd="1" destOrd="0" parTransId="{7C5391D8-0143-4730-B35F-D394FC9DCCB3}" sibTransId="{409F8FD1-E9B0-4B79-B5B5-05578669EA68}"/>
    <dgm:cxn modelId="{8E375327-D17D-4F59-9C29-8A62382E058F}" type="presOf" srcId="{D8511610-0F53-4A1B-8E89-6CFAE4EB7486}" destId="{B5DAB276-A773-4D78-A760-5AE6C97D5391}" srcOrd="0" destOrd="0" presId="urn:microsoft.com/office/officeart/2005/8/layout/rings+Icon"/>
    <dgm:cxn modelId="{DA9A123E-A77E-415A-9242-80020AB08452}" type="presOf" srcId="{5ECCD97C-3543-4457-885C-5BA350C7102A}" destId="{D1A66514-36D3-4EA8-B3B8-CBE9816FC095}" srcOrd="0" destOrd="0" presId="urn:microsoft.com/office/officeart/2005/8/layout/rings+Icon"/>
    <dgm:cxn modelId="{C305CA63-34D5-4B1E-A7B0-0EC19D2B069B}" type="presOf" srcId="{582CB0EA-0564-4187-8A60-F9DADF8AF2CE}" destId="{5C7DE73C-D1CF-4E0B-97F8-584F44901EFE}" srcOrd="0" destOrd="0" presId="urn:microsoft.com/office/officeart/2005/8/layout/rings+Icon"/>
    <dgm:cxn modelId="{2FBCBE75-101C-4B65-A6F9-827BD31717A2}" srcId="{7A80BF0F-E29F-40EB-8E70-709EF7948467}" destId="{5ECCD97C-3543-4457-885C-5BA350C7102A}" srcOrd="0" destOrd="0" parTransId="{112D51B7-626E-4607-8FF7-557EFBCA2BCC}" sibTransId="{6F7D79B5-5DC9-4FC1-8980-CB96DA7F354A}"/>
    <dgm:cxn modelId="{581267A0-DAB1-4564-B89A-C361B01888B9}" srcId="{7A80BF0F-E29F-40EB-8E70-709EF7948467}" destId="{582CB0EA-0564-4187-8A60-F9DADF8AF2CE}" srcOrd="2" destOrd="0" parTransId="{C7011691-249C-4F22-8C0F-4BAAC4420C6A}" sibTransId="{F75ACE4F-5A1E-4DB5-974E-667B01AE14D2}"/>
    <dgm:cxn modelId="{C0D69AFC-4D62-4E36-9E98-D3C5A8ADABBF}" type="presParOf" srcId="{EA3A48DC-9AC6-445D-B58E-99CBD1141AC7}" destId="{D1A66514-36D3-4EA8-B3B8-CBE9816FC095}" srcOrd="0" destOrd="0" presId="urn:microsoft.com/office/officeart/2005/8/layout/rings+Icon"/>
    <dgm:cxn modelId="{7FE1F408-3710-413F-A456-F9F91E1CF883}" type="presParOf" srcId="{EA3A48DC-9AC6-445D-B58E-99CBD1141AC7}" destId="{B5DAB276-A773-4D78-A760-5AE6C97D5391}" srcOrd="1" destOrd="0" presId="urn:microsoft.com/office/officeart/2005/8/layout/rings+Icon"/>
    <dgm:cxn modelId="{66421959-1E8C-4203-9B65-AFE1FC548823}" type="presParOf" srcId="{EA3A48DC-9AC6-445D-B58E-99CBD1141AC7}" destId="{5C7DE73C-D1CF-4E0B-97F8-584F44901EFE}" srcOrd="2"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6125A8-EDA2-4BB6-BA7E-0A8E9DB96297}" type="doc">
      <dgm:prSet loTypeId="urn:microsoft.com/office/officeart/2018/5/layout/IconCircleLabelList" loCatId="icon" qsTypeId="urn:microsoft.com/office/officeart/2005/8/quickstyle/simple3" qsCatId="simple" csTypeId="urn:microsoft.com/office/officeart/2005/8/colors/colorful5" csCatId="colorful" phldr="1"/>
      <dgm:spPr/>
      <dgm:t>
        <a:bodyPr/>
        <a:lstStyle/>
        <a:p>
          <a:endParaRPr lang="en-US"/>
        </a:p>
      </dgm:t>
    </dgm:pt>
    <dgm:pt modelId="{8A3A2718-D9A0-4D96-83C5-220F012CF9CD}">
      <dgm:prSet/>
      <dgm:spPr/>
      <dgm:t>
        <a:bodyPr/>
        <a:lstStyle/>
        <a:p>
          <a:pPr>
            <a:lnSpc>
              <a:spcPct val="100000"/>
            </a:lnSpc>
            <a:defRPr cap="all"/>
          </a:pPr>
          <a:r>
            <a:rPr lang="en-GB" b="1" dirty="0">
              <a:solidFill>
                <a:srgbClr val="0F5494"/>
              </a:solidFill>
            </a:rPr>
            <a:t>Networking events (conferences, workshops, etc.)</a:t>
          </a:r>
          <a:endParaRPr lang="en-US" b="1" dirty="0">
            <a:solidFill>
              <a:srgbClr val="0F5494"/>
            </a:solidFill>
          </a:endParaRPr>
        </a:p>
      </dgm:t>
    </dgm:pt>
    <dgm:pt modelId="{732D361A-F0E6-4F3B-8CD2-F6084C11F4FF}" type="parTrans" cxnId="{172C7226-E2AF-46B7-837E-1FC0C75350E3}">
      <dgm:prSet/>
      <dgm:spPr/>
      <dgm:t>
        <a:bodyPr/>
        <a:lstStyle/>
        <a:p>
          <a:endParaRPr lang="en-US"/>
        </a:p>
      </dgm:t>
    </dgm:pt>
    <dgm:pt modelId="{CE9D7931-2E8A-4A22-AEAF-DFF0B7D4ED00}" type="sibTrans" cxnId="{172C7226-E2AF-46B7-837E-1FC0C75350E3}">
      <dgm:prSet/>
      <dgm:spPr/>
      <dgm:t>
        <a:bodyPr/>
        <a:lstStyle/>
        <a:p>
          <a:endParaRPr lang="en-US"/>
        </a:p>
      </dgm:t>
    </dgm:pt>
    <dgm:pt modelId="{4EF42BF8-D35B-4F7C-915B-69F2F19CAB79}">
      <dgm:prSet/>
      <dgm:spPr/>
      <dgm:t>
        <a:bodyPr/>
        <a:lstStyle/>
        <a:p>
          <a:pPr>
            <a:lnSpc>
              <a:spcPct val="100000"/>
            </a:lnSpc>
            <a:defRPr cap="all"/>
          </a:pPr>
          <a:r>
            <a:rPr lang="en-GB" b="1" dirty="0">
              <a:solidFill>
                <a:srgbClr val="0F5494"/>
              </a:solidFill>
            </a:rPr>
            <a:t>Former or current collaborations</a:t>
          </a:r>
          <a:endParaRPr lang="en-US" b="1" dirty="0">
            <a:solidFill>
              <a:srgbClr val="0F5494"/>
            </a:solidFill>
          </a:endParaRPr>
        </a:p>
      </dgm:t>
    </dgm:pt>
    <dgm:pt modelId="{F7C7AA62-6C27-4357-8AF6-EC17B7042480}" type="parTrans" cxnId="{6869B7AB-2450-4B72-A9D1-43A1685B1971}">
      <dgm:prSet/>
      <dgm:spPr/>
      <dgm:t>
        <a:bodyPr/>
        <a:lstStyle/>
        <a:p>
          <a:endParaRPr lang="en-US"/>
        </a:p>
      </dgm:t>
    </dgm:pt>
    <dgm:pt modelId="{D358DEB5-0627-4A50-A915-2717585FB276}" type="sibTrans" cxnId="{6869B7AB-2450-4B72-A9D1-43A1685B1971}">
      <dgm:prSet/>
      <dgm:spPr/>
      <dgm:t>
        <a:bodyPr/>
        <a:lstStyle/>
        <a:p>
          <a:endParaRPr lang="en-US"/>
        </a:p>
      </dgm:t>
    </dgm:pt>
    <dgm:pt modelId="{2B64F42A-F041-4D3E-90B8-AF5ED97E2FB2}">
      <dgm:prSet/>
      <dgm:spPr/>
      <dgm:t>
        <a:bodyPr/>
        <a:lstStyle/>
        <a:p>
          <a:pPr>
            <a:lnSpc>
              <a:spcPct val="100000"/>
            </a:lnSpc>
            <a:defRPr cap="all"/>
          </a:pPr>
          <a:r>
            <a:rPr lang="en-GB" b="1" dirty="0">
              <a:solidFill>
                <a:srgbClr val="0F5494"/>
              </a:solidFill>
            </a:rPr>
            <a:t>Joint projects</a:t>
          </a:r>
          <a:endParaRPr lang="en-US" b="1" dirty="0">
            <a:solidFill>
              <a:srgbClr val="0F5494"/>
            </a:solidFill>
          </a:endParaRPr>
        </a:p>
      </dgm:t>
    </dgm:pt>
    <dgm:pt modelId="{EBEABAE4-FE67-4BDA-840E-76BE009D2958}" type="parTrans" cxnId="{32188991-70C3-4478-9712-D3DC660EA207}">
      <dgm:prSet/>
      <dgm:spPr/>
      <dgm:t>
        <a:bodyPr/>
        <a:lstStyle/>
        <a:p>
          <a:endParaRPr lang="en-US"/>
        </a:p>
      </dgm:t>
    </dgm:pt>
    <dgm:pt modelId="{FA4AB8FA-610B-4479-AA88-37DF1B10490E}" type="sibTrans" cxnId="{32188991-70C3-4478-9712-D3DC660EA207}">
      <dgm:prSet/>
      <dgm:spPr/>
      <dgm:t>
        <a:bodyPr/>
        <a:lstStyle/>
        <a:p>
          <a:endParaRPr lang="en-US"/>
        </a:p>
      </dgm:t>
    </dgm:pt>
    <dgm:pt modelId="{39B3CC65-640E-4E37-B0BB-BC3F251E6C5B}">
      <dgm:prSet/>
      <dgm:spPr/>
      <dgm:t>
        <a:bodyPr/>
        <a:lstStyle/>
        <a:p>
          <a:pPr>
            <a:lnSpc>
              <a:spcPct val="100000"/>
            </a:lnSpc>
            <a:defRPr cap="all"/>
          </a:pPr>
          <a:r>
            <a:rPr lang="en-GB" u="sng" dirty="0">
              <a:hlinkClick xmlns:r="http://schemas.openxmlformats.org/officeDocument/2006/relationships" r:id="rId1"/>
            </a:rPr>
            <a:t>Funding and Tender Opportunities Portal</a:t>
          </a:r>
          <a:endParaRPr lang="en-US" dirty="0"/>
        </a:p>
      </dgm:t>
    </dgm:pt>
    <dgm:pt modelId="{1134AF42-3EDA-4277-9A56-80A6B10E4B16}" type="parTrans" cxnId="{01A3C936-BE9A-4D4A-AC1B-ADA12F2BA8ED}">
      <dgm:prSet/>
      <dgm:spPr/>
      <dgm:t>
        <a:bodyPr/>
        <a:lstStyle/>
        <a:p>
          <a:endParaRPr lang="en-US"/>
        </a:p>
      </dgm:t>
    </dgm:pt>
    <dgm:pt modelId="{8AA28739-9E3B-4CF8-8EFF-24B54BED8CFC}" type="sibTrans" cxnId="{01A3C936-BE9A-4D4A-AC1B-ADA12F2BA8ED}">
      <dgm:prSet/>
      <dgm:spPr/>
      <dgm:t>
        <a:bodyPr/>
        <a:lstStyle/>
        <a:p>
          <a:endParaRPr lang="en-US"/>
        </a:p>
      </dgm:t>
    </dgm:pt>
    <dgm:pt modelId="{356E6C90-943C-4E4F-8D37-81713B920C3B}">
      <dgm:prSet/>
      <dgm:spPr/>
      <dgm:t>
        <a:bodyPr/>
        <a:lstStyle/>
        <a:p>
          <a:pPr>
            <a:lnSpc>
              <a:spcPct val="100000"/>
            </a:lnSpc>
            <a:defRPr cap="all"/>
          </a:pPr>
          <a:r>
            <a:rPr lang="en-GB" b="1">
              <a:hlinkClick xmlns:r="http://schemas.openxmlformats.org/officeDocument/2006/relationships" r:id="rId2"/>
            </a:rPr>
            <a:t>National Contact Point</a:t>
          </a:r>
          <a:endParaRPr lang="en-US" b="1" dirty="0"/>
        </a:p>
      </dgm:t>
    </dgm:pt>
    <dgm:pt modelId="{13197625-D0C6-4249-83C6-2C8A1B0A7818}" type="parTrans" cxnId="{B457B639-508A-4B5E-B2AC-F86409E566BC}">
      <dgm:prSet/>
      <dgm:spPr/>
      <dgm:t>
        <a:bodyPr/>
        <a:lstStyle/>
        <a:p>
          <a:endParaRPr lang="en-IE"/>
        </a:p>
      </dgm:t>
    </dgm:pt>
    <dgm:pt modelId="{309BFE4B-06A5-4CCA-B104-586A41B8A4AC}" type="sibTrans" cxnId="{B457B639-508A-4B5E-B2AC-F86409E566BC}">
      <dgm:prSet/>
      <dgm:spPr/>
      <dgm:t>
        <a:bodyPr/>
        <a:lstStyle/>
        <a:p>
          <a:endParaRPr lang="en-IE"/>
        </a:p>
      </dgm:t>
    </dgm:pt>
    <dgm:pt modelId="{0B29130B-7F1F-452B-9F4D-0CE747C5082A}">
      <dgm:prSet/>
      <dgm:spPr/>
      <dgm:t>
        <a:bodyPr/>
        <a:lstStyle/>
        <a:p>
          <a:pPr>
            <a:lnSpc>
              <a:spcPct val="100000"/>
            </a:lnSpc>
            <a:defRPr cap="all"/>
          </a:pPr>
          <a:r>
            <a:rPr lang="en-IE" b="1" i="0">
              <a:hlinkClick xmlns:r="http://schemas.openxmlformats.org/officeDocument/2006/relationships" r:id="rId3"/>
            </a:rPr>
            <a:t>MSCA matchmaking platform</a:t>
          </a:r>
          <a:endParaRPr lang="en-US" b="1"/>
        </a:p>
      </dgm:t>
    </dgm:pt>
    <dgm:pt modelId="{1DE315DD-EDE8-4B11-A110-14CFF728161A}" type="parTrans" cxnId="{B4F70AA4-9084-4174-86D6-7A192213AA72}">
      <dgm:prSet/>
      <dgm:spPr/>
      <dgm:t>
        <a:bodyPr/>
        <a:lstStyle/>
        <a:p>
          <a:endParaRPr lang="en-IE"/>
        </a:p>
      </dgm:t>
    </dgm:pt>
    <dgm:pt modelId="{56E92C1A-BFBD-4335-B8B8-72EF0FBDF5A7}" type="sibTrans" cxnId="{B4F70AA4-9084-4174-86D6-7A192213AA72}">
      <dgm:prSet/>
      <dgm:spPr/>
      <dgm:t>
        <a:bodyPr/>
        <a:lstStyle/>
        <a:p>
          <a:endParaRPr lang="en-IE"/>
        </a:p>
      </dgm:t>
    </dgm:pt>
    <dgm:pt modelId="{DBE74A0E-9E1E-4CFD-8B1E-AD0217D2C53D}">
      <dgm:prSet/>
      <dgm:spPr/>
      <dgm:t>
        <a:bodyPr/>
        <a:lstStyle/>
        <a:p>
          <a:pPr>
            <a:lnSpc>
              <a:spcPct val="100000"/>
            </a:lnSpc>
            <a:defRPr cap="all"/>
          </a:pPr>
          <a:r>
            <a:rPr lang="en-IE" dirty="0">
              <a:hlinkClick xmlns:r="http://schemas.openxmlformats.org/officeDocument/2006/relationships" r:id="rId4"/>
            </a:rPr>
            <a:t>European Enterprise Network</a:t>
          </a:r>
          <a:endParaRPr lang="en-IE" dirty="0"/>
        </a:p>
      </dgm:t>
    </dgm:pt>
    <dgm:pt modelId="{F787FD3C-4BC0-4B9A-9B43-D470E8844A95}" type="parTrans" cxnId="{FF1A74C2-C2DB-4678-8031-042207FB9B17}">
      <dgm:prSet/>
      <dgm:spPr/>
      <dgm:t>
        <a:bodyPr/>
        <a:lstStyle/>
        <a:p>
          <a:endParaRPr lang="en-IE"/>
        </a:p>
      </dgm:t>
    </dgm:pt>
    <dgm:pt modelId="{B1E3B733-FF85-4C93-B287-57D835B814FF}" type="sibTrans" cxnId="{FF1A74C2-C2DB-4678-8031-042207FB9B17}">
      <dgm:prSet/>
      <dgm:spPr/>
      <dgm:t>
        <a:bodyPr/>
        <a:lstStyle/>
        <a:p>
          <a:endParaRPr lang="en-IE"/>
        </a:p>
      </dgm:t>
    </dgm:pt>
    <dgm:pt modelId="{146E7AE1-1A3D-4345-86AB-34F0956D83A7}" type="pres">
      <dgm:prSet presAssocID="{4C6125A8-EDA2-4BB6-BA7E-0A8E9DB96297}" presName="root" presStyleCnt="0">
        <dgm:presLayoutVars>
          <dgm:dir/>
          <dgm:resizeHandles val="exact"/>
        </dgm:presLayoutVars>
      </dgm:prSet>
      <dgm:spPr/>
    </dgm:pt>
    <dgm:pt modelId="{A70C9402-9F05-4DA9-97F7-3549E3AAF1F5}" type="pres">
      <dgm:prSet presAssocID="{8A3A2718-D9A0-4D96-83C5-220F012CF9CD}" presName="compNode" presStyleCnt="0"/>
      <dgm:spPr/>
    </dgm:pt>
    <dgm:pt modelId="{11639406-EF6E-4C69-B044-850F6847BC63}" type="pres">
      <dgm:prSet presAssocID="{8A3A2718-D9A0-4D96-83C5-220F012CF9CD}" presName="iconBgRect" presStyleLbl="bgShp" presStyleIdx="0" presStyleCnt="7"/>
      <dgm:spPr/>
    </dgm:pt>
    <dgm:pt modelId="{2F0B9FEA-3AE2-4F85-B38D-45423CE61761}" type="pres">
      <dgm:prSet presAssocID="{8A3A2718-D9A0-4D96-83C5-220F012CF9CD}" presName="iconRect" presStyleLbl="node1" presStyleIdx="0"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76FA81B3-FF07-412F-81A5-89AEA1012A5D}" type="pres">
      <dgm:prSet presAssocID="{8A3A2718-D9A0-4D96-83C5-220F012CF9CD}" presName="spaceRect" presStyleCnt="0"/>
      <dgm:spPr/>
    </dgm:pt>
    <dgm:pt modelId="{3BC89AF1-3C96-443C-B992-4F63105B4281}" type="pres">
      <dgm:prSet presAssocID="{8A3A2718-D9A0-4D96-83C5-220F012CF9CD}" presName="textRect" presStyleLbl="revTx" presStyleIdx="0" presStyleCnt="7">
        <dgm:presLayoutVars>
          <dgm:chMax val="1"/>
          <dgm:chPref val="1"/>
        </dgm:presLayoutVars>
      </dgm:prSet>
      <dgm:spPr/>
    </dgm:pt>
    <dgm:pt modelId="{750119CB-D0FE-4C72-812B-0393B6A3F89F}" type="pres">
      <dgm:prSet presAssocID="{CE9D7931-2E8A-4A22-AEAF-DFF0B7D4ED00}" presName="sibTrans" presStyleCnt="0"/>
      <dgm:spPr/>
    </dgm:pt>
    <dgm:pt modelId="{8DCA75FA-EA2D-4D27-8EAD-48E48D668690}" type="pres">
      <dgm:prSet presAssocID="{4EF42BF8-D35B-4F7C-915B-69F2F19CAB79}" presName="compNode" presStyleCnt="0"/>
      <dgm:spPr/>
    </dgm:pt>
    <dgm:pt modelId="{FCECF53D-31BA-4557-93EF-258E8EFCE971}" type="pres">
      <dgm:prSet presAssocID="{4EF42BF8-D35B-4F7C-915B-69F2F19CAB79}" presName="iconBgRect" presStyleLbl="bgShp" presStyleIdx="1" presStyleCnt="7"/>
      <dgm:spPr/>
    </dgm:pt>
    <dgm:pt modelId="{C0222125-0223-465A-953F-4229ADDBFA62}" type="pres">
      <dgm:prSet presAssocID="{4EF42BF8-D35B-4F7C-915B-69F2F19CAB79}" presName="iconRect" presStyleLbl="node1" presStyleIdx="1"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F9E4FA6A-CE46-440E-81BD-094A9F87D138}" type="pres">
      <dgm:prSet presAssocID="{4EF42BF8-D35B-4F7C-915B-69F2F19CAB79}" presName="spaceRect" presStyleCnt="0"/>
      <dgm:spPr/>
    </dgm:pt>
    <dgm:pt modelId="{20A30AD7-5BE7-4376-A8E7-F478BC8C0C15}" type="pres">
      <dgm:prSet presAssocID="{4EF42BF8-D35B-4F7C-915B-69F2F19CAB79}" presName="textRect" presStyleLbl="revTx" presStyleIdx="1" presStyleCnt="7">
        <dgm:presLayoutVars>
          <dgm:chMax val="1"/>
          <dgm:chPref val="1"/>
        </dgm:presLayoutVars>
      </dgm:prSet>
      <dgm:spPr/>
    </dgm:pt>
    <dgm:pt modelId="{7F721BCD-4F08-42D7-99E8-A02D3CA6DA94}" type="pres">
      <dgm:prSet presAssocID="{D358DEB5-0627-4A50-A915-2717585FB276}" presName="sibTrans" presStyleCnt="0"/>
      <dgm:spPr/>
    </dgm:pt>
    <dgm:pt modelId="{DDF44F76-D529-44F1-8620-0625E6D619A5}" type="pres">
      <dgm:prSet presAssocID="{2B64F42A-F041-4D3E-90B8-AF5ED97E2FB2}" presName="compNode" presStyleCnt="0"/>
      <dgm:spPr/>
    </dgm:pt>
    <dgm:pt modelId="{55C045C3-B9E1-4B34-B562-0DDDD0464C67}" type="pres">
      <dgm:prSet presAssocID="{2B64F42A-F041-4D3E-90B8-AF5ED97E2FB2}" presName="iconBgRect" presStyleLbl="bgShp" presStyleIdx="2" presStyleCnt="7"/>
      <dgm:spPr/>
    </dgm:pt>
    <dgm:pt modelId="{BD149600-18DB-49B1-92CD-430AAD7EE8AA}" type="pres">
      <dgm:prSet presAssocID="{2B64F42A-F041-4D3E-90B8-AF5ED97E2FB2}" presName="iconRect" presStyleLbl="node1" presStyleIdx="2"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A1B040F8-47C7-4A2B-B7D6-BF9CCC5301E7}" type="pres">
      <dgm:prSet presAssocID="{2B64F42A-F041-4D3E-90B8-AF5ED97E2FB2}" presName="spaceRect" presStyleCnt="0"/>
      <dgm:spPr/>
    </dgm:pt>
    <dgm:pt modelId="{3510C630-953A-4749-A69B-8A0E9F358706}" type="pres">
      <dgm:prSet presAssocID="{2B64F42A-F041-4D3E-90B8-AF5ED97E2FB2}" presName="textRect" presStyleLbl="revTx" presStyleIdx="2" presStyleCnt="7" custLinFactNeighborX="1572" custLinFactNeighborY="-1965">
        <dgm:presLayoutVars>
          <dgm:chMax val="1"/>
          <dgm:chPref val="1"/>
        </dgm:presLayoutVars>
      </dgm:prSet>
      <dgm:spPr/>
    </dgm:pt>
    <dgm:pt modelId="{2E6C2BBD-4F83-4EEF-BCC9-D427F5A1A1FD}" type="pres">
      <dgm:prSet presAssocID="{FA4AB8FA-610B-4479-AA88-37DF1B10490E}" presName="sibTrans" presStyleCnt="0"/>
      <dgm:spPr/>
    </dgm:pt>
    <dgm:pt modelId="{1C6F73BC-604C-41A1-8A0F-A98024759DFB}" type="pres">
      <dgm:prSet presAssocID="{39B3CC65-640E-4E37-B0BB-BC3F251E6C5B}" presName="compNode" presStyleCnt="0"/>
      <dgm:spPr/>
    </dgm:pt>
    <dgm:pt modelId="{A1715946-097C-495E-9171-AA11AA2E66A1}" type="pres">
      <dgm:prSet presAssocID="{39B3CC65-640E-4E37-B0BB-BC3F251E6C5B}" presName="iconBgRect" presStyleLbl="bgShp" presStyleIdx="3" presStyleCnt="7"/>
      <dgm:spPr/>
    </dgm:pt>
    <dgm:pt modelId="{B8D2201C-1C9B-4C87-82B1-BC905601593D}" type="pres">
      <dgm:prSet presAssocID="{39B3CC65-640E-4E37-B0BB-BC3F251E6C5B}" presName="iconRect" presStyleLbl="node1" presStyleIdx="3"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oney"/>
        </a:ext>
      </dgm:extLst>
    </dgm:pt>
    <dgm:pt modelId="{30BAE311-0BF6-44D3-AABD-66151052DAF3}" type="pres">
      <dgm:prSet presAssocID="{39B3CC65-640E-4E37-B0BB-BC3F251E6C5B}" presName="spaceRect" presStyleCnt="0"/>
      <dgm:spPr/>
    </dgm:pt>
    <dgm:pt modelId="{CE12C377-85A4-4E39-9903-11DD773D9F47}" type="pres">
      <dgm:prSet presAssocID="{39B3CC65-640E-4E37-B0BB-BC3F251E6C5B}" presName="textRect" presStyleLbl="revTx" presStyleIdx="3" presStyleCnt="7">
        <dgm:presLayoutVars>
          <dgm:chMax val="1"/>
          <dgm:chPref val="1"/>
        </dgm:presLayoutVars>
      </dgm:prSet>
      <dgm:spPr/>
    </dgm:pt>
    <dgm:pt modelId="{BDBCA7B9-35C5-495C-B297-90383C614596}" type="pres">
      <dgm:prSet presAssocID="{8AA28739-9E3B-4CF8-8EFF-24B54BED8CFC}" presName="sibTrans" presStyleCnt="0"/>
      <dgm:spPr/>
    </dgm:pt>
    <dgm:pt modelId="{39147D3F-50B1-432E-965C-D218D0AA287A}" type="pres">
      <dgm:prSet presAssocID="{356E6C90-943C-4E4F-8D37-81713B920C3B}" presName="compNode" presStyleCnt="0"/>
      <dgm:spPr/>
    </dgm:pt>
    <dgm:pt modelId="{246FB8F5-128F-41B6-8496-B1B16F038857}" type="pres">
      <dgm:prSet presAssocID="{356E6C90-943C-4E4F-8D37-81713B920C3B}" presName="iconBgRect" presStyleLbl="bgShp" presStyleIdx="4" presStyleCnt="7" custLinFactX="194374" custLinFactNeighborX="200000" custLinFactNeighborY="-7733"/>
      <dgm:spPr/>
    </dgm:pt>
    <dgm:pt modelId="{9882FE8C-B7C6-4AD8-B83A-4B26D0450CDD}" type="pres">
      <dgm:prSet presAssocID="{356E6C90-943C-4E4F-8D37-81713B920C3B}" presName="iconRect" presStyleLbl="node1" presStyleIdx="4" presStyleCnt="7" custLinFactX="300000" custLinFactNeighborX="389582" custLinFactNeighborY="-673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Receiver"/>
        </a:ext>
      </dgm:extLst>
    </dgm:pt>
    <dgm:pt modelId="{C2163EDE-DB41-4BF1-9229-707BD18B5AAA}" type="pres">
      <dgm:prSet presAssocID="{356E6C90-943C-4E4F-8D37-81713B920C3B}" presName="spaceRect" presStyleCnt="0"/>
      <dgm:spPr/>
    </dgm:pt>
    <dgm:pt modelId="{98AB157C-7DF3-4E89-BAA2-A0D5D05A2D7D}" type="pres">
      <dgm:prSet presAssocID="{356E6C90-943C-4E4F-8D37-81713B920C3B}" presName="textRect" presStyleLbl="revTx" presStyleIdx="4" presStyleCnt="7" custScaleX="74843" custLinFactX="100000" custLinFactNeighborX="142029" custLinFactNeighborY="-29481">
        <dgm:presLayoutVars>
          <dgm:chMax val="1"/>
          <dgm:chPref val="1"/>
        </dgm:presLayoutVars>
      </dgm:prSet>
      <dgm:spPr/>
    </dgm:pt>
    <dgm:pt modelId="{DA6B2452-E93A-4ADE-AA0E-320E199F6334}" type="pres">
      <dgm:prSet presAssocID="{309BFE4B-06A5-4CCA-B104-586A41B8A4AC}" presName="sibTrans" presStyleCnt="0"/>
      <dgm:spPr/>
    </dgm:pt>
    <dgm:pt modelId="{6B6BE7E0-5F8E-44C5-980C-25AA27EBA330}" type="pres">
      <dgm:prSet presAssocID="{0B29130B-7F1F-452B-9F4D-0CE747C5082A}" presName="compNode" presStyleCnt="0"/>
      <dgm:spPr/>
    </dgm:pt>
    <dgm:pt modelId="{811E4ED9-DEE2-4A6E-9F1C-13835D69C690}" type="pres">
      <dgm:prSet presAssocID="{0B29130B-7F1F-452B-9F4D-0CE747C5082A}" presName="iconBgRect" presStyleLbl="bgShp" presStyleIdx="5" presStyleCnt="7" custLinFactX="-90743" custLinFactNeighborX="-100000" custLinFactNeighborY="-3866"/>
      <dgm:spPr/>
    </dgm:pt>
    <dgm:pt modelId="{E211191E-FA59-4161-B036-9E9275ED6E36}" type="pres">
      <dgm:prSet presAssocID="{0B29130B-7F1F-452B-9F4D-0CE747C5082A}" presName="iconRect" presStyleLbl="node1" presStyleIdx="5" presStyleCnt="7" custLinFactX="-133020" custLinFactNeighborX="-20000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Smart Phone"/>
        </a:ext>
      </dgm:extLst>
    </dgm:pt>
    <dgm:pt modelId="{A4A35BF3-8FB6-4A89-9F8E-D36B8269F829}" type="pres">
      <dgm:prSet presAssocID="{0B29130B-7F1F-452B-9F4D-0CE747C5082A}" presName="spaceRect" presStyleCnt="0"/>
      <dgm:spPr/>
    </dgm:pt>
    <dgm:pt modelId="{6522DDFF-7B63-4E5D-9750-8D7366699C8B}" type="pres">
      <dgm:prSet presAssocID="{0B29130B-7F1F-452B-9F4D-0CE747C5082A}" presName="textRect" presStyleLbl="revTx" presStyleIdx="5" presStyleCnt="7" custLinFactX="-17139" custLinFactNeighborX="-100000" custLinFactNeighborY="-29481">
        <dgm:presLayoutVars>
          <dgm:chMax val="1"/>
          <dgm:chPref val="1"/>
        </dgm:presLayoutVars>
      </dgm:prSet>
      <dgm:spPr/>
    </dgm:pt>
    <dgm:pt modelId="{CDDCD24C-61A7-4CB8-B5FA-026A634B951F}" type="pres">
      <dgm:prSet presAssocID="{56E92C1A-BFBD-4335-B8B8-72EF0FBDF5A7}" presName="sibTrans" presStyleCnt="0"/>
      <dgm:spPr/>
    </dgm:pt>
    <dgm:pt modelId="{B7B6F1C8-6ED3-4169-91D8-0B3ED698B1C8}" type="pres">
      <dgm:prSet presAssocID="{DBE74A0E-9E1E-4CFD-8B1E-AD0217D2C53D}" presName="compNode" presStyleCnt="0"/>
      <dgm:spPr/>
    </dgm:pt>
    <dgm:pt modelId="{B3E6FC46-264C-4B25-9F47-3BAFD89B7677}" type="pres">
      <dgm:prSet presAssocID="{DBE74A0E-9E1E-4CFD-8B1E-AD0217D2C53D}" presName="iconBgRect" presStyleLbl="bgShp" presStyleIdx="6" presStyleCnt="7" custLinFactX="-79143" custLinFactNeighborX="-100000" custLinFactNeighborY="-7733"/>
      <dgm:spPr/>
    </dgm:pt>
    <dgm:pt modelId="{68664FCE-886E-48B5-8624-38FBD22CECFA}" type="pres">
      <dgm:prSet presAssocID="{DBE74A0E-9E1E-4CFD-8B1E-AD0217D2C53D}" presName="iconRect" presStyleLbl="node1" presStyleIdx="6" presStyleCnt="7" custLinFactX="-112221" custLinFactNeighborX="-200000" custLinFactNeighborY="-15723"/>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dgm:spPr>
      <dgm:extLst>
        <a:ext uri="{E40237B7-FDA0-4F09-8148-C483321AD2D9}">
          <dgm14:cNvPr xmlns:dgm14="http://schemas.microsoft.com/office/drawing/2010/diagram" id="0" name="" descr="Earth Globe Americas"/>
        </a:ext>
      </dgm:extLst>
    </dgm:pt>
    <dgm:pt modelId="{D9E5AB34-6292-4721-BA24-E00766F095CE}" type="pres">
      <dgm:prSet presAssocID="{DBE74A0E-9E1E-4CFD-8B1E-AD0217D2C53D}" presName="spaceRect" presStyleCnt="0"/>
      <dgm:spPr/>
    </dgm:pt>
    <dgm:pt modelId="{2DD3C2B7-5B21-4DA5-BA33-3DC1D903F0F7}" type="pres">
      <dgm:prSet presAssocID="{DBE74A0E-9E1E-4CFD-8B1E-AD0217D2C53D}" presName="textRect" presStyleLbl="revTx" presStyleIdx="6" presStyleCnt="7" custLinFactX="-6133" custLinFactNeighborX="-100000" custLinFactNeighborY="-23585">
        <dgm:presLayoutVars>
          <dgm:chMax val="1"/>
          <dgm:chPref val="1"/>
        </dgm:presLayoutVars>
      </dgm:prSet>
      <dgm:spPr/>
    </dgm:pt>
  </dgm:ptLst>
  <dgm:cxnLst>
    <dgm:cxn modelId="{172C7226-E2AF-46B7-837E-1FC0C75350E3}" srcId="{4C6125A8-EDA2-4BB6-BA7E-0A8E9DB96297}" destId="{8A3A2718-D9A0-4D96-83C5-220F012CF9CD}" srcOrd="0" destOrd="0" parTransId="{732D361A-F0E6-4F3B-8CD2-F6084C11F4FF}" sibTransId="{CE9D7931-2E8A-4A22-AEAF-DFF0B7D4ED00}"/>
    <dgm:cxn modelId="{CC37E332-E8AA-4AB4-BF16-F362C41E880E}" type="presOf" srcId="{4EF42BF8-D35B-4F7C-915B-69F2F19CAB79}" destId="{20A30AD7-5BE7-4376-A8E7-F478BC8C0C15}" srcOrd="0" destOrd="0" presId="urn:microsoft.com/office/officeart/2018/5/layout/IconCircleLabelList"/>
    <dgm:cxn modelId="{01A3C936-BE9A-4D4A-AC1B-ADA12F2BA8ED}" srcId="{4C6125A8-EDA2-4BB6-BA7E-0A8E9DB96297}" destId="{39B3CC65-640E-4E37-B0BB-BC3F251E6C5B}" srcOrd="3" destOrd="0" parTransId="{1134AF42-3EDA-4277-9A56-80A6B10E4B16}" sibTransId="{8AA28739-9E3B-4CF8-8EFF-24B54BED8CFC}"/>
    <dgm:cxn modelId="{B457B639-508A-4B5E-B2AC-F86409E566BC}" srcId="{4C6125A8-EDA2-4BB6-BA7E-0A8E9DB96297}" destId="{356E6C90-943C-4E4F-8D37-81713B920C3B}" srcOrd="4" destOrd="0" parTransId="{13197625-D0C6-4249-83C6-2C8A1B0A7818}" sibTransId="{309BFE4B-06A5-4CCA-B104-586A41B8A4AC}"/>
    <dgm:cxn modelId="{BF6C1B3F-65C1-425A-A5BA-F89408D5D321}" type="presOf" srcId="{DBE74A0E-9E1E-4CFD-8B1E-AD0217D2C53D}" destId="{2DD3C2B7-5B21-4DA5-BA33-3DC1D903F0F7}" srcOrd="0" destOrd="0" presId="urn:microsoft.com/office/officeart/2018/5/layout/IconCircleLabelList"/>
    <dgm:cxn modelId="{5E851946-78C8-48BC-94FE-894700518871}" type="presOf" srcId="{2B64F42A-F041-4D3E-90B8-AF5ED97E2FB2}" destId="{3510C630-953A-4749-A69B-8A0E9F358706}" srcOrd="0" destOrd="0" presId="urn:microsoft.com/office/officeart/2018/5/layout/IconCircleLabelList"/>
    <dgm:cxn modelId="{AC185F59-943F-4167-A790-A3E823FDFA14}" type="presOf" srcId="{4C6125A8-EDA2-4BB6-BA7E-0A8E9DB96297}" destId="{146E7AE1-1A3D-4345-86AB-34F0956D83A7}" srcOrd="0" destOrd="0" presId="urn:microsoft.com/office/officeart/2018/5/layout/IconCircleLabelList"/>
    <dgm:cxn modelId="{CE411A80-A917-4C09-AACB-EFCA08B160DE}" type="presOf" srcId="{8A3A2718-D9A0-4D96-83C5-220F012CF9CD}" destId="{3BC89AF1-3C96-443C-B992-4F63105B4281}" srcOrd="0" destOrd="0" presId="urn:microsoft.com/office/officeart/2018/5/layout/IconCircleLabelList"/>
    <dgm:cxn modelId="{32188991-70C3-4478-9712-D3DC660EA207}" srcId="{4C6125A8-EDA2-4BB6-BA7E-0A8E9DB96297}" destId="{2B64F42A-F041-4D3E-90B8-AF5ED97E2FB2}" srcOrd="2" destOrd="0" parTransId="{EBEABAE4-FE67-4BDA-840E-76BE009D2958}" sibTransId="{FA4AB8FA-610B-4479-AA88-37DF1B10490E}"/>
    <dgm:cxn modelId="{B4F70AA4-9084-4174-86D6-7A192213AA72}" srcId="{4C6125A8-EDA2-4BB6-BA7E-0A8E9DB96297}" destId="{0B29130B-7F1F-452B-9F4D-0CE747C5082A}" srcOrd="5" destOrd="0" parTransId="{1DE315DD-EDE8-4B11-A110-14CFF728161A}" sibTransId="{56E92C1A-BFBD-4335-B8B8-72EF0FBDF5A7}"/>
    <dgm:cxn modelId="{6869B7AB-2450-4B72-A9D1-43A1685B1971}" srcId="{4C6125A8-EDA2-4BB6-BA7E-0A8E9DB96297}" destId="{4EF42BF8-D35B-4F7C-915B-69F2F19CAB79}" srcOrd="1" destOrd="0" parTransId="{F7C7AA62-6C27-4357-8AF6-EC17B7042480}" sibTransId="{D358DEB5-0627-4A50-A915-2717585FB276}"/>
    <dgm:cxn modelId="{66BDE1BC-67FD-47A3-AD04-C8E7F3879DB8}" type="presOf" srcId="{356E6C90-943C-4E4F-8D37-81713B920C3B}" destId="{98AB157C-7DF3-4E89-BAA2-A0D5D05A2D7D}" srcOrd="0" destOrd="0" presId="urn:microsoft.com/office/officeart/2018/5/layout/IconCircleLabelList"/>
    <dgm:cxn modelId="{FF1A74C2-C2DB-4678-8031-042207FB9B17}" srcId="{4C6125A8-EDA2-4BB6-BA7E-0A8E9DB96297}" destId="{DBE74A0E-9E1E-4CFD-8B1E-AD0217D2C53D}" srcOrd="6" destOrd="0" parTransId="{F787FD3C-4BC0-4B9A-9B43-D470E8844A95}" sibTransId="{B1E3B733-FF85-4C93-B287-57D835B814FF}"/>
    <dgm:cxn modelId="{20CF24F1-40E1-4EDF-960B-71BFFFDC569E}" type="presOf" srcId="{0B29130B-7F1F-452B-9F4D-0CE747C5082A}" destId="{6522DDFF-7B63-4E5D-9750-8D7366699C8B}" srcOrd="0" destOrd="0" presId="urn:microsoft.com/office/officeart/2018/5/layout/IconCircleLabelList"/>
    <dgm:cxn modelId="{DD23ACF7-6832-451E-892F-6E1FCDD3B2E1}" type="presOf" srcId="{39B3CC65-640E-4E37-B0BB-BC3F251E6C5B}" destId="{CE12C377-85A4-4E39-9903-11DD773D9F47}" srcOrd="0" destOrd="0" presId="urn:microsoft.com/office/officeart/2018/5/layout/IconCircleLabelList"/>
    <dgm:cxn modelId="{E45F8853-9037-4BEA-8B35-4C82854FD3BC}" type="presParOf" srcId="{146E7AE1-1A3D-4345-86AB-34F0956D83A7}" destId="{A70C9402-9F05-4DA9-97F7-3549E3AAF1F5}" srcOrd="0" destOrd="0" presId="urn:microsoft.com/office/officeart/2018/5/layout/IconCircleLabelList"/>
    <dgm:cxn modelId="{B86EAB3F-6E6D-4DFE-A449-58592C544E81}" type="presParOf" srcId="{A70C9402-9F05-4DA9-97F7-3549E3AAF1F5}" destId="{11639406-EF6E-4C69-B044-850F6847BC63}" srcOrd="0" destOrd="0" presId="urn:microsoft.com/office/officeart/2018/5/layout/IconCircleLabelList"/>
    <dgm:cxn modelId="{3242FA56-BF98-4F49-89FE-9D0475E75B78}" type="presParOf" srcId="{A70C9402-9F05-4DA9-97F7-3549E3AAF1F5}" destId="{2F0B9FEA-3AE2-4F85-B38D-45423CE61761}" srcOrd="1" destOrd="0" presId="urn:microsoft.com/office/officeart/2018/5/layout/IconCircleLabelList"/>
    <dgm:cxn modelId="{B54193D8-6983-492E-8C4E-DAB156C05283}" type="presParOf" srcId="{A70C9402-9F05-4DA9-97F7-3549E3AAF1F5}" destId="{76FA81B3-FF07-412F-81A5-89AEA1012A5D}" srcOrd="2" destOrd="0" presId="urn:microsoft.com/office/officeart/2018/5/layout/IconCircleLabelList"/>
    <dgm:cxn modelId="{C85D9FCB-F33C-459E-8AFF-A33C45526F2A}" type="presParOf" srcId="{A70C9402-9F05-4DA9-97F7-3549E3AAF1F5}" destId="{3BC89AF1-3C96-443C-B992-4F63105B4281}" srcOrd="3" destOrd="0" presId="urn:microsoft.com/office/officeart/2018/5/layout/IconCircleLabelList"/>
    <dgm:cxn modelId="{6BEAA8CC-989F-4909-A008-A766B19F132E}" type="presParOf" srcId="{146E7AE1-1A3D-4345-86AB-34F0956D83A7}" destId="{750119CB-D0FE-4C72-812B-0393B6A3F89F}" srcOrd="1" destOrd="0" presId="urn:microsoft.com/office/officeart/2018/5/layout/IconCircleLabelList"/>
    <dgm:cxn modelId="{233AAE51-7C74-4F3E-999E-E1DD163A6387}" type="presParOf" srcId="{146E7AE1-1A3D-4345-86AB-34F0956D83A7}" destId="{8DCA75FA-EA2D-4D27-8EAD-48E48D668690}" srcOrd="2" destOrd="0" presId="urn:microsoft.com/office/officeart/2018/5/layout/IconCircleLabelList"/>
    <dgm:cxn modelId="{37B87797-9E98-4742-9B39-974E38470D4A}" type="presParOf" srcId="{8DCA75FA-EA2D-4D27-8EAD-48E48D668690}" destId="{FCECF53D-31BA-4557-93EF-258E8EFCE971}" srcOrd="0" destOrd="0" presId="urn:microsoft.com/office/officeart/2018/5/layout/IconCircleLabelList"/>
    <dgm:cxn modelId="{BC065164-384F-4E83-A4E5-C5DBAFED706C}" type="presParOf" srcId="{8DCA75FA-EA2D-4D27-8EAD-48E48D668690}" destId="{C0222125-0223-465A-953F-4229ADDBFA62}" srcOrd="1" destOrd="0" presId="urn:microsoft.com/office/officeart/2018/5/layout/IconCircleLabelList"/>
    <dgm:cxn modelId="{47C1959B-9F64-42E5-8AD1-2141B142F82F}" type="presParOf" srcId="{8DCA75FA-EA2D-4D27-8EAD-48E48D668690}" destId="{F9E4FA6A-CE46-440E-81BD-094A9F87D138}" srcOrd="2" destOrd="0" presId="urn:microsoft.com/office/officeart/2018/5/layout/IconCircleLabelList"/>
    <dgm:cxn modelId="{54101536-884D-4561-9F08-DFD23DA096DB}" type="presParOf" srcId="{8DCA75FA-EA2D-4D27-8EAD-48E48D668690}" destId="{20A30AD7-5BE7-4376-A8E7-F478BC8C0C15}" srcOrd="3" destOrd="0" presId="urn:microsoft.com/office/officeart/2018/5/layout/IconCircleLabelList"/>
    <dgm:cxn modelId="{DEA1C020-1915-4998-A977-DB633E2BDCE5}" type="presParOf" srcId="{146E7AE1-1A3D-4345-86AB-34F0956D83A7}" destId="{7F721BCD-4F08-42D7-99E8-A02D3CA6DA94}" srcOrd="3" destOrd="0" presId="urn:microsoft.com/office/officeart/2018/5/layout/IconCircleLabelList"/>
    <dgm:cxn modelId="{FF09E6E9-E1FD-4108-9A6B-0B54FA1A48DE}" type="presParOf" srcId="{146E7AE1-1A3D-4345-86AB-34F0956D83A7}" destId="{DDF44F76-D529-44F1-8620-0625E6D619A5}" srcOrd="4" destOrd="0" presId="urn:microsoft.com/office/officeart/2018/5/layout/IconCircleLabelList"/>
    <dgm:cxn modelId="{7ECF4D8A-674D-47CE-8137-A392DB6F275F}" type="presParOf" srcId="{DDF44F76-D529-44F1-8620-0625E6D619A5}" destId="{55C045C3-B9E1-4B34-B562-0DDDD0464C67}" srcOrd="0" destOrd="0" presId="urn:microsoft.com/office/officeart/2018/5/layout/IconCircleLabelList"/>
    <dgm:cxn modelId="{52FB8B49-0870-423D-826C-98ADE0E67499}" type="presParOf" srcId="{DDF44F76-D529-44F1-8620-0625E6D619A5}" destId="{BD149600-18DB-49B1-92CD-430AAD7EE8AA}" srcOrd="1" destOrd="0" presId="urn:microsoft.com/office/officeart/2018/5/layout/IconCircleLabelList"/>
    <dgm:cxn modelId="{5A8D4503-742A-414D-805F-5676EE8FB639}" type="presParOf" srcId="{DDF44F76-D529-44F1-8620-0625E6D619A5}" destId="{A1B040F8-47C7-4A2B-B7D6-BF9CCC5301E7}" srcOrd="2" destOrd="0" presId="urn:microsoft.com/office/officeart/2018/5/layout/IconCircleLabelList"/>
    <dgm:cxn modelId="{7BC005F2-8E63-4B21-A7ED-B38C954A6E46}" type="presParOf" srcId="{DDF44F76-D529-44F1-8620-0625E6D619A5}" destId="{3510C630-953A-4749-A69B-8A0E9F358706}" srcOrd="3" destOrd="0" presId="urn:microsoft.com/office/officeart/2018/5/layout/IconCircleLabelList"/>
    <dgm:cxn modelId="{FE8FE5A9-BCFD-4D52-B5A9-F050EB67E604}" type="presParOf" srcId="{146E7AE1-1A3D-4345-86AB-34F0956D83A7}" destId="{2E6C2BBD-4F83-4EEF-BCC9-D427F5A1A1FD}" srcOrd="5" destOrd="0" presId="urn:microsoft.com/office/officeart/2018/5/layout/IconCircleLabelList"/>
    <dgm:cxn modelId="{189ED3E2-2B4F-4A34-A336-702E96586B41}" type="presParOf" srcId="{146E7AE1-1A3D-4345-86AB-34F0956D83A7}" destId="{1C6F73BC-604C-41A1-8A0F-A98024759DFB}" srcOrd="6" destOrd="0" presId="urn:microsoft.com/office/officeart/2018/5/layout/IconCircleLabelList"/>
    <dgm:cxn modelId="{9AB053AA-9ED1-493A-8257-F2E455E53EA9}" type="presParOf" srcId="{1C6F73BC-604C-41A1-8A0F-A98024759DFB}" destId="{A1715946-097C-495E-9171-AA11AA2E66A1}" srcOrd="0" destOrd="0" presId="urn:microsoft.com/office/officeart/2018/5/layout/IconCircleLabelList"/>
    <dgm:cxn modelId="{0F8C5B97-3EBF-4C16-AD08-319BE4D08C4D}" type="presParOf" srcId="{1C6F73BC-604C-41A1-8A0F-A98024759DFB}" destId="{B8D2201C-1C9B-4C87-82B1-BC905601593D}" srcOrd="1" destOrd="0" presId="urn:microsoft.com/office/officeart/2018/5/layout/IconCircleLabelList"/>
    <dgm:cxn modelId="{AE132A71-CD21-48A4-B499-A577023EA279}" type="presParOf" srcId="{1C6F73BC-604C-41A1-8A0F-A98024759DFB}" destId="{30BAE311-0BF6-44D3-AABD-66151052DAF3}" srcOrd="2" destOrd="0" presId="urn:microsoft.com/office/officeart/2018/5/layout/IconCircleLabelList"/>
    <dgm:cxn modelId="{767F4BF4-2DA4-4703-8BA8-F3D8D07FFD16}" type="presParOf" srcId="{1C6F73BC-604C-41A1-8A0F-A98024759DFB}" destId="{CE12C377-85A4-4E39-9903-11DD773D9F47}" srcOrd="3" destOrd="0" presId="urn:microsoft.com/office/officeart/2018/5/layout/IconCircleLabelList"/>
    <dgm:cxn modelId="{D5EC5021-BB07-4854-85E2-7127BC75F8AC}" type="presParOf" srcId="{146E7AE1-1A3D-4345-86AB-34F0956D83A7}" destId="{BDBCA7B9-35C5-495C-B297-90383C614596}" srcOrd="7" destOrd="0" presId="urn:microsoft.com/office/officeart/2018/5/layout/IconCircleLabelList"/>
    <dgm:cxn modelId="{35685DE0-A717-44B3-9291-184025F5BC8F}" type="presParOf" srcId="{146E7AE1-1A3D-4345-86AB-34F0956D83A7}" destId="{39147D3F-50B1-432E-965C-D218D0AA287A}" srcOrd="8" destOrd="0" presId="urn:microsoft.com/office/officeart/2018/5/layout/IconCircleLabelList"/>
    <dgm:cxn modelId="{6181EBC6-E6D1-446F-9EA0-9D238B03AF74}" type="presParOf" srcId="{39147D3F-50B1-432E-965C-D218D0AA287A}" destId="{246FB8F5-128F-41B6-8496-B1B16F038857}" srcOrd="0" destOrd="0" presId="urn:microsoft.com/office/officeart/2018/5/layout/IconCircleLabelList"/>
    <dgm:cxn modelId="{DF1CA002-9E54-47C5-88B7-6EDCFD5D5ED0}" type="presParOf" srcId="{39147D3F-50B1-432E-965C-D218D0AA287A}" destId="{9882FE8C-B7C6-4AD8-B83A-4B26D0450CDD}" srcOrd="1" destOrd="0" presId="urn:microsoft.com/office/officeart/2018/5/layout/IconCircleLabelList"/>
    <dgm:cxn modelId="{18850958-C5A7-4A2F-A62D-A585DF759DC6}" type="presParOf" srcId="{39147D3F-50B1-432E-965C-D218D0AA287A}" destId="{C2163EDE-DB41-4BF1-9229-707BD18B5AAA}" srcOrd="2" destOrd="0" presId="urn:microsoft.com/office/officeart/2018/5/layout/IconCircleLabelList"/>
    <dgm:cxn modelId="{A8166380-ECAE-4B28-B831-00B3E3E6350F}" type="presParOf" srcId="{39147D3F-50B1-432E-965C-D218D0AA287A}" destId="{98AB157C-7DF3-4E89-BAA2-A0D5D05A2D7D}" srcOrd="3" destOrd="0" presId="urn:microsoft.com/office/officeart/2018/5/layout/IconCircleLabelList"/>
    <dgm:cxn modelId="{51235513-CFFA-4D17-9A83-D582055D1426}" type="presParOf" srcId="{146E7AE1-1A3D-4345-86AB-34F0956D83A7}" destId="{DA6B2452-E93A-4ADE-AA0E-320E199F6334}" srcOrd="9" destOrd="0" presId="urn:microsoft.com/office/officeart/2018/5/layout/IconCircleLabelList"/>
    <dgm:cxn modelId="{ADB97978-5A35-4457-B765-97F4D8CEE3B9}" type="presParOf" srcId="{146E7AE1-1A3D-4345-86AB-34F0956D83A7}" destId="{6B6BE7E0-5F8E-44C5-980C-25AA27EBA330}" srcOrd="10" destOrd="0" presId="urn:microsoft.com/office/officeart/2018/5/layout/IconCircleLabelList"/>
    <dgm:cxn modelId="{A4209600-D4C4-40CC-8265-D3552B64289F}" type="presParOf" srcId="{6B6BE7E0-5F8E-44C5-980C-25AA27EBA330}" destId="{811E4ED9-DEE2-4A6E-9F1C-13835D69C690}" srcOrd="0" destOrd="0" presId="urn:microsoft.com/office/officeart/2018/5/layout/IconCircleLabelList"/>
    <dgm:cxn modelId="{30E82ABF-0224-476E-A6B3-95CDAB4F1EE1}" type="presParOf" srcId="{6B6BE7E0-5F8E-44C5-980C-25AA27EBA330}" destId="{E211191E-FA59-4161-B036-9E9275ED6E36}" srcOrd="1" destOrd="0" presId="urn:microsoft.com/office/officeart/2018/5/layout/IconCircleLabelList"/>
    <dgm:cxn modelId="{622B86B0-941F-4676-B40E-787C70A9DD57}" type="presParOf" srcId="{6B6BE7E0-5F8E-44C5-980C-25AA27EBA330}" destId="{A4A35BF3-8FB6-4A89-9F8E-D36B8269F829}" srcOrd="2" destOrd="0" presId="urn:microsoft.com/office/officeart/2018/5/layout/IconCircleLabelList"/>
    <dgm:cxn modelId="{3186A714-6D6E-409C-B413-34552EE47631}" type="presParOf" srcId="{6B6BE7E0-5F8E-44C5-980C-25AA27EBA330}" destId="{6522DDFF-7B63-4E5D-9750-8D7366699C8B}" srcOrd="3" destOrd="0" presId="urn:microsoft.com/office/officeart/2018/5/layout/IconCircleLabelList"/>
    <dgm:cxn modelId="{BE661F0B-FDFA-4B08-8612-C35BD481A76A}" type="presParOf" srcId="{146E7AE1-1A3D-4345-86AB-34F0956D83A7}" destId="{CDDCD24C-61A7-4CB8-B5FA-026A634B951F}" srcOrd="11" destOrd="0" presId="urn:microsoft.com/office/officeart/2018/5/layout/IconCircleLabelList"/>
    <dgm:cxn modelId="{2E8A31B5-860E-4AFE-A782-E939B6DC7FD1}" type="presParOf" srcId="{146E7AE1-1A3D-4345-86AB-34F0956D83A7}" destId="{B7B6F1C8-6ED3-4169-91D8-0B3ED698B1C8}" srcOrd="12" destOrd="0" presId="urn:microsoft.com/office/officeart/2018/5/layout/IconCircleLabelList"/>
    <dgm:cxn modelId="{5781A0D3-9199-4032-B0E5-A586B181EBA9}" type="presParOf" srcId="{B7B6F1C8-6ED3-4169-91D8-0B3ED698B1C8}" destId="{B3E6FC46-264C-4B25-9F47-3BAFD89B7677}" srcOrd="0" destOrd="0" presId="urn:microsoft.com/office/officeart/2018/5/layout/IconCircleLabelList"/>
    <dgm:cxn modelId="{C67C0FA6-AFFB-42DA-BC50-BFEA8836F763}" type="presParOf" srcId="{B7B6F1C8-6ED3-4169-91D8-0B3ED698B1C8}" destId="{68664FCE-886E-48B5-8624-38FBD22CECFA}" srcOrd="1" destOrd="0" presId="urn:microsoft.com/office/officeart/2018/5/layout/IconCircleLabelList"/>
    <dgm:cxn modelId="{F630A9C8-9E1D-4D5D-908D-F410A2A7839F}" type="presParOf" srcId="{B7B6F1C8-6ED3-4169-91D8-0B3ED698B1C8}" destId="{D9E5AB34-6292-4721-BA24-E00766F095CE}" srcOrd="2" destOrd="0" presId="urn:microsoft.com/office/officeart/2018/5/layout/IconCircleLabelList"/>
    <dgm:cxn modelId="{EE5321DD-3568-4991-B889-5153DC5CF91E}" type="presParOf" srcId="{B7B6F1C8-6ED3-4169-91D8-0B3ED698B1C8}" destId="{2DD3C2B7-5B21-4DA5-BA33-3DC1D903F0F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403FCB-2738-4C57-ACD0-F232F32685E0}" type="doc">
      <dgm:prSet loTypeId="urn:microsoft.com/office/officeart/2016/7/layout/AccentHomeChevronProcess" loCatId="process" qsTypeId="urn:microsoft.com/office/officeart/2005/8/quickstyle/simple1" qsCatId="simple" csTypeId="urn:microsoft.com/office/officeart/2005/8/colors/colorful2" csCatId="colorful" phldr="1"/>
      <dgm:spPr/>
      <dgm:t>
        <a:bodyPr/>
        <a:lstStyle/>
        <a:p>
          <a:endParaRPr lang="en-US"/>
        </a:p>
      </dgm:t>
    </dgm:pt>
    <dgm:pt modelId="{E7213E48-9191-4294-8620-8A0B6AC15245}">
      <dgm:prSet/>
      <dgm:spPr/>
      <dgm:t>
        <a:bodyPr/>
        <a:lstStyle/>
        <a:p>
          <a:r>
            <a:rPr lang="en-US" dirty="0"/>
            <a:t>19 Sep. 2024</a:t>
          </a:r>
        </a:p>
      </dgm:t>
    </dgm:pt>
    <dgm:pt modelId="{55A2B960-72C6-4847-8B4E-FC5D21A2909A}" type="parTrans" cxnId="{5CA09BEF-8B44-41AA-8148-F9055315E9FD}">
      <dgm:prSet/>
      <dgm:spPr/>
      <dgm:t>
        <a:bodyPr/>
        <a:lstStyle/>
        <a:p>
          <a:endParaRPr lang="en-US"/>
        </a:p>
      </dgm:t>
    </dgm:pt>
    <dgm:pt modelId="{41A07F11-84AF-4BCD-8825-206D11768E70}" type="sibTrans" cxnId="{5CA09BEF-8B44-41AA-8148-F9055315E9FD}">
      <dgm:prSet/>
      <dgm:spPr/>
      <dgm:t>
        <a:bodyPr/>
        <a:lstStyle/>
        <a:p>
          <a:endParaRPr lang="en-US"/>
        </a:p>
      </dgm:t>
    </dgm:pt>
    <dgm:pt modelId="{BED3A2A3-F46C-46B7-A7AF-2F7A124B04FD}">
      <dgm:prSet custT="1"/>
      <dgm:spPr/>
      <dgm:t>
        <a:bodyPr/>
        <a:lstStyle/>
        <a:p>
          <a:r>
            <a:rPr lang="en-US" sz="1800" dirty="0">
              <a:solidFill>
                <a:srgbClr val="0F5494"/>
              </a:solidFill>
            </a:rPr>
            <a:t>Launch of the call for proposals</a:t>
          </a:r>
        </a:p>
      </dgm:t>
    </dgm:pt>
    <dgm:pt modelId="{761DE206-129A-4293-9ACF-E66A57068AF2}" type="parTrans" cxnId="{C8DB1C5D-CDFC-4185-867D-055CFBDB22D2}">
      <dgm:prSet/>
      <dgm:spPr/>
      <dgm:t>
        <a:bodyPr/>
        <a:lstStyle/>
        <a:p>
          <a:endParaRPr lang="en-US"/>
        </a:p>
      </dgm:t>
    </dgm:pt>
    <dgm:pt modelId="{F77A0C1E-67F0-4B20-A52B-4D2FB360BF0B}" type="sibTrans" cxnId="{C8DB1C5D-CDFC-4185-867D-055CFBDB22D2}">
      <dgm:prSet/>
      <dgm:spPr/>
      <dgm:t>
        <a:bodyPr/>
        <a:lstStyle/>
        <a:p>
          <a:endParaRPr lang="en-US"/>
        </a:p>
      </dgm:t>
    </dgm:pt>
    <dgm:pt modelId="{16FEA890-9DEE-4846-8251-DC9F7E12DC2F}">
      <dgm:prSet/>
      <dgm:spPr/>
      <dgm:t>
        <a:bodyPr/>
        <a:lstStyle/>
        <a:p>
          <a:r>
            <a:rPr lang="en-US" dirty="0"/>
            <a:t>5 Feb. 2025</a:t>
          </a:r>
        </a:p>
      </dgm:t>
    </dgm:pt>
    <dgm:pt modelId="{1828C960-5A4D-4B32-A7F0-A82C60501A70}" type="parTrans" cxnId="{C88FA070-EC90-4CF5-AF45-6E3E1B6C40F4}">
      <dgm:prSet/>
      <dgm:spPr/>
      <dgm:t>
        <a:bodyPr/>
        <a:lstStyle/>
        <a:p>
          <a:endParaRPr lang="en-US"/>
        </a:p>
      </dgm:t>
    </dgm:pt>
    <dgm:pt modelId="{55063F64-D48E-4C5B-8BDA-9B0ABDB9074E}" type="sibTrans" cxnId="{C88FA070-EC90-4CF5-AF45-6E3E1B6C40F4}">
      <dgm:prSet/>
      <dgm:spPr/>
      <dgm:t>
        <a:bodyPr/>
        <a:lstStyle/>
        <a:p>
          <a:endParaRPr lang="en-US"/>
        </a:p>
      </dgm:t>
    </dgm:pt>
    <dgm:pt modelId="{C752CEA5-3160-47DA-82CD-8B61D3E0E395}">
      <dgm:prSet custT="1"/>
      <dgm:spPr/>
      <dgm:t>
        <a:bodyPr/>
        <a:lstStyle/>
        <a:p>
          <a:r>
            <a:rPr lang="en-US" sz="1800" dirty="0">
              <a:solidFill>
                <a:srgbClr val="0F5494"/>
              </a:solidFill>
            </a:rPr>
            <a:t>Deadline for submitting proposals</a:t>
          </a:r>
        </a:p>
      </dgm:t>
    </dgm:pt>
    <dgm:pt modelId="{606FA5F8-E9C1-4FBD-B04B-7B306EC54C83}" type="parTrans" cxnId="{ED999E85-6B4F-4B82-BADA-89900E920A14}">
      <dgm:prSet/>
      <dgm:spPr/>
      <dgm:t>
        <a:bodyPr/>
        <a:lstStyle/>
        <a:p>
          <a:endParaRPr lang="en-US"/>
        </a:p>
      </dgm:t>
    </dgm:pt>
    <dgm:pt modelId="{500AB4FE-1139-4ED2-A258-72AA7DC1F90F}" type="sibTrans" cxnId="{ED999E85-6B4F-4B82-BADA-89900E920A14}">
      <dgm:prSet/>
      <dgm:spPr/>
      <dgm:t>
        <a:bodyPr/>
        <a:lstStyle/>
        <a:p>
          <a:endParaRPr lang="en-US"/>
        </a:p>
      </dgm:t>
    </dgm:pt>
    <dgm:pt modelId="{7EFC2291-E3DA-4302-A665-2D389C77467F}">
      <dgm:prSet/>
      <dgm:spPr/>
      <dgm:t>
        <a:bodyPr/>
        <a:lstStyle/>
        <a:p>
          <a:r>
            <a:rPr lang="en-US" dirty="0"/>
            <a:t>July 2025</a:t>
          </a:r>
        </a:p>
      </dgm:t>
    </dgm:pt>
    <dgm:pt modelId="{2F271A20-E290-4839-95AB-35A589464FAF}" type="parTrans" cxnId="{2AD1C564-DAAF-4A64-9254-8EEE705DC189}">
      <dgm:prSet/>
      <dgm:spPr/>
      <dgm:t>
        <a:bodyPr/>
        <a:lstStyle/>
        <a:p>
          <a:endParaRPr lang="en-US"/>
        </a:p>
      </dgm:t>
    </dgm:pt>
    <dgm:pt modelId="{ED684E9D-1CD0-4AF1-826F-DB1067961F89}" type="sibTrans" cxnId="{2AD1C564-DAAF-4A64-9254-8EEE705DC189}">
      <dgm:prSet/>
      <dgm:spPr/>
      <dgm:t>
        <a:bodyPr/>
        <a:lstStyle/>
        <a:p>
          <a:endParaRPr lang="en-US"/>
        </a:p>
      </dgm:t>
    </dgm:pt>
    <dgm:pt modelId="{2456D16C-A87B-477D-AF1C-E8BC33FB4889}">
      <dgm:prSet custT="1"/>
      <dgm:spPr/>
      <dgm:t>
        <a:bodyPr/>
        <a:lstStyle/>
        <a:p>
          <a:r>
            <a:rPr lang="en-US" sz="1800" dirty="0">
              <a:solidFill>
                <a:srgbClr val="0F5494"/>
              </a:solidFill>
            </a:rPr>
            <a:t>Notification of call results to applicants (TBC)</a:t>
          </a:r>
        </a:p>
      </dgm:t>
    </dgm:pt>
    <dgm:pt modelId="{C269294A-0B1A-467E-AC5F-080EB60B740A}" type="parTrans" cxnId="{F65E39BB-F76B-4AA4-BA08-8D95460D3938}">
      <dgm:prSet/>
      <dgm:spPr/>
      <dgm:t>
        <a:bodyPr/>
        <a:lstStyle/>
        <a:p>
          <a:endParaRPr lang="en-US"/>
        </a:p>
      </dgm:t>
    </dgm:pt>
    <dgm:pt modelId="{BA6A3A75-5B1C-4BD9-9866-1A20CCDB9024}" type="sibTrans" cxnId="{F65E39BB-F76B-4AA4-BA08-8D95460D3938}">
      <dgm:prSet/>
      <dgm:spPr/>
      <dgm:t>
        <a:bodyPr/>
        <a:lstStyle/>
        <a:p>
          <a:endParaRPr lang="en-US"/>
        </a:p>
      </dgm:t>
    </dgm:pt>
    <dgm:pt modelId="{902BB6F6-FB79-4E7E-9D42-8E281823F4CC}">
      <dgm:prSet/>
      <dgm:spPr/>
      <dgm:t>
        <a:bodyPr/>
        <a:lstStyle/>
        <a:p>
          <a:r>
            <a:rPr lang="en-US" dirty="0"/>
            <a:t>Nov. 2025</a:t>
          </a:r>
        </a:p>
      </dgm:t>
    </dgm:pt>
    <dgm:pt modelId="{0FBE7107-825A-449C-A884-AEC7A33ECF55}" type="parTrans" cxnId="{34683AE4-E436-4F03-A54B-60B4D2F8B913}">
      <dgm:prSet/>
      <dgm:spPr/>
      <dgm:t>
        <a:bodyPr/>
        <a:lstStyle/>
        <a:p>
          <a:endParaRPr lang="en-US"/>
        </a:p>
      </dgm:t>
    </dgm:pt>
    <dgm:pt modelId="{4FD4072D-DA86-4715-B073-68CEB0379E88}" type="sibTrans" cxnId="{34683AE4-E436-4F03-A54B-60B4D2F8B913}">
      <dgm:prSet/>
      <dgm:spPr/>
      <dgm:t>
        <a:bodyPr/>
        <a:lstStyle/>
        <a:p>
          <a:endParaRPr lang="en-US"/>
        </a:p>
      </dgm:t>
    </dgm:pt>
    <dgm:pt modelId="{FFE38CA5-5E09-46ED-88EA-2D1DD3F56F3F}">
      <dgm:prSet custT="1"/>
      <dgm:spPr/>
      <dgm:t>
        <a:bodyPr/>
        <a:lstStyle/>
        <a:p>
          <a:r>
            <a:rPr lang="en-US" sz="1800" dirty="0">
              <a:solidFill>
                <a:srgbClr val="0F5494"/>
              </a:solidFill>
            </a:rPr>
            <a:t>Grant agreement signature for successful projects (TBC)</a:t>
          </a:r>
        </a:p>
      </dgm:t>
    </dgm:pt>
    <dgm:pt modelId="{82B843F1-5AFE-41AC-AD6C-432FC6D21653}" type="parTrans" cxnId="{B524257D-B21C-4B7A-B52F-2CD007016DCE}">
      <dgm:prSet/>
      <dgm:spPr/>
      <dgm:t>
        <a:bodyPr/>
        <a:lstStyle/>
        <a:p>
          <a:endParaRPr lang="en-US"/>
        </a:p>
      </dgm:t>
    </dgm:pt>
    <dgm:pt modelId="{25AB59FD-2EAB-479C-90E2-215DD11CB3A9}" type="sibTrans" cxnId="{B524257D-B21C-4B7A-B52F-2CD007016DCE}">
      <dgm:prSet/>
      <dgm:spPr/>
      <dgm:t>
        <a:bodyPr/>
        <a:lstStyle/>
        <a:p>
          <a:endParaRPr lang="en-US"/>
        </a:p>
      </dgm:t>
    </dgm:pt>
    <dgm:pt modelId="{D8B56B01-6118-4400-AF0F-943B0B703A5B}">
      <dgm:prSet/>
      <dgm:spPr/>
      <dgm:t>
        <a:bodyPr/>
        <a:lstStyle/>
        <a:p>
          <a:r>
            <a:rPr lang="en-US" dirty="0"/>
            <a:t>Nov. 2025</a:t>
          </a:r>
        </a:p>
      </dgm:t>
    </dgm:pt>
    <dgm:pt modelId="{FF5DC618-6222-4103-ABEB-7C339C98DA5B}" type="parTrans" cxnId="{E9EC62D8-1BDC-4716-A908-565092078F0C}">
      <dgm:prSet/>
      <dgm:spPr/>
      <dgm:t>
        <a:bodyPr/>
        <a:lstStyle/>
        <a:p>
          <a:endParaRPr lang="en-US"/>
        </a:p>
      </dgm:t>
    </dgm:pt>
    <dgm:pt modelId="{634736C5-A8DC-41C6-8927-31400EF9780A}" type="sibTrans" cxnId="{E9EC62D8-1BDC-4716-A908-565092078F0C}">
      <dgm:prSet/>
      <dgm:spPr/>
      <dgm:t>
        <a:bodyPr/>
        <a:lstStyle/>
        <a:p>
          <a:endParaRPr lang="en-US"/>
        </a:p>
      </dgm:t>
    </dgm:pt>
    <dgm:pt modelId="{9925DB41-B2F6-4350-A463-29913D8E059C}">
      <dgm:prSet custT="1"/>
      <dgm:spPr/>
      <dgm:t>
        <a:bodyPr/>
        <a:lstStyle/>
        <a:p>
          <a:r>
            <a:rPr lang="en-US" sz="1800" dirty="0">
              <a:solidFill>
                <a:srgbClr val="0F5494"/>
              </a:solidFill>
            </a:rPr>
            <a:t>First EU-funded projects start (TBC)</a:t>
          </a:r>
        </a:p>
      </dgm:t>
    </dgm:pt>
    <dgm:pt modelId="{B07FDDD4-27E3-4511-8A0B-E03A32CA4B34}" type="parTrans" cxnId="{0AB60BF0-CB8D-41FC-8688-F7EA826EAAFC}">
      <dgm:prSet/>
      <dgm:spPr/>
      <dgm:t>
        <a:bodyPr/>
        <a:lstStyle/>
        <a:p>
          <a:endParaRPr lang="en-US"/>
        </a:p>
      </dgm:t>
    </dgm:pt>
    <dgm:pt modelId="{B6FB7C30-B698-4174-A5C6-60A0D718E89A}" type="sibTrans" cxnId="{0AB60BF0-CB8D-41FC-8688-F7EA826EAAFC}">
      <dgm:prSet/>
      <dgm:spPr/>
      <dgm:t>
        <a:bodyPr/>
        <a:lstStyle/>
        <a:p>
          <a:endParaRPr lang="en-US"/>
        </a:p>
      </dgm:t>
    </dgm:pt>
    <dgm:pt modelId="{6B294372-6CE5-40CC-9720-DBD4F04737CD}" type="pres">
      <dgm:prSet presAssocID="{F7403FCB-2738-4C57-ACD0-F232F32685E0}" presName="Name0" presStyleCnt="0">
        <dgm:presLayoutVars>
          <dgm:animLvl val="lvl"/>
          <dgm:resizeHandles val="exact"/>
        </dgm:presLayoutVars>
      </dgm:prSet>
      <dgm:spPr/>
    </dgm:pt>
    <dgm:pt modelId="{6322E358-7443-4BD0-8A19-4E6DFCDCF2E0}" type="pres">
      <dgm:prSet presAssocID="{E7213E48-9191-4294-8620-8A0B6AC15245}" presName="composite" presStyleCnt="0"/>
      <dgm:spPr/>
    </dgm:pt>
    <dgm:pt modelId="{1BA8056E-808D-4588-A2A2-9E3F6550DC62}" type="pres">
      <dgm:prSet presAssocID="{E7213E48-9191-4294-8620-8A0B6AC15245}" presName="L" presStyleLbl="solidFgAcc1" presStyleIdx="0" presStyleCnt="5">
        <dgm:presLayoutVars>
          <dgm:chMax val="0"/>
          <dgm:chPref val="0"/>
        </dgm:presLayoutVars>
      </dgm:prSet>
      <dgm:spPr/>
    </dgm:pt>
    <dgm:pt modelId="{4C2E4155-37A6-409F-AE41-AB6194321EDE}" type="pres">
      <dgm:prSet presAssocID="{E7213E48-9191-4294-8620-8A0B6AC15245}" presName="parTx" presStyleLbl="alignNode1" presStyleIdx="0" presStyleCnt="5">
        <dgm:presLayoutVars>
          <dgm:chMax val="0"/>
          <dgm:chPref val="0"/>
          <dgm:bulletEnabled val="1"/>
        </dgm:presLayoutVars>
      </dgm:prSet>
      <dgm:spPr/>
    </dgm:pt>
    <dgm:pt modelId="{0320C992-99AE-48D7-BE3A-046E63AA09B0}" type="pres">
      <dgm:prSet presAssocID="{E7213E48-9191-4294-8620-8A0B6AC15245}" presName="desTx" presStyleLbl="revTx" presStyleIdx="0" presStyleCnt="5">
        <dgm:presLayoutVars>
          <dgm:chMax val="0"/>
          <dgm:chPref val="0"/>
          <dgm:bulletEnabled val="1"/>
        </dgm:presLayoutVars>
      </dgm:prSet>
      <dgm:spPr/>
    </dgm:pt>
    <dgm:pt modelId="{AC9F6644-9574-4E9C-A007-C308A28FAE56}" type="pres">
      <dgm:prSet presAssocID="{E7213E48-9191-4294-8620-8A0B6AC15245}" presName="EmptyPlaceHolder" presStyleCnt="0"/>
      <dgm:spPr/>
    </dgm:pt>
    <dgm:pt modelId="{D1CAB1F3-B2C4-46F6-9534-BBEC9EA0A356}" type="pres">
      <dgm:prSet presAssocID="{41A07F11-84AF-4BCD-8825-206D11768E70}" presName="space" presStyleCnt="0"/>
      <dgm:spPr/>
    </dgm:pt>
    <dgm:pt modelId="{C8B4B0BE-B45D-4CFA-8894-3171F4D839C2}" type="pres">
      <dgm:prSet presAssocID="{16FEA890-9DEE-4846-8251-DC9F7E12DC2F}" presName="composite" presStyleCnt="0"/>
      <dgm:spPr/>
    </dgm:pt>
    <dgm:pt modelId="{543C5D19-4A7F-40D0-A1C5-8BBD1D91C289}" type="pres">
      <dgm:prSet presAssocID="{16FEA890-9DEE-4846-8251-DC9F7E12DC2F}" presName="L" presStyleLbl="solidFgAcc1" presStyleIdx="1" presStyleCnt="5">
        <dgm:presLayoutVars>
          <dgm:chMax val="0"/>
          <dgm:chPref val="0"/>
        </dgm:presLayoutVars>
      </dgm:prSet>
      <dgm:spPr/>
    </dgm:pt>
    <dgm:pt modelId="{C52DCD74-EA96-4D0D-8A4D-1D180E7E67FB}" type="pres">
      <dgm:prSet presAssocID="{16FEA890-9DEE-4846-8251-DC9F7E12DC2F}" presName="parTx" presStyleLbl="alignNode1" presStyleIdx="1" presStyleCnt="5">
        <dgm:presLayoutVars>
          <dgm:chMax val="0"/>
          <dgm:chPref val="0"/>
          <dgm:bulletEnabled val="1"/>
        </dgm:presLayoutVars>
      </dgm:prSet>
      <dgm:spPr/>
    </dgm:pt>
    <dgm:pt modelId="{0DB3B4A6-F4A6-46D2-9D27-C30E4485BFF8}" type="pres">
      <dgm:prSet presAssocID="{16FEA890-9DEE-4846-8251-DC9F7E12DC2F}" presName="desTx" presStyleLbl="revTx" presStyleIdx="1" presStyleCnt="5">
        <dgm:presLayoutVars>
          <dgm:chMax val="0"/>
          <dgm:chPref val="0"/>
          <dgm:bulletEnabled val="1"/>
        </dgm:presLayoutVars>
      </dgm:prSet>
      <dgm:spPr/>
    </dgm:pt>
    <dgm:pt modelId="{EECD4E87-3461-4872-9E15-95698492E80B}" type="pres">
      <dgm:prSet presAssocID="{16FEA890-9DEE-4846-8251-DC9F7E12DC2F}" presName="EmptyPlaceHolder" presStyleCnt="0"/>
      <dgm:spPr/>
    </dgm:pt>
    <dgm:pt modelId="{A66A9C5C-86E3-4E3E-878F-9FD7816BC71D}" type="pres">
      <dgm:prSet presAssocID="{55063F64-D48E-4C5B-8BDA-9B0ABDB9074E}" presName="space" presStyleCnt="0"/>
      <dgm:spPr/>
    </dgm:pt>
    <dgm:pt modelId="{4EB22655-EA33-4184-80E2-7487E7BC7F48}" type="pres">
      <dgm:prSet presAssocID="{7EFC2291-E3DA-4302-A665-2D389C77467F}" presName="composite" presStyleCnt="0"/>
      <dgm:spPr/>
    </dgm:pt>
    <dgm:pt modelId="{5EB811E0-D98B-4AB3-B59A-E7096B32D943}" type="pres">
      <dgm:prSet presAssocID="{7EFC2291-E3DA-4302-A665-2D389C77467F}" presName="L" presStyleLbl="solidFgAcc1" presStyleIdx="2" presStyleCnt="5">
        <dgm:presLayoutVars>
          <dgm:chMax val="0"/>
          <dgm:chPref val="0"/>
        </dgm:presLayoutVars>
      </dgm:prSet>
      <dgm:spPr/>
    </dgm:pt>
    <dgm:pt modelId="{6D029B9A-DEF1-4B76-B8FE-EDA5C5FB384E}" type="pres">
      <dgm:prSet presAssocID="{7EFC2291-E3DA-4302-A665-2D389C77467F}" presName="parTx" presStyleLbl="alignNode1" presStyleIdx="2" presStyleCnt="5">
        <dgm:presLayoutVars>
          <dgm:chMax val="0"/>
          <dgm:chPref val="0"/>
          <dgm:bulletEnabled val="1"/>
        </dgm:presLayoutVars>
      </dgm:prSet>
      <dgm:spPr/>
    </dgm:pt>
    <dgm:pt modelId="{2AD7DC42-8720-479B-B329-E0D0F959108B}" type="pres">
      <dgm:prSet presAssocID="{7EFC2291-E3DA-4302-A665-2D389C77467F}" presName="desTx" presStyleLbl="revTx" presStyleIdx="2" presStyleCnt="5">
        <dgm:presLayoutVars>
          <dgm:chMax val="0"/>
          <dgm:chPref val="0"/>
          <dgm:bulletEnabled val="1"/>
        </dgm:presLayoutVars>
      </dgm:prSet>
      <dgm:spPr/>
    </dgm:pt>
    <dgm:pt modelId="{6F274F51-7B29-41E5-A6C9-32E604275546}" type="pres">
      <dgm:prSet presAssocID="{7EFC2291-E3DA-4302-A665-2D389C77467F}" presName="EmptyPlaceHolder" presStyleCnt="0"/>
      <dgm:spPr/>
    </dgm:pt>
    <dgm:pt modelId="{3BCB284E-047D-4C5F-9FA3-A4C662A2C6D3}" type="pres">
      <dgm:prSet presAssocID="{ED684E9D-1CD0-4AF1-826F-DB1067961F89}" presName="space" presStyleCnt="0"/>
      <dgm:spPr/>
    </dgm:pt>
    <dgm:pt modelId="{69754C4B-15D2-4676-AAF2-4CEA0A304278}" type="pres">
      <dgm:prSet presAssocID="{902BB6F6-FB79-4E7E-9D42-8E281823F4CC}" presName="composite" presStyleCnt="0"/>
      <dgm:spPr/>
    </dgm:pt>
    <dgm:pt modelId="{DC0FA654-46A4-4058-B707-132D5F68FABF}" type="pres">
      <dgm:prSet presAssocID="{902BB6F6-FB79-4E7E-9D42-8E281823F4CC}" presName="L" presStyleLbl="solidFgAcc1" presStyleIdx="3" presStyleCnt="5">
        <dgm:presLayoutVars>
          <dgm:chMax val="0"/>
          <dgm:chPref val="0"/>
        </dgm:presLayoutVars>
      </dgm:prSet>
      <dgm:spPr/>
    </dgm:pt>
    <dgm:pt modelId="{EBFD5DF8-B26E-4925-A523-19AB01327628}" type="pres">
      <dgm:prSet presAssocID="{902BB6F6-FB79-4E7E-9D42-8E281823F4CC}" presName="parTx" presStyleLbl="alignNode1" presStyleIdx="3" presStyleCnt="5">
        <dgm:presLayoutVars>
          <dgm:chMax val="0"/>
          <dgm:chPref val="0"/>
          <dgm:bulletEnabled val="1"/>
        </dgm:presLayoutVars>
      </dgm:prSet>
      <dgm:spPr/>
    </dgm:pt>
    <dgm:pt modelId="{1F5BADAB-6CEA-45FB-B57C-3DA69F4FBE95}" type="pres">
      <dgm:prSet presAssocID="{902BB6F6-FB79-4E7E-9D42-8E281823F4CC}" presName="desTx" presStyleLbl="revTx" presStyleIdx="3" presStyleCnt="5">
        <dgm:presLayoutVars>
          <dgm:chMax val="0"/>
          <dgm:chPref val="0"/>
          <dgm:bulletEnabled val="1"/>
        </dgm:presLayoutVars>
      </dgm:prSet>
      <dgm:spPr/>
    </dgm:pt>
    <dgm:pt modelId="{72F303F4-E7E5-41E5-AA2D-A1650C924DF4}" type="pres">
      <dgm:prSet presAssocID="{902BB6F6-FB79-4E7E-9D42-8E281823F4CC}" presName="EmptyPlaceHolder" presStyleCnt="0"/>
      <dgm:spPr/>
    </dgm:pt>
    <dgm:pt modelId="{A27B9EB1-56F6-4981-840F-166C49E77952}" type="pres">
      <dgm:prSet presAssocID="{4FD4072D-DA86-4715-B073-68CEB0379E88}" presName="space" presStyleCnt="0"/>
      <dgm:spPr/>
    </dgm:pt>
    <dgm:pt modelId="{B053745D-BE0E-4F89-8C53-3890C79AD422}" type="pres">
      <dgm:prSet presAssocID="{D8B56B01-6118-4400-AF0F-943B0B703A5B}" presName="composite" presStyleCnt="0"/>
      <dgm:spPr/>
    </dgm:pt>
    <dgm:pt modelId="{63C26919-BAEC-451E-B427-AD81ECAB1287}" type="pres">
      <dgm:prSet presAssocID="{D8B56B01-6118-4400-AF0F-943B0B703A5B}" presName="L" presStyleLbl="solidFgAcc1" presStyleIdx="4" presStyleCnt="5">
        <dgm:presLayoutVars>
          <dgm:chMax val="0"/>
          <dgm:chPref val="0"/>
        </dgm:presLayoutVars>
      </dgm:prSet>
      <dgm:spPr/>
    </dgm:pt>
    <dgm:pt modelId="{CA627411-270F-44B6-AA90-2138BFBE36D5}" type="pres">
      <dgm:prSet presAssocID="{D8B56B01-6118-4400-AF0F-943B0B703A5B}" presName="parTx" presStyleLbl="alignNode1" presStyleIdx="4" presStyleCnt="5">
        <dgm:presLayoutVars>
          <dgm:chMax val="0"/>
          <dgm:chPref val="0"/>
          <dgm:bulletEnabled val="1"/>
        </dgm:presLayoutVars>
      </dgm:prSet>
      <dgm:spPr/>
    </dgm:pt>
    <dgm:pt modelId="{0D0874A1-6B84-4E03-85BA-CB6B7D7FA8C9}" type="pres">
      <dgm:prSet presAssocID="{D8B56B01-6118-4400-AF0F-943B0B703A5B}" presName="desTx" presStyleLbl="revTx" presStyleIdx="4" presStyleCnt="5">
        <dgm:presLayoutVars>
          <dgm:chMax val="0"/>
          <dgm:chPref val="0"/>
          <dgm:bulletEnabled val="1"/>
        </dgm:presLayoutVars>
      </dgm:prSet>
      <dgm:spPr/>
    </dgm:pt>
    <dgm:pt modelId="{7DF38E7A-6AF2-4CFE-A8F0-2813A6E700FC}" type="pres">
      <dgm:prSet presAssocID="{D8B56B01-6118-4400-AF0F-943B0B703A5B}" presName="EmptyPlaceHolder" presStyleCnt="0"/>
      <dgm:spPr/>
    </dgm:pt>
  </dgm:ptLst>
  <dgm:cxnLst>
    <dgm:cxn modelId="{5B186F0C-C6C8-41D0-8823-90E7D2327058}" type="presOf" srcId="{D8B56B01-6118-4400-AF0F-943B0B703A5B}" destId="{CA627411-270F-44B6-AA90-2138BFBE36D5}" srcOrd="0" destOrd="0" presId="urn:microsoft.com/office/officeart/2016/7/layout/AccentHomeChevronProcess"/>
    <dgm:cxn modelId="{6AB11E0F-E58F-489C-A51D-D9E57F6F4C6A}" type="presOf" srcId="{FFE38CA5-5E09-46ED-88EA-2D1DD3F56F3F}" destId="{1F5BADAB-6CEA-45FB-B57C-3DA69F4FBE95}" srcOrd="0" destOrd="0" presId="urn:microsoft.com/office/officeart/2016/7/layout/AccentHomeChevronProcess"/>
    <dgm:cxn modelId="{4D0CC829-0AC8-4DE8-AED3-DB6249E71E11}" type="presOf" srcId="{2456D16C-A87B-477D-AF1C-E8BC33FB4889}" destId="{2AD7DC42-8720-479B-B329-E0D0F959108B}" srcOrd="0" destOrd="0" presId="urn:microsoft.com/office/officeart/2016/7/layout/AccentHomeChevronProcess"/>
    <dgm:cxn modelId="{5F6D3C38-5621-4CE8-A920-C8A6BD4C3716}" type="presOf" srcId="{7EFC2291-E3DA-4302-A665-2D389C77467F}" destId="{6D029B9A-DEF1-4B76-B8FE-EDA5C5FB384E}" srcOrd="0" destOrd="0" presId="urn:microsoft.com/office/officeart/2016/7/layout/AccentHomeChevronProcess"/>
    <dgm:cxn modelId="{C8DB1C5D-CDFC-4185-867D-055CFBDB22D2}" srcId="{E7213E48-9191-4294-8620-8A0B6AC15245}" destId="{BED3A2A3-F46C-46B7-A7AF-2F7A124B04FD}" srcOrd="0" destOrd="0" parTransId="{761DE206-129A-4293-9ACF-E66A57068AF2}" sibTransId="{F77A0C1E-67F0-4B20-A52B-4D2FB360BF0B}"/>
    <dgm:cxn modelId="{2AD1C564-DAAF-4A64-9254-8EEE705DC189}" srcId="{F7403FCB-2738-4C57-ACD0-F232F32685E0}" destId="{7EFC2291-E3DA-4302-A665-2D389C77467F}" srcOrd="2" destOrd="0" parTransId="{2F271A20-E290-4839-95AB-35A589464FAF}" sibTransId="{ED684E9D-1CD0-4AF1-826F-DB1067961F89}"/>
    <dgm:cxn modelId="{2FF24E68-EC8D-4CA2-BC69-5FDB4E6E8A8F}" type="presOf" srcId="{9925DB41-B2F6-4350-A463-29913D8E059C}" destId="{0D0874A1-6B84-4E03-85BA-CB6B7D7FA8C9}" srcOrd="0" destOrd="0" presId="urn:microsoft.com/office/officeart/2016/7/layout/AccentHomeChevronProcess"/>
    <dgm:cxn modelId="{C88FA070-EC90-4CF5-AF45-6E3E1B6C40F4}" srcId="{F7403FCB-2738-4C57-ACD0-F232F32685E0}" destId="{16FEA890-9DEE-4846-8251-DC9F7E12DC2F}" srcOrd="1" destOrd="0" parTransId="{1828C960-5A4D-4B32-A7F0-A82C60501A70}" sibTransId="{55063F64-D48E-4C5B-8BDA-9B0ABDB9074E}"/>
    <dgm:cxn modelId="{B524257D-B21C-4B7A-B52F-2CD007016DCE}" srcId="{902BB6F6-FB79-4E7E-9D42-8E281823F4CC}" destId="{FFE38CA5-5E09-46ED-88EA-2D1DD3F56F3F}" srcOrd="0" destOrd="0" parTransId="{82B843F1-5AFE-41AC-AD6C-432FC6D21653}" sibTransId="{25AB59FD-2EAB-479C-90E2-215DD11CB3A9}"/>
    <dgm:cxn modelId="{ED999E85-6B4F-4B82-BADA-89900E920A14}" srcId="{16FEA890-9DEE-4846-8251-DC9F7E12DC2F}" destId="{C752CEA5-3160-47DA-82CD-8B61D3E0E395}" srcOrd="0" destOrd="0" parTransId="{606FA5F8-E9C1-4FBD-B04B-7B306EC54C83}" sibTransId="{500AB4FE-1139-4ED2-A258-72AA7DC1F90F}"/>
    <dgm:cxn modelId="{1435948C-7729-438F-80D0-2D231366B739}" type="presOf" srcId="{C752CEA5-3160-47DA-82CD-8B61D3E0E395}" destId="{0DB3B4A6-F4A6-46D2-9D27-C30E4485BFF8}" srcOrd="0" destOrd="0" presId="urn:microsoft.com/office/officeart/2016/7/layout/AccentHomeChevronProcess"/>
    <dgm:cxn modelId="{A8B1EE9A-CF3F-4D8C-BBAE-2CB7F1D93F48}" type="presOf" srcId="{E7213E48-9191-4294-8620-8A0B6AC15245}" destId="{4C2E4155-37A6-409F-AE41-AB6194321EDE}" srcOrd="0" destOrd="0" presId="urn:microsoft.com/office/officeart/2016/7/layout/AccentHomeChevronProcess"/>
    <dgm:cxn modelId="{19D121AC-E68E-432A-8F72-4C7C9815E757}" type="presOf" srcId="{16FEA890-9DEE-4846-8251-DC9F7E12DC2F}" destId="{C52DCD74-EA96-4D0D-8A4D-1D180E7E67FB}" srcOrd="0" destOrd="0" presId="urn:microsoft.com/office/officeart/2016/7/layout/AccentHomeChevronProcess"/>
    <dgm:cxn modelId="{503521BB-1943-43BC-895D-470A2983EDD9}" type="presOf" srcId="{BED3A2A3-F46C-46B7-A7AF-2F7A124B04FD}" destId="{0320C992-99AE-48D7-BE3A-046E63AA09B0}" srcOrd="0" destOrd="0" presId="urn:microsoft.com/office/officeart/2016/7/layout/AccentHomeChevronProcess"/>
    <dgm:cxn modelId="{F65E39BB-F76B-4AA4-BA08-8D95460D3938}" srcId="{7EFC2291-E3DA-4302-A665-2D389C77467F}" destId="{2456D16C-A87B-477D-AF1C-E8BC33FB4889}" srcOrd="0" destOrd="0" parTransId="{C269294A-0B1A-467E-AC5F-080EB60B740A}" sibTransId="{BA6A3A75-5B1C-4BD9-9866-1A20CCDB9024}"/>
    <dgm:cxn modelId="{855276CF-6972-46E2-A28E-E1FFA3D036B5}" type="presOf" srcId="{902BB6F6-FB79-4E7E-9D42-8E281823F4CC}" destId="{EBFD5DF8-B26E-4925-A523-19AB01327628}" srcOrd="0" destOrd="0" presId="urn:microsoft.com/office/officeart/2016/7/layout/AccentHomeChevronProcess"/>
    <dgm:cxn modelId="{E9EC62D8-1BDC-4716-A908-565092078F0C}" srcId="{F7403FCB-2738-4C57-ACD0-F232F32685E0}" destId="{D8B56B01-6118-4400-AF0F-943B0B703A5B}" srcOrd="4" destOrd="0" parTransId="{FF5DC618-6222-4103-ABEB-7C339C98DA5B}" sibTransId="{634736C5-A8DC-41C6-8927-31400EF9780A}"/>
    <dgm:cxn modelId="{34683AE4-E436-4F03-A54B-60B4D2F8B913}" srcId="{F7403FCB-2738-4C57-ACD0-F232F32685E0}" destId="{902BB6F6-FB79-4E7E-9D42-8E281823F4CC}" srcOrd="3" destOrd="0" parTransId="{0FBE7107-825A-449C-A884-AEC7A33ECF55}" sibTransId="{4FD4072D-DA86-4715-B073-68CEB0379E88}"/>
    <dgm:cxn modelId="{D448B9E5-B867-4506-BF64-08620044475C}" type="presOf" srcId="{F7403FCB-2738-4C57-ACD0-F232F32685E0}" destId="{6B294372-6CE5-40CC-9720-DBD4F04737CD}" srcOrd="0" destOrd="0" presId="urn:microsoft.com/office/officeart/2016/7/layout/AccentHomeChevronProcess"/>
    <dgm:cxn modelId="{5CA09BEF-8B44-41AA-8148-F9055315E9FD}" srcId="{F7403FCB-2738-4C57-ACD0-F232F32685E0}" destId="{E7213E48-9191-4294-8620-8A0B6AC15245}" srcOrd="0" destOrd="0" parTransId="{55A2B960-72C6-4847-8B4E-FC5D21A2909A}" sibTransId="{41A07F11-84AF-4BCD-8825-206D11768E70}"/>
    <dgm:cxn modelId="{0AB60BF0-CB8D-41FC-8688-F7EA826EAAFC}" srcId="{D8B56B01-6118-4400-AF0F-943B0B703A5B}" destId="{9925DB41-B2F6-4350-A463-29913D8E059C}" srcOrd="0" destOrd="0" parTransId="{B07FDDD4-27E3-4511-8A0B-E03A32CA4B34}" sibTransId="{B6FB7C30-B698-4174-A5C6-60A0D718E89A}"/>
    <dgm:cxn modelId="{882E0352-0892-46E0-A87F-173C3E65B0FF}" type="presParOf" srcId="{6B294372-6CE5-40CC-9720-DBD4F04737CD}" destId="{6322E358-7443-4BD0-8A19-4E6DFCDCF2E0}" srcOrd="0" destOrd="0" presId="urn:microsoft.com/office/officeart/2016/7/layout/AccentHomeChevronProcess"/>
    <dgm:cxn modelId="{A4DDA022-D523-478F-AC18-3B6CCB629BA8}" type="presParOf" srcId="{6322E358-7443-4BD0-8A19-4E6DFCDCF2E0}" destId="{1BA8056E-808D-4588-A2A2-9E3F6550DC62}" srcOrd="0" destOrd="0" presId="urn:microsoft.com/office/officeart/2016/7/layout/AccentHomeChevronProcess"/>
    <dgm:cxn modelId="{D1939FA9-3F4E-48B0-9E2E-5AAB3F646E23}" type="presParOf" srcId="{6322E358-7443-4BD0-8A19-4E6DFCDCF2E0}" destId="{4C2E4155-37A6-409F-AE41-AB6194321EDE}" srcOrd="1" destOrd="0" presId="urn:microsoft.com/office/officeart/2016/7/layout/AccentHomeChevronProcess"/>
    <dgm:cxn modelId="{9BEEF608-CBCE-44B2-B90B-B7682B62435A}" type="presParOf" srcId="{6322E358-7443-4BD0-8A19-4E6DFCDCF2E0}" destId="{0320C992-99AE-48D7-BE3A-046E63AA09B0}" srcOrd="2" destOrd="0" presId="urn:microsoft.com/office/officeart/2016/7/layout/AccentHomeChevronProcess"/>
    <dgm:cxn modelId="{7A58FA4D-0A0F-4AF2-8616-4722A8FD6A73}" type="presParOf" srcId="{6322E358-7443-4BD0-8A19-4E6DFCDCF2E0}" destId="{AC9F6644-9574-4E9C-A007-C308A28FAE56}" srcOrd="3" destOrd="0" presId="urn:microsoft.com/office/officeart/2016/7/layout/AccentHomeChevronProcess"/>
    <dgm:cxn modelId="{D835E6BD-9FB6-4502-B524-909121DDD8E3}" type="presParOf" srcId="{6B294372-6CE5-40CC-9720-DBD4F04737CD}" destId="{D1CAB1F3-B2C4-46F6-9534-BBEC9EA0A356}" srcOrd="1" destOrd="0" presId="urn:microsoft.com/office/officeart/2016/7/layout/AccentHomeChevronProcess"/>
    <dgm:cxn modelId="{30213692-511D-4606-AE99-BDF3FEF58ABF}" type="presParOf" srcId="{6B294372-6CE5-40CC-9720-DBD4F04737CD}" destId="{C8B4B0BE-B45D-4CFA-8894-3171F4D839C2}" srcOrd="2" destOrd="0" presId="urn:microsoft.com/office/officeart/2016/7/layout/AccentHomeChevronProcess"/>
    <dgm:cxn modelId="{7CE749E9-FCFA-47C5-865A-A2691734FE86}" type="presParOf" srcId="{C8B4B0BE-B45D-4CFA-8894-3171F4D839C2}" destId="{543C5D19-4A7F-40D0-A1C5-8BBD1D91C289}" srcOrd="0" destOrd="0" presId="urn:microsoft.com/office/officeart/2016/7/layout/AccentHomeChevronProcess"/>
    <dgm:cxn modelId="{0E2DD8F2-03AB-4426-B657-F8E5D69C55DD}" type="presParOf" srcId="{C8B4B0BE-B45D-4CFA-8894-3171F4D839C2}" destId="{C52DCD74-EA96-4D0D-8A4D-1D180E7E67FB}" srcOrd="1" destOrd="0" presId="urn:microsoft.com/office/officeart/2016/7/layout/AccentHomeChevronProcess"/>
    <dgm:cxn modelId="{B9C8B8AF-6F86-4529-BAAF-A63FF6DABF0D}" type="presParOf" srcId="{C8B4B0BE-B45D-4CFA-8894-3171F4D839C2}" destId="{0DB3B4A6-F4A6-46D2-9D27-C30E4485BFF8}" srcOrd="2" destOrd="0" presId="urn:microsoft.com/office/officeart/2016/7/layout/AccentHomeChevronProcess"/>
    <dgm:cxn modelId="{16251AB6-3DE8-4A75-8873-DFD6FC679BC8}" type="presParOf" srcId="{C8B4B0BE-B45D-4CFA-8894-3171F4D839C2}" destId="{EECD4E87-3461-4872-9E15-95698492E80B}" srcOrd="3" destOrd="0" presId="urn:microsoft.com/office/officeart/2016/7/layout/AccentHomeChevronProcess"/>
    <dgm:cxn modelId="{AB9D827B-1978-42D9-93D6-6AC58C2B4DF6}" type="presParOf" srcId="{6B294372-6CE5-40CC-9720-DBD4F04737CD}" destId="{A66A9C5C-86E3-4E3E-878F-9FD7816BC71D}" srcOrd="3" destOrd="0" presId="urn:microsoft.com/office/officeart/2016/7/layout/AccentHomeChevronProcess"/>
    <dgm:cxn modelId="{184D2204-B77B-45FE-9879-9354FF5870F0}" type="presParOf" srcId="{6B294372-6CE5-40CC-9720-DBD4F04737CD}" destId="{4EB22655-EA33-4184-80E2-7487E7BC7F48}" srcOrd="4" destOrd="0" presId="urn:microsoft.com/office/officeart/2016/7/layout/AccentHomeChevronProcess"/>
    <dgm:cxn modelId="{15DB551C-D68C-4C33-87D1-FF9380BE575B}" type="presParOf" srcId="{4EB22655-EA33-4184-80E2-7487E7BC7F48}" destId="{5EB811E0-D98B-4AB3-B59A-E7096B32D943}" srcOrd="0" destOrd="0" presId="urn:microsoft.com/office/officeart/2016/7/layout/AccentHomeChevronProcess"/>
    <dgm:cxn modelId="{65F12FE3-5703-41D2-825D-1FCCF01ED7D3}" type="presParOf" srcId="{4EB22655-EA33-4184-80E2-7487E7BC7F48}" destId="{6D029B9A-DEF1-4B76-B8FE-EDA5C5FB384E}" srcOrd="1" destOrd="0" presId="urn:microsoft.com/office/officeart/2016/7/layout/AccentHomeChevronProcess"/>
    <dgm:cxn modelId="{48D20853-DEA5-40E0-822D-2CEC1E90B1C9}" type="presParOf" srcId="{4EB22655-EA33-4184-80E2-7487E7BC7F48}" destId="{2AD7DC42-8720-479B-B329-E0D0F959108B}" srcOrd="2" destOrd="0" presId="urn:microsoft.com/office/officeart/2016/7/layout/AccentHomeChevronProcess"/>
    <dgm:cxn modelId="{4B9963AE-4BB5-4DB7-A190-C0D1F1D5ED8E}" type="presParOf" srcId="{4EB22655-EA33-4184-80E2-7487E7BC7F48}" destId="{6F274F51-7B29-41E5-A6C9-32E604275546}" srcOrd="3" destOrd="0" presId="urn:microsoft.com/office/officeart/2016/7/layout/AccentHomeChevronProcess"/>
    <dgm:cxn modelId="{266F500E-76DA-482A-9EE9-D23C36D9BCD7}" type="presParOf" srcId="{6B294372-6CE5-40CC-9720-DBD4F04737CD}" destId="{3BCB284E-047D-4C5F-9FA3-A4C662A2C6D3}" srcOrd="5" destOrd="0" presId="urn:microsoft.com/office/officeart/2016/7/layout/AccentHomeChevronProcess"/>
    <dgm:cxn modelId="{FB75D71B-BF08-49B9-9B09-AF312F189ACF}" type="presParOf" srcId="{6B294372-6CE5-40CC-9720-DBD4F04737CD}" destId="{69754C4B-15D2-4676-AAF2-4CEA0A304278}" srcOrd="6" destOrd="0" presId="urn:microsoft.com/office/officeart/2016/7/layout/AccentHomeChevronProcess"/>
    <dgm:cxn modelId="{5BCE6562-C710-4EF2-BEA1-CCD73DC45775}" type="presParOf" srcId="{69754C4B-15D2-4676-AAF2-4CEA0A304278}" destId="{DC0FA654-46A4-4058-B707-132D5F68FABF}" srcOrd="0" destOrd="0" presId="urn:microsoft.com/office/officeart/2016/7/layout/AccentHomeChevronProcess"/>
    <dgm:cxn modelId="{8633799A-30CA-436A-84BE-D7BD46DBD5C1}" type="presParOf" srcId="{69754C4B-15D2-4676-AAF2-4CEA0A304278}" destId="{EBFD5DF8-B26E-4925-A523-19AB01327628}" srcOrd="1" destOrd="0" presId="urn:microsoft.com/office/officeart/2016/7/layout/AccentHomeChevronProcess"/>
    <dgm:cxn modelId="{391FCEEF-7584-49E3-B986-AAC07D1085F9}" type="presParOf" srcId="{69754C4B-15D2-4676-AAF2-4CEA0A304278}" destId="{1F5BADAB-6CEA-45FB-B57C-3DA69F4FBE95}" srcOrd="2" destOrd="0" presId="urn:microsoft.com/office/officeart/2016/7/layout/AccentHomeChevronProcess"/>
    <dgm:cxn modelId="{3F31A06F-A45F-497B-8206-254FF55646AC}" type="presParOf" srcId="{69754C4B-15D2-4676-AAF2-4CEA0A304278}" destId="{72F303F4-E7E5-41E5-AA2D-A1650C924DF4}" srcOrd="3" destOrd="0" presId="urn:microsoft.com/office/officeart/2016/7/layout/AccentHomeChevronProcess"/>
    <dgm:cxn modelId="{1B6D3ADF-1D7D-4655-B77E-0CD438F62B78}" type="presParOf" srcId="{6B294372-6CE5-40CC-9720-DBD4F04737CD}" destId="{A27B9EB1-56F6-4981-840F-166C49E77952}" srcOrd="7" destOrd="0" presId="urn:microsoft.com/office/officeart/2016/7/layout/AccentHomeChevronProcess"/>
    <dgm:cxn modelId="{D435CF35-A611-4146-AC1E-61B11593FB4B}" type="presParOf" srcId="{6B294372-6CE5-40CC-9720-DBD4F04737CD}" destId="{B053745D-BE0E-4F89-8C53-3890C79AD422}" srcOrd="8" destOrd="0" presId="urn:microsoft.com/office/officeart/2016/7/layout/AccentHomeChevronProcess"/>
    <dgm:cxn modelId="{3BC1B507-F84C-4985-BB92-7ECF1B135B1F}" type="presParOf" srcId="{B053745D-BE0E-4F89-8C53-3890C79AD422}" destId="{63C26919-BAEC-451E-B427-AD81ECAB1287}" srcOrd="0" destOrd="0" presId="urn:microsoft.com/office/officeart/2016/7/layout/AccentHomeChevronProcess"/>
    <dgm:cxn modelId="{94E6F354-439F-4644-A231-052DC168D64E}" type="presParOf" srcId="{B053745D-BE0E-4F89-8C53-3890C79AD422}" destId="{CA627411-270F-44B6-AA90-2138BFBE36D5}" srcOrd="1" destOrd="0" presId="urn:microsoft.com/office/officeart/2016/7/layout/AccentHomeChevronProcess"/>
    <dgm:cxn modelId="{1603C9BC-2A32-47D7-B695-40E389F8F27A}" type="presParOf" srcId="{B053745D-BE0E-4F89-8C53-3890C79AD422}" destId="{0D0874A1-6B84-4E03-85BA-CB6B7D7FA8C9}" srcOrd="2" destOrd="0" presId="urn:microsoft.com/office/officeart/2016/7/layout/AccentHomeChevronProcess"/>
    <dgm:cxn modelId="{D98E324C-08E9-463C-A383-D441E170F9B4}" type="presParOf" srcId="{B053745D-BE0E-4F89-8C53-3890C79AD422}" destId="{7DF38E7A-6AF2-4CFE-A8F0-2813A6E700FC}"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F29606-4D74-4339-A71D-EF8C7927AAED}" type="doc">
      <dgm:prSet loTypeId="urn:microsoft.com/office/officeart/2008/layout/AlternatingHexagons" loCatId="list" qsTypeId="urn:microsoft.com/office/officeart/2005/8/quickstyle/simple5" qsCatId="simple" csTypeId="urn:microsoft.com/office/officeart/2005/8/colors/accent0_3" csCatId="mainScheme" phldr="1"/>
      <dgm:spPr/>
      <dgm:t>
        <a:bodyPr/>
        <a:lstStyle/>
        <a:p>
          <a:endParaRPr lang="en-US"/>
        </a:p>
      </dgm:t>
    </dgm:pt>
    <dgm:pt modelId="{C4E2E912-E136-446B-9DFF-9E96509119B9}">
      <dgm:prSet phldrT="[Text]" custT="1"/>
      <dgm:spPr>
        <a:solidFill>
          <a:srgbClr val="034EA2"/>
        </a:solidFill>
      </dgm:spPr>
      <dgm:t>
        <a:bodyPr/>
        <a:lstStyle/>
        <a:p>
          <a:r>
            <a:rPr lang="en-GB" sz="1600" noProof="0">
              <a:latin typeface="Arial" panose="020B0604020202020204" pitchFamily="34" charset="0"/>
              <a:ea typeface="Times New Roman" panose="02020603050405020304" pitchFamily="18" charset="0"/>
              <a:cs typeface="Arial" panose="020B0604020202020204" pitchFamily="34" charset="0"/>
            </a:rPr>
            <a:t>MSCA Work Programme  &amp; annexes</a:t>
          </a:r>
          <a:endParaRPr lang="en-GB" sz="1600" noProof="0"/>
        </a:p>
      </dgm:t>
    </dgm:pt>
    <dgm:pt modelId="{CFD1A438-E994-4581-972E-9FEC9643AE94}" type="parTrans" cxnId="{64FDAA2D-0E13-4A34-A32D-88B10E9EEEFF}">
      <dgm:prSet/>
      <dgm:spPr/>
      <dgm:t>
        <a:bodyPr/>
        <a:lstStyle/>
        <a:p>
          <a:endParaRPr lang="en-US"/>
        </a:p>
      </dgm:t>
    </dgm:pt>
    <dgm:pt modelId="{6F516C6F-D8EA-4EF2-B483-0FEB9E6F1AD7}" type="sibTrans" cxnId="{64FDAA2D-0E13-4A34-A32D-88B10E9EEEFF}">
      <dgm:prSet custT="1"/>
      <dgm:spPr>
        <a:solidFill>
          <a:srgbClr val="BE81A3"/>
        </a:solidFill>
      </dgm:spPr>
      <dgm:t>
        <a:bodyPr/>
        <a:lstStyle/>
        <a:p>
          <a:r>
            <a:rPr lang="es-ES" sz="1800" err="1">
              <a:latin typeface="Arial" panose="020B0604020202020204" pitchFamily="34" charset="0"/>
              <a:ea typeface="Times New Roman" panose="02020603050405020304" pitchFamily="18" charset="0"/>
              <a:cs typeface="Arial" panose="020B0604020202020204" pitchFamily="34" charset="0"/>
            </a:rPr>
            <a:t>Guide</a:t>
          </a:r>
          <a:r>
            <a:rPr lang="es-ES" sz="1800">
              <a:latin typeface="Arial" panose="020B0604020202020204" pitchFamily="34" charset="0"/>
              <a:ea typeface="Times New Roman" panose="02020603050405020304" pitchFamily="18" charset="0"/>
              <a:cs typeface="Arial" panose="020B0604020202020204" pitchFamily="34" charset="0"/>
            </a:rPr>
            <a:t> </a:t>
          </a:r>
          <a:r>
            <a:rPr lang="es-ES" sz="1800" err="1">
              <a:latin typeface="Arial" panose="020B0604020202020204" pitchFamily="34" charset="0"/>
              <a:ea typeface="Times New Roman" panose="02020603050405020304" pitchFamily="18" charset="0"/>
              <a:cs typeface="Arial" panose="020B0604020202020204" pitchFamily="34" charset="0"/>
            </a:rPr>
            <a:t>for</a:t>
          </a:r>
          <a:r>
            <a:rPr lang="es-ES" sz="1800">
              <a:latin typeface="Arial" panose="020B0604020202020204" pitchFamily="34" charset="0"/>
              <a:ea typeface="Times New Roman" panose="02020603050405020304" pitchFamily="18" charset="0"/>
              <a:cs typeface="Arial" panose="020B0604020202020204" pitchFamily="34" charset="0"/>
            </a:rPr>
            <a:t> </a:t>
          </a:r>
          <a:r>
            <a:rPr lang="es-ES" sz="1800" err="1">
              <a:latin typeface="Arial" panose="020B0604020202020204" pitchFamily="34" charset="0"/>
              <a:ea typeface="Times New Roman" panose="02020603050405020304" pitchFamily="18" charset="0"/>
              <a:cs typeface="Arial" panose="020B0604020202020204" pitchFamily="34" charset="0"/>
            </a:rPr>
            <a:t>Applicants</a:t>
          </a:r>
          <a:endParaRPr lang="en-US" sz="1800"/>
        </a:p>
      </dgm:t>
    </dgm:pt>
    <dgm:pt modelId="{4C70B77F-D27B-4CE7-A2FC-EDA8A0803B48}">
      <dgm:prSet phldrT="[Text]" phldr="1"/>
      <dgm:spPr/>
      <dgm:t>
        <a:bodyPr/>
        <a:lstStyle/>
        <a:p>
          <a:endParaRPr lang="en-GB" noProof="0" dirty="0"/>
        </a:p>
      </dgm:t>
    </dgm:pt>
    <dgm:pt modelId="{6D0257C0-EC9E-410C-BB5E-D7E475E4A749}" type="parTrans" cxnId="{B9D07820-88B9-4342-9231-12E90C47B4FD}">
      <dgm:prSet/>
      <dgm:spPr/>
      <dgm:t>
        <a:bodyPr/>
        <a:lstStyle/>
        <a:p>
          <a:endParaRPr lang="en-US"/>
        </a:p>
      </dgm:t>
    </dgm:pt>
    <dgm:pt modelId="{28A4B978-7598-4EE0-BC26-C9AA2EB9A5E4}" type="sibTrans" cxnId="{B9D07820-88B9-4342-9231-12E90C47B4FD}">
      <dgm:prSet/>
      <dgm:spPr/>
      <dgm:t>
        <a:bodyPr/>
        <a:lstStyle/>
        <a:p>
          <a:endParaRPr lang="en-US"/>
        </a:p>
      </dgm:t>
    </dgm:pt>
    <dgm:pt modelId="{A090D62D-A4F1-4215-9D75-1288FEF6FF7D}">
      <dgm:prSet phldrT="[Text]"/>
      <dgm:spPr>
        <a:solidFill>
          <a:srgbClr val="931680"/>
        </a:solidFill>
      </dgm:spPr>
      <dgm:t>
        <a:bodyPr/>
        <a:lstStyle/>
        <a:p>
          <a:r>
            <a:rPr lang="en-GB" noProof="0">
              <a:latin typeface="Arial" panose="020B0604020202020204" pitchFamily="34" charset="0"/>
              <a:ea typeface="Times New Roman" panose="02020603050405020304" pitchFamily="18" charset="0"/>
              <a:cs typeface="Arial" panose="020B0604020202020204" pitchFamily="34" charset="0"/>
            </a:rPr>
            <a:t>Proposal templates</a:t>
          </a:r>
          <a:endParaRPr lang="en-GB" noProof="0"/>
        </a:p>
      </dgm:t>
    </dgm:pt>
    <dgm:pt modelId="{8D0A0446-8368-4C1A-B9A9-B3488B8E8072}" type="parTrans" cxnId="{D78584DA-1E17-4CCB-8FD6-7A2B699A2DB6}">
      <dgm:prSet/>
      <dgm:spPr/>
      <dgm:t>
        <a:bodyPr/>
        <a:lstStyle/>
        <a:p>
          <a:endParaRPr lang="en-US"/>
        </a:p>
      </dgm:t>
    </dgm:pt>
    <dgm:pt modelId="{CB26CA20-F22B-49F3-A523-FEE0549DD56B}" type="sibTrans" cxnId="{D78584DA-1E17-4CCB-8FD6-7A2B699A2DB6}">
      <dgm:prSet/>
      <dgm:spPr/>
      <dgm:t>
        <a:bodyPr/>
        <a:lstStyle/>
        <a:p>
          <a:r>
            <a:rPr lang="en-GB" noProof="0">
              <a:latin typeface="Arial" panose="020B0604020202020204" pitchFamily="34" charset="0"/>
              <a:ea typeface="Times New Roman" panose="02020603050405020304" pitchFamily="18" charset="0"/>
              <a:cs typeface="Arial" panose="020B0604020202020204" pitchFamily="34" charset="0"/>
            </a:rPr>
            <a:t>Model Grant Agreement</a:t>
          </a:r>
          <a:endParaRPr lang="en-GB" noProof="0"/>
        </a:p>
      </dgm:t>
    </dgm:pt>
    <dgm:pt modelId="{077390C0-7267-4875-A63F-F245CDFD0A68}">
      <dgm:prSet phldrT="[Text]" phldr="1"/>
      <dgm:spPr/>
      <dgm:t>
        <a:bodyPr/>
        <a:lstStyle/>
        <a:p>
          <a:endParaRPr lang="en-GB" noProof="0" dirty="0"/>
        </a:p>
      </dgm:t>
    </dgm:pt>
    <dgm:pt modelId="{FAA5C419-938F-4352-AC4A-F5751A31096D}" type="parTrans" cxnId="{95122BAE-3596-47ED-94AD-F42BC7C7609D}">
      <dgm:prSet/>
      <dgm:spPr/>
      <dgm:t>
        <a:bodyPr/>
        <a:lstStyle/>
        <a:p>
          <a:endParaRPr lang="en-US"/>
        </a:p>
      </dgm:t>
    </dgm:pt>
    <dgm:pt modelId="{B568C672-D74E-4864-9062-255D8C96AEBC}" type="sibTrans" cxnId="{95122BAE-3596-47ED-94AD-F42BC7C7609D}">
      <dgm:prSet/>
      <dgm:spPr/>
      <dgm:t>
        <a:bodyPr/>
        <a:lstStyle/>
        <a:p>
          <a:endParaRPr lang="en-US"/>
        </a:p>
      </dgm:t>
    </dgm:pt>
    <dgm:pt modelId="{D1D2E7DA-8CEF-4BDB-858B-754106B858D4}">
      <dgm:prSet phldrT="[Text]"/>
      <dgm:spPr>
        <a:solidFill>
          <a:srgbClr val="BE81A3"/>
        </a:solidFill>
      </dgm:spPr>
      <dgm:t>
        <a:bodyPr/>
        <a:lstStyle/>
        <a:p>
          <a:r>
            <a:rPr lang="en-GB" noProof="0">
              <a:latin typeface="Arial" panose="020B0604020202020204" pitchFamily="34" charset="0"/>
              <a:ea typeface="Times New Roman" panose="02020603050405020304" pitchFamily="18" charset="0"/>
              <a:cs typeface="Arial" panose="020B0604020202020204" pitchFamily="34" charset="0"/>
            </a:rPr>
            <a:t>Frequently Asked Questions</a:t>
          </a:r>
          <a:endParaRPr lang="en-GB" noProof="0"/>
        </a:p>
      </dgm:t>
    </dgm:pt>
    <dgm:pt modelId="{9844D718-40BB-4BC2-AF5C-75D8E0859143}" type="parTrans" cxnId="{6F7412F6-D7EA-42A2-94EE-F7B0832A5DC8}">
      <dgm:prSet/>
      <dgm:spPr/>
      <dgm:t>
        <a:bodyPr/>
        <a:lstStyle/>
        <a:p>
          <a:endParaRPr lang="en-US"/>
        </a:p>
      </dgm:t>
    </dgm:pt>
    <dgm:pt modelId="{F5DBF714-D48A-4FC6-81B9-7E72DBECEC77}" type="sibTrans" cxnId="{6F7412F6-D7EA-42A2-94EE-F7B0832A5DC8}">
      <dgm:prSet/>
      <dgm:spPr/>
      <dgm:t>
        <a:bodyPr/>
        <a:lstStyle/>
        <a:p>
          <a:r>
            <a:rPr lang="es-ES">
              <a:latin typeface="Arial" panose="020B0604020202020204" pitchFamily="34" charset="0"/>
              <a:ea typeface="Times New Roman" panose="02020603050405020304" pitchFamily="18" charset="0"/>
              <a:cs typeface="Arial" panose="020B0604020202020204" pitchFamily="34" charset="0"/>
            </a:rPr>
            <a:t>Online manual on how to submit an application</a:t>
          </a:r>
          <a:endParaRPr lang="en-US"/>
        </a:p>
      </dgm:t>
    </dgm:pt>
    <dgm:pt modelId="{1EACA792-3D7D-4CCD-9F2B-DC89122415E3}">
      <dgm:prSet phldrT="[Text]" phldr="1"/>
      <dgm:spPr/>
      <dgm:t>
        <a:bodyPr/>
        <a:lstStyle/>
        <a:p>
          <a:endParaRPr lang="en-GB" noProof="0"/>
        </a:p>
      </dgm:t>
    </dgm:pt>
    <dgm:pt modelId="{5DC162B4-C2A9-4F4D-8995-ADF7EE4F554D}" type="parTrans" cxnId="{018D6A62-7B59-47CC-B099-4508790D5A2B}">
      <dgm:prSet/>
      <dgm:spPr/>
      <dgm:t>
        <a:bodyPr/>
        <a:lstStyle/>
        <a:p>
          <a:endParaRPr lang="en-US"/>
        </a:p>
      </dgm:t>
    </dgm:pt>
    <dgm:pt modelId="{46B45B4F-C758-4214-9C97-1A4230EFC2C1}" type="sibTrans" cxnId="{018D6A62-7B59-47CC-B099-4508790D5A2B}">
      <dgm:prSet/>
      <dgm:spPr/>
      <dgm:t>
        <a:bodyPr/>
        <a:lstStyle/>
        <a:p>
          <a:endParaRPr lang="en-US"/>
        </a:p>
      </dgm:t>
    </dgm:pt>
    <dgm:pt modelId="{9789F3C0-8325-4AF7-BDE8-82A4E8173A92}" type="pres">
      <dgm:prSet presAssocID="{36F29606-4D74-4339-A71D-EF8C7927AAED}" presName="Name0" presStyleCnt="0">
        <dgm:presLayoutVars>
          <dgm:chMax/>
          <dgm:chPref/>
          <dgm:dir/>
          <dgm:animLvl val="lvl"/>
        </dgm:presLayoutVars>
      </dgm:prSet>
      <dgm:spPr/>
    </dgm:pt>
    <dgm:pt modelId="{179A1C6C-2D1C-411E-901E-4DD0312AD984}" type="pres">
      <dgm:prSet presAssocID="{C4E2E912-E136-446B-9DFF-9E96509119B9}" presName="composite" presStyleCnt="0"/>
      <dgm:spPr/>
    </dgm:pt>
    <dgm:pt modelId="{FB8E0B8D-36E0-4F77-A08F-B5B97526C0FD}" type="pres">
      <dgm:prSet presAssocID="{C4E2E912-E136-446B-9DFF-9E96509119B9}" presName="Parent1" presStyleLbl="node1" presStyleIdx="0" presStyleCnt="6">
        <dgm:presLayoutVars>
          <dgm:chMax val="1"/>
          <dgm:chPref val="1"/>
          <dgm:bulletEnabled val="1"/>
        </dgm:presLayoutVars>
      </dgm:prSet>
      <dgm:spPr/>
    </dgm:pt>
    <dgm:pt modelId="{F74D9112-4C50-45F2-BC77-C224A603FF6E}" type="pres">
      <dgm:prSet presAssocID="{C4E2E912-E136-446B-9DFF-9E96509119B9}" presName="Childtext1" presStyleLbl="revTx" presStyleIdx="0" presStyleCnt="3">
        <dgm:presLayoutVars>
          <dgm:chMax val="0"/>
          <dgm:chPref val="0"/>
          <dgm:bulletEnabled val="1"/>
        </dgm:presLayoutVars>
      </dgm:prSet>
      <dgm:spPr/>
    </dgm:pt>
    <dgm:pt modelId="{6E61F4CC-F08E-4FB3-84C5-F632A00DA5DE}" type="pres">
      <dgm:prSet presAssocID="{C4E2E912-E136-446B-9DFF-9E96509119B9}" presName="BalanceSpacing" presStyleCnt="0"/>
      <dgm:spPr/>
    </dgm:pt>
    <dgm:pt modelId="{373FDC41-DCEA-48C4-B289-EE37D0CB9F4C}" type="pres">
      <dgm:prSet presAssocID="{C4E2E912-E136-446B-9DFF-9E96509119B9}" presName="BalanceSpacing1" presStyleCnt="0"/>
      <dgm:spPr/>
    </dgm:pt>
    <dgm:pt modelId="{220B23CA-CD1E-4E28-B93F-4AA5C22C9C04}" type="pres">
      <dgm:prSet presAssocID="{6F516C6F-D8EA-4EF2-B483-0FEB9E6F1AD7}" presName="Accent1Text" presStyleLbl="node1" presStyleIdx="1" presStyleCnt="6"/>
      <dgm:spPr/>
    </dgm:pt>
    <dgm:pt modelId="{994E12C6-D463-46EA-960F-756861EB830C}" type="pres">
      <dgm:prSet presAssocID="{6F516C6F-D8EA-4EF2-B483-0FEB9E6F1AD7}" presName="spaceBetweenRectangles" presStyleCnt="0"/>
      <dgm:spPr/>
    </dgm:pt>
    <dgm:pt modelId="{2CA74031-F886-4A25-AFF5-8969507DAA1F}" type="pres">
      <dgm:prSet presAssocID="{A090D62D-A4F1-4215-9D75-1288FEF6FF7D}" presName="composite" presStyleCnt="0"/>
      <dgm:spPr/>
    </dgm:pt>
    <dgm:pt modelId="{E7EF8974-69B9-491A-80B9-D7FD90096019}" type="pres">
      <dgm:prSet presAssocID="{A090D62D-A4F1-4215-9D75-1288FEF6FF7D}" presName="Parent1" presStyleLbl="node1" presStyleIdx="2" presStyleCnt="6">
        <dgm:presLayoutVars>
          <dgm:chMax val="1"/>
          <dgm:chPref val="1"/>
          <dgm:bulletEnabled val="1"/>
        </dgm:presLayoutVars>
      </dgm:prSet>
      <dgm:spPr/>
    </dgm:pt>
    <dgm:pt modelId="{CFB5627D-2AA1-4C67-9FBB-E040261A44AF}" type="pres">
      <dgm:prSet presAssocID="{A090D62D-A4F1-4215-9D75-1288FEF6FF7D}" presName="Childtext1" presStyleLbl="revTx" presStyleIdx="1" presStyleCnt="3">
        <dgm:presLayoutVars>
          <dgm:chMax val="0"/>
          <dgm:chPref val="0"/>
          <dgm:bulletEnabled val="1"/>
        </dgm:presLayoutVars>
      </dgm:prSet>
      <dgm:spPr/>
    </dgm:pt>
    <dgm:pt modelId="{1D3DD196-4FB5-42AB-987D-ECE1B1691099}" type="pres">
      <dgm:prSet presAssocID="{A090D62D-A4F1-4215-9D75-1288FEF6FF7D}" presName="BalanceSpacing" presStyleCnt="0"/>
      <dgm:spPr/>
    </dgm:pt>
    <dgm:pt modelId="{D0FF9669-1CEA-49E1-975A-C32B6872F509}" type="pres">
      <dgm:prSet presAssocID="{A090D62D-A4F1-4215-9D75-1288FEF6FF7D}" presName="BalanceSpacing1" presStyleCnt="0"/>
      <dgm:spPr/>
    </dgm:pt>
    <dgm:pt modelId="{524C0029-C7AC-4591-8B67-4BD0B693CD99}" type="pres">
      <dgm:prSet presAssocID="{CB26CA20-F22B-49F3-A523-FEE0549DD56B}" presName="Accent1Text" presStyleLbl="node1" presStyleIdx="3" presStyleCnt="6"/>
      <dgm:spPr/>
    </dgm:pt>
    <dgm:pt modelId="{A51387BA-38E5-4EFC-9773-7CF0FF7D161F}" type="pres">
      <dgm:prSet presAssocID="{CB26CA20-F22B-49F3-A523-FEE0549DD56B}" presName="spaceBetweenRectangles" presStyleCnt="0"/>
      <dgm:spPr/>
    </dgm:pt>
    <dgm:pt modelId="{9A421E0B-0D87-4EFC-B651-EF9D04C89DB4}" type="pres">
      <dgm:prSet presAssocID="{D1D2E7DA-8CEF-4BDB-858B-754106B858D4}" presName="composite" presStyleCnt="0"/>
      <dgm:spPr/>
    </dgm:pt>
    <dgm:pt modelId="{617F2A99-F5DB-418C-B16F-073E0DAAFC1D}" type="pres">
      <dgm:prSet presAssocID="{D1D2E7DA-8CEF-4BDB-858B-754106B858D4}" presName="Parent1" presStyleLbl="node1" presStyleIdx="4" presStyleCnt="6">
        <dgm:presLayoutVars>
          <dgm:chMax val="1"/>
          <dgm:chPref val="1"/>
          <dgm:bulletEnabled val="1"/>
        </dgm:presLayoutVars>
      </dgm:prSet>
      <dgm:spPr/>
    </dgm:pt>
    <dgm:pt modelId="{C4C6AD38-78F8-4168-9571-771FB9D78689}" type="pres">
      <dgm:prSet presAssocID="{D1D2E7DA-8CEF-4BDB-858B-754106B858D4}" presName="Childtext1" presStyleLbl="revTx" presStyleIdx="2" presStyleCnt="3">
        <dgm:presLayoutVars>
          <dgm:chMax val="0"/>
          <dgm:chPref val="0"/>
          <dgm:bulletEnabled val="1"/>
        </dgm:presLayoutVars>
      </dgm:prSet>
      <dgm:spPr/>
    </dgm:pt>
    <dgm:pt modelId="{8381A0A8-C92A-47CD-BB0C-67DBEA40645F}" type="pres">
      <dgm:prSet presAssocID="{D1D2E7DA-8CEF-4BDB-858B-754106B858D4}" presName="BalanceSpacing" presStyleCnt="0"/>
      <dgm:spPr/>
    </dgm:pt>
    <dgm:pt modelId="{E4813D88-F48A-4AE7-AC17-1DAAFD74E297}" type="pres">
      <dgm:prSet presAssocID="{D1D2E7DA-8CEF-4BDB-858B-754106B858D4}" presName="BalanceSpacing1" presStyleCnt="0"/>
      <dgm:spPr/>
    </dgm:pt>
    <dgm:pt modelId="{109095F6-5F9D-419D-ABD5-35E5817423F1}" type="pres">
      <dgm:prSet presAssocID="{F5DBF714-D48A-4FC6-81B9-7E72DBECEC77}" presName="Accent1Text" presStyleLbl="node1" presStyleIdx="5" presStyleCnt="6"/>
      <dgm:spPr/>
    </dgm:pt>
  </dgm:ptLst>
  <dgm:cxnLst>
    <dgm:cxn modelId="{41DD9A01-4401-4D6B-BEB5-7BC268A4D35F}" type="presOf" srcId="{1EACA792-3D7D-4CCD-9F2B-DC89122415E3}" destId="{C4C6AD38-78F8-4168-9571-771FB9D78689}" srcOrd="0" destOrd="0" presId="urn:microsoft.com/office/officeart/2008/layout/AlternatingHexagons"/>
    <dgm:cxn modelId="{25FA170E-4ED5-4E85-92FB-12E64D00ACD5}" type="presOf" srcId="{CB26CA20-F22B-49F3-A523-FEE0549DD56B}" destId="{524C0029-C7AC-4591-8B67-4BD0B693CD99}" srcOrd="0" destOrd="0" presId="urn:microsoft.com/office/officeart/2008/layout/AlternatingHexagons"/>
    <dgm:cxn modelId="{B9D07820-88B9-4342-9231-12E90C47B4FD}" srcId="{C4E2E912-E136-446B-9DFF-9E96509119B9}" destId="{4C70B77F-D27B-4CE7-A2FC-EDA8A0803B48}" srcOrd="0" destOrd="0" parTransId="{6D0257C0-EC9E-410C-BB5E-D7E475E4A749}" sibTransId="{28A4B978-7598-4EE0-BC26-C9AA2EB9A5E4}"/>
    <dgm:cxn modelId="{64FDAA2D-0E13-4A34-A32D-88B10E9EEEFF}" srcId="{36F29606-4D74-4339-A71D-EF8C7927AAED}" destId="{C4E2E912-E136-446B-9DFF-9E96509119B9}" srcOrd="0" destOrd="0" parTransId="{CFD1A438-E994-4581-972E-9FEC9643AE94}" sibTransId="{6F516C6F-D8EA-4EF2-B483-0FEB9E6F1AD7}"/>
    <dgm:cxn modelId="{DBE2C35B-FCBA-46F3-ADC2-47F80C821531}" type="presOf" srcId="{C4E2E912-E136-446B-9DFF-9E96509119B9}" destId="{FB8E0B8D-36E0-4F77-A08F-B5B97526C0FD}" srcOrd="0" destOrd="0" presId="urn:microsoft.com/office/officeart/2008/layout/AlternatingHexagons"/>
    <dgm:cxn modelId="{018D6A62-7B59-47CC-B099-4508790D5A2B}" srcId="{D1D2E7DA-8CEF-4BDB-858B-754106B858D4}" destId="{1EACA792-3D7D-4CCD-9F2B-DC89122415E3}" srcOrd="0" destOrd="0" parTransId="{5DC162B4-C2A9-4F4D-8995-ADF7EE4F554D}" sibTransId="{46B45B4F-C758-4214-9C97-1A4230EFC2C1}"/>
    <dgm:cxn modelId="{C731D854-C8D9-4EBD-9C01-4D80A24EC09F}" type="presOf" srcId="{4C70B77F-D27B-4CE7-A2FC-EDA8A0803B48}" destId="{F74D9112-4C50-45F2-BC77-C224A603FF6E}" srcOrd="0" destOrd="0" presId="urn:microsoft.com/office/officeart/2008/layout/AlternatingHexagons"/>
    <dgm:cxn modelId="{D871187F-9998-47FF-BEFA-AF112AC3CFC5}" type="presOf" srcId="{077390C0-7267-4875-A63F-F245CDFD0A68}" destId="{CFB5627D-2AA1-4C67-9FBB-E040261A44AF}" srcOrd="0" destOrd="0" presId="urn:microsoft.com/office/officeart/2008/layout/AlternatingHexagons"/>
    <dgm:cxn modelId="{95122BAE-3596-47ED-94AD-F42BC7C7609D}" srcId="{A090D62D-A4F1-4215-9D75-1288FEF6FF7D}" destId="{077390C0-7267-4875-A63F-F245CDFD0A68}" srcOrd="0" destOrd="0" parTransId="{FAA5C419-938F-4352-AC4A-F5751A31096D}" sibTransId="{B568C672-D74E-4864-9062-255D8C96AEBC}"/>
    <dgm:cxn modelId="{2C205CB2-81DE-495A-8884-3CFB7431A989}" type="presOf" srcId="{A090D62D-A4F1-4215-9D75-1288FEF6FF7D}" destId="{E7EF8974-69B9-491A-80B9-D7FD90096019}" srcOrd="0" destOrd="0" presId="urn:microsoft.com/office/officeart/2008/layout/AlternatingHexagons"/>
    <dgm:cxn modelId="{1C62D1BF-FF4D-4F27-9F5B-DA93F66F387A}" type="presOf" srcId="{D1D2E7DA-8CEF-4BDB-858B-754106B858D4}" destId="{617F2A99-F5DB-418C-B16F-073E0DAAFC1D}" srcOrd="0" destOrd="0" presId="urn:microsoft.com/office/officeart/2008/layout/AlternatingHexagons"/>
    <dgm:cxn modelId="{814869C3-6095-4CB7-8DDB-0E8E6448D800}" type="presOf" srcId="{36F29606-4D74-4339-A71D-EF8C7927AAED}" destId="{9789F3C0-8325-4AF7-BDE8-82A4E8173A92}" srcOrd="0" destOrd="0" presId="urn:microsoft.com/office/officeart/2008/layout/AlternatingHexagons"/>
    <dgm:cxn modelId="{3AA858D7-A7C4-44F4-9341-6BD646360708}" type="presOf" srcId="{6F516C6F-D8EA-4EF2-B483-0FEB9E6F1AD7}" destId="{220B23CA-CD1E-4E28-B93F-4AA5C22C9C04}" srcOrd="0" destOrd="0" presId="urn:microsoft.com/office/officeart/2008/layout/AlternatingHexagons"/>
    <dgm:cxn modelId="{D78584DA-1E17-4CCB-8FD6-7A2B699A2DB6}" srcId="{36F29606-4D74-4339-A71D-EF8C7927AAED}" destId="{A090D62D-A4F1-4215-9D75-1288FEF6FF7D}" srcOrd="1" destOrd="0" parTransId="{8D0A0446-8368-4C1A-B9A9-B3488B8E8072}" sibTransId="{CB26CA20-F22B-49F3-A523-FEE0549DD56B}"/>
    <dgm:cxn modelId="{6F7412F6-D7EA-42A2-94EE-F7B0832A5DC8}" srcId="{36F29606-4D74-4339-A71D-EF8C7927AAED}" destId="{D1D2E7DA-8CEF-4BDB-858B-754106B858D4}" srcOrd="2" destOrd="0" parTransId="{9844D718-40BB-4BC2-AF5C-75D8E0859143}" sibTransId="{F5DBF714-D48A-4FC6-81B9-7E72DBECEC77}"/>
    <dgm:cxn modelId="{59DADCFE-D1D5-48B6-A426-523998127552}" type="presOf" srcId="{F5DBF714-D48A-4FC6-81B9-7E72DBECEC77}" destId="{109095F6-5F9D-419D-ABD5-35E5817423F1}" srcOrd="0" destOrd="0" presId="urn:microsoft.com/office/officeart/2008/layout/AlternatingHexagons"/>
    <dgm:cxn modelId="{615A6EE4-3FC5-4054-AE91-313E7A292C26}" type="presParOf" srcId="{9789F3C0-8325-4AF7-BDE8-82A4E8173A92}" destId="{179A1C6C-2D1C-411E-901E-4DD0312AD984}" srcOrd="0" destOrd="0" presId="urn:microsoft.com/office/officeart/2008/layout/AlternatingHexagons"/>
    <dgm:cxn modelId="{2460CE43-D956-4F47-BEF4-CFC0E3104A8F}" type="presParOf" srcId="{179A1C6C-2D1C-411E-901E-4DD0312AD984}" destId="{FB8E0B8D-36E0-4F77-A08F-B5B97526C0FD}" srcOrd="0" destOrd="0" presId="urn:microsoft.com/office/officeart/2008/layout/AlternatingHexagons"/>
    <dgm:cxn modelId="{1AA7333A-C8FB-449E-B8CA-AFEBEEB376ED}" type="presParOf" srcId="{179A1C6C-2D1C-411E-901E-4DD0312AD984}" destId="{F74D9112-4C50-45F2-BC77-C224A603FF6E}" srcOrd="1" destOrd="0" presId="urn:microsoft.com/office/officeart/2008/layout/AlternatingHexagons"/>
    <dgm:cxn modelId="{13FBE87F-66CB-4280-975D-63958C39D00D}" type="presParOf" srcId="{179A1C6C-2D1C-411E-901E-4DD0312AD984}" destId="{6E61F4CC-F08E-4FB3-84C5-F632A00DA5DE}" srcOrd="2" destOrd="0" presId="urn:microsoft.com/office/officeart/2008/layout/AlternatingHexagons"/>
    <dgm:cxn modelId="{1AFAB565-7ADA-4145-90A8-BADF50DCE7C2}" type="presParOf" srcId="{179A1C6C-2D1C-411E-901E-4DD0312AD984}" destId="{373FDC41-DCEA-48C4-B289-EE37D0CB9F4C}" srcOrd="3" destOrd="0" presId="urn:microsoft.com/office/officeart/2008/layout/AlternatingHexagons"/>
    <dgm:cxn modelId="{71391D67-86E2-4B62-8CA3-36CDAB9C9E8E}" type="presParOf" srcId="{179A1C6C-2D1C-411E-901E-4DD0312AD984}" destId="{220B23CA-CD1E-4E28-B93F-4AA5C22C9C04}" srcOrd="4" destOrd="0" presId="urn:microsoft.com/office/officeart/2008/layout/AlternatingHexagons"/>
    <dgm:cxn modelId="{1D079CEE-7F40-4003-8A28-43813A8BB3F8}" type="presParOf" srcId="{9789F3C0-8325-4AF7-BDE8-82A4E8173A92}" destId="{994E12C6-D463-46EA-960F-756861EB830C}" srcOrd="1" destOrd="0" presId="urn:microsoft.com/office/officeart/2008/layout/AlternatingHexagons"/>
    <dgm:cxn modelId="{1EC1DFA1-6951-4FCB-97B8-D428BE759DFA}" type="presParOf" srcId="{9789F3C0-8325-4AF7-BDE8-82A4E8173A92}" destId="{2CA74031-F886-4A25-AFF5-8969507DAA1F}" srcOrd="2" destOrd="0" presId="urn:microsoft.com/office/officeart/2008/layout/AlternatingHexagons"/>
    <dgm:cxn modelId="{9030C459-3FDF-4F1D-9C76-6B3B54EAA6C8}" type="presParOf" srcId="{2CA74031-F886-4A25-AFF5-8969507DAA1F}" destId="{E7EF8974-69B9-491A-80B9-D7FD90096019}" srcOrd="0" destOrd="0" presId="urn:microsoft.com/office/officeart/2008/layout/AlternatingHexagons"/>
    <dgm:cxn modelId="{655FBCC8-7251-4A8C-AAAB-696EFA6ED31A}" type="presParOf" srcId="{2CA74031-F886-4A25-AFF5-8969507DAA1F}" destId="{CFB5627D-2AA1-4C67-9FBB-E040261A44AF}" srcOrd="1" destOrd="0" presId="urn:microsoft.com/office/officeart/2008/layout/AlternatingHexagons"/>
    <dgm:cxn modelId="{037E4021-9C89-4BB5-AD32-1C0965452833}" type="presParOf" srcId="{2CA74031-F886-4A25-AFF5-8969507DAA1F}" destId="{1D3DD196-4FB5-42AB-987D-ECE1B1691099}" srcOrd="2" destOrd="0" presId="urn:microsoft.com/office/officeart/2008/layout/AlternatingHexagons"/>
    <dgm:cxn modelId="{651389B5-71AC-41ED-87A7-EB357880EC92}" type="presParOf" srcId="{2CA74031-F886-4A25-AFF5-8969507DAA1F}" destId="{D0FF9669-1CEA-49E1-975A-C32B6872F509}" srcOrd="3" destOrd="0" presId="urn:microsoft.com/office/officeart/2008/layout/AlternatingHexagons"/>
    <dgm:cxn modelId="{981B719A-22CF-4EAA-A2C5-77EE4C2830BB}" type="presParOf" srcId="{2CA74031-F886-4A25-AFF5-8969507DAA1F}" destId="{524C0029-C7AC-4591-8B67-4BD0B693CD99}" srcOrd="4" destOrd="0" presId="urn:microsoft.com/office/officeart/2008/layout/AlternatingHexagons"/>
    <dgm:cxn modelId="{3F9D60B5-4523-47BD-B756-3F28EBFA6859}" type="presParOf" srcId="{9789F3C0-8325-4AF7-BDE8-82A4E8173A92}" destId="{A51387BA-38E5-4EFC-9773-7CF0FF7D161F}" srcOrd="3" destOrd="0" presId="urn:microsoft.com/office/officeart/2008/layout/AlternatingHexagons"/>
    <dgm:cxn modelId="{CAF52F39-8DB5-412C-8155-CFE91AE535A9}" type="presParOf" srcId="{9789F3C0-8325-4AF7-BDE8-82A4E8173A92}" destId="{9A421E0B-0D87-4EFC-B651-EF9D04C89DB4}" srcOrd="4" destOrd="0" presId="urn:microsoft.com/office/officeart/2008/layout/AlternatingHexagons"/>
    <dgm:cxn modelId="{FF6706AF-BD77-48C8-81B4-89639B6145BF}" type="presParOf" srcId="{9A421E0B-0D87-4EFC-B651-EF9D04C89DB4}" destId="{617F2A99-F5DB-418C-B16F-073E0DAAFC1D}" srcOrd="0" destOrd="0" presId="urn:microsoft.com/office/officeart/2008/layout/AlternatingHexagons"/>
    <dgm:cxn modelId="{09D8A0DB-CDC1-41FF-B900-702F41E9630B}" type="presParOf" srcId="{9A421E0B-0D87-4EFC-B651-EF9D04C89DB4}" destId="{C4C6AD38-78F8-4168-9571-771FB9D78689}" srcOrd="1" destOrd="0" presId="urn:microsoft.com/office/officeart/2008/layout/AlternatingHexagons"/>
    <dgm:cxn modelId="{E1C7E024-4E6F-4322-959E-0ADFAF2C46BA}" type="presParOf" srcId="{9A421E0B-0D87-4EFC-B651-EF9D04C89DB4}" destId="{8381A0A8-C92A-47CD-BB0C-67DBEA40645F}" srcOrd="2" destOrd="0" presId="urn:microsoft.com/office/officeart/2008/layout/AlternatingHexagons"/>
    <dgm:cxn modelId="{3024995B-8745-4B64-ABC3-128993AF97D6}" type="presParOf" srcId="{9A421E0B-0D87-4EFC-B651-EF9D04C89DB4}" destId="{E4813D88-F48A-4AE7-AC17-1DAAFD74E297}" srcOrd="3" destOrd="0" presId="urn:microsoft.com/office/officeart/2008/layout/AlternatingHexagons"/>
    <dgm:cxn modelId="{A86D207A-0814-49A9-B48C-A9B1EFA3BC4F}" type="presParOf" srcId="{9A421E0B-0D87-4EFC-B651-EF9D04C89DB4}" destId="{109095F6-5F9D-419D-ABD5-35E5817423F1}"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5D0C-C102-480E-AC84-2D81964C0971}">
      <dsp:nvSpPr>
        <dsp:cNvPr id="0" name=""/>
        <dsp:cNvSpPr/>
      </dsp:nvSpPr>
      <dsp:spPr>
        <a:xfrm>
          <a:off x="2454765" y="0"/>
          <a:ext cx="2087273" cy="2087591"/>
        </a:xfrm>
        <a:prstGeom prst="circularArrow">
          <a:avLst>
            <a:gd name="adj1" fmla="val 10980"/>
            <a:gd name="adj2" fmla="val 1142322"/>
            <a:gd name="adj3" fmla="val 4500000"/>
            <a:gd name="adj4" fmla="val 10800000"/>
            <a:gd name="adj5" fmla="val 12500"/>
          </a:avLst>
        </a:prstGeom>
        <a:solidFill>
          <a:srgbClr val="0E4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65BC2-943F-4ED3-AB39-FDFB36711103}">
      <dsp:nvSpPr>
        <dsp:cNvPr id="0" name=""/>
        <dsp:cNvSpPr/>
      </dsp:nvSpPr>
      <dsp:spPr>
        <a:xfrm>
          <a:off x="2891867" y="753683"/>
          <a:ext cx="1159857" cy="579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GB" sz="3800" kern="1200">
            <a:solidFill>
              <a:srgbClr val="931680"/>
            </a:solidFill>
          </a:endParaRPr>
        </a:p>
      </dsp:txBody>
      <dsp:txXfrm>
        <a:off x="2891867" y="753683"/>
        <a:ext cx="1159857" cy="579790"/>
      </dsp:txXfrm>
    </dsp:sp>
    <dsp:sp modelId="{7EC037C1-8E7B-410F-8115-E4E937BC20B0}">
      <dsp:nvSpPr>
        <dsp:cNvPr id="0" name=""/>
        <dsp:cNvSpPr/>
      </dsp:nvSpPr>
      <dsp:spPr>
        <a:xfrm>
          <a:off x="1850778" y="1199475"/>
          <a:ext cx="2087273" cy="2087591"/>
        </a:xfrm>
        <a:prstGeom prst="leftCircularArrow">
          <a:avLst>
            <a:gd name="adj1" fmla="val 10980"/>
            <a:gd name="adj2" fmla="val 1142322"/>
            <a:gd name="adj3" fmla="val 6300000"/>
            <a:gd name="adj4" fmla="val 18900000"/>
            <a:gd name="adj5" fmla="val 12500"/>
          </a:avLst>
        </a:prstGeom>
        <a:solidFill>
          <a:srgbClr val="8D216B"/>
        </a:solidFill>
        <a:ln w="12700" cap="flat" cmpd="sng" algn="ctr">
          <a:solidFill>
            <a:srgbClr val="93168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90528-324C-419D-B544-8E7BB98399C8}">
      <dsp:nvSpPr>
        <dsp:cNvPr id="0" name=""/>
        <dsp:cNvSpPr/>
      </dsp:nvSpPr>
      <dsp:spPr>
        <a:xfrm>
          <a:off x="2314486" y="1960097"/>
          <a:ext cx="1159857" cy="579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GB" sz="3800" kern="1200" dirty="0">
            <a:solidFill>
              <a:srgbClr val="931680"/>
            </a:solidFill>
          </a:endParaRPr>
        </a:p>
      </dsp:txBody>
      <dsp:txXfrm>
        <a:off x="2314486" y="1960097"/>
        <a:ext cx="1159857" cy="579790"/>
      </dsp:txXfrm>
    </dsp:sp>
    <dsp:sp modelId="{6FDCA8F3-03C4-4455-9802-1B8692C34B59}">
      <dsp:nvSpPr>
        <dsp:cNvPr id="0" name=""/>
        <dsp:cNvSpPr/>
      </dsp:nvSpPr>
      <dsp:spPr>
        <a:xfrm>
          <a:off x="2579070" y="2542489"/>
          <a:ext cx="1793291" cy="1794010"/>
        </a:xfrm>
        <a:prstGeom prst="blockArc">
          <a:avLst>
            <a:gd name="adj1" fmla="val 13500000"/>
            <a:gd name="adj2" fmla="val 10800000"/>
            <a:gd name="adj3" fmla="val 12740"/>
          </a:avLst>
        </a:prstGeom>
        <a:solidFill>
          <a:srgbClr val="BE81A3"/>
        </a:solidFill>
        <a:ln w="12700" cap="flat" cmpd="sng" algn="ctr">
          <a:solidFill>
            <a:srgbClr val="BE81A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EAF59-23A9-420E-A409-812BAF7B9162}">
      <dsp:nvSpPr>
        <dsp:cNvPr id="0" name=""/>
        <dsp:cNvSpPr/>
      </dsp:nvSpPr>
      <dsp:spPr>
        <a:xfrm>
          <a:off x="2894611" y="3168246"/>
          <a:ext cx="1159857" cy="579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GB" sz="3800" kern="1200" dirty="0">
            <a:solidFill>
              <a:srgbClr val="931680"/>
            </a:solidFill>
          </a:endParaRPr>
        </a:p>
      </dsp:txBody>
      <dsp:txXfrm>
        <a:off x="2894611" y="3168246"/>
        <a:ext cx="1159857" cy="579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3168B-2463-43E7-9910-2493C86A69C3}">
      <dsp:nvSpPr>
        <dsp:cNvPr id="0" name=""/>
        <dsp:cNvSpPr/>
      </dsp:nvSpPr>
      <dsp:spPr>
        <a:xfrm>
          <a:off x="4353882" y="1288643"/>
          <a:ext cx="2233057" cy="1878160"/>
        </a:xfrm>
        <a:prstGeom prst="rect">
          <a:avLst/>
        </a:prstGeom>
        <a:blipFill rotWithShape="1">
          <a:blip xmlns:r="http://schemas.openxmlformats.org/officeDocument/2006/relationships" r:embed="rId1"/>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76094C-625E-4B69-837F-E1CC41E7EC68}">
      <dsp:nvSpPr>
        <dsp:cNvPr id="0" name=""/>
        <dsp:cNvSpPr/>
      </dsp:nvSpPr>
      <dsp:spPr>
        <a:xfrm>
          <a:off x="4101638" y="2615113"/>
          <a:ext cx="1210237" cy="1210237"/>
        </a:xfrm>
        <a:prstGeom prst="rect">
          <a:avLst/>
        </a:prstGeom>
        <a:solidFill>
          <a:srgbClr val="BE81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Staff Exchanges</a:t>
          </a:r>
        </a:p>
      </dsp:txBody>
      <dsp:txXfrm>
        <a:off x="4101638" y="2615113"/>
        <a:ext cx="1210237" cy="1210237"/>
      </dsp:txXfrm>
    </dsp:sp>
    <dsp:sp modelId="{2AB20026-A5AC-47AE-B240-9CD0C4128B1D}">
      <dsp:nvSpPr>
        <dsp:cNvPr id="0" name=""/>
        <dsp:cNvSpPr/>
      </dsp:nvSpPr>
      <dsp:spPr>
        <a:xfrm>
          <a:off x="466403" y="0"/>
          <a:ext cx="2233057" cy="1878160"/>
        </a:xfrm>
        <a:prstGeom prst="rect">
          <a:avLst/>
        </a:prstGeom>
        <a:blipFill rotWithShape="1">
          <a:blip xmlns:r="http://schemas.openxmlformats.org/officeDocument/2006/relationships" r:embed="rId2"/>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287E95-2511-4F07-83E8-7C68AB921E69}">
      <dsp:nvSpPr>
        <dsp:cNvPr id="0" name=""/>
        <dsp:cNvSpPr/>
      </dsp:nvSpPr>
      <dsp:spPr>
        <a:xfrm>
          <a:off x="0" y="863996"/>
          <a:ext cx="1210237" cy="1210237"/>
        </a:xfrm>
        <a:prstGeom prst="rect">
          <a:avLst/>
        </a:prstGeom>
        <a:solidFill>
          <a:srgbClr val="BE81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Doctoral Networks</a:t>
          </a:r>
        </a:p>
      </dsp:txBody>
      <dsp:txXfrm>
        <a:off x="0" y="863996"/>
        <a:ext cx="1210237" cy="1210237"/>
      </dsp:txXfrm>
    </dsp:sp>
    <dsp:sp modelId="{6CCF1BAB-4979-4D28-8A02-03D675EAD249}">
      <dsp:nvSpPr>
        <dsp:cNvPr id="0" name=""/>
        <dsp:cNvSpPr/>
      </dsp:nvSpPr>
      <dsp:spPr>
        <a:xfrm>
          <a:off x="456048" y="2579540"/>
          <a:ext cx="2233057" cy="1878160"/>
        </a:xfrm>
        <a:prstGeom prst="rect">
          <a:avLst/>
        </a:prstGeom>
        <a:blipFill rotWithShape="1">
          <a:blip xmlns:r="http://schemas.openxmlformats.org/officeDocument/2006/relationships" r:embed="rId3"/>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465AA0-350E-441C-88FE-9D8D30706E53}">
      <dsp:nvSpPr>
        <dsp:cNvPr id="0" name=""/>
        <dsp:cNvSpPr/>
      </dsp:nvSpPr>
      <dsp:spPr>
        <a:xfrm>
          <a:off x="0" y="3404333"/>
          <a:ext cx="1210237" cy="1210237"/>
        </a:xfrm>
        <a:prstGeom prst="rect">
          <a:avLst/>
        </a:prstGeom>
        <a:solidFill>
          <a:srgbClr val="BE81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Postdoctoral </a:t>
          </a:r>
          <a:r>
            <a:rPr lang="fr-BE" sz="1600" kern="1200" dirty="0" err="1"/>
            <a:t>Fellowships</a:t>
          </a:r>
          <a:endParaRPr lang="fr-BE" sz="1600" kern="1200" dirty="0"/>
        </a:p>
      </dsp:txBody>
      <dsp:txXfrm>
        <a:off x="0" y="3404333"/>
        <a:ext cx="1210237" cy="1210237"/>
      </dsp:txXfrm>
    </dsp:sp>
    <dsp:sp modelId="{490AAD38-B439-4AE9-9B9B-D015A1D6C177}">
      <dsp:nvSpPr>
        <dsp:cNvPr id="0" name=""/>
        <dsp:cNvSpPr/>
      </dsp:nvSpPr>
      <dsp:spPr>
        <a:xfrm>
          <a:off x="8336610" y="56051"/>
          <a:ext cx="2233057" cy="1878160"/>
        </a:xfrm>
        <a:prstGeom prst="rect">
          <a:avLst/>
        </a:prstGeom>
        <a:blipFill rotWithShape="1">
          <a:blip xmlns:r="http://schemas.openxmlformats.org/officeDocument/2006/relationships" r:embed="rId4"/>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86321E-C0E9-469A-88A2-4F17FEE62D44}">
      <dsp:nvSpPr>
        <dsp:cNvPr id="0" name=""/>
        <dsp:cNvSpPr/>
      </dsp:nvSpPr>
      <dsp:spPr>
        <a:xfrm>
          <a:off x="9511832" y="904083"/>
          <a:ext cx="1210237" cy="1210237"/>
        </a:xfrm>
        <a:prstGeom prst="rect">
          <a:avLst/>
        </a:prstGeom>
        <a:solidFill>
          <a:srgbClr val="BE81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COFUND</a:t>
          </a:r>
        </a:p>
      </dsp:txBody>
      <dsp:txXfrm>
        <a:off x="9511832" y="904083"/>
        <a:ext cx="1210237" cy="1210237"/>
      </dsp:txXfrm>
    </dsp:sp>
    <dsp:sp modelId="{14F647E1-800A-4C3C-8E8C-183D2EA3714C}">
      <dsp:nvSpPr>
        <dsp:cNvPr id="0" name=""/>
        <dsp:cNvSpPr/>
      </dsp:nvSpPr>
      <dsp:spPr>
        <a:xfrm>
          <a:off x="8336617" y="2586440"/>
          <a:ext cx="2233057" cy="1878160"/>
        </a:xfrm>
        <a:prstGeom prst="rect">
          <a:avLst/>
        </a:prstGeom>
        <a:blipFill rotWithShape="1">
          <a:blip xmlns:r="http://schemas.openxmlformats.org/officeDocument/2006/relationships" r:embed="rId5"/>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6D643-A01B-4410-A3A6-7FC3502429AC}">
      <dsp:nvSpPr>
        <dsp:cNvPr id="0" name=""/>
        <dsp:cNvSpPr/>
      </dsp:nvSpPr>
      <dsp:spPr>
        <a:xfrm>
          <a:off x="9564361" y="3437521"/>
          <a:ext cx="1210237" cy="1210237"/>
        </a:xfrm>
        <a:prstGeom prst="rect">
          <a:avLst/>
        </a:prstGeom>
        <a:solidFill>
          <a:srgbClr val="BE81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MSCA and </a:t>
          </a:r>
          <a:r>
            <a:rPr lang="fr-BE" sz="1600" kern="1200" dirty="0" err="1"/>
            <a:t>Citizens</a:t>
          </a:r>
          <a:endParaRPr lang="fr-BE" sz="1600" kern="1200" dirty="0"/>
        </a:p>
      </dsp:txBody>
      <dsp:txXfrm>
        <a:off x="9564361" y="3437521"/>
        <a:ext cx="1210237" cy="1210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5BEB-3435-4499-B1F5-8F4274514BE5}">
      <dsp:nvSpPr>
        <dsp:cNvPr id="0" name=""/>
        <dsp:cNvSpPr/>
      </dsp:nvSpPr>
      <dsp:spPr>
        <a:xfrm>
          <a:off x="219477" y="874"/>
          <a:ext cx="2519996" cy="2295997"/>
        </a:xfrm>
        <a:prstGeom prst="rect">
          <a:avLst/>
        </a:prstGeom>
        <a:solidFill>
          <a:srgbClr val="9316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b="1" kern="1200" noProof="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n-GB" sz="2000" b="1" kern="1200" noProof="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GB" sz="2000" b="1" kern="1200" noProof="0" dirty="0">
              <a:latin typeface="Arial" panose="020B0604020202020204" pitchFamily="34" charset="0"/>
              <a:cs typeface="Arial" panose="020B0604020202020204" pitchFamily="34" charset="0"/>
            </a:rPr>
            <a:t>Researchers’ training, skills &amp; career development</a:t>
          </a:r>
        </a:p>
        <a:p>
          <a:pPr marL="0" lvl="0" indent="0" algn="ctr" defTabSz="889000">
            <a:lnSpc>
              <a:spcPct val="90000"/>
            </a:lnSpc>
            <a:spcBef>
              <a:spcPct val="0"/>
            </a:spcBef>
            <a:spcAft>
              <a:spcPct val="35000"/>
            </a:spcAft>
            <a:buNone/>
          </a:pPr>
          <a:r>
            <a:rPr lang="en-GB" sz="2000" b="1" kern="1200" noProof="0" dirty="0">
              <a:latin typeface="Arial" panose="020B0604020202020204" pitchFamily="34" charset="0"/>
              <a:cs typeface="Arial" panose="020B0604020202020204" pitchFamily="34" charset="0"/>
            </a:rPr>
            <a:t> (all career stages)</a:t>
          </a:r>
        </a:p>
      </dsp:txBody>
      <dsp:txXfrm>
        <a:off x="219477" y="874"/>
        <a:ext cx="2519996" cy="2295997"/>
      </dsp:txXfrm>
    </dsp:sp>
    <dsp:sp modelId="{E3C1CED3-5584-43F5-919C-464CBBFF2C69}">
      <dsp:nvSpPr>
        <dsp:cNvPr id="0" name=""/>
        <dsp:cNvSpPr/>
      </dsp:nvSpPr>
      <dsp:spPr>
        <a:xfrm>
          <a:off x="2854801" y="874"/>
          <a:ext cx="2519996" cy="2295997"/>
        </a:xfrm>
        <a:prstGeom prst="rect">
          <a:avLst/>
        </a:prstGeom>
        <a:solidFill>
          <a:srgbClr val="BE81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GB" sz="2200" b="1" kern="1200" noProof="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endParaRPr lang="en-GB" sz="2200" b="1" kern="1200" noProof="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r>
            <a:rPr lang="en-GB" sz="2200" b="1" kern="1200" noProof="0" dirty="0">
              <a:latin typeface="Arial" panose="020B0604020202020204" pitchFamily="34" charset="0"/>
              <a:cs typeface="Arial" panose="020B0604020202020204" pitchFamily="34" charset="0"/>
            </a:rPr>
            <a:t>Excellent research in all domains (bottom-up approach)</a:t>
          </a:r>
        </a:p>
      </dsp:txBody>
      <dsp:txXfrm>
        <a:off x="2854801" y="874"/>
        <a:ext cx="2519996" cy="2295997"/>
      </dsp:txXfrm>
    </dsp:sp>
    <dsp:sp modelId="{9FE44FB5-5CFA-4458-9B92-6AF96CDACB21}">
      <dsp:nvSpPr>
        <dsp:cNvPr id="0" name=""/>
        <dsp:cNvSpPr/>
      </dsp:nvSpPr>
      <dsp:spPr>
        <a:xfrm>
          <a:off x="5490125" y="874"/>
          <a:ext cx="2519996" cy="2295997"/>
        </a:xfrm>
        <a:prstGeom prst="rect">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GB" sz="2200" b="1" kern="1200" noProof="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endParaRPr lang="en-GB" sz="2200" b="1" kern="1200" noProof="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r>
            <a:rPr lang="en-GB" sz="2200" b="1" kern="1200" noProof="0" dirty="0">
              <a:latin typeface="Arial" panose="020B0604020202020204" pitchFamily="34" charset="0"/>
              <a:cs typeface="Arial" panose="020B0604020202020204" pitchFamily="34" charset="0"/>
            </a:rPr>
            <a:t>International,</a:t>
          </a:r>
        </a:p>
        <a:p>
          <a:pPr marL="0" lvl="0" indent="0" algn="ctr" defTabSz="977900">
            <a:lnSpc>
              <a:spcPct val="90000"/>
            </a:lnSpc>
            <a:spcBef>
              <a:spcPct val="0"/>
            </a:spcBef>
            <a:spcAft>
              <a:spcPct val="35000"/>
            </a:spcAft>
            <a:buNone/>
          </a:pPr>
          <a:r>
            <a:rPr lang="en-GB" sz="2200" b="1" kern="1200" noProof="0" dirty="0">
              <a:latin typeface="Arial" panose="020B0604020202020204" pitchFamily="34" charset="0"/>
              <a:cs typeface="Arial" panose="020B0604020202020204" pitchFamily="34" charset="0"/>
            </a:rPr>
            <a:t> cross-sectoral &amp; interdisciplinary mobility</a:t>
          </a:r>
        </a:p>
      </dsp:txBody>
      <dsp:txXfrm>
        <a:off x="5490125" y="874"/>
        <a:ext cx="2519996" cy="2295997"/>
      </dsp:txXfrm>
    </dsp:sp>
    <dsp:sp modelId="{ABD513EF-4226-423B-8CAE-6D77FB371B58}">
      <dsp:nvSpPr>
        <dsp:cNvPr id="0" name=""/>
        <dsp:cNvSpPr/>
      </dsp:nvSpPr>
      <dsp:spPr>
        <a:xfrm>
          <a:off x="219477" y="2412198"/>
          <a:ext cx="2519996" cy="2295997"/>
        </a:xfrm>
        <a:prstGeom prst="rect">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GB" sz="2200" b="1" kern="1200" noProof="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endParaRPr lang="en-GB" sz="2200" b="1" kern="1200" noProof="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r>
            <a:rPr lang="en-GB" sz="2200" b="1" kern="1200" noProof="0" dirty="0">
              <a:latin typeface="Arial" panose="020B0604020202020204" pitchFamily="34" charset="0"/>
              <a:cs typeface="Arial" panose="020B0604020202020204" pitchFamily="34" charset="0"/>
            </a:rPr>
            <a:t>Attractive working &amp; employment conditions</a:t>
          </a:r>
        </a:p>
      </dsp:txBody>
      <dsp:txXfrm>
        <a:off x="219477" y="2412198"/>
        <a:ext cx="2519996" cy="2295997"/>
      </dsp:txXfrm>
    </dsp:sp>
    <dsp:sp modelId="{D165834F-F8A1-4F1E-868F-5607354DA1EA}">
      <dsp:nvSpPr>
        <dsp:cNvPr id="0" name=""/>
        <dsp:cNvSpPr/>
      </dsp:nvSpPr>
      <dsp:spPr>
        <a:xfrm>
          <a:off x="2854801" y="2412198"/>
          <a:ext cx="2519996" cy="2295997"/>
        </a:xfrm>
        <a:prstGeom prst="rect">
          <a:avLst/>
        </a:prstGeom>
        <a:solidFill>
          <a:srgbClr val="9316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GB" sz="2200" b="1" kern="1200" noProof="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endParaRPr lang="en-GB" sz="2200" b="1" kern="1200" noProof="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r>
            <a:rPr lang="en-GB" sz="2200" b="1" kern="1200" noProof="0" dirty="0">
              <a:latin typeface="Arial" panose="020B0604020202020204" pitchFamily="34" charset="0"/>
              <a:cs typeface="Arial" panose="020B0604020202020204" pitchFamily="34" charset="0"/>
            </a:rPr>
            <a:t>Structuring impact on organisations through excellent programmes</a:t>
          </a:r>
        </a:p>
      </dsp:txBody>
      <dsp:txXfrm>
        <a:off x="2854801" y="2412198"/>
        <a:ext cx="2519996" cy="2295997"/>
      </dsp:txXfrm>
    </dsp:sp>
    <dsp:sp modelId="{FB5B2658-3D4B-4DC3-8AEB-DE7444C7A60F}">
      <dsp:nvSpPr>
        <dsp:cNvPr id="0" name=""/>
        <dsp:cNvSpPr/>
      </dsp:nvSpPr>
      <dsp:spPr>
        <a:xfrm>
          <a:off x="5490125" y="2412198"/>
          <a:ext cx="2519996" cy="2295997"/>
        </a:xfrm>
        <a:prstGeom prst="rect">
          <a:avLst/>
        </a:prstGeom>
        <a:solidFill>
          <a:srgbClr val="BE81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GB" sz="2200" b="1" kern="1200" noProof="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endParaRPr lang="en-GB" sz="2200" b="1" kern="1200" noProof="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r>
            <a:rPr lang="en-GB" sz="2200" b="1" kern="1200" noProof="0" dirty="0">
              <a:latin typeface="Arial" panose="020B0604020202020204" pitchFamily="34" charset="0"/>
              <a:cs typeface="Arial" panose="020B0604020202020204" pitchFamily="34" charset="0"/>
            </a:rPr>
            <a:t>Strong collaboration with industry &amp; SMEs</a:t>
          </a:r>
        </a:p>
      </dsp:txBody>
      <dsp:txXfrm>
        <a:off x="5490125" y="2412198"/>
        <a:ext cx="2519996" cy="2295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F855-1E1D-4BC0-B859-B6C375B7DD17}">
      <dsp:nvSpPr>
        <dsp:cNvPr id="0" name=""/>
        <dsp:cNvSpPr/>
      </dsp:nvSpPr>
      <dsp:spPr>
        <a:xfrm>
          <a:off x="750009" y="-85366"/>
          <a:ext cx="2124008" cy="2124003"/>
        </a:xfrm>
        <a:prstGeom prst="ellipse">
          <a:avLst/>
        </a:prstGeom>
        <a:solidFill>
          <a:srgbClr val="0F54B8">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b="0" kern="1200" dirty="0" err="1">
              <a:solidFill>
                <a:srgbClr val="0030A8"/>
              </a:solidFill>
              <a:latin typeface="EC Square Sans Cond Pro" panose="020B0506040000020004" pitchFamily="34" charset="0"/>
              <a:ea typeface="+mn-ea"/>
              <a:cs typeface="+mn-cs"/>
            </a:rPr>
            <a:t>Transferable</a:t>
          </a:r>
          <a:r>
            <a:rPr lang="fr-BE" sz="2000" b="0" kern="1200" dirty="0">
              <a:solidFill>
                <a:srgbClr val="0030A8"/>
              </a:solidFill>
              <a:latin typeface="EC Square Sans Cond Pro" panose="020B0506040000020004" pitchFamily="34" charset="0"/>
              <a:ea typeface="+mn-ea"/>
              <a:cs typeface="+mn-cs"/>
            </a:rPr>
            <a:t> </a:t>
          </a:r>
          <a:r>
            <a:rPr lang="fr-BE" sz="2000" b="0" kern="1200" dirty="0" err="1">
              <a:solidFill>
                <a:srgbClr val="0030A8"/>
              </a:solidFill>
              <a:latin typeface="EC Square Sans Cond Pro" panose="020B0506040000020004" pitchFamily="34" charset="0"/>
              <a:ea typeface="+mn-ea"/>
              <a:cs typeface="+mn-cs"/>
            </a:rPr>
            <a:t>skills</a:t>
          </a:r>
          <a:r>
            <a:rPr lang="fr-BE" sz="2000" b="0" kern="1200" dirty="0">
              <a:solidFill>
                <a:srgbClr val="0030A8"/>
              </a:solidFill>
              <a:latin typeface="EC Square Sans Cond Pro" panose="020B0506040000020004" pitchFamily="34" charset="0"/>
              <a:ea typeface="+mn-ea"/>
              <a:cs typeface="+mn-cs"/>
            </a:rPr>
            <a:t> &amp; </a:t>
          </a:r>
          <a:r>
            <a:rPr lang="fr-BE" sz="2000" b="0" kern="1200" dirty="0" err="1">
              <a:solidFill>
                <a:srgbClr val="0030A8"/>
              </a:solidFill>
              <a:latin typeface="EC Square Sans Cond Pro" panose="020B0506040000020004" pitchFamily="34" charset="0"/>
              <a:ea typeface="+mn-ea"/>
              <a:cs typeface="+mn-cs"/>
            </a:rPr>
            <a:t>competences</a:t>
          </a:r>
          <a:endParaRPr lang="en-US" sz="2000" b="0" kern="1200" dirty="0">
            <a:solidFill>
              <a:srgbClr val="0030A8"/>
            </a:solidFill>
            <a:latin typeface="EC Square Sans Cond Pro" panose="020B0506040000020004" pitchFamily="34" charset="0"/>
            <a:ea typeface="+mn-ea"/>
            <a:cs typeface="+mn-cs"/>
          </a:endParaRPr>
        </a:p>
      </dsp:txBody>
      <dsp:txXfrm>
        <a:off x="1061063" y="225687"/>
        <a:ext cx="1501900" cy="1501897"/>
      </dsp:txXfrm>
    </dsp:sp>
    <dsp:sp modelId="{CEC6BBC2-374B-4E90-AB1A-A82426357FE3}">
      <dsp:nvSpPr>
        <dsp:cNvPr id="0" name=""/>
        <dsp:cNvSpPr/>
      </dsp:nvSpPr>
      <dsp:spPr>
        <a:xfrm>
          <a:off x="1784759" y="1256714"/>
          <a:ext cx="2124008" cy="2124003"/>
        </a:xfrm>
        <a:prstGeom prst="ellipse">
          <a:avLst/>
        </a:prstGeom>
        <a:solidFill>
          <a:srgbClr val="0F54B8">
            <a:alpha val="50000"/>
            <a:hueOff val="-3232558"/>
            <a:satOff val="-21229"/>
            <a:lumOff val="15245"/>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b="0" kern="1200" dirty="0">
              <a:solidFill>
                <a:srgbClr val="0030A8"/>
              </a:solidFill>
              <a:latin typeface="EC Square Sans Cond Pro" panose="020B0506040000020004" pitchFamily="34" charset="0"/>
              <a:ea typeface="+mn-ea"/>
              <a:cs typeface="+mn-cs"/>
            </a:rPr>
            <a:t>International </a:t>
          </a:r>
          <a:r>
            <a:rPr lang="fr-BE" sz="2000" b="0" kern="1200" dirty="0" err="1">
              <a:solidFill>
                <a:srgbClr val="0030A8"/>
              </a:solidFill>
              <a:latin typeface="EC Square Sans Cond Pro" panose="020B0506040000020004" pitchFamily="34" charset="0"/>
              <a:ea typeface="+mn-ea"/>
              <a:cs typeface="+mn-cs"/>
            </a:rPr>
            <a:t>exposure</a:t>
          </a:r>
          <a:endParaRPr lang="en-US" sz="2000" b="0" kern="1200" dirty="0">
            <a:solidFill>
              <a:srgbClr val="0030A8"/>
            </a:solidFill>
            <a:latin typeface="EC Square Sans Cond Pro" panose="020B0506040000020004" pitchFamily="34" charset="0"/>
            <a:ea typeface="+mn-ea"/>
            <a:cs typeface="+mn-cs"/>
          </a:endParaRPr>
        </a:p>
      </dsp:txBody>
      <dsp:txXfrm>
        <a:off x="2095813" y="1567767"/>
        <a:ext cx="1501900" cy="1501897"/>
      </dsp:txXfrm>
    </dsp:sp>
    <dsp:sp modelId="{31207326-D222-4F2C-AE32-A2A4DDF189BA}">
      <dsp:nvSpPr>
        <dsp:cNvPr id="0" name=""/>
        <dsp:cNvSpPr/>
      </dsp:nvSpPr>
      <dsp:spPr>
        <a:xfrm>
          <a:off x="2820123" y="-85366"/>
          <a:ext cx="2124008" cy="2124003"/>
        </a:xfrm>
        <a:prstGeom prst="ellipse">
          <a:avLst/>
        </a:prstGeom>
        <a:solidFill>
          <a:srgbClr val="0F54B8">
            <a:alpha val="50000"/>
            <a:hueOff val="-6465115"/>
            <a:satOff val="-42459"/>
            <a:lumOff val="30489"/>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b="0" kern="1200" dirty="0" err="1">
              <a:solidFill>
                <a:srgbClr val="0030A8"/>
              </a:solidFill>
              <a:latin typeface="EC Square Sans Cond Pro" panose="020B0506040000020004" pitchFamily="34" charset="0"/>
              <a:ea typeface="+mn-ea"/>
              <a:cs typeface="+mn-cs"/>
            </a:rPr>
            <a:t>Employability</a:t>
          </a:r>
          <a:r>
            <a:rPr lang="fr-BE" sz="2000" b="0" kern="1200" dirty="0">
              <a:solidFill>
                <a:srgbClr val="0030A8"/>
              </a:solidFill>
              <a:latin typeface="EC Square Sans Cond Pro" panose="020B0506040000020004" pitchFamily="34" charset="0"/>
              <a:ea typeface="+mn-ea"/>
              <a:cs typeface="+mn-cs"/>
            </a:rPr>
            <a:t> &amp; </a:t>
          </a:r>
          <a:r>
            <a:rPr lang="fr-BE" sz="2000" b="0" kern="1200" dirty="0" err="1">
              <a:solidFill>
                <a:srgbClr val="0030A8"/>
              </a:solidFill>
              <a:latin typeface="EC Square Sans Cond Pro" panose="020B0506040000020004" pitchFamily="34" charset="0"/>
              <a:ea typeface="+mn-ea"/>
              <a:cs typeface="+mn-cs"/>
            </a:rPr>
            <a:t>career</a:t>
          </a:r>
          <a:r>
            <a:rPr lang="fr-BE" sz="2000" b="0" kern="1200" dirty="0">
              <a:solidFill>
                <a:srgbClr val="0030A8"/>
              </a:solidFill>
              <a:latin typeface="EC Square Sans Cond Pro" panose="020B0506040000020004" pitchFamily="34" charset="0"/>
              <a:ea typeface="+mn-ea"/>
              <a:cs typeface="+mn-cs"/>
            </a:rPr>
            <a:t> prospects</a:t>
          </a:r>
          <a:endParaRPr lang="en-US" sz="2000" b="0" kern="1200" dirty="0">
            <a:solidFill>
              <a:srgbClr val="0030A8"/>
            </a:solidFill>
            <a:latin typeface="EC Square Sans Cond Pro" panose="020B0506040000020004" pitchFamily="34" charset="0"/>
            <a:ea typeface="+mn-ea"/>
            <a:cs typeface="+mn-cs"/>
          </a:endParaRPr>
        </a:p>
      </dsp:txBody>
      <dsp:txXfrm>
        <a:off x="3131177" y="225687"/>
        <a:ext cx="1501900" cy="1501897"/>
      </dsp:txXfrm>
    </dsp:sp>
    <dsp:sp modelId="{147459B4-A461-43B9-B91C-CFD76431BD82}">
      <dsp:nvSpPr>
        <dsp:cNvPr id="0" name=""/>
        <dsp:cNvSpPr/>
      </dsp:nvSpPr>
      <dsp:spPr>
        <a:xfrm>
          <a:off x="3807353" y="1197704"/>
          <a:ext cx="2219048" cy="2242023"/>
        </a:xfrm>
        <a:prstGeom prst="ellipse">
          <a:avLst/>
        </a:prstGeom>
        <a:solidFill>
          <a:srgbClr val="0F54B8">
            <a:alpha val="50000"/>
            <a:hueOff val="-9697673"/>
            <a:satOff val="-63688"/>
            <a:lumOff val="45734"/>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b="0" kern="1200" dirty="0">
              <a:solidFill>
                <a:srgbClr val="0030A8"/>
              </a:solidFill>
              <a:latin typeface="EC Square Sans Cond Pro" panose="020B0506040000020004" pitchFamily="34" charset="0"/>
              <a:ea typeface="+mn-ea"/>
              <a:cs typeface="+mn-cs"/>
            </a:rPr>
            <a:t>Networking &amp; communication</a:t>
          </a:r>
          <a:endParaRPr lang="en-US" sz="2000" b="0" kern="1200" dirty="0">
            <a:solidFill>
              <a:srgbClr val="0030A8"/>
            </a:solidFill>
            <a:latin typeface="EC Square Sans Cond Pro" panose="020B0506040000020004" pitchFamily="34" charset="0"/>
            <a:ea typeface="+mn-ea"/>
            <a:cs typeface="+mn-cs"/>
          </a:endParaRPr>
        </a:p>
      </dsp:txBody>
      <dsp:txXfrm>
        <a:off x="4132325" y="1526041"/>
        <a:ext cx="1569104" cy="1585349"/>
      </dsp:txXfrm>
    </dsp:sp>
    <dsp:sp modelId="{379BBEC5-8B28-4203-8611-9570BECE4E92}">
      <dsp:nvSpPr>
        <dsp:cNvPr id="0" name=""/>
        <dsp:cNvSpPr/>
      </dsp:nvSpPr>
      <dsp:spPr>
        <a:xfrm>
          <a:off x="4889622" y="-85366"/>
          <a:ext cx="2124008" cy="2124003"/>
        </a:xfrm>
        <a:prstGeom prst="ellipse">
          <a:avLst/>
        </a:prstGeom>
        <a:solidFill>
          <a:srgbClr val="82075B">
            <a:alpha val="5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b="0" kern="1200" dirty="0" err="1">
              <a:solidFill>
                <a:srgbClr val="0030A8"/>
              </a:solidFill>
              <a:latin typeface="EC Square Sans Cond Pro" panose="020B0506040000020004" pitchFamily="34" charset="0"/>
              <a:ea typeface="+mn-ea"/>
              <a:cs typeface="+mn-cs"/>
            </a:rPr>
            <a:t>Ideas</a:t>
          </a:r>
          <a:r>
            <a:rPr lang="fr-BE" sz="2000" b="0" kern="1200" dirty="0">
              <a:solidFill>
                <a:srgbClr val="0030A8"/>
              </a:solidFill>
              <a:latin typeface="EC Square Sans Cond Pro" panose="020B0506040000020004" pitchFamily="34" charset="0"/>
              <a:ea typeface="+mn-ea"/>
              <a:cs typeface="+mn-cs"/>
            </a:rPr>
            <a:t> </a:t>
          </a:r>
          <a:r>
            <a:rPr lang="fr-BE" sz="2000" b="0" kern="1200" dirty="0" err="1">
              <a:solidFill>
                <a:srgbClr val="0030A8"/>
              </a:solidFill>
              <a:latin typeface="EC Square Sans Cond Pro" panose="020B0506040000020004" pitchFamily="34" charset="0"/>
              <a:ea typeface="+mn-ea"/>
              <a:cs typeface="+mn-cs"/>
            </a:rPr>
            <a:t>converted</a:t>
          </a:r>
          <a:r>
            <a:rPr lang="fr-BE" sz="2000" b="0" kern="1200" dirty="0">
              <a:solidFill>
                <a:srgbClr val="0030A8"/>
              </a:solidFill>
              <a:latin typeface="EC Square Sans Cond Pro" panose="020B0506040000020004" pitchFamily="34" charset="0"/>
              <a:ea typeface="+mn-ea"/>
              <a:cs typeface="+mn-cs"/>
            </a:rPr>
            <a:t> </a:t>
          </a:r>
          <a:r>
            <a:rPr lang="fr-BE" sz="2000" b="0" kern="1200" dirty="0" err="1">
              <a:solidFill>
                <a:srgbClr val="0030A8"/>
              </a:solidFill>
              <a:latin typeface="EC Square Sans Cond Pro" panose="020B0506040000020004" pitchFamily="34" charset="0"/>
              <a:ea typeface="+mn-ea"/>
              <a:cs typeface="+mn-cs"/>
            </a:rPr>
            <a:t>into</a:t>
          </a:r>
          <a:r>
            <a:rPr lang="fr-BE" sz="2000" b="0" kern="1200" dirty="0">
              <a:solidFill>
                <a:srgbClr val="0030A8"/>
              </a:solidFill>
              <a:latin typeface="EC Square Sans Cond Pro" panose="020B0506040000020004" pitchFamily="34" charset="0"/>
              <a:ea typeface="+mn-ea"/>
              <a:cs typeface="+mn-cs"/>
            </a:rPr>
            <a:t> </a:t>
          </a:r>
          <a:r>
            <a:rPr lang="fr-BE" sz="2000" b="0" kern="1200" dirty="0" err="1">
              <a:solidFill>
                <a:srgbClr val="0030A8"/>
              </a:solidFill>
              <a:latin typeface="EC Square Sans Cond Pro" panose="020B0506040000020004" pitchFamily="34" charset="0"/>
              <a:ea typeface="+mn-ea"/>
              <a:cs typeface="+mn-cs"/>
            </a:rPr>
            <a:t>products</a:t>
          </a:r>
          <a:r>
            <a:rPr lang="fr-BE" sz="2000" b="0" kern="1200" dirty="0">
              <a:solidFill>
                <a:srgbClr val="0030A8"/>
              </a:solidFill>
              <a:latin typeface="EC Square Sans Cond Pro" panose="020B0506040000020004" pitchFamily="34" charset="0"/>
              <a:ea typeface="+mn-ea"/>
              <a:cs typeface="+mn-cs"/>
            </a:rPr>
            <a:t>, </a:t>
          </a:r>
          <a:r>
            <a:rPr lang="fr-BE" sz="2000" b="0" kern="1200" dirty="0" err="1">
              <a:solidFill>
                <a:srgbClr val="0030A8"/>
              </a:solidFill>
              <a:latin typeface="EC Square Sans Cond Pro" panose="020B0506040000020004" pitchFamily="34" charset="0"/>
              <a:ea typeface="+mn-ea"/>
              <a:cs typeface="+mn-cs"/>
            </a:rPr>
            <a:t>processes</a:t>
          </a:r>
          <a:r>
            <a:rPr lang="fr-BE" sz="2000" b="0" kern="1200" dirty="0">
              <a:solidFill>
                <a:srgbClr val="0030A8"/>
              </a:solidFill>
              <a:latin typeface="EC Square Sans Cond Pro" panose="020B0506040000020004" pitchFamily="34" charset="0"/>
              <a:ea typeface="+mn-ea"/>
              <a:cs typeface="+mn-cs"/>
            </a:rPr>
            <a:t> &amp; services</a:t>
          </a:r>
          <a:endParaRPr lang="en-US" sz="2000" b="0" kern="1200" dirty="0">
            <a:solidFill>
              <a:srgbClr val="0030A8"/>
            </a:solidFill>
            <a:latin typeface="EC Square Sans Cond Pro" panose="020B0506040000020004" pitchFamily="34" charset="0"/>
            <a:ea typeface="+mn-ea"/>
            <a:cs typeface="+mn-cs"/>
          </a:endParaRPr>
        </a:p>
      </dsp:txBody>
      <dsp:txXfrm>
        <a:off x="5200676" y="225687"/>
        <a:ext cx="1501900" cy="1501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6514-36D3-4EA8-B3B8-CBE9816FC095}">
      <dsp:nvSpPr>
        <dsp:cNvPr id="0" name=""/>
        <dsp:cNvSpPr/>
      </dsp:nvSpPr>
      <dsp:spPr>
        <a:xfrm>
          <a:off x="915510" y="350807"/>
          <a:ext cx="2124005" cy="2123996"/>
        </a:xfrm>
        <a:prstGeom prst="ellipse">
          <a:avLst/>
        </a:prstGeom>
        <a:solidFill>
          <a:srgbClr val="0F54B8">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a:solidFill>
                <a:srgbClr val="0030A8"/>
              </a:solidFill>
              <a:latin typeface="EC Square Sans Cond Pro" panose="020B0506040000020004" pitchFamily="34" charset="0"/>
              <a:ea typeface="+mn-ea"/>
              <a:cs typeface="+mn-cs"/>
            </a:rPr>
            <a:t>Transfer of </a:t>
          </a:r>
          <a:r>
            <a:rPr lang="fr-BE" sz="2000" kern="1200" dirty="0" err="1">
              <a:solidFill>
                <a:srgbClr val="0030A8"/>
              </a:solidFill>
              <a:latin typeface="EC Square Sans Cond Pro" panose="020B0506040000020004" pitchFamily="34" charset="0"/>
              <a:ea typeface="+mn-ea"/>
              <a:cs typeface="+mn-cs"/>
            </a:rPr>
            <a:t>knowledge</a:t>
          </a:r>
          <a:endParaRPr lang="en-US" sz="2000" kern="1200" dirty="0">
            <a:solidFill>
              <a:srgbClr val="0030A8"/>
            </a:solidFill>
            <a:latin typeface="EC Square Sans Cond Pro" panose="020B0506040000020004" pitchFamily="34" charset="0"/>
            <a:ea typeface="+mn-ea"/>
            <a:cs typeface="+mn-cs"/>
          </a:endParaRPr>
        </a:p>
      </dsp:txBody>
      <dsp:txXfrm>
        <a:off x="1226563" y="661859"/>
        <a:ext cx="1501899" cy="1501892"/>
      </dsp:txXfrm>
    </dsp:sp>
    <dsp:sp modelId="{B5DAB276-A773-4D78-A760-5AE6C97D5391}">
      <dsp:nvSpPr>
        <dsp:cNvPr id="0" name=""/>
        <dsp:cNvSpPr/>
      </dsp:nvSpPr>
      <dsp:spPr>
        <a:xfrm>
          <a:off x="2860633" y="434425"/>
          <a:ext cx="2159783" cy="2123996"/>
        </a:xfrm>
        <a:prstGeom prst="ellipse">
          <a:avLst/>
        </a:prstGeom>
        <a:solidFill>
          <a:srgbClr val="0F54B8">
            <a:alpha val="50000"/>
            <a:hueOff val="-6465115"/>
            <a:satOff val="-42459"/>
            <a:lumOff val="30489"/>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a:solidFill>
                <a:srgbClr val="0030A8"/>
              </a:solidFill>
              <a:latin typeface="EC Square Sans Cond Pro" panose="020B0506040000020004" pitchFamily="34" charset="0"/>
              <a:ea typeface="+mn-ea"/>
              <a:cs typeface="+mn-cs"/>
            </a:rPr>
            <a:t>Collaborative networks</a:t>
          </a:r>
          <a:endParaRPr lang="en-US" sz="2000" kern="1200" dirty="0">
            <a:solidFill>
              <a:srgbClr val="0030A8"/>
            </a:solidFill>
            <a:latin typeface="EC Square Sans Cond Pro" panose="020B0506040000020004" pitchFamily="34" charset="0"/>
            <a:ea typeface="+mn-ea"/>
            <a:cs typeface="+mn-cs"/>
          </a:endParaRPr>
        </a:p>
      </dsp:txBody>
      <dsp:txXfrm>
        <a:off x="3176926" y="745477"/>
        <a:ext cx="1527197" cy="1501892"/>
      </dsp:txXfrm>
    </dsp:sp>
    <dsp:sp modelId="{5C7DE73C-D1CF-4E0B-97F8-584F44901EFE}">
      <dsp:nvSpPr>
        <dsp:cNvPr id="0" name=""/>
        <dsp:cNvSpPr/>
      </dsp:nvSpPr>
      <dsp:spPr>
        <a:xfrm>
          <a:off x="4845434" y="350807"/>
          <a:ext cx="2124005" cy="2123996"/>
        </a:xfrm>
        <a:prstGeom prst="ellipse">
          <a:avLst/>
        </a:prstGeom>
        <a:solidFill>
          <a:srgbClr val="82075B">
            <a:alpha val="5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a:solidFill>
                <a:srgbClr val="0030A8"/>
              </a:solidFill>
              <a:latin typeface="EC Square Sans Cond Pro" panose="020B0506040000020004" pitchFamily="34" charset="0"/>
              <a:ea typeface="+mn-ea"/>
              <a:cs typeface="+mn-cs"/>
            </a:rPr>
            <a:t>R&amp;I </a:t>
          </a:r>
          <a:r>
            <a:rPr lang="fr-BE" sz="2000" kern="1200" dirty="0" err="1">
              <a:solidFill>
                <a:srgbClr val="0030A8"/>
              </a:solidFill>
              <a:latin typeface="EC Square Sans Cond Pro" panose="020B0506040000020004" pitchFamily="34" charset="0"/>
              <a:ea typeface="+mn-ea"/>
              <a:cs typeface="+mn-cs"/>
            </a:rPr>
            <a:t>capacity</a:t>
          </a:r>
          <a:endParaRPr lang="en-US" sz="2000" kern="1200" dirty="0">
            <a:solidFill>
              <a:srgbClr val="0030A8"/>
            </a:solidFill>
            <a:latin typeface="EC Square Sans Cond Pro" panose="020B0506040000020004" pitchFamily="34" charset="0"/>
            <a:ea typeface="+mn-ea"/>
            <a:cs typeface="+mn-cs"/>
          </a:endParaRPr>
        </a:p>
      </dsp:txBody>
      <dsp:txXfrm>
        <a:off x="5156487" y="661859"/>
        <a:ext cx="1501899" cy="15018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39406-EF6E-4C69-B044-850F6847BC63}">
      <dsp:nvSpPr>
        <dsp:cNvPr id="0" name=""/>
        <dsp:cNvSpPr/>
      </dsp:nvSpPr>
      <dsp:spPr>
        <a:xfrm>
          <a:off x="317699" y="213746"/>
          <a:ext cx="985412" cy="98541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F0B9FEA-3AE2-4F85-B38D-45423CE61761}">
      <dsp:nvSpPr>
        <dsp:cNvPr id="0" name=""/>
        <dsp:cNvSpPr/>
      </dsp:nvSpPr>
      <dsp:spPr>
        <a:xfrm>
          <a:off x="527704" y="423752"/>
          <a:ext cx="565400" cy="565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BC89AF1-3C96-443C-B992-4F63105B4281}">
      <dsp:nvSpPr>
        <dsp:cNvPr id="0" name=""/>
        <dsp:cNvSpPr/>
      </dsp:nvSpPr>
      <dsp:spPr>
        <a:xfrm>
          <a:off x="2690" y="1506089"/>
          <a:ext cx="1615429" cy="64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b="1" kern="1200" dirty="0">
              <a:solidFill>
                <a:srgbClr val="0F5494"/>
              </a:solidFill>
            </a:rPr>
            <a:t>Networking events (conferences, workshops, etc.)</a:t>
          </a:r>
          <a:endParaRPr lang="en-US" sz="1300" b="1" kern="1200" dirty="0">
            <a:solidFill>
              <a:srgbClr val="0F5494"/>
            </a:solidFill>
          </a:endParaRPr>
        </a:p>
      </dsp:txBody>
      <dsp:txXfrm>
        <a:off x="2690" y="1506089"/>
        <a:ext cx="1615429" cy="646171"/>
      </dsp:txXfrm>
    </dsp:sp>
    <dsp:sp modelId="{FCECF53D-31BA-4557-93EF-258E8EFCE971}">
      <dsp:nvSpPr>
        <dsp:cNvPr id="0" name=""/>
        <dsp:cNvSpPr/>
      </dsp:nvSpPr>
      <dsp:spPr>
        <a:xfrm>
          <a:off x="2215829" y="213746"/>
          <a:ext cx="985412" cy="98541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0222125-0223-465A-953F-4229ADDBFA62}">
      <dsp:nvSpPr>
        <dsp:cNvPr id="0" name=""/>
        <dsp:cNvSpPr/>
      </dsp:nvSpPr>
      <dsp:spPr>
        <a:xfrm>
          <a:off x="2425834" y="423752"/>
          <a:ext cx="565400" cy="565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0A30AD7-5BE7-4376-A8E7-F478BC8C0C15}">
      <dsp:nvSpPr>
        <dsp:cNvPr id="0" name=""/>
        <dsp:cNvSpPr/>
      </dsp:nvSpPr>
      <dsp:spPr>
        <a:xfrm>
          <a:off x="1900820" y="1506089"/>
          <a:ext cx="1615429" cy="64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b="1" kern="1200" dirty="0">
              <a:solidFill>
                <a:srgbClr val="0F5494"/>
              </a:solidFill>
            </a:rPr>
            <a:t>Former or current collaborations</a:t>
          </a:r>
          <a:endParaRPr lang="en-US" sz="1300" b="1" kern="1200" dirty="0">
            <a:solidFill>
              <a:srgbClr val="0F5494"/>
            </a:solidFill>
          </a:endParaRPr>
        </a:p>
      </dsp:txBody>
      <dsp:txXfrm>
        <a:off x="1900820" y="1506089"/>
        <a:ext cx="1615429" cy="646171"/>
      </dsp:txXfrm>
    </dsp:sp>
    <dsp:sp modelId="{55C045C3-B9E1-4B34-B562-0DDDD0464C67}">
      <dsp:nvSpPr>
        <dsp:cNvPr id="0" name=""/>
        <dsp:cNvSpPr/>
      </dsp:nvSpPr>
      <dsp:spPr>
        <a:xfrm>
          <a:off x="4113958" y="213746"/>
          <a:ext cx="985412" cy="98541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D149600-18DB-49B1-92CD-430AAD7EE8AA}">
      <dsp:nvSpPr>
        <dsp:cNvPr id="0" name=""/>
        <dsp:cNvSpPr/>
      </dsp:nvSpPr>
      <dsp:spPr>
        <a:xfrm>
          <a:off x="4323964" y="423752"/>
          <a:ext cx="565400" cy="5654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10C630-953A-4749-A69B-8A0E9F358706}">
      <dsp:nvSpPr>
        <dsp:cNvPr id="0" name=""/>
        <dsp:cNvSpPr/>
      </dsp:nvSpPr>
      <dsp:spPr>
        <a:xfrm>
          <a:off x="3824344" y="1493392"/>
          <a:ext cx="1615429" cy="64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b="1" kern="1200" dirty="0">
              <a:solidFill>
                <a:srgbClr val="0F5494"/>
              </a:solidFill>
            </a:rPr>
            <a:t>Joint projects</a:t>
          </a:r>
          <a:endParaRPr lang="en-US" sz="1300" b="1" kern="1200" dirty="0">
            <a:solidFill>
              <a:srgbClr val="0F5494"/>
            </a:solidFill>
          </a:endParaRPr>
        </a:p>
      </dsp:txBody>
      <dsp:txXfrm>
        <a:off x="3824344" y="1493392"/>
        <a:ext cx="1615429" cy="646171"/>
      </dsp:txXfrm>
    </dsp:sp>
    <dsp:sp modelId="{A1715946-097C-495E-9171-AA11AA2E66A1}">
      <dsp:nvSpPr>
        <dsp:cNvPr id="0" name=""/>
        <dsp:cNvSpPr/>
      </dsp:nvSpPr>
      <dsp:spPr>
        <a:xfrm>
          <a:off x="6012088" y="213746"/>
          <a:ext cx="985412" cy="98541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8D2201C-1C9B-4C87-82B1-BC905601593D}">
      <dsp:nvSpPr>
        <dsp:cNvPr id="0" name=""/>
        <dsp:cNvSpPr/>
      </dsp:nvSpPr>
      <dsp:spPr>
        <a:xfrm>
          <a:off x="6222094" y="423752"/>
          <a:ext cx="565400" cy="5654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12C377-85A4-4E39-9903-11DD773D9F47}">
      <dsp:nvSpPr>
        <dsp:cNvPr id="0" name=""/>
        <dsp:cNvSpPr/>
      </dsp:nvSpPr>
      <dsp:spPr>
        <a:xfrm>
          <a:off x="5697079" y="1506089"/>
          <a:ext cx="1615429" cy="64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u="sng" kern="1200" dirty="0">
              <a:hlinkClick xmlns:r="http://schemas.openxmlformats.org/officeDocument/2006/relationships" r:id="rId9"/>
            </a:rPr>
            <a:t>Funding and Tender Opportunities Portal</a:t>
          </a:r>
          <a:endParaRPr lang="en-US" sz="1300" kern="1200" dirty="0"/>
        </a:p>
      </dsp:txBody>
      <dsp:txXfrm>
        <a:off x="5697079" y="1506089"/>
        <a:ext cx="1615429" cy="646171"/>
      </dsp:txXfrm>
    </dsp:sp>
    <dsp:sp modelId="{246FB8F5-128F-41B6-8496-B1B16F038857}">
      <dsp:nvSpPr>
        <dsp:cNvPr id="0" name=""/>
        <dsp:cNvSpPr/>
      </dsp:nvSpPr>
      <dsp:spPr>
        <a:xfrm>
          <a:off x="5152973" y="2479917"/>
          <a:ext cx="985412" cy="98541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882FE8C-B7C6-4AD8-B83A-4B26D0450CDD}">
      <dsp:nvSpPr>
        <dsp:cNvPr id="0" name=""/>
        <dsp:cNvSpPr/>
      </dsp:nvSpPr>
      <dsp:spPr>
        <a:xfrm>
          <a:off x="5375669" y="2728028"/>
          <a:ext cx="565400" cy="56540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AB157C-7DF3-4E89-BAA2-A0D5D05A2D7D}">
      <dsp:nvSpPr>
        <dsp:cNvPr id="0" name=""/>
        <dsp:cNvSpPr/>
      </dsp:nvSpPr>
      <dsp:spPr>
        <a:xfrm>
          <a:off x="5064760" y="3657965"/>
          <a:ext cx="1209036" cy="64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b="1" kern="1200">
              <a:hlinkClick xmlns:r="http://schemas.openxmlformats.org/officeDocument/2006/relationships" r:id="rId12"/>
            </a:rPr>
            <a:t>National Contact Point</a:t>
          </a:r>
          <a:endParaRPr lang="en-US" sz="1300" b="1" kern="1200" dirty="0"/>
        </a:p>
      </dsp:txBody>
      <dsp:txXfrm>
        <a:off x="5064760" y="3657965"/>
        <a:ext cx="1209036" cy="646171"/>
      </dsp:txXfrm>
    </dsp:sp>
    <dsp:sp modelId="{811E4ED9-DEE2-4A6E-9F1C-13835D69C690}">
      <dsp:nvSpPr>
        <dsp:cNvPr id="0" name=""/>
        <dsp:cNvSpPr/>
      </dsp:nvSpPr>
      <dsp:spPr>
        <a:xfrm>
          <a:off x="1285289" y="2518023"/>
          <a:ext cx="985412" cy="98541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211191E-FA59-4161-B036-9E9275ED6E36}">
      <dsp:nvSpPr>
        <dsp:cNvPr id="0" name=""/>
        <dsp:cNvSpPr/>
      </dsp:nvSpPr>
      <dsp:spPr>
        <a:xfrm>
          <a:off x="1492003" y="2766125"/>
          <a:ext cx="565400" cy="5654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522DDFF-7B63-4E5D-9750-8D7366699C8B}">
      <dsp:nvSpPr>
        <dsp:cNvPr id="0" name=""/>
        <dsp:cNvSpPr/>
      </dsp:nvSpPr>
      <dsp:spPr>
        <a:xfrm>
          <a:off x="957586" y="3657965"/>
          <a:ext cx="1615429" cy="64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IE" sz="1300" b="1" i="0" kern="1200">
              <a:hlinkClick xmlns:r="http://schemas.openxmlformats.org/officeDocument/2006/relationships" r:id="rId15"/>
            </a:rPr>
            <a:t>MSCA matchmaking platform</a:t>
          </a:r>
          <a:endParaRPr lang="en-US" sz="1300" b="1" kern="1200"/>
        </a:p>
      </dsp:txBody>
      <dsp:txXfrm>
        <a:off x="957586" y="3657965"/>
        <a:ext cx="1615429" cy="646171"/>
      </dsp:txXfrm>
    </dsp:sp>
    <dsp:sp modelId="{B3E6FC46-264C-4B25-9F47-3BAFD89B7677}">
      <dsp:nvSpPr>
        <dsp:cNvPr id="0" name=""/>
        <dsp:cNvSpPr/>
      </dsp:nvSpPr>
      <dsp:spPr>
        <a:xfrm>
          <a:off x="3297727" y="2479917"/>
          <a:ext cx="985412" cy="98541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8664FCE-886E-48B5-8624-38FBD22CECFA}">
      <dsp:nvSpPr>
        <dsp:cNvPr id="0" name=""/>
        <dsp:cNvSpPr/>
      </dsp:nvSpPr>
      <dsp:spPr>
        <a:xfrm>
          <a:off x="3507730" y="2677227"/>
          <a:ext cx="565400" cy="565400"/>
        </a:xfrm>
        <a:prstGeom prst="rect">
          <a:avLst/>
        </a:prstGeom>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DD3C2B7-5B21-4DA5-BA33-3DC1D903F0F7}">
      <dsp:nvSpPr>
        <dsp:cNvPr id="0" name=""/>
        <dsp:cNvSpPr/>
      </dsp:nvSpPr>
      <dsp:spPr>
        <a:xfrm>
          <a:off x="3033511" y="3696063"/>
          <a:ext cx="1615429" cy="64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IE" sz="1300" kern="1200" dirty="0">
              <a:hlinkClick xmlns:r="http://schemas.openxmlformats.org/officeDocument/2006/relationships" r:id="rId18"/>
            </a:rPr>
            <a:t>European Enterprise Network</a:t>
          </a:r>
          <a:endParaRPr lang="en-IE" sz="1300" kern="1200" dirty="0"/>
        </a:p>
      </dsp:txBody>
      <dsp:txXfrm>
        <a:off x="3033511" y="3696063"/>
        <a:ext cx="1615429" cy="6461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8056E-808D-4588-A2A2-9E3F6550DC62}">
      <dsp:nvSpPr>
        <dsp:cNvPr id="0" name=""/>
        <dsp:cNvSpPr/>
      </dsp:nvSpPr>
      <dsp:spPr>
        <a:xfrm rot="5400000">
          <a:off x="-855246" y="1706203"/>
          <a:ext cx="1909524" cy="194472"/>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2E4155-37A6-409F-AE41-AB6194321EDE}">
      <dsp:nvSpPr>
        <dsp:cNvPr id="0" name=""/>
        <dsp:cNvSpPr/>
      </dsp:nvSpPr>
      <dsp:spPr>
        <a:xfrm>
          <a:off x="2279" y="2758202"/>
          <a:ext cx="2430901" cy="636508"/>
        </a:xfrm>
        <a:prstGeom prst="homePlate">
          <a:avLst>
            <a:gd name="adj" fmla="val 2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19 Sep. 2024</a:t>
          </a:r>
        </a:p>
      </dsp:txBody>
      <dsp:txXfrm>
        <a:off x="2279" y="2758202"/>
        <a:ext cx="2351338" cy="636508"/>
      </dsp:txXfrm>
    </dsp:sp>
    <dsp:sp modelId="{0320C992-99AE-48D7-BE3A-046E63AA09B0}">
      <dsp:nvSpPr>
        <dsp:cNvPr id="0" name=""/>
        <dsp:cNvSpPr/>
      </dsp:nvSpPr>
      <dsp:spPr>
        <a:xfrm>
          <a:off x="196751" y="965360"/>
          <a:ext cx="1973892" cy="123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F5494"/>
              </a:solidFill>
            </a:rPr>
            <a:t>Launch of the call for proposals</a:t>
          </a:r>
        </a:p>
      </dsp:txBody>
      <dsp:txXfrm>
        <a:off x="196751" y="965360"/>
        <a:ext cx="1973892" cy="1232542"/>
      </dsp:txXfrm>
    </dsp:sp>
    <dsp:sp modelId="{543C5D19-4A7F-40D0-A1C5-8BBD1D91C289}">
      <dsp:nvSpPr>
        <dsp:cNvPr id="0" name=""/>
        <dsp:cNvSpPr/>
      </dsp:nvSpPr>
      <dsp:spPr>
        <a:xfrm rot="5400000">
          <a:off x="1454110" y="1706203"/>
          <a:ext cx="1909524" cy="194472"/>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2DCD74-EA96-4D0D-8A4D-1D180E7E67FB}">
      <dsp:nvSpPr>
        <dsp:cNvPr id="0" name=""/>
        <dsp:cNvSpPr/>
      </dsp:nvSpPr>
      <dsp:spPr>
        <a:xfrm>
          <a:off x="2311636" y="2758202"/>
          <a:ext cx="2430901" cy="636508"/>
        </a:xfrm>
        <a:prstGeom prst="chevron">
          <a:avLst>
            <a:gd name="adj" fmla="val 25000"/>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5 Feb. 2025</a:t>
          </a:r>
        </a:p>
      </dsp:txBody>
      <dsp:txXfrm>
        <a:off x="2470763" y="2758202"/>
        <a:ext cx="2112647" cy="636508"/>
      </dsp:txXfrm>
    </dsp:sp>
    <dsp:sp modelId="{0DB3B4A6-F4A6-46D2-9D27-C30E4485BFF8}">
      <dsp:nvSpPr>
        <dsp:cNvPr id="0" name=""/>
        <dsp:cNvSpPr/>
      </dsp:nvSpPr>
      <dsp:spPr>
        <a:xfrm>
          <a:off x="2506108" y="965360"/>
          <a:ext cx="1973892" cy="123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F5494"/>
              </a:solidFill>
            </a:rPr>
            <a:t>Deadline for submitting proposals</a:t>
          </a:r>
        </a:p>
      </dsp:txBody>
      <dsp:txXfrm>
        <a:off x="2506108" y="965360"/>
        <a:ext cx="1973892" cy="1232542"/>
      </dsp:txXfrm>
    </dsp:sp>
    <dsp:sp modelId="{5EB811E0-D98B-4AB3-B59A-E7096B32D943}">
      <dsp:nvSpPr>
        <dsp:cNvPr id="0" name=""/>
        <dsp:cNvSpPr/>
      </dsp:nvSpPr>
      <dsp:spPr>
        <a:xfrm rot="5400000">
          <a:off x="3763466" y="1706203"/>
          <a:ext cx="1909524" cy="194472"/>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029B9A-DEF1-4B76-B8FE-EDA5C5FB384E}">
      <dsp:nvSpPr>
        <dsp:cNvPr id="0" name=""/>
        <dsp:cNvSpPr/>
      </dsp:nvSpPr>
      <dsp:spPr>
        <a:xfrm>
          <a:off x="4620993" y="2758202"/>
          <a:ext cx="2430901" cy="636508"/>
        </a:xfrm>
        <a:prstGeom prst="chevron">
          <a:avLst>
            <a:gd name="adj" fmla="val 25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July 2025</a:t>
          </a:r>
        </a:p>
      </dsp:txBody>
      <dsp:txXfrm>
        <a:off x="4780120" y="2758202"/>
        <a:ext cx="2112647" cy="636508"/>
      </dsp:txXfrm>
    </dsp:sp>
    <dsp:sp modelId="{2AD7DC42-8720-479B-B329-E0D0F959108B}">
      <dsp:nvSpPr>
        <dsp:cNvPr id="0" name=""/>
        <dsp:cNvSpPr/>
      </dsp:nvSpPr>
      <dsp:spPr>
        <a:xfrm>
          <a:off x="4815465" y="965360"/>
          <a:ext cx="1973892" cy="123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F5494"/>
              </a:solidFill>
            </a:rPr>
            <a:t>Notification of call results to applicants (TBC)</a:t>
          </a:r>
        </a:p>
      </dsp:txBody>
      <dsp:txXfrm>
        <a:off x="4815465" y="965360"/>
        <a:ext cx="1973892" cy="1232542"/>
      </dsp:txXfrm>
    </dsp:sp>
    <dsp:sp modelId="{DC0FA654-46A4-4058-B707-132D5F68FABF}">
      <dsp:nvSpPr>
        <dsp:cNvPr id="0" name=""/>
        <dsp:cNvSpPr/>
      </dsp:nvSpPr>
      <dsp:spPr>
        <a:xfrm rot="5400000">
          <a:off x="6072823" y="1706203"/>
          <a:ext cx="1909524" cy="194472"/>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FD5DF8-B26E-4925-A523-19AB01327628}">
      <dsp:nvSpPr>
        <dsp:cNvPr id="0" name=""/>
        <dsp:cNvSpPr/>
      </dsp:nvSpPr>
      <dsp:spPr>
        <a:xfrm>
          <a:off x="6930349" y="2758202"/>
          <a:ext cx="2430901" cy="636508"/>
        </a:xfrm>
        <a:prstGeom prst="chevron">
          <a:avLst>
            <a:gd name="adj" fmla="val 25000"/>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Nov. 2025</a:t>
          </a:r>
        </a:p>
      </dsp:txBody>
      <dsp:txXfrm>
        <a:off x="7089476" y="2758202"/>
        <a:ext cx="2112647" cy="636508"/>
      </dsp:txXfrm>
    </dsp:sp>
    <dsp:sp modelId="{1F5BADAB-6CEA-45FB-B57C-3DA69F4FBE95}">
      <dsp:nvSpPr>
        <dsp:cNvPr id="0" name=""/>
        <dsp:cNvSpPr/>
      </dsp:nvSpPr>
      <dsp:spPr>
        <a:xfrm>
          <a:off x="7124821" y="965360"/>
          <a:ext cx="1973892" cy="123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F5494"/>
              </a:solidFill>
            </a:rPr>
            <a:t>Grant agreement signature for successful projects (TBC)</a:t>
          </a:r>
        </a:p>
      </dsp:txBody>
      <dsp:txXfrm>
        <a:off x="7124821" y="965360"/>
        <a:ext cx="1973892" cy="1232542"/>
      </dsp:txXfrm>
    </dsp:sp>
    <dsp:sp modelId="{63C26919-BAEC-451E-B427-AD81ECAB1287}">
      <dsp:nvSpPr>
        <dsp:cNvPr id="0" name=""/>
        <dsp:cNvSpPr/>
      </dsp:nvSpPr>
      <dsp:spPr>
        <a:xfrm rot="5400000">
          <a:off x="8382180" y="1706203"/>
          <a:ext cx="1909524" cy="194472"/>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627411-270F-44B6-AA90-2138BFBE36D5}">
      <dsp:nvSpPr>
        <dsp:cNvPr id="0" name=""/>
        <dsp:cNvSpPr/>
      </dsp:nvSpPr>
      <dsp:spPr>
        <a:xfrm>
          <a:off x="9239706" y="2758202"/>
          <a:ext cx="2430901" cy="636508"/>
        </a:xfrm>
        <a:prstGeom prst="chevron">
          <a:avLst>
            <a:gd name="adj" fmla="val 2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Nov. 2025</a:t>
          </a:r>
        </a:p>
      </dsp:txBody>
      <dsp:txXfrm>
        <a:off x="9398833" y="2758202"/>
        <a:ext cx="2112647" cy="636508"/>
      </dsp:txXfrm>
    </dsp:sp>
    <dsp:sp modelId="{0D0874A1-6B84-4E03-85BA-CB6B7D7FA8C9}">
      <dsp:nvSpPr>
        <dsp:cNvPr id="0" name=""/>
        <dsp:cNvSpPr/>
      </dsp:nvSpPr>
      <dsp:spPr>
        <a:xfrm>
          <a:off x="9434178" y="965360"/>
          <a:ext cx="1973892" cy="123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F5494"/>
              </a:solidFill>
            </a:rPr>
            <a:t>First EU-funded projects start (TBC)</a:t>
          </a:r>
        </a:p>
      </dsp:txBody>
      <dsp:txXfrm>
        <a:off x="9434178" y="965360"/>
        <a:ext cx="1973892" cy="12325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E0B8D-36E0-4F77-A08F-B5B97526C0FD}">
      <dsp:nvSpPr>
        <dsp:cNvPr id="0" name=""/>
        <dsp:cNvSpPr/>
      </dsp:nvSpPr>
      <dsp:spPr>
        <a:xfrm rot="5400000">
          <a:off x="3506806" y="130656"/>
          <a:ext cx="2008628" cy="1747506"/>
        </a:xfrm>
        <a:prstGeom prst="hexagon">
          <a:avLst>
            <a:gd name="adj" fmla="val 25000"/>
            <a:gd name="vf" fmla="val 115470"/>
          </a:avLst>
        </a:prstGeom>
        <a:solidFill>
          <a:srgbClr val="034EA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a:latin typeface="Arial" panose="020B0604020202020204" pitchFamily="34" charset="0"/>
              <a:ea typeface="Times New Roman" panose="02020603050405020304" pitchFamily="18" charset="0"/>
              <a:cs typeface="Arial" panose="020B0604020202020204" pitchFamily="34" charset="0"/>
            </a:rPr>
            <a:t>MSCA Work Programme  &amp; annexes</a:t>
          </a:r>
          <a:endParaRPr lang="en-GB" sz="1600" kern="1200" noProof="0"/>
        </a:p>
      </dsp:txBody>
      <dsp:txXfrm rot="-5400000">
        <a:off x="3909687" y="313106"/>
        <a:ext cx="1202866" cy="1382606"/>
      </dsp:txXfrm>
    </dsp:sp>
    <dsp:sp modelId="{F74D9112-4C50-45F2-BC77-C224A603FF6E}">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en-GB" sz="1700" kern="1200" noProof="0" dirty="0"/>
        </a:p>
      </dsp:txBody>
      <dsp:txXfrm>
        <a:off x="5437901" y="401821"/>
        <a:ext cx="2241629" cy="1205177"/>
      </dsp:txXfrm>
    </dsp:sp>
    <dsp:sp modelId="{220B23CA-CD1E-4E28-B93F-4AA5C22C9C04}">
      <dsp:nvSpPr>
        <dsp:cNvPr id="0" name=""/>
        <dsp:cNvSpPr/>
      </dsp:nvSpPr>
      <dsp:spPr>
        <a:xfrm rot="5400000">
          <a:off x="1619499" y="130656"/>
          <a:ext cx="2008628" cy="1747506"/>
        </a:xfrm>
        <a:prstGeom prst="hexagon">
          <a:avLst>
            <a:gd name="adj" fmla="val 25000"/>
            <a:gd name="vf" fmla="val 115470"/>
          </a:avLst>
        </a:prstGeom>
        <a:solidFill>
          <a:srgbClr val="BE81A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err="1">
              <a:latin typeface="Arial" panose="020B0604020202020204" pitchFamily="34" charset="0"/>
              <a:ea typeface="Times New Roman" panose="02020603050405020304" pitchFamily="18" charset="0"/>
              <a:cs typeface="Arial" panose="020B0604020202020204" pitchFamily="34" charset="0"/>
            </a:rPr>
            <a:t>Guide</a:t>
          </a:r>
          <a:r>
            <a:rPr lang="es-ES" sz="1800" kern="1200">
              <a:latin typeface="Arial" panose="020B0604020202020204" pitchFamily="34" charset="0"/>
              <a:ea typeface="Times New Roman" panose="02020603050405020304" pitchFamily="18" charset="0"/>
              <a:cs typeface="Arial" panose="020B0604020202020204" pitchFamily="34" charset="0"/>
            </a:rPr>
            <a:t> </a:t>
          </a:r>
          <a:r>
            <a:rPr lang="es-ES" sz="1800" kern="1200" err="1">
              <a:latin typeface="Arial" panose="020B0604020202020204" pitchFamily="34" charset="0"/>
              <a:ea typeface="Times New Roman" panose="02020603050405020304" pitchFamily="18" charset="0"/>
              <a:cs typeface="Arial" panose="020B0604020202020204" pitchFamily="34" charset="0"/>
            </a:rPr>
            <a:t>for</a:t>
          </a:r>
          <a:r>
            <a:rPr lang="es-ES" sz="1800" kern="1200">
              <a:latin typeface="Arial" panose="020B0604020202020204" pitchFamily="34" charset="0"/>
              <a:ea typeface="Times New Roman" panose="02020603050405020304" pitchFamily="18" charset="0"/>
              <a:cs typeface="Arial" panose="020B0604020202020204" pitchFamily="34" charset="0"/>
            </a:rPr>
            <a:t> </a:t>
          </a:r>
          <a:r>
            <a:rPr lang="es-ES" sz="1800" kern="1200" err="1">
              <a:latin typeface="Arial" panose="020B0604020202020204" pitchFamily="34" charset="0"/>
              <a:ea typeface="Times New Roman" panose="02020603050405020304" pitchFamily="18" charset="0"/>
              <a:cs typeface="Arial" panose="020B0604020202020204" pitchFamily="34" charset="0"/>
            </a:rPr>
            <a:t>Applicants</a:t>
          </a:r>
          <a:endParaRPr lang="en-US" sz="1800" kern="1200"/>
        </a:p>
      </dsp:txBody>
      <dsp:txXfrm rot="-5400000">
        <a:off x="2022380" y="313106"/>
        <a:ext cx="1202866" cy="1382606"/>
      </dsp:txXfrm>
    </dsp:sp>
    <dsp:sp modelId="{E7EF8974-69B9-491A-80B9-D7FD90096019}">
      <dsp:nvSpPr>
        <dsp:cNvPr id="0" name=""/>
        <dsp:cNvSpPr/>
      </dsp:nvSpPr>
      <dsp:spPr>
        <a:xfrm rot="5400000">
          <a:off x="2559537" y="1835580"/>
          <a:ext cx="2008628" cy="1747506"/>
        </a:xfrm>
        <a:prstGeom prst="hexagon">
          <a:avLst>
            <a:gd name="adj" fmla="val 25000"/>
            <a:gd name="vf" fmla="val 115470"/>
          </a:avLst>
        </a:prstGeom>
        <a:solidFill>
          <a:srgbClr val="93168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noProof="0">
              <a:latin typeface="Arial" panose="020B0604020202020204" pitchFamily="34" charset="0"/>
              <a:ea typeface="Times New Roman" panose="02020603050405020304" pitchFamily="18" charset="0"/>
              <a:cs typeface="Arial" panose="020B0604020202020204" pitchFamily="34" charset="0"/>
            </a:rPr>
            <a:t>Proposal templates</a:t>
          </a:r>
          <a:endParaRPr lang="en-GB" sz="1700" kern="1200" noProof="0"/>
        </a:p>
      </dsp:txBody>
      <dsp:txXfrm rot="-5400000">
        <a:off x="2962418" y="2018030"/>
        <a:ext cx="1202866" cy="1382606"/>
      </dsp:txXfrm>
    </dsp:sp>
    <dsp:sp modelId="{CFB5627D-2AA1-4C67-9FBB-E040261A44AF}">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endParaRPr lang="en-GB" sz="1700" kern="1200" noProof="0" dirty="0"/>
        </a:p>
      </dsp:txBody>
      <dsp:txXfrm>
        <a:off x="448468" y="2106744"/>
        <a:ext cx="2169318" cy="1205177"/>
      </dsp:txXfrm>
    </dsp:sp>
    <dsp:sp modelId="{524C0029-C7AC-4591-8B67-4BD0B693CD99}">
      <dsp:nvSpPr>
        <dsp:cNvPr id="0" name=""/>
        <dsp:cNvSpPr/>
      </dsp:nvSpPr>
      <dsp:spPr>
        <a:xfrm rot="5400000">
          <a:off x="4446844" y="1835580"/>
          <a:ext cx="2008628" cy="1747506"/>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kern="1200" noProof="0">
              <a:latin typeface="Arial" panose="020B0604020202020204" pitchFamily="34" charset="0"/>
              <a:ea typeface="Times New Roman" panose="02020603050405020304" pitchFamily="18" charset="0"/>
              <a:cs typeface="Arial" panose="020B0604020202020204" pitchFamily="34" charset="0"/>
            </a:rPr>
            <a:t>Model Grant Agreement</a:t>
          </a:r>
          <a:endParaRPr lang="en-GB" sz="1900" kern="1200" noProof="0"/>
        </a:p>
      </dsp:txBody>
      <dsp:txXfrm rot="-5400000">
        <a:off x="4849725" y="2018030"/>
        <a:ext cx="1202866" cy="1382606"/>
      </dsp:txXfrm>
    </dsp:sp>
    <dsp:sp modelId="{617F2A99-F5DB-418C-B16F-073E0DAAFC1D}">
      <dsp:nvSpPr>
        <dsp:cNvPr id="0" name=""/>
        <dsp:cNvSpPr/>
      </dsp:nvSpPr>
      <dsp:spPr>
        <a:xfrm rot="5400000">
          <a:off x="3506806" y="3540503"/>
          <a:ext cx="2008628" cy="1747506"/>
        </a:xfrm>
        <a:prstGeom prst="hexagon">
          <a:avLst>
            <a:gd name="adj" fmla="val 25000"/>
            <a:gd name="vf" fmla="val 115470"/>
          </a:avLst>
        </a:prstGeom>
        <a:solidFill>
          <a:srgbClr val="BE81A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noProof="0">
              <a:latin typeface="Arial" panose="020B0604020202020204" pitchFamily="34" charset="0"/>
              <a:ea typeface="Times New Roman" panose="02020603050405020304" pitchFamily="18" charset="0"/>
              <a:cs typeface="Arial" panose="020B0604020202020204" pitchFamily="34" charset="0"/>
            </a:rPr>
            <a:t>Frequently Asked Questions</a:t>
          </a:r>
          <a:endParaRPr lang="en-GB" sz="1700" kern="1200" noProof="0"/>
        </a:p>
      </dsp:txBody>
      <dsp:txXfrm rot="-5400000">
        <a:off x="3909687" y="3722953"/>
        <a:ext cx="1202866" cy="1382606"/>
      </dsp:txXfrm>
    </dsp:sp>
    <dsp:sp modelId="{C4C6AD38-78F8-4168-9571-771FB9D78689}">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en-GB" sz="1700" kern="1200" noProof="0"/>
        </a:p>
      </dsp:txBody>
      <dsp:txXfrm>
        <a:off x="5437901" y="3811668"/>
        <a:ext cx="2241629" cy="1205177"/>
      </dsp:txXfrm>
    </dsp:sp>
    <dsp:sp modelId="{109095F6-5F9D-419D-ABD5-35E5817423F1}">
      <dsp:nvSpPr>
        <dsp:cNvPr id="0" name=""/>
        <dsp:cNvSpPr/>
      </dsp:nvSpPr>
      <dsp:spPr>
        <a:xfrm rot="5400000">
          <a:off x="1619499" y="3540503"/>
          <a:ext cx="2008628" cy="1747506"/>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S" sz="1900" kern="1200">
              <a:latin typeface="Arial" panose="020B0604020202020204" pitchFamily="34" charset="0"/>
              <a:ea typeface="Times New Roman" panose="02020603050405020304" pitchFamily="18" charset="0"/>
              <a:cs typeface="Arial" panose="020B0604020202020204" pitchFamily="34" charset="0"/>
            </a:rPr>
            <a:t>Online manual on how to submit an application</a:t>
          </a:r>
          <a:endParaRPr lang="en-US" sz="1900" kern="1200"/>
        </a:p>
      </dsp:txBody>
      <dsp:txXfrm rot="-5400000">
        <a:off x="2022380" y="3722953"/>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5254" tIns="47627" rIns="95254" bIns="47627"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5254" tIns="47627" rIns="95254" bIns="47627" rtlCol="0"/>
          <a:lstStyle>
            <a:lvl1pPr algn="r">
              <a:defRPr sz="1200"/>
            </a:lvl1pPr>
          </a:lstStyle>
          <a:p>
            <a:fld id="{F8485D6C-A28E-456C-99AA-4808B5DD9F2E}" type="datetimeFigureOut">
              <a:rPr lang="en-GB" smtClean="0"/>
              <a:t>09/10/2024</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5254" tIns="47627" rIns="95254" bIns="47627"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5254" tIns="47627" rIns="95254" bIns="476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5254" tIns="47627" rIns="95254" bIns="47627"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5254" tIns="47627" rIns="95254" bIns="47627" rtlCol="0" anchor="b"/>
          <a:lstStyle>
            <a:lvl1pPr algn="r">
              <a:defRPr sz="1200"/>
            </a:lvl1pPr>
          </a:lstStyle>
          <a:p>
            <a:fld id="{6B475C47-C4C8-470B-A4FC-BF85E7BE5C8E}" type="slidenum">
              <a:rPr lang="en-GB" smtClean="0"/>
              <a:t>‹#›</a:t>
            </a:fld>
            <a:endParaRPr lang="en-GB"/>
          </a:p>
        </p:txBody>
      </p:sp>
    </p:spTree>
    <p:extLst>
      <p:ext uri="{BB962C8B-B14F-4D97-AF65-F5344CB8AC3E}">
        <p14:creationId xmlns:p14="http://schemas.microsoft.com/office/powerpoint/2010/main" val="209912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c.europa.eu/research/participants/data/ref/h2020/mga/msca/h2020-mga-msca-rise-multi_e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marie-sklodowska-curie-actions.ec.europa.eu/actions/staff-exchanges/6-steps-to-prepare-your-application#6" TargetMode="External"/><Relationship Id="rId3" Type="http://schemas.openxmlformats.org/officeDocument/2006/relationships/hyperlink" Target="https://marie-sklodowska-curie-actions.ec.europa.eu/actions/staff-exchanges/6-steps-to-prepare-your-application#1" TargetMode="External"/><Relationship Id="rId7" Type="http://schemas.openxmlformats.org/officeDocument/2006/relationships/hyperlink" Target="https://marie-sklodowska-curie-actions.ec.europa.eu/actions/staff-exchanges/6-steps-to-prepare-your-application#5"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marie-sklodowska-curie-actions.ec.europa.eu/actions/staff-exchanges/6-steps-to-prepare-your-application#4" TargetMode="External"/><Relationship Id="rId5" Type="http://schemas.openxmlformats.org/officeDocument/2006/relationships/hyperlink" Target="https://marie-sklodowska-curie-actions.ec.europa.eu/actions/staff-exchanges/6-steps-to-prepare-your-application#3" TargetMode="External"/><Relationship Id="rId4" Type="http://schemas.openxmlformats.org/officeDocument/2006/relationships/hyperlink" Target="https://marie-sklodowska-curie-actions.ec.europa.eu/actions/staff-exchanges/6-steps-to-prepare-your-application#2"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latin typeface="Arial" charset="0"/>
            </a:endParaRP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1</a:t>
            </a:fld>
            <a:endParaRPr lang="en-GB"/>
          </a:p>
        </p:txBody>
      </p:sp>
    </p:spTree>
    <p:extLst>
      <p:ext uri="{BB962C8B-B14F-4D97-AF65-F5344CB8AC3E}">
        <p14:creationId xmlns:p14="http://schemas.microsoft.com/office/powerpoint/2010/main" val="1673343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806450"/>
            <a:ext cx="7185025" cy="4041775"/>
          </a:xfrm>
        </p:spPr>
      </p:sp>
      <p:sp>
        <p:nvSpPr>
          <p:cNvPr id="3" name="Notes Placeholder 2"/>
          <p:cNvSpPr>
            <a:spLocks noGrp="1"/>
          </p:cNvSpPr>
          <p:nvPr>
            <p:ph type="body" idx="1"/>
          </p:nvPr>
        </p:nvSpPr>
        <p:spPr/>
        <p:txBody>
          <a:bodyPr/>
          <a:lstStyle/>
          <a:p>
            <a:r>
              <a:rPr lang="en-US" sz="1000" dirty="0"/>
              <a:t>Key features:</a:t>
            </a:r>
            <a:endParaRPr lang="en-US" sz="1000" baseline="0" dirty="0"/>
          </a:p>
          <a:p>
            <a:pPr marL="169873" marR="0" lvl="0" indent="-16987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Bottom up approach with proposals evaluated in different scientific panels.</a:t>
            </a:r>
          </a:p>
          <a:p>
            <a:pPr marL="169873" marR="0" lvl="0" indent="-16987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Top up allowance with unit cost. Secondment budget is raised to 5010€. </a:t>
            </a:r>
          </a:p>
          <a:p>
            <a:pPr marL="169873" indent="-169873">
              <a:buFont typeface="Arial" panose="020B0604020202020204" pitchFamily="34" charset="0"/>
              <a:buChar char="•"/>
            </a:pPr>
            <a:r>
              <a:rPr lang="en-IE" sz="1000" b="1" dirty="0"/>
              <a:t>Simplification: </a:t>
            </a:r>
            <a:r>
              <a:rPr lang="en-IE" sz="1000" dirty="0"/>
              <a:t>minimum duration of the secondments 1 month independently of the institution where they go. </a:t>
            </a:r>
          </a:p>
          <a:p>
            <a:pPr marL="169873" indent="-169873">
              <a:buFont typeface="Arial" panose="020B0604020202020204" pitchFamily="34" charset="0"/>
              <a:buChar char="•"/>
            </a:pPr>
            <a:r>
              <a:rPr lang="en-IE" sz="1000" dirty="0"/>
              <a:t>Duration of a project is 4 years (48M) with 360 PMs max.</a:t>
            </a:r>
          </a:p>
        </p:txBody>
      </p:sp>
      <p:sp>
        <p:nvSpPr>
          <p:cNvPr id="4" name="Slide Number Placeholder 3"/>
          <p:cNvSpPr>
            <a:spLocks noGrp="1"/>
          </p:cNvSpPr>
          <p:nvPr>
            <p:ph type="sldNum" sz="quarter" idx="10"/>
          </p:nvPr>
        </p:nvSpPr>
        <p:spPr/>
        <p:txBody>
          <a:bodyPr/>
          <a:lstStyle/>
          <a:p>
            <a:pPr defTabSz="905988">
              <a:defRPr/>
            </a:pPr>
            <a:fld id="{36441B25-C4D1-47DB-817D-B9C4FC5392FB}" type="slidenum">
              <a:rPr lang="en-GB">
                <a:solidFill>
                  <a:srgbClr val="000000"/>
                </a:solidFill>
                <a:ea typeface="+mn-ea"/>
              </a:rPr>
              <a:pPr defTabSz="905988">
                <a:defRPr/>
              </a:pPr>
              <a:t>10</a:t>
            </a:fld>
            <a:endParaRPr lang="en-GB">
              <a:solidFill>
                <a:srgbClr val="000000"/>
              </a:solidFill>
              <a:ea typeface="+mn-ea"/>
            </a:endParaRPr>
          </a:p>
        </p:txBody>
      </p:sp>
    </p:spTree>
    <p:extLst>
      <p:ext uri="{BB962C8B-B14F-4D97-AF65-F5344CB8AC3E}">
        <p14:creationId xmlns:p14="http://schemas.microsoft.com/office/powerpoint/2010/main" val="343259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en-GB" sz="1000" b="1" kern="1200" dirty="0">
                <a:solidFill>
                  <a:schemeClr val="bg1"/>
                </a:solidFill>
                <a:latin typeface="Arial" charset="0"/>
                <a:ea typeface="+mn-ea"/>
                <a:cs typeface="+mn-cs"/>
              </a:rPr>
              <a:t>Who can participate</a:t>
            </a:r>
          </a:p>
          <a:p>
            <a:pPr marL="169873" indent="-169873" defTabSz="905988">
              <a:buFont typeface="Arial" panose="020B0604020202020204" pitchFamily="34" charset="0"/>
              <a:buChar char="•"/>
              <a:defRPr/>
            </a:pPr>
            <a:r>
              <a:rPr lang="en-GB" sz="1000" kern="1200" dirty="0">
                <a:solidFill>
                  <a:schemeClr val="bg1"/>
                </a:solidFill>
                <a:latin typeface="Arial" charset="0"/>
                <a:ea typeface="+mn-ea"/>
                <a:cs typeface="+mn-cs"/>
              </a:rPr>
              <a:t>Applications must be submitted by a </a:t>
            </a:r>
            <a:r>
              <a:rPr lang="en-GB" sz="1000" b="1" kern="1200" dirty="0">
                <a:solidFill>
                  <a:schemeClr val="bg1"/>
                </a:solidFill>
                <a:latin typeface="Arial" charset="0"/>
                <a:ea typeface="+mn-ea"/>
                <a:cs typeface="+mn-cs"/>
              </a:rPr>
              <a:t>consortium of at least 3 independent legal entities</a:t>
            </a:r>
            <a:r>
              <a:rPr lang="en-GB" sz="1000" kern="1200" dirty="0">
                <a:solidFill>
                  <a:schemeClr val="bg1"/>
                </a:solidFill>
                <a:latin typeface="Arial" charset="0"/>
                <a:ea typeface="+mn-ea"/>
                <a:cs typeface="+mn-cs"/>
              </a:rPr>
              <a:t> in </a:t>
            </a:r>
            <a:r>
              <a:rPr lang="en-GB" sz="1000" b="1" kern="1200" dirty="0">
                <a:solidFill>
                  <a:schemeClr val="bg1"/>
                </a:solidFill>
                <a:latin typeface="Arial" charset="0"/>
                <a:ea typeface="+mn-ea"/>
                <a:cs typeface="+mn-cs"/>
              </a:rPr>
              <a:t>3 different countries</a:t>
            </a:r>
            <a:r>
              <a:rPr lang="en-GB" sz="1000" kern="1200" dirty="0">
                <a:solidFill>
                  <a:schemeClr val="bg1"/>
                </a:solidFill>
                <a:latin typeface="Arial" charset="0"/>
                <a:ea typeface="+mn-ea"/>
                <a:cs typeface="+mn-cs"/>
              </a:rPr>
              <a:t>, </a:t>
            </a:r>
            <a:r>
              <a:rPr lang="en-GB" sz="1000" b="1" kern="1200" dirty="0">
                <a:solidFill>
                  <a:schemeClr val="bg1"/>
                </a:solidFill>
                <a:latin typeface="Arial" charset="0"/>
                <a:ea typeface="+mn-ea"/>
                <a:cs typeface="+mn-cs"/>
              </a:rPr>
              <a:t>2 of which</a:t>
            </a:r>
            <a:r>
              <a:rPr lang="en-GB" sz="1000" kern="1200" dirty="0">
                <a:solidFill>
                  <a:schemeClr val="bg1"/>
                </a:solidFill>
                <a:latin typeface="Arial" charset="0"/>
                <a:ea typeface="+mn-ea"/>
                <a:cs typeface="+mn-cs"/>
              </a:rPr>
              <a:t> in a different European Union Member States (EU MS) or Horizon Europe Associated Countries (HE AC).</a:t>
            </a:r>
          </a:p>
          <a:p>
            <a:pPr marL="169873" indent="-169873" defTabSz="905988">
              <a:buFont typeface="Arial" panose="020B0604020202020204" pitchFamily="34" charset="0"/>
              <a:buChar char="•"/>
              <a:defRPr/>
            </a:pPr>
            <a:r>
              <a:rPr lang="en-IE" sz="1000" kern="1200" dirty="0">
                <a:solidFill>
                  <a:schemeClr val="tx1"/>
                </a:solidFill>
                <a:latin typeface="Arial" charset="0"/>
                <a:ea typeface="+mn-ea"/>
                <a:cs typeface="+mn-cs"/>
              </a:rPr>
              <a:t>Only </a:t>
            </a:r>
            <a:r>
              <a:rPr lang="en-IE" sz="1000" b="1" kern="1200" dirty="0">
                <a:solidFill>
                  <a:schemeClr val="tx1"/>
                </a:solidFill>
                <a:latin typeface="Arial" charset="0"/>
                <a:ea typeface="+mn-ea"/>
                <a:cs typeface="+mn-cs"/>
              </a:rPr>
              <a:t>legal entities </a:t>
            </a:r>
            <a:r>
              <a:rPr lang="en-IE" sz="1000" kern="1200" dirty="0">
                <a:solidFill>
                  <a:schemeClr val="tx1"/>
                </a:solidFill>
                <a:latin typeface="Arial" charset="0"/>
                <a:ea typeface="+mn-ea"/>
                <a:cs typeface="+mn-cs"/>
              </a:rPr>
              <a:t>that are established </a:t>
            </a:r>
            <a:r>
              <a:rPr lang="en-IE" sz="1000" b="1" kern="1200" dirty="0">
                <a:solidFill>
                  <a:schemeClr val="tx1"/>
                </a:solidFill>
                <a:latin typeface="Arial" charset="0"/>
                <a:ea typeface="+mn-ea"/>
                <a:cs typeface="+mn-cs"/>
              </a:rPr>
              <a:t>in EU MS or HE AC </a:t>
            </a:r>
            <a:r>
              <a:rPr lang="en-IE" sz="1000" kern="1200" dirty="0">
                <a:solidFill>
                  <a:schemeClr val="tx1"/>
                </a:solidFill>
                <a:latin typeface="Arial" charset="0"/>
                <a:ea typeface="+mn-ea"/>
                <a:cs typeface="+mn-cs"/>
              </a:rPr>
              <a:t>can be </a:t>
            </a:r>
            <a:r>
              <a:rPr lang="en-IE" sz="1000" b="1" kern="1200" dirty="0">
                <a:solidFill>
                  <a:schemeClr val="tx1"/>
                </a:solidFill>
                <a:latin typeface="Arial" charset="0"/>
                <a:ea typeface="+mn-ea"/>
                <a:cs typeface="+mn-cs"/>
              </a:rPr>
              <a:t>beneficiaries</a:t>
            </a:r>
            <a:r>
              <a:rPr lang="en-IE" sz="1000" kern="1200" dirty="0">
                <a:solidFill>
                  <a:schemeClr val="tx1"/>
                </a:solidFill>
                <a:latin typeface="Arial" charset="0"/>
                <a:ea typeface="+mn-ea"/>
                <a:cs typeface="+mn-cs"/>
              </a:rPr>
              <a:t>. </a:t>
            </a:r>
            <a:endParaRPr lang="en-US" sz="1000" kern="1200" dirty="0">
              <a:solidFill>
                <a:schemeClr val="tx1"/>
              </a:solidFill>
              <a:latin typeface="Arial" charset="0"/>
              <a:ea typeface="+mn-ea"/>
              <a:cs typeface="+mn-cs"/>
            </a:endParaRPr>
          </a:p>
          <a:p>
            <a:pPr marL="169873" indent="-169873" defTabSz="905988">
              <a:buFont typeface="Arial" panose="020B0604020202020204" pitchFamily="34" charset="0"/>
              <a:buChar char="•"/>
              <a:defRPr/>
            </a:pPr>
            <a:r>
              <a:rPr lang="en-IE" sz="1000" kern="1200" dirty="0">
                <a:solidFill>
                  <a:schemeClr val="bg1"/>
                </a:solidFill>
                <a:latin typeface="Arial" charset="0"/>
                <a:ea typeface="+mn-ea"/>
                <a:cs typeface="+mn-cs"/>
              </a:rPr>
              <a:t>If all organisations are from the same sector (i.e. only academic or non-academic), there must be at least </a:t>
            </a:r>
            <a:r>
              <a:rPr lang="en-IE" sz="1000" b="1" kern="1200" dirty="0">
                <a:solidFill>
                  <a:schemeClr val="bg1"/>
                </a:solidFill>
                <a:latin typeface="Arial" charset="0"/>
                <a:ea typeface="+mn-ea"/>
                <a:cs typeface="+mn-cs"/>
              </a:rPr>
              <a:t>1 organisation from a non-associated Third Country.</a:t>
            </a:r>
          </a:p>
          <a:p>
            <a:pPr marL="627073" lvl="1" indent="-169873" defTabSz="905988">
              <a:buFont typeface="Arial" panose="020B0604020202020204" pitchFamily="34" charset="0"/>
              <a:buChar char="•"/>
              <a:defRPr/>
            </a:pPr>
            <a:r>
              <a:rPr lang="en-IE" sz="1000" kern="1200" dirty="0">
                <a:solidFill>
                  <a:schemeClr val="tx1"/>
                </a:solidFill>
                <a:latin typeface="Arial" charset="0"/>
                <a:ea typeface="+mn-ea"/>
                <a:cs typeface="+mn-cs"/>
              </a:rPr>
              <a:t>Above this minimum, the participation of organisations from any country is possible.</a:t>
            </a:r>
          </a:p>
          <a:p>
            <a:pPr marL="169873" indent="-169873" defTabSz="905988">
              <a:buFont typeface="Arial" panose="020B0604020202020204" pitchFamily="34" charset="0"/>
              <a:buChar char="•"/>
              <a:defRPr/>
            </a:pPr>
            <a:r>
              <a:rPr lang="en-IE" sz="1000" b="1" kern="1200" dirty="0">
                <a:solidFill>
                  <a:schemeClr val="tx1"/>
                </a:solidFill>
                <a:latin typeface="Arial" charset="0"/>
                <a:ea typeface="+mn-ea"/>
                <a:cs typeface="+mn-cs"/>
              </a:rPr>
              <a:t>Secondments within EU MS or HE AC must be between different sectors </a:t>
            </a:r>
            <a:r>
              <a:rPr lang="en-IE" sz="1000" kern="1200" dirty="0">
                <a:solidFill>
                  <a:schemeClr val="tx1"/>
                </a:solidFill>
                <a:latin typeface="Arial" charset="0"/>
                <a:ea typeface="+mn-ea"/>
                <a:cs typeface="+mn-cs"/>
              </a:rPr>
              <a:t>(between academic and non-academic), except for </a:t>
            </a:r>
            <a:r>
              <a:rPr lang="en-IE" sz="1000" b="1" kern="1200" dirty="0">
                <a:solidFill>
                  <a:schemeClr val="tx1"/>
                </a:solidFill>
                <a:latin typeface="Arial" charset="0"/>
                <a:ea typeface="+mn-ea"/>
                <a:cs typeface="+mn-cs"/>
              </a:rPr>
              <a:t>interdisciplinary secondments, </a:t>
            </a:r>
            <a:r>
              <a:rPr lang="en-IE" sz="1000" kern="1200" dirty="0">
                <a:solidFill>
                  <a:schemeClr val="tx1"/>
                </a:solidFill>
                <a:latin typeface="Arial" charset="0"/>
                <a:ea typeface="+mn-ea"/>
                <a:cs typeface="+mn-cs"/>
              </a:rPr>
              <a:t>which must be limited to a </a:t>
            </a:r>
            <a:r>
              <a:rPr lang="en-IE" sz="1000" b="1" kern="1200" dirty="0">
                <a:solidFill>
                  <a:schemeClr val="tx1"/>
                </a:solidFill>
                <a:latin typeface="Arial" charset="0"/>
                <a:ea typeface="+mn-ea"/>
                <a:cs typeface="+mn-cs"/>
              </a:rPr>
              <a:t>maximum of one third </a:t>
            </a:r>
            <a:r>
              <a:rPr lang="en-GB" sz="1000" b="1" kern="1200" dirty="0">
                <a:solidFill>
                  <a:schemeClr val="tx1"/>
                </a:solidFill>
                <a:latin typeface="Arial" charset="0"/>
                <a:ea typeface="+mn-ea"/>
                <a:cs typeface="+mn-cs"/>
              </a:rPr>
              <a:t>of the total months </a:t>
            </a:r>
            <a:r>
              <a:rPr lang="en-GB" sz="1000" kern="1200" dirty="0">
                <a:solidFill>
                  <a:schemeClr val="tx1"/>
                </a:solidFill>
                <a:latin typeface="Arial" charset="0"/>
                <a:ea typeface="+mn-ea"/>
                <a:cs typeface="+mn-cs"/>
              </a:rPr>
              <a:t>spent under the action.</a:t>
            </a:r>
          </a:p>
          <a:p>
            <a:pPr marL="169873" indent="-169873" defTabSz="905988">
              <a:buFont typeface="Arial" panose="020B0604020202020204" pitchFamily="34" charset="0"/>
              <a:buChar char="•"/>
              <a:defRPr/>
            </a:pPr>
            <a:r>
              <a:rPr lang="en-IE" sz="1000" kern="1200" dirty="0">
                <a:solidFill>
                  <a:schemeClr val="tx1"/>
                </a:solidFill>
                <a:latin typeface="Arial" charset="0"/>
                <a:ea typeface="+mn-ea"/>
                <a:cs typeface="+mn-cs"/>
              </a:rPr>
              <a:t>Obviously, secondments must always be </a:t>
            </a:r>
            <a:r>
              <a:rPr lang="en-IE" sz="1000" b="1" kern="1200" dirty="0">
                <a:solidFill>
                  <a:schemeClr val="tx1"/>
                </a:solidFill>
                <a:latin typeface="Arial" charset="0"/>
                <a:ea typeface="+mn-ea"/>
                <a:cs typeface="+mn-cs"/>
              </a:rPr>
              <a:t>between different countries</a:t>
            </a:r>
            <a:r>
              <a:rPr lang="en-IE" sz="1000" kern="1200" dirty="0">
                <a:solidFill>
                  <a:schemeClr val="tx1"/>
                </a:solidFill>
                <a:latin typeface="Arial" charset="0"/>
                <a:ea typeface="+mn-ea"/>
                <a:cs typeface="+mn-cs"/>
              </a:rPr>
              <a:t>.</a:t>
            </a:r>
            <a:endParaRPr lang="en-US" sz="10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11</a:t>
            </a:fld>
            <a:endParaRPr lang="en-GB"/>
          </a:p>
        </p:txBody>
      </p:sp>
    </p:spTree>
    <p:extLst>
      <p:ext uri="{BB962C8B-B14F-4D97-AF65-F5344CB8AC3E}">
        <p14:creationId xmlns:p14="http://schemas.microsoft.com/office/powerpoint/2010/main" val="4233021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000" dirty="0">
                <a:solidFill>
                  <a:srgbClr val="1F497D"/>
                </a:solidFill>
              </a:rPr>
              <a:t>In what concerns eligible staff in general:</a:t>
            </a:r>
          </a:p>
          <a:p>
            <a:pPr marL="176958" indent="-176958" algn="just">
              <a:buFont typeface="Arial" panose="020B0604020202020204" pitchFamily="34" charset="0"/>
              <a:buChar char="•"/>
            </a:pPr>
            <a:endParaRPr lang="en-GB" sz="1000" dirty="0">
              <a:solidFill>
                <a:srgbClr val="1F497D"/>
              </a:solidFill>
            </a:endParaRPr>
          </a:p>
          <a:p>
            <a:pPr marL="176958" indent="-176958" algn="just">
              <a:buFont typeface="Arial" panose="020B0604020202020204" pitchFamily="34" charset="0"/>
              <a:buChar char="•"/>
            </a:pPr>
            <a:r>
              <a:rPr lang="en-GB" sz="1000" dirty="0">
                <a:solidFill>
                  <a:srgbClr val="1F497D"/>
                </a:solidFill>
              </a:rPr>
              <a:t>Secondments are open to </a:t>
            </a:r>
            <a:r>
              <a:rPr lang="en-GB" sz="1000" b="1" dirty="0">
                <a:solidFill>
                  <a:srgbClr val="1F497D"/>
                </a:solidFill>
              </a:rPr>
              <a:t>any type of staff contributing to R&amp;I activities. </a:t>
            </a:r>
            <a:r>
              <a:rPr lang="en-GB" sz="1000" dirty="0">
                <a:solidFill>
                  <a:srgbClr val="1F497D"/>
                </a:solidFill>
              </a:rPr>
              <a:t>The present Work Programme does not mention Master’s students under the researcher category. A Master’s student may be seconded as technical staff for example.</a:t>
            </a:r>
            <a:endParaRPr lang="en-GB" sz="1000" b="1" dirty="0">
              <a:solidFill>
                <a:srgbClr val="1F497D"/>
              </a:solidFill>
            </a:endParaRPr>
          </a:p>
          <a:p>
            <a:pPr marL="176958" indent="-176958" algn="just">
              <a:buFont typeface="Arial" panose="020B0604020202020204" pitchFamily="34" charset="0"/>
              <a:buChar char="•"/>
            </a:pPr>
            <a:r>
              <a:rPr lang="en-GB" sz="1000" dirty="0"/>
              <a:t>The </a:t>
            </a:r>
            <a:r>
              <a:rPr lang="en-GB" sz="1000" b="1" dirty="0"/>
              <a:t>definition of staff member is that of the national law and internal practices of the organisation seconding the staff</a:t>
            </a:r>
            <a:r>
              <a:rPr lang="en-GB" sz="1000" dirty="0"/>
              <a:t>. National rules apply in terms of the link between the sending organisation and the staff member. </a:t>
            </a:r>
          </a:p>
          <a:p>
            <a:pPr marL="176958" indent="-176958" algn="just" defTabSz="943773">
              <a:buFont typeface="Arial" panose="020B0604020202020204" pitchFamily="34" charset="0"/>
              <a:buChar char="•"/>
              <a:defRPr/>
            </a:pPr>
            <a:r>
              <a:rPr lang="en-GB" sz="1000" dirty="0"/>
              <a:t>Very importantly the staff member must be </a:t>
            </a:r>
            <a:r>
              <a:rPr lang="en-GB" sz="1000" b="1" dirty="0"/>
              <a:t>actively engaged in research and innovation activities </a:t>
            </a:r>
            <a:r>
              <a:rPr lang="en-GB" sz="1000" dirty="0"/>
              <a:t>for </a:t>
            </a:r>
            <a:r>
              <a:rPr lang="en-GB" sz="1000" b="1" dirty="0"/>
              <a:t>at least </a:t>
            </a:r>
            <a:r>
              <a:rPr lang="en-GB" altLang="sr-Latn-RS" sz="1000" b="1" dirty="0"/>
              <a:t>1 month at the sending institution </a:t>
            </a:r>
            <a:r>
              <a:rPr lang="en-GB" altLang="sr-Latn-RS" sz="1000" dirty="0"/>
              <a:t>prior to the first secondment</a:t>
            </a:r>
          </a:p>
          <a:p>
            <a:pPr marL="176958" indent="-176958" algn="just">
              <a:buFont typeface="Arial" panose="020B0604020202020204" pitchFamily="34" charset="0"/>
              <a:buChar char="•"/>
            </a:pPr>
            <a:r>
              <a:rPr lang="en-GB" sz="1000" b="1" dirty="0">
                <a:solidFill>
                  <a:srgbClr val="1F497D"/>
                </a:solidFill>
              </a:rPr>
              <a:t>Secondment period: </a:t>
            </a:r>
            <a:r>
              <a:rPr lang="en-GB" sz="1000" dirty="0">
                <a:solidFill>
                  <a:srgbClr val="1F497D"/>
                </a:solidFill>
              </a:rPr>
              <a:t>1-12 months per staff member (can be split). </a:t>
            </a:r>
            <a:r>
              <a:rPr lang="en-US" sz="1000" dirty="0"/>
              <a:t>The secondment of a staff member may be split into several stays with one or several beneficiaries or associated partners.</a:t>
            </a:r>
            <a:endParaRPr lang="en-GB" sz="1000" dirty="0">
              <a:solidFill>
                <a:srgbClr val="1F497D"/>
              </a:solidFill>
            </a:endParaRPr>
          </a:p>
          <a:p>
            <a:pPr marL="176958" indent="-176958" algn="just">
              <a:buFont typeface="Arial" panose="020B0604020202020204" pitchFamily="34" charset="0"/>
              <a:buChar char="•"/>
            </a:pPr>
            <a:r>
              <a:rPr lang="en-GB" sz="1000" dirty="0">
                <a:solidFill>
                  <a:srgbClr val="1F497D"/>
                </a:solidFill>
              </a:rPr>
              <a:t>During the secondment, staff needs to be devoted </a:t>
            </a:r>
            <a:r>
              <a:rPr lang="en-GB" sz="1000" b="1" dirty="0">
                <a:solidFill>
                  <a:srgbClr val="1F497D"/>
                </a:solidFill>
              </a:rPr>
              <a:t>full time </a:t>
            </a:r>
            <a:r>
              <a:rPr lang="en-GB" sz="1000" dirty="0">
                <a:solidFill>
                  <a:srgbClr val="1F497D"/>
                </a:solidFill>
              </a:rPr>
              <a:t>to the action</a:t>
            </a:r>
          </a:p>
          <a:p>
            <a:pPr marL="176958" indent="-176958" algn="just">
              <a:buFont typeface="Arial" panose="020B0604020202020204" pitchFamily="34" charset="0"/>
              <a:buChar char="•"/>
            </a:pPr>
            <a:r>
              <a:rPr lang="en-GB" sz="1000" dirty="0">
                <a:solidFill>
                  <a:srgbClr val="1F497D"/>
                </a:solidFill>
              </a:rPr>
              <a:t>After the period of secondment, seconded staff should </a:t>
            </a:r>
            <a:r>
              <a:rPr lang="en-GB" sz="1000" b="1" dirty="0">
                <a:solidFill>
                  <a:srgbClr val="1F497D"/>
                </a:solidFill>
              </a:rPr>
              <a:t>return to their sending organisation </a:t>
            </a:r>
            <a:r>
              <a:rPr lang="en-GB" sz="1000" dirty="0">
                <a:solidFill>
                  <a:srgbClr val="1F497D"/>
                </a:solidFill>
              </a:rPr>
              <a:t>to maximize the impact of the exchange and ensure transfer of knowledge and long-term collaboration. </a:t>
            </a:r>
          </a:p>
          <a:p>
            <a:pPr marL="176958" indent="-176958" algn="just">
              <a:buFont typeface="Arial" panose="020B0604020202020204" pitchFamily="34" charset="0"/>
              <a:buChar char="•"/>
            </a:pPr>
            <a:r>
              <a:rPr lang="en-US" sz="1200" b="1" dirty="0"/>
              <a:t>Administrative staff directly involved in R&amp;I activities </a:t>
            </a:r>
            <a:r>
              <a:rPr lang="en-US" sz="1200" dirty="0"/>
              <a:t>may be seconded under a SE project. It may include, e.g., administrative staff in charge of preparing an application for a patent, administrative staff experienced in data mining and collection, staff dealing with research surveys, and as described in the Description of Action R&amp;I Work Packages.</a:t>
            </a:r>
          </a:p>
          <a:p>
            <a:pPr marL="176958" indent="-176958" algn="just">
              <a:buFont typeface="Arial" panose="020B0604020202020204" pitchFamily="34" charset="0"/>
              <a:buChar char="•"/>
            </a:pPr>
            <a:r>
              <a:rPr lang="en-US" sz="1200" b="1" dirty="0"/>
              <a:t>Purely administrative tasks</a:t>
            </a:r>
            <a:r>
              <a:rPr lang="en-US" sz="1200" dirty="0"/>
              <a:t>, e.g., accountants, auditors, secretaries, etc. </a:t>
            </a:r>
            <a:r>
              <a:rPr lang="en-US" sz="1200" b="1" dirty="0"/>
              <a:t>are not eligible </a:t>
            </a:r>
            <a:r>
              <a:rPr lang="en-US" sz="1200" dirty="0"/>
              <a:t>for secondments.</a:t>
            </a:r>
            <a:endParaRPr lang="en-GB" sz="1000" dirty="0">
              <a:solidFill>
                <a:srgbClr val="1F497D"/>
              </a:solidFill>
            </a:endParaRPr>
          </a:p>
          <a:p>
            <a:pPr marL="176958" indent="-176958" algn="just">
              <a:buFont typeface="Arial" panose="020B0604020202020204" pitchFamily="34" charset="0"/>
              <a:buChar char="•"/>
            </a:pPr>
            <a:endParaRPr lang="en-GB" sz="1000" b="1" dirty="0">
              <a:solidFill>
                <a:srgbClr val="1F497D"/>
              </a:solidFill>
            </a:endParaRP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12</a:t>
            </a:fld>
            <a:endParaRPr lang="en-GB"/>
          </a:p>
        </p:txBody>
      </p:sp>
    </p:spTree>
    <p:extLst>
      <p:ext uri="{BB962C8B-B14F-4D97-AF65-F5344CB8AC3E}">
        <p14:creationId xmlns:p14="http://schemas.microsoft.com/office/powerpoint/2010/main" val="385918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Arial" panose="020B0604020202020204" pitchFamily="34" charset="0"/>
                <a:cs typeface="Arial" panose="020B0604020202020204" pitchFamily="34" charset="0"/>
              </a:rPr>
              <a:t>A summary of the secondments eligible for funding</a:t>
            </a:r>
            <a:r>
              <a:rPr lang="en-US"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We fund all mobility within Europe and Associated countries:</a:t>
            </a:r>
            <a:r>
              <a:rPr lang="en-US" b="1" dirty="0">
                <a:latin typeface="Arial" panose="020B0604020202020204" pitchFamily="34" charset="0"/>
                <a:cs typeface="Arial" panose="020B0604020202020204" pitchFamily="34" charset="0"/>
              </a:rPr>
              <a:t> </a:t>
            </a:r>
          </a:p>
          <a:p>
            <a:pPr marL="285750" indent="-285750">
              <a:buFont typeface="Arial"/>
              <a:buChar char="•"/>
            </a:pPr>
            <a:r>
              <a:rPr lang="en-GB" dirty="0">
                <a:latin typeface="Arial" panose="020B0604020202020204" pitchFamily="34" charset="0"/>
                <a:cs typeface="Arial" panose="020B0604020202020204" pitchFamily="34" charset="0"/>
              </a:rPr>
              <a:t>From a beneficiary to another beneficiary and </a:t>
            </a:r>
            <a:r>
              <a:rPr lang="en-GB" b="1" dirty="0">
                <a:latin typeface="Arial" panose="020B0604020202020204" pitchFamily="34" charset="0"/>
                <a:cs typeface="Arial" panose="020B0604020202020204" pitchFamily="34" charset="0"/>
              </a:rPr>
              <a:t>different</a:t>
            </a:r>
            <a:r>
              <a:rPr lang="en-GB" dirty="0">
                <a:latin typeface="Arial" panose="020B0604020202020204" pitchFamily="34" charset="0"/>
                <a:cs typeface="Arial" panose="020B0604020202020204" pitchFamily="34" charset="0"/>
              </a:rPr>
              <a:t> sector</a:t>
            </a:r>
            <a:r>
              <a:rPr lang="en-US" dirty="0">
                <a:latin typeface="Arial" panose="020B0604020202020204" pitchFamily="34" charset="0"/>
                <a:cs typeface="Arial" panose="020B0604020202020204" pitchFamily="34" charset="0"/>
              </a:rPr>
              <a:t> </a:t>
            </a:r>
          </a:p>
          <a:p>
            <a:pPr marL="285750" indent="-285750">
              <a:buFont typeface="Arial"/>
              <a:buChar char="•"/>
            </a:pPr>
            <a:r>
              <a:rPr lang="en-GB" dirty="0">
                <a:latin typeface="Arial" panose="020B0604020202020204" pitchFamily="34" charset="0"/>
                <a:cs typeface="Arial" panose="020B0604020202020204" pitchFamily="34" charset="0"/>
              </a:rPr>
              <a:t>From a beneficiary to another beneficiary and </a:t>
            </a:r>
            <a:r>
              <a:rPr lang="en-GB" b="1" dirty="0">
                <a:latin typeface="Arial" panose="020B0604020202020204" pitchFamily="34" charset="0"/>
                <a:cs typeface="Arial" panose="020B0604020202020204" pitchFamily="34" charset="0"/>
              </a:rPr>
              <a:t>same</a:t>
            </a:r>
            <a:r>
              <a:rPr lang="en-GB" dirty="0">
                <a:latin typeface="Arial" panose="020B0604020202020204" pitchFamily="34" charset="0"/>
                <a:cs typeface="Arial" panose="020B0604020202020204" pitchFamily="34" charset="0"/>
              </a:rPr>
              <a:t> sector but up to 1/3 all eligible secondments for funding</a:t>
            </a:r>
            <a:r>
              <a:rPr lang="en-US" dirty="0">
                <a:latin typeface="Arial" panose="020B0604020202020204" pitchFamily="34" charset="0"/>
                <a:cs typeface="Arial" panose="020B0604020202020204" pitchFamily="34" charset="0"/>
              </a:rPr>
              <a:t> </a:t>
            </a:r>
          </a:p>
          <a:p>
            <a:endParaRPr lang="en-US" dirty="0">
              <a:cs typeface="Calibri"/>
            </a:endParaRPr>
          </a:p>
        </p:txBody>
      </p:sp>
      <p:sp>
        <p:nvSpPr>
          <p:cNvPr id="4" name="Slide Number Placeholder 3"/>
          <p:cNvSpPr>
            <a:spLocks noGrp="1"/>
          </p:cNvSpPr>
          <p:nvPr>
            <p:ph type="sldNum" sz="quarter" idx="5"/>
          </p:nvPr>
        </p:nvSpPr>
        <p:spPr/>
        <p:txBody>
          <a:bodyPr/>
          <a:lstStyle/>
          <a:p>
            <a:fld id="{6B475C47-C4C8-470B-A4FC-BF85E7BE5C8E}" type="slidenum">
              <a:rPr lang="en-GB" smtClean="0"/>
              <a:t>13</a:t>
            </a:fld>
            <a:endParaRPr lang="en-GB"/>
          </a:p>
        </p:txBody>
      </p:sp>
    </p:spTree>
    <p:extLst>
      <p:ext uri="{BB962C8B-B14F-4D97-AF65-F5344CB8AC3E}">
        <p14:creationId xmlns:p14="http://schemas.microsoft.com/office/powerpoint/2010/main" val="189657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GB" dirty="0">
                <a:latin typeface="Arial" panose="020B0604020202020204" pitchFamily="34" charset="0"/>
                <a:cs typeface="Arial" panose="020B0604020202020204" pitchFamily="34" charset="0"/>
              </a:rPr>
              <a:t>Although </a:t>
            </a:r>
            <a:r>
              <a:rPr lang="en-GB" b="1" dirty="0">
                <a:latin typeface="Arial" panose="020B0604020202020204" pitchFamily="34" charset="0"/>
                <a:cs typeface="Arial" panose="020B0604020202020204" pitchFamily="34" charset="0"/>
              </a:rPr>
              <a:t>secondments from a country not listed in the annex A of the WP is not eligible for funding</a:t>
            </a:r>
            <a:r>
              <a:rPr lang="en-GB" dirty="0">
                <a:latin typeface="Arial" panose="020B0604020202020204" pitchFamily="34" charset="0"/>
                <a:cs typeface="Arial" panose="020B0604020202020204" pitchFamily="34" charset="0"/>
              </a:rPr>
              <a:t>, it should be described in the plan for secondments.</a:t>
            </a:r>
            <a:r>
              <a:rPr lang="en-US" dirty="0">
                <a:latin typeface="Arial" panose="020B0604020202020204" pitchFamily="34" charset="0"/>
                <a:cs typeface="Arial" panose="020B0604020202020204" pitchFamily="34" charset="0"/>
              </a:rPr>
              <a:t> </a:t>
            </a:r>
            <a:endParaRPr lang="en-US" dirty="0">
              <a:latin typeface="Arial" panose="020B0604020202020204" pitchFamily="34" charset="0"/>
              <a:ea typeface="Calibri"/>
              <a:cs typeface="Arial" panose="020B0604020202020204" pitchFamily="34" charset="0"/>
            </a:endParaRPr>
          </a:p>
          <a:p>
            <a:pPr marL="285750" indent="-285750">
              <a:buFont typeface="Arial,Sans-Serif"/>
              <a:buChar char="•"/>
            </a:pPr>
            <a:r>
              <a:rPr lang="en-GB" b="1" dirty="0">
                <a:latin typeface="Arial" panose="020B0604020202020204" pitchFamily="34" charset="0"/>
                <a:cs typeface="Arial" panose="020B0604020202020204" pitchFamily="34" charset="0"/>
              </a:rPr>
              <a:t>Secondments between Third Country (TC) partners are not relevant for the scheme</a:t>
            </a:r>
            <a:r>
              <a:rPr lang="en-GB"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285750" indent="-285750">
              <a:buFont typeface="Arial,Sans-Serif"/>
              <a:buChar char="•"/>
            </a:pPr>
            <a:endParaRPr lang="en-US" dirty="0">
              <a:latin typeface="Arial" panose="020B0604020202020204" pitchFamily="34" charset="0"/>
              <a:ea typeface="Calibri"/>
              <a:cs typeface="Arial" panose="020B0604020202020204" pitchFamily="34" charset="0"/>
            </a:endParaRPr>
          </a:p>
          <a:p>
            <a:pPr algn="just"/>
            <a:r>
              <a:rPr lang="en-GB" dirty="0">
                <a:latin typeface="Arial" panose="020B0604020202020204" pitchFamily="34" charset="0"/>
                <a:cs typeface="Arial" panose="020B0604020202020204" pitchFamily="34" charset="0"/>
              </a:rPr>
              <a:t>A summary of the secondments eligible for funding</a:t>
            </a:r>
            <a:r>
              <a:rPr lang="en-US" dirty="0">
                <a:latin typeface="Arial" panose="020B0604020202020204" pitchFamily="34" charset="0"/>
                <a:cs typeface="Arial" panose="020B0604020202020204" pitchFamily="34" charset="0"/>
              </a:rPr>
              <a:t> </a:t>
            </a:r>
          </a:p>
          <a:p>
            <a:pPr marL="285750" indent="-285750">
              <a:buFont typeface="Arial,Sans-Serif"/>
              <a:buChar char="•"/>
            </a:pPr>
            <a:r>
              <a:rPr lang="en-GB" dirty="0">
                <a:latin typeface="Arial" panose="020B0604020202020204" pitchFamily="34" charset="0"/>
                <a:cs typeface="Arial" panose="020B0604020202020204" pitchFamily="34" charset="0"/>
              </a:rPr>
              <a:t>From </a:t>
            </a:r>
            <a:r>
              <a:rPr lang="en-GB" b="1" dirty="0">
                <a:latin typeface="Arial" panose="020B0604020202020204" pitchFamily="34" charset="0"/>
                <a:cs typeface="Arial" panose="020B0604020202020204" pitchFamily="34" charset="0"/>
              </a:rPr>
              <a:t>a beneficiary to partner in a TC </a:t>
            </a:r>
            <a:r>
              <a:rPr lang="en-GB" dirty="0">
                <a:latin typeface="Arial" panose="020B0604020202020204" pitchFamily="34" charset="0"/>
                <a:cs typeface="Arial" panose="020B0604020202020204" pitchFamily="34" charset="0"/>
              </a:rPr>
              <a:t>(sector is not relevant)</a:t>
            </a:r>
            <a:r>
              <a:rPr lang="en-US" dirty="0">
                <a:latin typeface="Arial" panose="020B0604020202020204" pitchFamily="34" charset="0"/>
                <a:cs typeface="Arial" panose="020B0604020202020204" pitchFamily="34" charset="0"/>
              </a:rPr>
              <a:t> </a:t>
            </a:r>
            <a:endParaRPr lang="en-US" dirty="0">
              <a:latin typeface="Arial" panose="020B0604020202020204" pitchFamily="34" charset="0"/>
              <a:ea typeface="Calibri"/>
              <a:cs typeface="Arial" panose="020B0604020202020204" pitchFamily="34" charset="0"/>
            </a:endParaRPr>
          </a:p>
          <a:p>
            <a:pPr marL="285750" indent="-285750">
              <a:buFont typeface="Arial,Sans-Serif"/>
              <a:buChar char="•"/>
            </a:pPr>
            <a:r>
              <a:rPr lang="en-GB" dirty="0">
                <a:latin typeface="Arial" panose="020B0604020202020204" pitchFamily="34" charset="0"/>
                <a:cs typeface="Arial" panose="020B0604020202020204" pitchFamily="34" charset="0"/>
              </a:rPr>
              <a:t>From </a:t>
            </a:r>
            <a:r>
              <a:rPr lang="en-GB" b="1" dirty="0">
                <a:latin typeface="Arial" panose="020B0604020202020204" pitchFamily="34" charset="0"/>
                <a:cs typeface="Arial" panose="020B0604020202020204" pitchFamily="34" charset="0"/>
              </a:rPr>
              <a:t>an eligible partner to Europe</a:t>
            </a:r>
            <a:r>
              <a:rPr lang="en-US" b="1" dirty="0">
                <a:latin typeface="Arial" panose="020B0604020202020204" pitchFamily="34" charset="0"/>
                <a:cs typeface="Arial" panose="020B0604020202020204" pitchFamily="34" charset="0"/>
              </a:rPr>
              <a:t> </a:t>
            </a:r>
          </a:p>
          <a:p>
            <a:pPr marL="285750" indent="-285750">
              <a:buFont typeface="Arial,Sans-Serif"/>
              <a:buChar char="•"/>
            </a:pPr>
            <a:endParaRPr lang="en-US" b="1" dirty="0">
              <a:latin typeface="Arial" panose="020B0604020202020204" pitchFamily="34" charset="0"/>
              <a:ea typeface="Calibri"/>
              <a:cs typeface="Arial" panose="020B0604020202020204" pitchFamily="34" charset="0"/>
            </a:endParaRPr>
          </a:p>
          <a:p>
            <a:pPr marL="0" indent="0">
              <a:buFont typeface="Arial,Sans-Serif"/>
              <a:buNone/>
            </a:pPr>
            <a:r>
              <a:rPr lang="en-US" dirty="0"/>
              <a:t>List of Participating Countries in Horizon Europe including Third Countries:</a:t>
            </a:r>
            <a:endParaRPr lang="en-US" b="1" dirty="0">
              <a:latin typeface="Arial" panose="020B0604020202020204" pitchFamily="34" charset="0"/>
              <a:ea typeface="Calibri"/>
              <a:cs typeface="Arial" panose="020B0604020202020204" pitchFamily="34" charset="0"/>
            </a:endParaRPr>
          </a:p>
          <a:p>
            <a:pPr marL="0" indent="0">
              <a:buFont typeface="Arial,Sans-Serif"/>
              <a:buNone/>
            </a:pPr>
            <a:r>
              <a:rPr lang="en-US" b="1" dirty="0">
                <a:latin typeface="Arial" panose="020B0604020202020204" pitchFamily="34" charset="0"/>
                <a:ea typeface="Calibri"/>
                <a:cs typeface="Arial" panose="020B0604020202020204" pitchFamily="34" charset="0"/>
              </a:rPr>
              <a:t>https://ec.europa.eu/info/funding-tenders/opportunities/docs/2021-2027/common/guidance/list-3rd-country-participation_horizon-euratom_en.pdf</a:t>
            </a:r>
          </a:p>
          <a:p>
            <a:pPr marL="285750" indent="-285750">
              <a:buFont typeface="Arial,Sans-Serif"/>
              <a:buChar char="•"/>
            </a:pPr>
            <a:endParaRPr lang="en-US" dirty="0">
              <a:latin typeface="Arial" panose="020B0604020202020204" pitchFamily="34" charset="0"/>
              <a:ea typeface="Calibri"/>
              <a:cs typeface="Arial" panose="020B0604020202020204" pitchFamily="34" charset="0"/>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B475C47-C4C8-470B-A4FC-BF85E7BE5C8E}" type="slidenum">
              <a:rPr lang="en-GB" smtClean="0"/>
              <a:t>14</a:t>
            </a:fld>
            <a:endParaRPr lang="en-GB"/>
          </a:p>
        </p:txBody>
      </p:sp>
    </p:spTree>
    <p:extLst>
      <p:ext uri="{BB962C8B-B14F-4D97-AF65-F5344CB8AC3E}">
        <p14:creationId xmlns:p14="http://schemas.microsoft.com/office/powerpoint/2010/main" val="302633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charset="0"/>
                <a:cs typeface="Arial" panose="020B0604020202020204" pitchFamily="34" charset="0"/>
              </a:rPr>
              <a:t>What does staff exchanges fund?</a:t>
            </a:r>
          </a:p>
          <a:p>
            <a:endParaRPr lang="en-GB" dirty="0">
              <a:latin typeface="Arial" charset="0"/>
              <a:cs typeface="Arial" panose="020B0604020202020204" pitchFamily="34" charset="0"/>
            </a:endParaRPr>
          </a:p>
          <a:p>
            <a:pPr marL="171450" indent="-171450">
              <a:buFont typeface="Arial" panose="020B0604020202020204" pitchFamily="34" charset="0"/>
              <a:buChar char="•"/>
            </a:pPr>
            <a:r>
              <a:rPr lang="en-GB" dirty="0">
                <a:latin typeface="Arial" charset="0"/>
                <a:cs typeface="Arial" panose="020B0604020202020204" pitchFamily="34" charset="0"/>
              </a:rPr>
              <a:t>Staff exchanges reimbursement is based on unit costs triggered by secondments. The total is 5010 </a:t>
            </a:r>
            <a:r>
              <a:rPr lang="en-GB" dirty="0" err="1">
                <a:latin typeface="Arial" charset="0"/>
                <a:cs typeface="Arial" panose="020B0604020202020204" pitchFamily="34" charset="0"/>
              </a:rPr>
              <a:t>Eur</a:t>
            </a:r>
            <a:r>
              <a:rPr lang="en-GB" dirty="0">
                <a:latin typeface="Arial" charset="0"/>
                <a:cs typeface="Arial" panose="020B0604020202020204" pitchFamily="34" charset="0"/>
              </a:rPr>
              <a:t> per person month (Unit Cost).</a:t>
            </a:r>
          </a:p>
          <a:p>
            <a:endParaRPr lang="en-GB" dirty="0">
              <a:latin typeface="Arial" charset="0"/>
              <a:cs typeface="Arial" panose="020B0604020202020204" pitchFamily="34" charset="0"/>
            </a:endParaRPr>
          </a:p>
          <a:p>
            <a:pPr marL="171450" indent="-171450">
              <a:buFont typeface="Arial" panose="020B0604020202020204" pitchFamily="34" charset="0"/>
              <a:buChar char="•"/>
            </a:pPr>
            <a:r>
              <a:rPr lang="en-GB" dirty="0">
                <a:latin typeface="Arial" charset="0"/>
                <a:cs typeface="Arial" panose="020B0604020202020204" pitchFamily="34" charset="0"/>
              </a:rPr>
              <a:t>The staff member unit costs amounting to 2710 Euros are to be paid in their entirety as a top-up of their salary and are meant to cover expenses related to the secondment travel, accommodation and subsistence costs.</a:t>
            </a:r>
          </a:p>
          <a:p>
            <a:endParaRPr lang="en-GB" dirty="0">
              <a:latin typeface="Arial" charset="0"/>
              <a:cs typeface="Arial" panose="020B0604020202020204" pitchFamily="34" charset="0"/>
            </a:endParaRPr>
          </a:p>
          <a:p>
            <a:pPr marL="171450" indent="-171450">
              <a:buFont typeface="Arial" panose="020B0604020202020204" pitchFamily="34" charset="0"/>
              <a:buChar char="•"/>
            </a:pPr>
            <a:r>
              <a:rPr lang="en-GB" dirty="0">
                <a:latin typeface="Arial" charset="0"/>
                <a:cs typeface="Arial" panose="020B0604020202020204" pitchFamily="34" charset="0"/>
              </a:rPr>
              <a:t>Institutional costs amounting to 2300 euros can be further divided into research related unit costs and purely managerial costs. The consortium can use some flexibility but only for the use of the category B unit costs.</a:t>
            </a:r>
            <a:r>
              <a:rPr lang="en-GB" dirty="0"/>
              <a:t> Category B can be used to complement category A top-up allowances.</a:t>
            </a:r>
          </a:p>
          <a:p>
            <a:endParaRPr lang="en-GB" dirty="0">
              <a:latin typeface="Arial" charset="0"/>
              <a:cs typeface="Arial" panose="020B0604020202020204" pitchFamily="34" charset="0"/>
            </a:endParaRPr>
          </a:p>
          <a:p>
            <a:pPr algn="just" defTabSz="943773">
              <a:spcBef>
                <a:spcPts val="619"/>
              </a:spcBef>
              <a:defRPr/>
            </a:pPr>
            <a:r>
              <a:rPr lang="en-GB" b="1" dirty="0">
                <a:latin typeface="Arial" charset="0"/>
                <a:ea typeface="MS Mincho" panose="02020609040205080304" pitchFamily="49" charset="-128"/>
                <a:cs typeface="Arial" panose="020B0604020202020204" pitchFamily="34" charset="0"/>
              </a:rPr>
              <a:t>One thing to keep in mind is that the consortium can agree to transfer funds to organisations seconding staff based in third countries (associated partners) listed by the Commission as low and middle income countries. The details concerning such transfers should be described and ironed out in the consortium agreement.</a:t>
            </a:r>
          </a:p>
          <a:p>
            <a:pPr algn="just" defTabSz="943773">
              <a:spcBef>
                <a:spcPts val="619"/>
              </a:spcBef>
              <a:defRPr/>
            </a:pPr>
            <a:endParaRPr lang="en-GB" dirty="0">
              <a:latin typeface="Arial" charset="0"/>
              <a:ea typeface="MS Mincho" panose="02020609040205080304" pitchFamily="49" charset="-128"/>
              <a:cs typeface="Arial" panose="020B0604020202020204" pitchFamily="34" charset="0"/>
            </a:endParaRPr>
          </a:p>
          <a:p>
            <a:pPr marL="0" marR="0" lvl="0" indent="0" algn="just" defTabSz="943773" rtl="0" eaLnBrk="1" fontAlgn="auto" latinLnBrk="0" hangingPunct="1">
              <a:lnSpc>
                <a:spcPct val="100000"/>
              </a:lnSpc>
              <a:spcBef>
                <a:spcPts val="619"/>
              </a:spcBef>
              <a:spcAft>
                <a:spcPts val="0"/>
              </a:spcAft>
              <a:buClrTx/>
              <a:buSzTx/>
              <a:buFontTx/>
              <a:buNone/>
              <a:tabLst/>
              <a:defRPr/>
            </a:pPr>
            <a:r>
              <a:rPr lang="en-US" sz="1200" dirty="0"/>
              <a:t>The above financial arrangements are purely internal and each beneficiary remains bound to report under its own financial statements (Annex 4 to the </a:t>
            </a:r>
            <a:r>
              <a:rPr lang="en-US" sz="1200" dirty="0">
                <a:hlinkClick r:id="rId3"/>
              </a:rPr>
              <a:t>grant agreement</a:t>
            </a:r>
            <a:r>
              <a:rPr lang="en-US" sz="1200" dirty="0"/>
              <a:t>) the unit costs calculated according to the actual duration of secondments of its own staff seconded to other participants plus the secondments of staff from third country partners to its </a:t>
            </a:r>
            <a:r>
              <a:rPr lang="en-US" sz="1200" dirty="0" err="1"/>
              <a:t>organisation</a:t>
            </a:r>
            <a:r>
              <a:rPr lang="en-US" sz="1200" dirty="0"/>
              <a:t>.</a:t>
            </a:r>
            <a:endParaRPr lang="en-US" dirty="0"/>
          </a:p>
          <a:p>
            <a:endParaRPr lang="en-GB" sz="1200" u="sng" kern="1200" dirty="0">
              <a:solidFill>
                <a:schemeClr val="tx1"/>
              </a:solidFill>
              <a:latin typeface="Arial" charset="0"/>
              <a:ea typeface="+mn-ea"/>
              <a:cs typeface="Arial" panose="020B0604020202020204" pitchFamily="34" charset="0"/>
            </a:endParaRPr>
          </a:p>
          <a:p>
            <a:pPr marL="0" indent="0" algn="just" defTabSz="905988">
              <a:spcBef>
                <a:spcPts val="594"/>
              </a:spcBef>
              <a:buFont typeface="Arial" panose="020B0604020202020204" pitchFamily="34" charset="0"/>
              <a:buNone/>
              <a:defRPr/>
            </a:pPr>
            <a:r>
              <a:rPr lang="en-GB" sz="1200" kern="1200" dirty="0">
                <a:solidFill>
                  <a:srgbClr val="000000"/>
                </a:solidFill>
                <a:latin typeface="Arial" charset="0"/>
                <a:ea typeface="MS Mincho" panose="02020609040205080304" pitchFamily="49" charset="-128"/>
                <a:cs typeface="Arial" panose="020B0604020202020204" pitchFamily="34" charset="0"/>
              </a:rPr>
              <a:t>The </a:t>
            </a:r>
            <a:r>
              <a:rPr lang="en-GB" sz="1200" b="1" kern="1200" dirty="0">
                <a:solidFill>
                  <a:schemeClr val="tx1"/>
                </a:solidFill>
                <a:latin typeface="Arial" charset="0"/>
                <a:ea typeface="MS Mincho" panose="02020609040205080304" pitchFamily="49" charset="-128"/>
                <a:cs typeface="Arial" panose="020B0604020202020204" pitchFamily="34" charset="0"/>
              </a:rPr>
              <a:t>special needs allowance</a:t>
            </a:r>
            <a:r>
              <a:rPr lang="en-GB" sz="1200" kern="1200" dirty="0">
                <a:solidFill>
                  <a:schemeClr val="tx1"/>
                </a:solidFill>
                <a:latin typeface="Arial" charset="0"/>
                <a:ea typeface="MS Mincho" panose="02020609040205080304" pitchFamily="49" charset="-128"/>
                <a:cs typeface="Arial" panose="020B0604020202020204" pitchFamily="34" charset="0"/>
              </a:rPr>
              <a:t> contributes to the additional costs of staff members with disabilities, whose long-term physical, mental, intellectual or sensory impairments are certified by a competent national authority and of such nature that their participation in the action may not be possible without the acquisition of special needs items or services. These special needs items or services shall not have been funded from another source (e.g. social security or health insurance). </a:t>
            </a:r>
            <a:r>
              <a:rPr lang="en-GB" sz="1200" kern="1200" dirty="0">
                <a:solidFill>
                  <a:srgbClr val="000000"/>
                </a:solidFill>
                <a:latin typeface="Arial" charset="0"/>
                <a:ea typeface="MS Mincho" panose="02020609040205080304" pitchFamily="49" charset="-128"/>
                <a:cs typeface="Arial" panose="020B0604020202020204" pitchFamily="34" charset="0"/>
              </a:rPr>
              <a:t>The special needs allowance should be requested when the need arises.</a:t>
            </a:r>
          </a:p>
          <a:p>
            <a:pPr marL="0" indent="0" algn="just" defTabSz="905988">
              <a:spcBef>
                <a:spcPts val="594"/>
              </a:spcBef>
              <a:buFont typeface="Arial" panose="020B0604020202020204" pitchFamily="34" charset="0"/>
              <a:buNone/>
              <a:defRPr/>
            </a:pPr>
            <a:endParaRPr lang="en-GB" sz="1200" b="0" i="0" kern="1200" dirty="0">
              <a:solidFill>
                <a:srgbClr val="000000"/>
              </a:solidFill>
              <a:latin typeface="Arial" charset="0"/>
              <a:ea typeface="MS Mincho" panose="02020609040205080304" pitchFamily="49" charset="-128"/>
              <a:cs typeface="Arial" panose="020B0604020202020204" pitchFamily="34" charset="0"/>
            </a:endParaRPr>
          </a:p>
          <a:p>
            <a:pPr marL="0" indent="0" algn="just" defTabSz="905988">
              <a:spcBef>
                <a:spcPts val="594"/>
              </a:spcBef>
              <a:buFont typeface="Arial" panose="020B0604020202020204" pitchFamily="34" charset="0"/>
              <a:buNone/>
              <a:defRPr/>
            </a:pPr>
            <a:r>
              <a:rPr lang="en-GB" sz="1200" b="1" i="1" kern="1200" dirty="0">
                <a:solidFill>
                  <a:schemeClr val="tx1"/>
                </a:solidFill>
                <a:latin typeface="Arial" charset="0"/>
                <a:ea typeface="MS Mincho" panose="02020609040205080304" pitchFamily="49" charset="-128"/>
                <a:cs typeface="Arial" panose="020B0604020202020204" pitchFamily="34" charset="0"/>
              </a:rPr>
              <a:t>Part of the amount may be transferred to third country partners in line with the Consortium Agreement</a:t>
            </a:r>
            <a:r>
              <a:rPr lang="en-GB" sz="1200" i="1" kern="1200" dirty="0">
                <a:solidFill>
                  <a:schemeClr val="tx1"/>
                </a:solidFill>
                <a:latin typeface="Arial" charset="0"/>
                <a:ea typeface="MS Mincho" panose="02020609040205080304" pitchFamily="49" charset="-128"/>
                <a:cs typeface="Arial" panose="020B0604020202020204" pitchFamily="34" charset="0"/>
              </a:rPr>
              <a:t>, but each beneficiary (as grant recipient), is responsible for the technical and financial implementation of the action.</a:t>
            </a:r>
          </a:p>
          <a:p>
            <a:endParaRPr lang="en-GB" sz="1200" i="1" kern="1200" dirty="0">
              <a:solidFill>
                <a:schemeClr val="tx1"/>
              </a:solidFill>
              <a:latin typeface="Arial"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15</a:t>
            </a:fld>
            <a:endParaRPr lang="en-GB"/>
          </a:p>
        </p:txBody>
      </p:sp>
    </p:spTree>
    <p:extLst>
      <p:ext uri="{BB962C8B-B14F-4D97-AF65-F5344CB8AC3E}">
        <p14:creationId xmlns:p14="http://schemas.microsoft.com/office/powerpoint/2010/main" val="179061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475C47-C4C8-470B-A4FC-BF85E7BE5C8E}" type="slidenum">
              <a:rPr lang="en-GB" smtClean="0"/>
              <a:t>16</a:t>
            </a:fld>
            <a:endParaRPr lang="en-GB"/>
          </a:p>
        </p:txBody>
      </p:sp>
    </p:spTree>
    <p:extLst>
      <p:ext uri="{BB962C8B-B14F-4D97-AF65-F5344CB8AC3E}">
        <p14:creationId xmlns:p14="http://schemas.microsoft.com/office/powerpoint/2010/main" val="842791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17</a:t>
            </a:fld>
            <a:endParaRPr lang="en-GB"/>
          </a:p>
        </p:txBody>
      </p:sp>
    </p:spTree>
    <p:extLst>
      <p:ext uri="{BB962C8B-B14F-4D97-AF65-F5344CB8AC3E}">
        <p14:creationId xmlns:p14="http://schemas.microsoft.com/office/powerpoint/2010/main" val="2275354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475C47-C4C8-470B-A4FC-BF85E7BE5C8E}" type="slidenum">
              <a:rPr lang="en-GB" smtClean="0"/>
              <a:t>18</a:t>
            </a:fld>
            <a:endParaRPr lang="en-GB"/>
          </a:p>
        </p:txBody>
      </p:sp>
    </p:spTree>
    <p:extLst>
      <p:ext uri="{BB962C8B-B14F-4D97-AF65-F5344CB8AC3E}">
        <p14:creationId xmlns:p14="http://schemas.microsoft.com/office/powerpoint/2010/main" val="4147978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19</a:t>
            </a:fld>
            <a:endParaRPr lang="en-GB"/>
          </a:p>
        </p:txBody>
      </p:sp>
    </p:spTree>
    <p:extLst>
      <p:ext uri="{BB962C8B-B14F-4D97-AF65-F5344CB8AC3E}">
        <p14:creationId xmlns:p14="http://schemas.microsoft.com/office/powerpoint/2010/main" val="255376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noProof="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2</a:t>
            </a:fld>
            <a:endParaRPr lang="en-GB"/>
          </a:p>
        </p:txBody>
      </p:sp>
    </p:spTree>
    <p:extLst>
      <p:ext uri="{BB962C8B-B14F-4D97-AF65-F5344CB8AC3E}">
        <p14:creationId xmlns:p14="http://schemas.microsoft.com/office/powerpoint/2010/main" val="319822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You </a:t>
            </a:r>
            <a:r>
              <a:rPr lang="fr-BE" dirty="0" err="1"/>
              <a:t>may</a:t>
            </a:r>
            <a:r>
              <a:rPr lang="fr-BE" dirty="0"/>
              <a:t> </a:t>
            </a:r>
            <a:r>
              <a:rPr lang="fr-BE" dirty="0" err="1"/>
              <a:t>find</a:t>
            </a:r>
            <a:r>
              <a:rPr lang="fr-BE" dirty="0"/>
              <a:t> all </a:t>
            </a:r>
            <a:r>
              <a:rPr lang="fr-BE" dirty="0" err="1"/>
              <a:t>details</a:t>
            </a:r>
            <a:r>
              <a:rPr lang="fr-BE" dirty="0"/>
              <a:t> about MSCA actions and the Staff Exchanges one on the page </a:t>
            </a:r>
            <a:r>
              <a:rPr lang="fr-BE" dirty="0" err="1"/>
              <a:t>published</a:t>
            </a:r>
            <a:r>
              <a:rPr lang="fr-BE" dirty="0"/>
              <a:t> on the Europa – REA </a:t>
            </a:r>
            <a:r>
              <a:rPr lang="fr-BE" dirty="0" err="1"/>
              <a:t>website</a:t>
            </a:r>
            <a:r>
              <a:rPr lang="fr-BE" dirty="0"/>
              <a:t> (</a:t>
            </a:r>
            <a:r>
              <a:rPr lang="fr-BE" dirty="0" err="1"/>
              <a:t>link</a:t>
            </a:r>
            <a:r>
              <a:rPr lang="fr-BE" dirty="0"/>
              <a:t> in the slide). </a:t>
            </a:r>
          </a:p>
          <a:p>
            <a:pPr defTabSz="952536">
              <a:defRPr/>
            </a:pPr>
            <a:r>
              <a:rPr lang="en-US" dirty="0"/>
              <a:t> </a:t>
            </a:r>
          </a:p>
          <a:p>
            <a:endParaRPr lang="en-US" dirty="0"/>
          </a:p>
        </p:txBody>
      </p:sp>
      <p:sp>
        <p:nvSpPr>
          <p:cNvPr id="4" name="Slide Number Placeholder 3"/>
          <p:cNvSpPr>
            <a:spLocks noGrp="1"/>
          </p:cNvSpPr>
          <p:nvPr>
            <p:ph type="sldNum" sz="quarter" idx="10"/>
          </p:nvPr>
        </p:nvSpPr>
        <p:spPr/>
        <p:txBody>
          <a:bodyPr/>
          <a:lstStyle/>
          <a:p>
            <a:fld id="{6B475C47-C4C8-470B-A4FC-BF85E7BE5C8E}" type="slidenum">
              <a:rPr lang="en-GB" smtClean="0"/>
              <a:t>20</a:t>
            </a:fld>
            <a:endParaRPr lang="en-GB"/>
          </a:p>
        </p:txBody>
      </p:sp>
    </p:spTree>
    <p:extLst>
      <p:ext uri="{BB962C8B-B14F-4D97-AF65-F5344CB8AC3E}">
        <p14:creationId xmlns:p14="http://schemas.microsoft.com/office/powerpoint/2010/main" val="846218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For </a:t>
            </a:r>
            <a:r>
              <a:rPr lang="fr-BE" dirty="0" err="1"/>
              <a:t>preparing</a:t>
            </a:r>
            <a:r>
              <a:rPr lang="fr-BE" dirty="0"/>
              <a:t> the </a:t>
            </a:r>
            <a:r>
              <a:rPr lang="fr-BE" dirty="0" err="1"/>
              <a:t>proposal</a:t>
            </a:r>
            <a:r>
              <a:rPr lang="fr-BE" dirty="0"/>
              <a:t> </a:t>
            </a:r>
            <a:r>
              <a:rPr lang="fr-BE" dirty="0" err="1"/>
              <a:t>you</a:t>
            </a:r>
            <a:r>
              <a:rPr lang="fr-BE" dirty="0"/>
              <a:t> </a:t>
            </a:r>
            <a:r>
              <a:rPr lang="fr-BE" dirty="0" err="1"/>
              <a:t>may</a:t>
            </a:r>
            <a:r>
              <a:rPr lang="fr-BE" dirty="0"/>
              <a:t> have to go the </a:t>
            </a:r>
            <a:r>
              <a:rPr lang="fr-BE" baseline="0" dirty="0"/>
              <a:t>https://ec.europa.eu/info/funding-tenders/opportunities/portal/screen/home and </a:t>
            </a:r>
            <a:r>
              <a:rPr lang="fr-BE" baseline="0" dirty="0" err="1"/>
              <a:t>search</a:t>
            </a:r>
            <a:r>
              <a:rPr lang="fr-BE" baseline="0" dirty="0"/>
              <a:t> </a:t>
            </a:r>
            <a:r>
              <a:rPr lang="fr-BE" baseline="0" dirty="0" err="1"/>
              <a:t>your</a:t>
            </a:r>
            <a:r>
              <a:rPr lang="fr-BE" baseline="0" dirty="0"/>
              <a:t> call of </a:t>
            </a:r>
            <a:r>
              <a:rPr lang="fr-BE" baseline="0" dirty="0" err="1"/>
              <a:t>interest</a:t>
            </a:r>
            <a:r>
              <a:rPr lang="fr-BE" baseline="0" dirty="0"/>
              <a:t>. By </a:t>
            </a:r>
            <a:r>
              <a:rPr lang="fr-BE" baseline="0" dirty="0" err="1"/>
              <a:t>typing</a:t>
            </a:r>
            <a:r>
              <a:rPr lang="fr-BE" baseline="0" dirty="0"/>
              <a:t> MSCA Staff Exchanges, </a:t>
            </a:r>
            <a:r>
              <a:rPr lang="fr-BE" baseline="0" dirty="0" err="1"/>
              <a:t>you</a:t>
            </a:r>
            <a:r>
              <a:rPr lang="fr-BE" baseline="0" dirty="0"/>
              <a:t> </a:t>
            </a:r>
            <a:r>
              <a:rPr lang="fr-BE" baseline="0" dirty="0" err="1"/>
              <a:t>will</a:t>
            </a:r>
            <a:r>
              <a:rPr lang="fr-BE" baseline="0" dirty="0"/>
              <a:t> </a:t>
            </a:r>
            <a:r>
              <a:rPr lang="fr-BE" baseline="0" dirty="0" err="1"/>
              <a:t>be</a:t>
            </a:r>
            <a:r>
              <a:rPr lang="fr-BE" baseline="0" dirty="0"/>
              <a:t> able to </a:t>
            </a:r>
            <a:r>
              <a:rPr lang="fr-BE" baseline="0" dirty="0" err="1"/>
              <a:t>find</a:t>
            </a:r>
            <a:r>
              <a:rPr lang="fr-BE" baseline="0" dirty="0"/>
              <a:t> the call 2024. </a:t>
            </a:r>
          </a:p>
          <a:p>
            <a:endParaRPr lang="en-US" dirty="0"/>
          </a:p>
        </p:txBody>
      </p:sp>
      <p:sp>
        <p:nvSpPr>
          <p:cNvPr id="4" name="Slide Number Placeholder 3"/>
          <p:cNvSpPr>
            <a:spLocks noGrp="1"/>
          </p:cNvSpPr>
          <p:nvPr>
            <p:ph type="sldNum" sz="quarter" idx="10"/>
          </p:nvPr>
        </p:nvSpPr>
        <p:spPr/>
        <p:txBody>
          <a:bodyPr/>
          <a:lstStyle/>
          <a:p>
            <a:fld id="{6B475C47-C4C8-470B-A4FC-BF85E7BE5C8E}" type="slidenum">
              <a:rPr lang="en-GB" smtClean="0"/>
              <a:t>21</a:t>
            </a:fld>
            <a:endParaRPr lang="en-GB"/>
          </a:p>
        </p:txBody>
      </p:sp>
    </p:spTree>
    <p:extLst>
      <p:ext uri="{BB962C8B-B14F-4D97-AF65-F5344CB8AC3E}">
        <p14:creationId xmlns:p14="http://schemas.microsoft.com/office/powerpoint/2010/main" val="83081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475C47-C4C8-470B-A4FC-BF85E7BE5C8E}" type="slidenum">
              <a:rPr lang="en-GB" smtClean="0"/>
              <a:t>22</a:t>
            </a:fld>
            <a:endParaRPr lang="en-GB"/>
          </a:p>
        </p:txBody>
      </p:sp>
    </p:spTree>
    <p:extLst>
      <p:ext uri="{BB962C8B-B14F-4D97-AF65-F5344CB8AC3E}">
        <p14:creationId xmlns:p14="http://schemas.microsoft.com/office/powerpoint/2010/main" val="2848525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proposal is composed of two parts: </a:t>
            </a:r>
          </a:p>
          <a:p>
            <a:pPr marL="171450" indent="-171450">
              <a:buFontTx/>
              <a:buChar char="-"/>
            </a:pPr>
            <a:r>
              <a:rPr lang="en-GB" baseline="0" dirty="0"/>
              <a:t>Part A: contains the administrative part and the budget of the proposal. </a:t>
            </a:r>
          </a:p>
          <a:p>
            <a:pPr marL="171450" indent="-171450">
              <a:buFontTx/>
              <a:buChar char="-"/>
            </a:pPr>
            <a:r>
              <a:rPr lang="en-GB" baseline="0" dirty="0"/>
              <a:t>Part B: contains the technical/scientific description of the action. </a:t>
            </a: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23</a:t>
            </a:fld>
            <a:endParaRPr lang="en-GB"/>
          </a:p>
        </p:txBody>
      </p:sp>
    </p:spTree>
    <p:extLst>
      <p:ext uri="{BB962C8B-B14F-4D97-AF65-F5344CB8AC3E}">
        <p14:creationId xmlns:p14="http://schemas.microsoft.com/office/powerpoint/2010/main" val="1095642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key documents to read before starting the preparation of a proposal are:</a:t>
            </a:r>
          </a:p>
          <a:p>
            <a:pPr marL="171450" indent="-171450">
              <a:buFont typeface="Arial" panose="020B0604020202020204" pitchFamily="34" charset="0"/>
              <a:buChar char="•"/>
            </a:pPr>
            <a:r>
              <a:rPr lang="en-GB" noProof="0" dirty="0"/>
              <a:t>MSCA Work Programme</a:t>
            </a:r>
          </a:p>
          <a:p>
            <a:pPr marL="171450" indent="-171450">
              <a:buFont typeface="Arial" panose="020B0604020202020204" pitchFamily="34" charset="0"/>
              <a:buChar char="•"/>
            </a:pPr>
            <a:r>
              <a:rPr lang="en-GB" noProof="0" dirty="0"/>
              <a:t>Guide for Applicants</a:t>
            </a:r>
          </a:p>
          <a:p>
            <a:pPr marL="171450" indent="-171450">
              <a:buFont typeface="Arial" panose="020B0604020202020204" pitchFamily="34" charset="0"/>
              <a:buChar char="•"/>
            </a:pPr>
            <a:r>
              <a:rPr lang="en-GB" noProof="0" dirty="0"/>
              <a:t>Proposal Template</a:t>
            </a:r>
          </a:p>
          <a:p>
            <a:pPr marL="171450" indent="-171450">
              <a:buFont typeface="Arial" panose="020B0604020202020204" pitchFamily="34" charset="0"/>
              <a:buChar char="•"/>
            </a:pPr>
            <a:r>
              <a:rPr lang="en-GB" noProof="0" dirty="0"/>
              <a:t>Frequently Asked Questions</a:t>
            </a:r>
          </a:p>
          <a:p>
            <a:pPr marL="171450" indent="-171450">
              <a:buFont typeface="Arial" panose="020B0604020202020204" pitchFamily="34" charset="0"/>
              <a:buChar char="•"/>
            </a:pPr>
            <a:r>
              <a:rPr lang="en-GB" noProof="0" dirty="0"/>
              <a:t>Model Grant Agreement</a:t>
            </a: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24</a:t>
            </a:fld>
            <a:endParaRPr lang="en-GB"/>
          </a:p>
        </p:txBody>
      </p:sp>
    </p:spTree>
    <p:extLst>
      <p:ext uri="{BB962C8B-B14F-4D97-AF65-F5344CB8AC3E}">
        <p14:creationId xmlns:p14="http://schemas.microsoft.com/office/powerpoint/2010/main" val="1080207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latinLnBrk="0"/>
            <a:r>
              <a:rPr lang="en-US" sz="1200" b="1" i="0" dirty="0">
                <a:solidFill>
                  <a:srgbClr val="585858"/>
                </a:solidFill>
                <a:effectLst/>
                <a:latin typeface="Open Sans" panose="020B0606030504020204" pitchFamily="34" charset="0"/>
              </a:rPr>
              <a:t>6 steps to prepare your application</a:t>
            </a:r>
          </a:p>
          <a:p>
            <a:pPr algn="l" fontAlgn="t" latinLnBrk="0">
              <a:buFont typeface="+mj-lt"/>
              <a:buAutoNum type="arabicPeriod"/>
            </a:pPr>
            <a:r>
              <a:rPr lang="en-US" sz="1200" u="sng" dirty="0">
                <a:solidFill>
                  <a:srgbClr val="005B90"/>
                </a:solidFill>
                <a:effectLst/>
                <a:latin typeface="Open Sans" panose="020B0606030504020204" pitchFamily="34" charset="0"/>
                <a:hlinkClick r:id="rId3"/>
              </a:rPr>
              <a:t>Get familiar with how funding works</a:t>
            </a:r>
            <a:endParaRPr lang="en-US" sz="1200" dirty="0">
              <a:effectLst/>
              <a:latin typeface="Open Sans" panose="020B0606030504020204" pitchFamily="34" charset="0"/>
            </a:endParaRPr>
          </a:p>
          <a:p>
            <a:pPr algn="l" fontAlgn="t" latinLnBrk="0">
              <a:buFont typeface="+mj-lt"/>
              <a:buAutoNum type="arabicPeriod"/>
            </a:pPr>
            <a:r>
              <a:rPr lang="en-US" sz="1200" u="sng" dirty="0">
                <a:solidFill>
                  <a:srgbClr val="005B90"/>
                </a:solidFill>
                <a:effectLst/>
                <a:latin typeface="Open Sans" panose="020B0606030504020204" pitchFamily="34" charset="0"/>
                <a:hlinkClick r:id="rId4"/>
              </a:rPr>
              <a:t>Make sure your </a:t>
            </a:r>
            <a:r>
              <a:rPr lang="en-US" sz="1200" u="sng" dirty="0" err="1">
                <a:solidFill>
                  <a:srgbClr val="005B90"/>
                </a:solidFill>
                <a:effectLst/>
                <a:latin typeface="Open Sans" panose="020B0606030504020204" pitchFamily="34" charset="0"/>
                <a:hlinkClick r:id="rId4"/>
              </a:rPr>
              <a:t>organisation</a:t>
            </a:r>
            <a:r>
              <a:rPr lang="en-US" sz="1200" u="sng" dirty="0">
                <a:solidFill>
                  <a:srgbClr val="005B90"/>
                </a:solidFill>
                <a:effectLst/>
                <a:latin typeface="Open Sans" panose="020B0606030504020204" pitchFamily="34" charset="0"/>
                <a:hlinkClick r:id="rId4"/>
              </a:rPr>
              <a:t> can apply and your staff is eligible to take part</a:t>
            </a:r>
            <a:endParaRPr lang="en-US" sz="1200" dirty="0">
              <a:effectLst/>
              <a:latin typeface="Open Sans" panose="020B0606030504020204" pitchFamily="34" charset="0"/>
            </a:endParaRPr>
          </a:p>
          <a:p>
            <a:pPr algn="l" fontAlgn="t" latinLnBrk="0">
              <a:buFont typeface="+mj-lt"/>
              <a:buAutoNum type="arabicPeriod"/>
            </a:pPr>
            <a:r>
              <a:rPr lang="en-US" sz="1200" u="sng" dirty="0">
                <a:solidFill>
                  <a:srgbClr val="005B90"/>
                </a:solidFill>
                <a:effectLst/>
                <a:latin typeface="Open Sans" panose="020B0606030504020204" pitchFamily="34" charset="0"/>
                <a:hlinkClick r:id="rId5"/>
              </a:rPr>
              <a:t>Find the best partners to prepare your proposal</a:t>
            </a:r>
            <a:endParaRPr lang="en-US" sz="1200" dirty="0">
              <a:effectLst/>
              <a:latin typeface="Open Sans" panose="020B0606030504020204" pitchFamily="34" charset="0"/>
            </a:endParaRPr>
          </a:p>
          <a:p>
            <a:pPr algn="l" fontAlgn="t" latinLnBrk="0">
              <a:buFont typeface="+mj-lt"/>
              <a:buAutoNum type="arabicPeriod"/>
            </a:pPr>
            <a:r>
              <a:rPr lang="en-US" sz="1200" u="sng" dirty="0">
                <a:solidFill>
                  <a:srgbClr val="005B90"/>
                </a:solidFill>
                <a:effectLst/>
                <a:latin typeface="Open Sans" panose="020B0606030504020204" pitchFamily="34" charset="0"/>
                <a:hlinkClick r:id="rId6"/>
              </a:rPr>
              <a:t>Start drafting your application</a:t>
            </a:r>
            <a:endParaRPr lang="en-US" sz="1200" dirty="0">
              <a:effectLst/>
              <a:latin typeface="Open Sans" panose="020B0606030504020204" pitchFamily="34" charset="0"/>
            </a:endParaRPr>
          </a:p>
          <a:p>
            <a:pPr algn="l" fontAlgn="t" latinLnBrk="0">
              <a:buFont typeface="+mj-lt"/>
              <a:buAutoNum type="arabicPeriod"/>
            </a:pPr>
            <a:r>
              <a:rPr lang="en-US" sz="1200" u="sng" dirty="0">
                <a:solidFill>
                  <a:srgbClr val="005B90"/>
                </a:solidFill>
                <a:effectLst/>
                <a:latin typeface="Open Sans" panose="020B0606030504020204" pitchFamily="34" charset="0"/>
                <a:hlinkClick r:id="rId7"/>
              </a:rPr>
              <a:t>Check your application with your peers</a:t>
            </a:r>
            <a:endParaRPr lang="en-US" sz="1200" dirty="0">
              <a:effectLst/>
              <a:latin typeface="Open Sans" panose="020B0606030504020204" pitchFamily="34" charset="0"/>
            </a:endParaRPr>
          </a:p>
          <a:p>
            <a:pPr algn="l" fontAlgn="t" latinLnBrk="0">
              <a:buFont typeface="+mj-lt"/>
              <a:buAutoNum type="arabicPeriod"/>
            </a:pPr>
            <a:r>
              <a:rPr lang="en-US" sz="1200" u="sng" dirty="0">
                <a:solidFill>
                  <a:srgbClr val="005B90"/>
                </a:solidFill>
                <a:effectLst/>
                <a:latin typeface="Open Sans" panose="020B0606030504020204" pitchFamily="34" charset="0"/>
                <a:hlinkClick r:id="rId8"/>
              </a:rPr>
              <a:t>Submit your application</a:t>
            </a:r>
            <a:endParaRPr lang="en-US" sz="1200" dirty="0">
              <a:effectLst/>
              <a:latin typeface="Open Sans" panose="020B0606030504020204" pitchFamily="34" charset="0"/>
            </a:endParaRPr>
          </a:p>
          <a:p>
            <a:endParaRPr lang="en-IE" dirty="0"/>
          </a:p>
        </p:txBody>
      </p:sp>
      <p:sp>
        <p:nvSpPr>
          <p:cNvPr id="4" name="Slide Number Placeholder 3"/>
          <p:cNvSpPr>
            <a:spLocks noGrp="1"/>
          </p:cNvSpPr>
          <p:nvPr>
            <p:ph type="sldNum" sz="quarter" idx="5"/>
          </p:nvPr>
        </p:nvSpPr>
        <p:spPr/>
        <p:txBody>
          <a:bodyPr/>
          <a:lstStyle/>
          <a:p>
            <a:fld id="{6B475C47-C4C8-470B-A4FC-BF85E7BE5C8E}" type="slidenum">
              <a:rPr lang="en-GB" smtClean="0"/>
              <a:t>25</a:t>
            </a:fld>
            <a:endParaRPr lang="en-GB"/>
          </a:p>
        </p:txBody>
      </p:sp>
    </p:spTree>
    <p:extLst>
      <p:ext uri="{BB962C8B-B14F-4D97-AF65-F5344CB8AC3E}">
        <p14:creationId xmlns:p14="http://schemas.microsoft.com/office/powerpoint/2010/main" val="861597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75C47-C4C8-470B-A4FC-BF85E7BE5C8E}" type="slidenum">
              <a:rPr lang="en-GB" smtClean="0"/>
              <a:t>26</a:t>
            </a:fld>
            <a:endParaRPr lang="en-GB"/>
          </a:p>
        </p:txBody>
      </p:sp>
    </p:spTree>
    <p:extLst>
      <p:ext uri="{BB962C8B-B14F-4D97-AF65-F5344CB8AC3E}">
        <p14:creationId xmlns:p14="http://schemas.microsoft.com/office/powerpoint/2010/main" val="220088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3</a:t>
            </a:fld>
            <a:endParaRPr lang="en-GB"/>
          </a:p>
        </p:txBody>
      </p:sp>
    </p:spTree>
    <p:extLst>
      <p:ext uri="{BB962C8B-B14F-4D97-AF65-F5344CB8AC3E}">
        <p14:creationId xmlns:p14="http://schemas.microsoft.com/office/powerpoint/2010/main" val="227535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6324B"/>
                </a:solidFill>
                <a:effectLst/>
                <a:latin typeface="arial" panose="020B0604020202020204" pitchFamily="34" charset="0"/>
              </a:rPr>
              <a:t>Horizon Europe is the EU’s key funding </a:t>
            </a:r>
            <a:r>
              <a:rPr lang="en-US" b="0" i="0" dirty="0" err="1">
                <a:solidFill>
                  <a:srgbClr val="26324B"/>
                </a:solidFill>
                <a:effectLst/>
                <a:latin typeface="arial" panose="020B0604020202020204" pitchFamily="34" charset="0"/>
              </a:rPr>
              <a:t>programme</a:t>
            </a:r>
            <a:r>
              <a:rPr lang="en-US" b="0" i="0" dirty="0">
                <a:solidFill>
                  <a:srgbClr val="26324B"/>
                </a:solidFill>
                <a:effectLst/>
                <a:latin typeface="arial" panose="020B0604020202020204" pitchFamily="34" charset="0"/>
              </a:rPr>
              <a:t> for research and innovation. Following the Multiannual Financial Framework Midterm Review (MTR) decision, the indicative funding amount for Horizon Europe for the period 2021-2027 is EUR 93.5 billion.</a:t>
            </a:r>
          </a:p>
          <a:p>
            <a:endParaRPr lang="en-US" b="0" i="0" dirty="0">
              <a:solidFill>
                <a:srgbClr val="26324B"/>
              </a:solidFill>
              <a:effectLst/>
              <a:latin typeface="arial" panose="020B0604020202020204" pitchFamily="34" charset="0"/>
            </a:endParaRPr>
          </a:p>
          <a:p>
            <a:r>
              <a:rPr lang="en-US" b="0" i="0" dirty="0">
                <a:solidFill>
                  <a:srgbClr val="26324B"/>
                </a:solidFill>
                <a:effectLst/>
                <a:latin typeface="arial" panose="020B0604020202020204" pitchFamily="34" charset="0"/>
              </a:rPr>
              <a:t>More info under:</a:t>
            </a:r>
          </a:p>
          <a:p>
            <a:r>
              <a:rPr lang="en-IE" dirty="0"/>
              <a:t>https://research-and-innovation.ec.europa.eu/funding/funding-opportunities/funding-programmes-and-open-calls/horizon-europe_en</a:t>
            </a:r>
          </a:p>
        </p:txBody>
      </p:sp>
      <p:sp>
        <p:nvSpPr>
          <p:cNvPr id="4" name="Slide Number Placeholder 3"/>
          <p:cNvSpPr>
            <a:spLocks noGrp="1"/>
          </p:cNvSpPr>
          <p:nvPr>
            <p:ph type="sldNum" sz="quarter" idx="5"/>
          </p:nvPr>
        </p:nvSpPr>
        <p:spPr/>
        <p:txBody>
          <a:bodyPr/>
          <a:lstStyle/>
          <a:p>
            <a:fld id="{6B475C47-C4C8-470B-A4FC-BF85E7BE5C8E}" type="slidenum">
              <a:rPr lang="en-GB" smtClean="0"/>
              <a:t>4</a:t>
            </a:fld>
            <a:endParaRPr lang="en-GB"/>
          </a:p>
        </p:txBody>
      </p:sp>
    </p:spTree>
    <p:extLst>
      <p:ext uri="{BB962C8B-B14F-4D97-AF65-F5344CB8AC3E}">
        <p14:creationId xmlns:p14="http://schemas.microsoft.com/office/powerpoint/2010/main" val="133242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latin typeface="Arial" panose="020B0604020202020204" pitchFamily="34" charset="0"/>
                <a:cs typeface="Arial" panose="020B0604020202020204" pitchFamily="34" charset="0"/>
              </a:rPr>
              <a:t>As you can see in the slide, and very briefly, there are </a:t>
            </a:r>
            <a:r>
              <a:rPr lang="en-IE" b="1" dirty="0">
                <a:latin typeface="Arial" panose="020B0604020202020204" pitchFamily="34" charset="0"/>
                <a:cs typeface="Arial" panose="020B0604020202020204" pitchFamily="34" charset="0"/>
              </a:rPr>
              <a:t>5</a:t>
            </a:r>
            <a:r>
              <a:rPr lang="en-IE" dirty="0">
                <a:latin typeface="Arial" panose="020B0604020202020204" pitchFamily="34" charset="0"/>
                <a:cs typeface="Arial" panose="020B0604020202020204" pitchFamily="34" charset="0"/>
              </a:rPr>
              <a:t> main MSCAs: There is a continuity and stability in the actions as compared to the previous H2020 framework programme.</a:t>
            </a:r>
            <a:endParaRPr lang="en-U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E" dirty="0">
                <a:latin typeface="Arial" panose="020B0604020202020204" pitchFamily="34" charset="0"/>
                <a:cs typeface="Arial" panose="020B0604020202020204" pitchFamily="34" charset="0"/>
              </a:rPr>
              <a:t>Doctoral networks (focused on early researchers) – which target doctoral programmes supporting research in academia and other sectors. </a:t>
            </a:r>
          </a:p>
          <a:p>
            <a:pPr marL="171450" indent="-171450">
              <a:buFont typeface="Arial" panose="020B0604020202020204" pitchFamily="34" charset="0"/>
              <a:buChar char="•"/>
            </a:pPr>
            <a:r>
              <a:rPr lang="en-IE" dirty="0">
                <a:latin typeface="Arial" panose="020B0604020202020204" pitchFamily="34" charset="0"/>
                <a:cs typeface="Arial" panose="020B0604020202020204" pitchFamily="34" charset="0"/>
              </a:rPr>
              <a:t>Postdoctoral Fellowship (experience researchers) – supporting the careers of individual researchers and promoting excellence.</a:t>
            </a:r>
            <a:endParaRPr lang="en-US" dirty="0">
              <a:latin typeface="Arial" panose="020B0604020202020204" pitchFamily="34" charset="0"/>
              <a:cs typeface="Arial" panose="020B0604020202020204" pitchFamily="34" charset="0"/>
            </a:endParaRPr>
          </a:p>
          <a:p>
            <a:pPr marL="171450" indent="-171450">
              <a:spcBef>
                <a:spcPct val="30000"/>
              </a:spcBef>
              <a:spcAft>
                <a:spcPct val="0"/>
              </a:spcAft>
              <a:buFont typeface="Arial" panose="020B0604020202020204" pitchFamily="34" charset="0"/>
              <a:buChar char="•"/>
            </a:pPr>
            <a:r>
              <a:rPr lang="en-IE" b="1" dirty="0">
                <a:latin typeface="Arial" panose="020B0604020202020204" pitchFamily="34" charset="0"/>
                <a:cs typeface="Arial" panose="020B0604020202020204" pitchFamily="34" charset="0"/>
              </a:rPr>
              <a:t>Staff Exchanges</a:t>
            </a:r>
            <a:r>
              <a:rPr lang="en-IE" dirty="0">
                <a:latin typeface="Arial" panose="020B0604020202020204" pitchFamily="34" charset="0"/>
                <a:cs typeface="Arial" panose="020B0604020202020204" pitchFamily="34" charset="0"/>
              </a:rPr>
              <a:t>: promoting knowledge collaboration between organisations and sharing practices in the context of a research project by researchers' mobility. </a:t>
            </a:r>
            <a:endParaRPr lang="es-E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E" dirty="0">
                <a:latin typeface="Arial" panose="020B0604020202020204" pitchFamily="34" charset="0"/>
                <a:cs typeface="Arial" panose="020B0604020202020204" pitchFamily="34" charset="0"/>
              </a:rPr>
              <a:t>COFUND: supports regional, national and international doctoral and postdoctoral programmes through co-funding.</a:t>
            </a:r>
            <a:endParaRPr lang="es-E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E" dirty="0">
                <a:latin typeface="Arial" panose="020B0604020202020204" pitchFamily="34" charset="0"/>
                <a:cs typeface="Arial" panose="020B0604020202020204" pitchFamily="34" charset="0"/>
              </a:rPr>
              <a:t>MSCA and Citizens: Brings science closer to the public with the European Researchers’ Night.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Regarding the Staff Exchanges action, the budget allocated for the </a:t>
            </a:r>
            <a:r>
              <a:rPr lang="en-US" b="1" dirty="0">
                <a:latin typeface="Arial" panose="020B0604020202020204" pitchFamily="34" charset="0"/>
                <a:cs typeface="Arial" panose="020B0604020202020204" pitchFamily="34" charset="0"/>
              </a:rPr>
              <a:t>upcoming Call is 99.47 million Euros</a:t>
            </a:r>
            <a:r>
              <a:rPr lang="en-US" dirty="0">
                <a:latin typeface="Arial" panose="020B0604020202020204" pitchFamily="34" charset="0"/>
                <a:cs typeface="Arial" panose="020B0604020202020204" pitchFamily="34" charset="0"/>
              </a:rPr>
              <a:t>. In the last 2023 call, the </a:t>
            </a:r>
            <a:r>
              <a:rPr lang="en-US" b="1" dirty="0">
                <a:latin typeface="Arial" panose="020B0604020202020204" pitchFamily="34" charset="0"/>
                <a:cs typeface="Arial" panose="020B0604020202020204" pitchFamily="34" charset="0"/>
              </a:rPr>
              <a:t>success rate for this action was approximately 30%. </a:t>
            </a:r>
            <a:r>
              <a:rPr lang="en-US" dirty="0">
                <a:latin typeface="Arial" panose="020B0604020202020204" pitchFamily="34" charset="0"/>
                <a:cs typeface="Arial" panose="020B0604020202020204" pitchFamily="34" charset="0"/>
              </a:rPr>
              <a:t>In contrast, for other MSC actions like postdoctoral fellowships and doctoral networks, the success rate was approximately 13%.</a:t>
            </a:r>
            <a:endParaRPr lang="es-E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5</a:t>
            </a:fld>
            <a:endParaRPr lang="en-GB"/>
          </a:p>
        </p:txBody>
      </p:sp>
    </p:spTree>
    <p:extLst>
      <p:ext uri="{BB962C8B-B14F-4D97-AF65-F5344CB8AC3E}">
        <p14:creationId xmlns:p14="http://schemas.microsoft.com/office/powerpoint/2010/main" val="43057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6</a:t>
            </a:fld>
            <a:endParaRPr lang="en-GB"/>
          </a:p>
        </p:txBody>
      </p:sp>
    </p:spTree>
    <p:extLst>
      <p:ext uri="{BB962C8B-B14F-4D97-AF65-F5344CB8AC3E}">
        <p14:creationId xmlns:p14="http://schemas.microsoft.com/office/powerpoint/2010/main" val="414056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7</a:t>
            </a:fld>
            <a:endParaRPr lang="en-GB"/>
          </a:p>
        </p:txBody>
      </p:sp>
    </p:spTree>
    <p:extLst>
      <p:ext uri="{BB962C8B-B14F-4D97-AF65-F5344CB8AC3E}">
        <p14:creationId xmlns:p14="http://schemas.microsoft.com/office/powerpoint/2010/main" val="73821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spcAft>
                <a:spcPct val="0"/>
              </a:spcAft>
            </a:pPr>
            <a:r>
              <a:rPr lang="en-US" dirty="0">
                <a:cs typeface="Calibri"/>
              </a:rPr>
              <a:t>What is Staff Exchanges:</a:t>
            </a:r>
            <a:endParaRPr lang="en-US" dirty="0"/>
          </a:p>
          <a:p>
            <a:pPr>
              <a:lnSpc>
                <a:spcPct val="90000"/>
              </a:lnSpc>
              <a:spcBef>
                <a:spcPct val="0"/>
              </a:spcBef>
              <a:spcAft>
                <a:spcPct val="0"/>
              </a:spcAft>
            </a:pPr>
            <a:r>
              <a:rPr lang="en-US" dirty="0"/>
              <a:t>Staff Exchanges is Research &amp; Innovation </a:t>
            </a:r>
            <a:r>
              <a:rPr lang="en-US" b="1" dirty="0"/>
              <a:t>mobility</a:t>
            </a:r>
            <a:r>
              <a:rPr lang="en-US" dirty="0"/>
              <a:t> action </a:t>
            </a:r>
            <a:endParaRPr lang="en-US" dirty="0">
              <a:cs typeface="Calibri"/>
            </a:endParaRPr>
          </a:p>
          <a:p>
            <a:pPr marL="0" indent="0">
              <a:lnSpc>
                <a:spcPct val="90000"/>
              </a:lnSpc>
              <a:spcBef>
                <a:spcPct val="0"/>
              </a:spcBef>
              <a:spcAft>
                <a:spcPct val="0"/>
              </a:spcAft>
              <a:buFont typeface="Arial"/>
              <a:buNone/>
            </a:pPr>
            <a:r>
              <a:rPr lang="en-US" dirty="0"/>
              <a:t>that  equips researchers and </a:t>
            </a:r>
            <a:r>
              <a:rPr lang="en-US" dirty="0" err="1"/>
              <a:t>organisations</a:t>
            </a:r>
            <a:r>
              <a:rPr lang="en-US" dirty="0"/>
              <a:t> </a:t>
            </a:r>
            <a:r>
              <a:rPr lang="en-US" b="1" dirty="0"/>
              <a:t>worldwide</a:t>
            </a:r>
            <a:r>
              <a:rPr lang="en-US" dirty="0"/>
              <a:t> with advanced skills and cutting knowledge</a:t>
            </a:r>
            <a:endParaRPr lang="en-US" dirty="0">
              <a:cs typeface="Calibri"/>
            </a:endParaRPr>
          </a:p>
          <a:p>
            <a:pPr>
              <a:lnSpc>
                <a:spcPct val="90000"/>
              </a:lnSpc>
              <a:spcBef>
                <a:spcPct val="0"/>
              </a:spcBef>
              <a:spcAft>
                <a:spcPct val="0"/>
              </a:spcAft>
            </a:pPr>
            <a:r>
              <a:rPr lang="en-US" dirty="0"/>
              <a:t>and it fosters mobility of entities from both: </a:t>
            </a:r>
            <a:r>
              <a:rPr lang="en-US" b="1" dirty="0"/>
              <a:t>academic</a:t>
            </a:r>
            <a:r>
              <a:rPr lang="en-US" dirty="0"/>
              <a:t> and </a:t>
            </a:r>
            <a:r>
              <a:rPr lang="en-US" b="1" dirty="0"/>
              <a:t>private</a:t>
            </a:r>
            <a:r>
              <a:rPr lang="en-US" dirty="0"/>
              <a:t> sectors </a:t>
            </a:r>
            <a:endParaRPr lang="en-US" dirty="0">
              <a:cs typeface="Calibri"/>
            </a:endParaRPr>
          </a:p>
          <a:p>
            <a:pPr>
              <a:lnSpc>
                <a:spcPct val="90000"/>
              </a:lnSpc>
              <a:spcBef>
                <a:spcPct val="0"/>
              </a:spcBef>
              <a:spcAft>
                <a:spcPct val="0"/>
              </a:spcAft>
            </a:pPr>
            <a:r>
              <a:rPr lang="en-US" dirty="0"/>
              <a:t>It can be combined with other </a:t>
            </a:r>
            <a:r>
              <a:rPr lang="en-US" dirty="0" err="1"/>
              <a:t>programmes</a:t>
            </a:r>
            <a:r>
              <a:rPr lang="en-US" dirty="0"/>
              <a:t> (</a:t>
            </a:r>
            <a:r>
              <a:rPr lang="en-US" b="1" dirty="0"/>
              <a:t>synergy</a:t>
            </a:r>
            <a:r>
              <a:rPr lang="en-US" dirty="0"/>
              <a:t>)</a:t>
            </a:r>
            <a:endParaRPr lang="en-US" dirty="0">
              <a:cs typeface="Calibri"/>
            </a:endParaRPr>
          </a:p>
          <a:p>
            <a:pPr>
              <a:lnSpc>
                <a:spcPct val="90000"/>
              </a:lnSpc>
              <a:spcBef>
                <a:spcPct val="0"/>
              </a:spcBef>
              <a:spcAft>
                <a:spcPct val="0"/>
              </a:spcAft>
            </a:pPr>
            <a:r>
              <a:rPr lang="en-US" dirty="0"/>
              <a:t>The </a:t>
            </a:r>
            <a:r>
              <a:rPr lang="en-US" b="1" dirty="0"/>
              <a:t>budget</a:t>
            </a:r>
            <a:r>
              <a:rPr lang="en-US" dirty="0"/>
              <a:t> allocated in 2024 call is </a:t>
            </a:r>
            <a:r>
              <a:rPr lang="en-US" b="1" dirty="0"/>
              <a:t>€ 99,47 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B475C47-C4C8-470B-A4FC-BF85E7BE5C8E}" type="slidenum">
              <a:rPr lang="en-GB" smtClean="0"/>
              <a:t>8</a:t>
            </a:fld>
            <a:endParaRPr lang="en-GB"/>
          </a:p>
        </p:txBody>
      </p:sp>
    </p:spTree>
    <p:extLst>
      <p:ext uri="{BB962C8B-B14F-4D97-AF65-F5344CB8AC3E}">
        <p14:creationId xmlns:p14="http://schemas.microsoft.com/office/powerpoint/2010/main" val="283948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773">
              <a:defRPr/>
            </a:pPr>
            <a:r>
              <a:rPr lang="en-GB" dirty="0">
                <a:latin typeface="Arial" charset="0"/>
              </a:rPr>
              <a:t>In terms of added value, both staff members as well as their respective organisations benefit from the mobility that is at the core of the action, in terms of networking and collaborations, transfer of knowledge and converting ideas into products, processes and services.</a:t>
            </a:r>
          </a:p>
          <a:p>
            <a:pPr defTabSz="943773">
              <a:defRPr/>
            </a:pPr>
            <a:endParaRPr lang="en-GB" dirty="0">
              <a:latin typeface="Arial" charset="0"/>
            </a:endParaRPr>
          </a:p>
        </p:txBody>
      </p:sp>
      <p:sp>
        <p:nvSpPr>
          <p:cNvPr id="4" name="Slide Number Placeholder 3"/>
          <p:cNvSpPr>
            <a:spLocks noGrp="1"/>
          </p:cNvSpPr>
          <p:nvPr>
            <p:ph type="sldNum" sz="quarter" idx="10"/>
          </p:nvPr>
        </p:nvSpPr>
        <p:spPr/>
        <p:txBody>
          <a:bodyPr/>
          <a:lstStyle/>
          <a:p>
            <a:pPr>
              <a:defRPr/>
            </a:pPr>
            <a:fld id="{F97B2CC2-D049-400D-A67D-8FF71EC56DF6}" type="slidenum">
              <a:rPr lang="en-GB" smtClean="0"/>
              <a:pPr>
                <a:defRPr/>
              </a:pPr>
              <a:t>9</a:t>
            </a:fld>
            <a:endParaRPr lang="en-GB"/>
          </a:p>
        </p:txBody>
      </p:sp>
    </p:spTree>
    <p:extLst>
      <p:ext uri="{BB962C8B-B14F-4D97-AF65-F5344CB8AC3E}">
        <p14:creationId xmlns:p14="http://schemas.microsoft.com/office/powerpoint/2010/main" val="1351076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6816436" y="3876675"/>
            <a:ext cx="4682837" cy="1381125"/>
          </a:xfrm>
        </p:spPr>
        <p:txBody>
          <a:bodyPr anchor="b">
            <a:noAutofit/>
          </a:bodyPr>
          <a:lstStyle>
            <a:lvl1pPr algn="l">
              <a:defRPr sz="4800">
                <a:solidFill>
                  <a:schemeClr val="bg1"/>
                </a:solidFill>
                <a:latin typeface="EC Square Sans Pro" panose="020B0506040000020004" pitchFamily="34" charset="0"/>
              </a:defRPr>
            </a:lvl1pPr>
          </a:lstStyle>
          <a:p>
            <a:r>
              <a:rPr lang="en-US"/>
              <a:t>Title of the presentation</a:t>
            </a:r>
            <a:endParaRPr lang="fr-BE"/>
          </a:p>
        </p:txBody>
      </p:sp>
      <p:sp>
        <p:nvSpPr>
          <p:cNvPr id="3" name="Subtitle 2"/>
          <p:cNvSpPr>
            <a:spLocks noGrp="1"/>
          </p:cNvSpPr>
          <p:nvPr>
            <p:ph type="subTitle" idx="1" hasCustomPrompt="1"/>
          </p:nvPr>
        </p:nvSpPr>
        <p:spPr>
          <a:xfrm>
            <a:off x="6816436" y="5257800"/>
            <a:ext cx="4682837" cy="796636"/>
          </a:xfrm>
        </p:spPr>
        <p:txBody>
          <a:bodyPr/>
          <a:lstStyle>
            <a:lvl1pPr marL="0" indent="0" algn="l">
              <a:buNone/>
              <a:defRPr sz="2400" baseline="0">
                <a:solidFill>
                  <a:schemeClr val="bg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Speaker’s name and department</a:t>
            </a:r>
            <a:endParaRPr lang="fr-BE"/>
          </a:p>
        </p:txBody>
      </p:sp>
      <p:sp>
        <p:nvSpPr>
          <p:cNvPr id="4" name="Date Placeholder 3"/>
          <p:cNvSpPr>
            <a:spLocks noGrp="1"/>
          </p:cNvSpPr>
          <p:nvPr>
            <p:ph type="dt" sz="half" idx="10"/>
          </p:nvPr>
        </p:nvSpPr>
        <p:spPr/>
        <p:txBody>
          <a:bodyPr/>
          <a:lstStyle/>
          <a:p>
            <a:fld id="{23A9A917-59BC-4AD2-BA19-E0C19F894695}" type="datetimeFigureOut">
              <a:rPr lang="fr-BE" smtClean="0"/>
              <a:t>09-10-24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370432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3A9A917-59BC-4AD2-BA19-E0C19F894695}" type="datetimeFigureOut">
              <a:rPr lang="fr-BE" smtClean="0"/>
              <a:t>09-10-24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309020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9A917-59BC-4AD2-BA19-E0C19F894695}" type="datetimeFigureOut">
              <a:rPr lang="fr-BE" smtClean="0"/>
              <a:t>09-10-24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257749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A9A917-59BC-4AD2-BA19-E0C19F894695}" type="datetimeFigureOut">
              <a:rPr lang="fr-BE" smtClean="0"/>
              <a:t>09-10-24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182369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A9A917-59BC-4AD2-BA19-E0C19F894695}" type="datetimeFigureOut">
              <a:rPr lang="fr-BE" smtClean="0"/>
              <a:t>09-10-24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4223923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3A9A917-59BC-4AD2-BA19-E0C19F894695}" type="datetimeFigureOut">
              <a:rPr lang="fr-BE" smtClean="0"/>
              <a:t>09-10-24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734702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3A9A917-59BC-4AD2-BA19-E0C19F894695}" type="datetimeFigureOut">
              <a:rPr lang="fr-BE" smtClean="0"/>
              <a:t>09-10-24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320097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2673" y="0"/>
            <a:ext cx="12197347"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solidFill>
                <a:schemeClr val="accent4"/>
              </a:solidFill>
            </a:endParaRPr>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6" name="Title 1"/>
          <p:cNvSpPr>
            <a:spLocks noGrp="1"/>
          </p:cNvSpPr>
          <p:nvPr>
            <p:ph type="ctrTitle"/>
          </p:nvPr>
        </p:nvSpPr>
        <p:spPr>
          <a:xfrm>
            <a:off x="1063388" y="2354239"/>
            <a:ext cx="10065224" cy="2149523"/>
          </a:xfrm>
        </p:spPr>
        <p:txBody>
          <a:bodyPr wrap="none" anchor="t">
            <a:noAutofit/>
          </a:bodyPr>
          <a:lstStyle>
            <a:lvl1pPr algn="l">
              <a:defRPr sz="4800" b="1">
                <a:solidFill>
                  <a:srgbClr val="F39E0C"/>
                </a:solidFill>
              </a:defRPr>
            </a:lvl1pPr>
          </a:lstStyle>
          <a:p>
            <a:r>
              <a:rPr lang="en-US"/>
              <a:t>Click to edit Master title style</a:t>
            </a:r>
            <a:endParaRPr lang="en-GB"/>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6" name="Text Placeholder 18"/>
          <p:cNvSpPr>
            <a:spLocks noGrp="1"/>
          </p:cNvSpPr>
          <p:nvPr>
            <p:ph type="body" sz="quarter" idx="13"/>
          </p:nvPr>
        </p:nvSpPr>
        <p:spPr>
          <a:xfrm>
            <a:off x="6096001" y="5557903"/>
            <a:ext cx="5040313" cy="528998"/>
          </a:xfrm>
        </p:spPr>
        <p:txBody>
          <a:bodyPr wrap="none">
            <a:noAutofit/>
          </a:bodyPr>
          <a:lstStyle>
            <a:lvl1pPr marL="0" indent="0" algn="r">
              <a:buFontTx/>
              <a:buNone/>
              <a:defRPr sz="1650" i="1">
                <a:solidFill>
                  <a:schemeClr val="bg1"/>
                </a:solidFill>
              </a:defRPr>
            </a:lvl1pPr>
          </a:lstStyle>
          <a:p>
            <a:pPr lvl="0"/>
            <a:r>
              <a:rPr lang="en-US"/>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Tree>
    <p:extLst>
      <p:ext uri="{BB962C8B-B14F-4D97-AF65-F5344CB8AC3E}">
        <p14:creationId xmlns:p14="http://schemas.microsoft.com/office/powerpoint/2010/main" val="4227301390"/>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7" cy="1240348"/>
          </a:xfrm>
        </p:spPr>
        <p:txBody>
          <a:bodyPr anchor="b">
            <a:noAutofit/>
          </a:bodyPr>
          <a:lstStyle>
            <a:lvl1pPr algn="l">
              <a:defRPr sz="45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2"/>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84003677"/>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3303826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816436" y="3876675"/>
            <a:ext cx="4682837" cy="1381125"/>
          </a:xfrm>
        </p:spPr>
        <p:txBody>
          <a:bodyPr anchor="b">
            <a:noAutofit/>
          </a:bodyPr>
          <a:lstStyle>
            <a:lvl1pPr algn="l">
              <a:defRPr sz="4800">
                <a:solidFill>
                  <a:schemeClr val="bg1"/>
                </a:solidFill>
                <a:latin typeface="EC Square Sans Pro" panose="020B0506040000020004" pitchFamily="34" charset="0"/>
              </a:defRPr>
            </a:lvl1pPr>
          </a:lstStyle>
          <a:p>
            <a:r>
              <a:rPr lang="en-US"/>
              <a:t>Title of the presentation</a:t>
            </a:r>
            <a:endParaRPr lang="fr-BE"/>
          </a:p>
        </p:txBody>
      </p:sp>
      <p:sp>
        <p:nvSpPr>
          <p:cNvPr id="3" name="Subtitle 2"/>
          <p:cNvSpPr>
            <a:spLocks noGrp="1"/>
          </p:cNvSpPr>
          <p:nvPr>
            <p:ph type="subTitle" idx="1" hasCustomPrompt="1"/>
          </p:nvPr>
        </p:nvSpPr>
        <p:spPr>
          <a:xfrm>
            <a:off x="6816436" y="5257800"/>
            <a:ext cx="4682837" cy="796636"/>
          </a:xfrm>
        </p:spPr>
        <p:txBody>
          <a:bodyPr/>
          <a:lstStyle>
            <a:lvl1pPr marL="0" indent="0" algn="l">
              <a:buNone/>
              <a:defRPr sz="2400" baseline="0">
                <a:solidFill>
                  <a:schemeClr val="bg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Speaker’s name and department</a:t>
            </a:r>
            <a:endParaRPr lang="fr-BE"/>
          </a:p>
        </p:txBody>
      </p:sp>
      <p:sp>
        <p:nvSpPr>
          <p:cNvPr id="4" name="Date Placeholder 3"/>
          <p:cNvSpPr>
            <a:spLocks noGrp="1"/>
          </p:cNvSpPr>
          <p:nvPr>
            <p:ph type="dt" sz="half" idx="10"/>
          </p:nvPr>
        </p:nvSpPr>
        <p:spPr/>
        <p:txBody>
          <a:bodyPr/>
          <a:lstStyle/>
          <a:p>
            <a:fld id="{23A9A917-59BC-4AD2-BA19-E0C19F894695}" type="datetimeFigureOut">
              <a:rPr lang="fr-BE" smtClean="0"/>
              <a:t>09-10-24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331735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38600" y="365125"/>
            <a:ext cx="7315199" cy="964911"/>
          </a:xfrm>
        </p:spPr>
        <p:txBody>
          <a:bodyPr/>
          <a:lstStyle>
            <a:lvl1pPr>
              <a:defRPr>
                <a:solidFill>
                  <a:srgbClr val="8D216B"/>
                </a:solidFill>
                <a:latin typeface="EC Square Sans Pro Medium" panose="020B0500000000020004" pitchFamily="34" charset="0"/>
              </a:defRPr>
            </a:lvl1pPr>
          </a:lstStyle>
          <a:p>
            <a:r>
              <a:rPr lang="en-US"/>
              <a:t>Click to edit Master title style</a:t>
            </a:r>
            <a:endParaRPr lang="fr-BE"/>
          </a:p>
        </p:txBody>
      </p:sp>
      <p:sp>
        <p:nvSpPr>
          <p:cNvPr id="3" name="Content Placeholder 2"/>
          <p:cNvSpPr>
            <a:spLocks noGrp="1"/>
          </p:cNvSpPr>
          <p:nvPr>
            <p:ph idx="1"/>
          </p:nvPr>
        </p:nvSpPr>
        <p:spPr>
          <a:xfrm>
            <a:off x="4038600" y="1468582"/>
            <a:ext cx="7315200" cy="4708381"/>
          </a:xfrm>
        </p:spPr>
        <p:txBody>
          <a:bodyPr/>
          <a:lstStyle>
            <a:lvl1pPr>
              <a:defRPr>
                <a:latin typeface="EC Square Sans Pro" panose="020B0506040000020004" pitchFamily="34" charset="0"/>
              </a:defRPr>
            </a:lvl1pPr>
            <a:lvl2pPr marL="685800" indent="-228600">
              <a:buFont typeface="Wingdings" panose="05000000000000000000" pitchFamily="2" charset="2"/>
              <a:buChar char="Ø"/>
              <a:defRPr>
                <a:latin typeface="EC Square Sans Pro" panose="020B0506040000020004" pitchFamily="34" charset="0"/>
              </a:defRPr>
            </a:lvl2pPr>
            <a:lvl3pPr marL="1143000" indent="-228600">
              <a:buFont typeface="Wingdings" panose="05000000000000000000" pitchFamily="2" charset="2"/>
              <a:buChar char="ü"/>
              <a:defRPr>
                <a:latin typeface="EC Square Sans Pro" panose="020B0506040000020004" pitchFamily="34" charset="0"/>
              </a:defRPr>
            </a:lvl3pPr>
            <a:lvl4pPr marL="1600200" indent="-228600">
              <a:buFont typeface="Courier New" panose="02070309020205020404" pitchFamily="49" charset="0"/>
              <a:buChar char="o"/>
              <a:defRPr>
                <a:latin typeface="EC Square Sans Pro" panose="020B0506040000020004" pitchFamily="34" charset="0"/>
              </a:defRPr>
            </a:lvl4pPr>
            <a:lvl5pPr>
              <a:defRPr>
                <a:latin typeface="EC Square Sans Pro" panose="020B05060400000200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3A9A917-59BC-4AD2-BA19-E0C19F894695}" type="datetimeFigureOut">
              <a:rPr lang="fr-BE" smtClean="0"/>
              <a:t>09-10-24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53547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64911"/>
          </a:xfrm>
        </p:spPr>
        <p:txBody>
          <a:bodyPr/>
          <a:lstStyle>
            <a:lvl1pPr>
              <a:defRPr>
                <a:solidFill>
                  <a:srgbClr val="8D216B"/>
                </a:solidFill>
                <a:latin typeface="EC Square Sans Pro Medium" panose="020B0500000000020004" pitchFamily="34" charset="0"/>
              </a:defRPr>
            </a:lvl1pPr>
          </a:lstStyle>
          <a:p>
            <a:r>
              <a:rPr lang="en-US"/>
              <a:t>Click to edit Master title style</a:t>
            </a:r>
            <a:endParaRPr lang="fr-BE"/>
          </a:p>
        </p:txBody>
      </p:sp>
      <p:sp>
        <p:nvSpPr>
          <p:cNvPr id="3" name="Content Placeholder 2"/>
          <p:cNvSpPr>
            <a:spLocks noGrp="1"/>
          </p:cNvSpPr>
          <p:nvPr>
            <p:ph idx="1"/>
          </p:nvPr>
        </p:nvSpPr>
        <p:spPr>
          <a:xfrm>
            <a:off x="838200" y="1468582"/>
            <a:ext cx="10515600" cy="4708381"/>
          </a:xfrm>
        </p:spPr>
        <p:txBody>
          <a:bodyPr/>
          <a:lstStyle>
            <a:lvl1pPr>
              <a:defRPr>
                <a:latin typeface="EC Square Sans Pro" panose="020B0506040000020004" pitchFamily="34" charset="0"/>
              </a:defRPr>
            </a:lvl1pPr>
            <a:lvl2pPr marL="685800" indent="-228600">
              <a:buFont typeface="Wingdings" panose="05000000000000000000" pitchFamily="2" charset="2"/>
              <a:buChar char="Ø"/>
              <a:defRPr>
                <a:latin typeface="EC Square Sans Pro" panose="020B0506040000020004" pitchFamily="34" charset="0"/>
              </a:defRPr>
            </a:lvl2pPr>
            <a:lvl3pPr marL="1143000" indent="-228600">
              <a:buFont typeface="Wingdings" panose="05000000000000000000" pitchFamily="2" charset="2"/>
              <a:buChar char="ü"/>
              <a:defRPr>
                <a:latin typeface="EC Square Sans Pro" panose="020B0506040000020004" pitchFamily="34" charset="0"/>
              </a:defRPr>
            </a:lvl3pPr>
            <a:lvl4pPr marL="1600200" indent="-228600">
              <a:buFont typeface="Courier New" panose="02070309020205020404" pitchFamily="49" charset="0"/>
              <a:buChar char="o"/>
              <a:defRPr>
                <a:latin typeface="EC Square Sans Pro" panose="020B0506040000020004" pitchFamily="34" charset="0"/>
              </a:defRPr>
            </a:lvl4pPr>
            <a:lvl5pPr>
              <a:defRPr>
                <a:latin typeface="EC Square Sans Pro" panose="020B05060400000200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3A9A917-59BC-4AD2-BA19-E0C19F894695}" type="datetimeFigureOut">
              <a:rPr lang="fr-BE" smtClean="0"/>
              <a:t>09-10-24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2933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64911"/>
          </a:xfrm>
        </p:spPr>
        <p:txBody>
          <a:bodyPr/>
          <a:lstStyle>
            <a:lvl1pPr>
              <a:defRPr b="0">
                <a:solidFill>
                  <a:srgbClr val="8D216B"/>
                </a:solidFill>
                <a:latin typeface="EC Square Sans Pro Medium" panose="020B0500000000020004" pitchFamily="34" charset="0"/>
              </a:defRPr>
            </a:lvl1pPr>
          </a:lstStyle>
          <a:p>
            <a:r>
              <a:rPr lang="en-US"/>
              <a:t>Click to edit Master title style</a:t>
            </a:r>
            <a:endParaRPr lang="fr-BE"/>
          </a:p>
        </p:txBody>
      </p:sp>
      <p:sp>
        <p:nvSpPr>
          <p:cNvPr id="3" name="Content Placeholder 2"/>
          <p:cNvSpPr>
            <a:spLocks noGrp="1"/>
          </p:cNvSpPr>
          <p:nvPr>
            <p:ph idx="1"/>
          </p:nvPr>
        </p:nvSpPr>
        <p:spPr>
          <a:xfrm>
            <a:off x="838200" y="1468582"/>
            <a:ext cx="10515600" cy="4708381"/>
          </a:xfrm>
        </p:spPr>
        <p:txBody>
          <a:bodyPr/>
          <a:lstStyle>
            <a:lvl1pPr>
              <a:defRPr>
                <a:latin typeface="EC Square Sans Pro" panose="020B0506040000020004" pitchFamily="34" charset="0"/>
              </a:defRPr>
            </a:lvl1pPr>
            <a:lvl2pPr marL="685800" indent="-228600">
              <a:buFont typeface="Wingdings" panose="05000000000000000000" pitchFamily="2" charset="2"/>
              <a:buChar char="Ø"/>
              <a:defRPr>
                <a:latin typeface="EC Square Sans Pro" panose="020B0506040000020004" pitchFamily="34" charset="0"/>
              </a:defRPr>
            </a:lvl2pPr>
            <a:lvl3pPr marL="1143000" indent="-228600">
              <a:buFont typeface="Wingdings" panose="05000000000000000000" pitchFamily="2" charset="2"/>
              <a:buChar char="ü"/>
              <a:defRPr>
                <a:latin typeface="EC Square Sans Pro" panose="020B0506040000020004" pitchFamily="34" charset="0"/>
              </a:defRPr>
            </a:lvl3pPr>
            <a:lvl4pPr marL="1600200" indent="-228600">
              <a:buFont typeface="Courier New" panose="02070309020205020404" pitchFamily="49" charset="0"/>
              <a:buChar char="o"/>
              <a:defRPr>
                <a:latin typeface="EC Square Sans Pro" panose="020B0506040000020004" pitchFamily="34" charset="0"/>
              </a:defRPr>
            </a:lvl4pPr>
            <a:lvl5pPr>
              <a:defRPr>
                <a:latin typeface="EC Square Sans Pro" panose="020B05060400000200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3A9A917-59BC-4AD2-BA19-E0C19F894695}" type="datetimeFigureOut">
              <a:rPr lang="fr-BE" smtClean="0"/>
              <a:t>09-10-24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278199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2112182"/>
            <a:ext cx="10515600" cy="964911"/>
          </a:xfrm>
        </p:spPr>
        <p:txBody>
          <a:bodyPr/>
          <a:lstStyle>
            <a:lvl1pPr algn="ctr">
              <a:defRPr>
                <a:solidFill>
                  <a:srgbClr val="8D216B"/>
                </a:solidFill>
                <a:latin typeface="EC Square Sans Pro Medium" panose="020B0500000000020004" pitchFamily="34" charset="0"/>
              </a:defRPr>
            </a:lvl1pPr>
          </a:lstStyle>
          <a:p>
            <a:r>
              <a:rPr lang="en-US"/>
              <a:t>Thank you!</a:t>
            </a:r>
            <a:endParaRPr lang="fr-BE"/>
          </a:p>
        </p:txBody>
      </p:sp>
      <p:sp>
        <p:nvSpPr>
          <p:cNvPr id="10" name="Subtitle 2"/>
          <p:cNvSpPr txBox="1">
            <a:spLocks/>
          </p:cNvSpPr>
          <p:nvPr userDrawn="1"/>
        </p:nvSpPr>
        <p:spPr>
          <a:xfrm>
            <a:off x="2225964" y="5916080"/>
            <a:ext cx="7102764"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800" b="1" kern="0">
                <a:solidFill>
                  <a:schemeClr val="tx1"/>
                </a:solidFill>
                <a:latin typeface="EC Square Sans Pro" panose="020B0506040000020004" pitchFamily="34" charset="0"/>
              </a:rPr>
              <a:t>© European Union 2021</a:t>
            </a:r>
          </a:p>
          <a:p>
            <a:pPr marL="0" indent="0" algn="just">
              <a:buNone/>
            </a:pPr>
            <a:r>
              <a:rPr lang="en-US" sz="700" b="0" kern="0">
                <a:solidFill>
                  <a:schemeClr val="tx1"/>
                </a:solidFill>
                <a:latin typeface="EC Square Sans Pro" panose="020B0506040000020004" pitchFamily="34" charset="0"/>
              </a:rPr>
              <a:t>Unless otherwise noted the reuse of this presentation is </a:t>
            </a:r>
            <a:r>
              <a:rPr lang="en-US" sz="700" b="0" kern="0" err="1">
                <a:solidFill>
                  <a:schemeClr val="tx1"/>
                </a:solidFill>
                <a:latin typeface="EC Square Sans Pro" panose="020B0506040000020004" pitchFamily="34" charset="0"/>
              </a:rPr>
              <a:t>authorised</a:t>
            </a:r>
            <a:r>
              <a:rPr lang="en-US" sz="700" b="0" kern="0">
                <a:solidFill>
                  <a:schemeClr val="tx1"/>
                </a:solidFill>
                <a:latin typeface="EC Square Sans Pro" panose="020B0506040000020004" pitchFamily="34" charset="0"/>
              </a:rPr>
              <a:t> under the </a:t>
            </a:r>
            <a:r>
              <a:rPr lang="en-US" sz="700" b="0" u="sng" kern="0">
                <a:solidFill>
                  <a:schemeClr val="tx1"/>
                </a:solidFill>
                <a:latin typeface="EC Square Sans Pro" panose="020B0506040000020004" pitchFamily="34" charset="0"/>
              </a:rPr>
              <a:t>CC BY 4.0</a:t>
            </a:r>
            <a:r>
              <a:rPr lang="en-US" sz="700" b="1" kern="0">
                <a:solidFill>
                  <a:schemeClr val="tx1"/>
                </a:solidFill>
                <a:latin typeface="EC Square Sans Pro" panose="020B0506040000020004" pitchFamily="34" charset="0"/>
              </a:rPr>
              <a:t>  </a:t>
            </a:r>
            <a:r>
              <a:rPr lang="en-US" sz="700" b="0" kern="0">
                <a:solidFill>
                  <a:schemeClr val="tx1"/>
                </a:solidFill>
                <a:latin typeface="EC Square Sans Pro" panose="020B0506040000020004" pitchFamily="34" charset="0"/>
              </a:rPr>
              <a:t>license. For any use or reproduction of elements that are not owned by the EU, permission may need to be sought directly from the respective right holders. </a:t>
            </a:r>
            <a:r>
              <a:rPr lang="en-GB" sz="700" kern="0">
                <a:solidFill>
                  <a:schemeClr val="tx1"/>
                </a:solidFill>
                <a:latin typeface="EC Square Sans Pro" panose="020B0506040000020004" pitchFamily="34" charset="0"/>
              </a:rPr>
              <a:t>Image sources: iStockphoto.com/</a:t>
            </a:r>
            <a:r>
              <a:rPr lang="en-GB" sz="700" kern="0" err="1">
                <a:solidFill>
                  <a:schemeClr val="tx1"/>
                </a:solidFill>
                <a:latin typeface="EC Square Sans Pro" panose="020B0506040000020004" pitchFamily="34" charset="0"/>
              </a:rPr>
              <a:t>Unsplash</a:t>
            </a:r>
            <a:r>
              <a:rPr lang="en-US" sz="700" kern="0" baseline="0">
                <a:solidFill>
                  <a:schemeClr val="tx1"/>
                </a:solidFill>
                <a:latin typeface="EC Square Sans Pro" panose="020B0506040000020004" pitchFamily="34" charset="0"/>
              </a:rPr>
              <a:t> </a:t>
            </a:r>
            <a:endParaRPr lang="en-GB" sz="700" kern="0">
              <a:solidFill>
                <a:schemeClr val="tx1"/>
              </a:solidFill>
              <a:latin typeface="EC Square Sans Pro" panose="020B0506040000020004"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9200" y="5994400"/>
            <a:ext cx="894381" cy="314920"/>
          </a:xfrm>
          <a:prstGeom prst="rect">
            <a:avLst/>
          </a:prstGeom>
        </p:spPr>
      </p:pic>
    </p:spTree>
    <p:extLst>
      <p:ext uri="{BB962C8B-B14F-4D97-AF65-F5344CB8AC3E}">
        <p14:creationId xmlns:p14="http://schemas.microsoft.com/office/powerpoint/2010/main" val="39221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A9A917-59BC-4AD2-BA19-E0C19F894695}" type="datetimeFigureOut">
              <a:rPr lang="fr-BE" smtClean="0"/>
              <a:t>09-10-24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181217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23A9A917-59BC-4AD2-BA19-E0C19F894695}" type="datetimeFigureOut">
              <a:rPr lang="fr-BE" smtClean="0"/>
              <a:t>09-10-24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375486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23A9A917-59BC-4AD2-BA19-E0C19F894695}" type="datetimeFigureOut">
              <a:rPr lang="fr-BE" smtClean="0"/>
              <a:t>09-10-24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144502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9A917-59BC-4AD2-BA19-E0C19F894695}" type="datetimeFigureOut">
              <a:rPr lang="fr-BE" smtClean="0"/>
              <a:t>09-10-24</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D2E46-35A1-4524-AE5B-CFFEE6C4B2C1}" type="slidenum">
              <a:rPr lang="fr-BE" smtClean="0"/>
              <a:t>‹#›</a:t>
            </a:fld>
            <a:endParaRPr lang="fr-BE"/>
          </a:p>
        </p:txBody>
      </p:sp>
      <p:sp>
        <p:nvSpPr>
          <p:cNvPr id="8" name="TextBox 7"/>
          <p:cNvSpPr txBox="1"/>
          <p:nvPr userDrawn="1"/>
        </p:nvSpPr>
        <p:spPr>
          <a:xfrm>
            <a:off x="7282736" y="3446584"/>
            <a:ext cx="4485429" cy="584775"/>
          </a:xfrm>
          <a:prstGeom prst="rect">
            <a:avLst/>
          </a:prstGeom>
          <a:noFill/>
        </p:spPr>
        <p:txBody>
          <a:bodyPr wrap="square" rtlCol="0">
            <a:spAutoFit/>
          </a:bodyPr>
          <a:lstStyle/>
          <a:p>
            <a:r>
              <a:rPr lang="fr-BE" sz="3200">
                <a:solidFill>
                  <a:schemeClr val="bg1"/>
                </a:solidFill>
                <a:latin typeface="EC Square Sans Pro" panose="020B0506040000020004" pitchFamily="34" charset="0"/>
              </a:rPr>
              <a:t>[</a:t>
            </a:r>
            <a:r>
              <a:rPr lang="fr-BE" sz="3200" err="1">
                <a:solidFill>
                  <a:schemeClr val="bg1"/>
                </a:solidFill>
                <a:latin typeface="EC Square Sans Pro" panose="020B0506040000020004" pitchFamily="34" charset="0"/>
              </a:rPr>
              <a:t>Title</a:t>
            </a:r>
            <a:r>
              <a:rPr lang="fr-BE" sz="3200">
                <a:solidFill>
                  <a:schemeClr val="bg1"/>
                </a:solidFill>
                <a:latin typeface="EC Square Sans Pro" panose="020B0506040000020004" pitchFamily="34" charset="0"/>
              </a:rPr>
              <a:t>]</a:t>
            </a:r>
          </a:p>
        </p:txBody>
      </p:sp>
    </p:spTree>
    <p:extLst>
      <p:ext uri="{BB962C8B-B14F-4D97-AF65-F5344CB8AC3E}">
        <p14:creationId xmlns:p14="http://schemas.microsoft.com/office/powerpoint/2010/main" val="19129304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2" r:id="rId4"/>
    <p:sldLayoutId id="2147483650" r:id="rId5"/>
    <p:sldLayoutId id="2147483664"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5"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9.png"/><Relationship Id="rId5" Type="http://schemas.microsoft.com/office/2007/relationships/hdphoto" Target="../media/hdphoto2.wdp"/><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60.svg"/><Relationship Id="rId3" Type="http://schemas.openxmlformats.org/officeDocument/2006/relationships/image" Target="../media/image46.pn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59.png"/><Relationship Id="rId2" Type="http://schemas.openxmlformats.org/officeDocument/2006/relationships/notesSlide" Target="../notesSlides/notesSlide13.xml"/><Relationship Id="rId16" Type="http://schemas.openxmlformats.org/officeDocument/2006/relationships/hyperlink" Target="https://ec.europa.eu/info/funding-tenders/opportunities/docs/2021-2027/horizon/guidance/programme-guide_horizon_v1.1_en.pdf" TargetMode="External"/><Relationship Id="rId1" Type="http://schemas.openxmlformats.org/officeDocument/2006/relationships/slideLayout" Target="../slideLayouts/slideLayout5.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50.svg"/><Relationship Id="rId18" Type="http://schemas.openxmlformats.org/officeDocument/2006/relationships/image" Target="../media/image70.png"/><Relationship Id="rId3" Type="http://schemas.openxmlformats.org/officeDocument/2006/relationships/image" Target="../media/image61.png"/><Relationship Id="rId21" Type="http://schemas.openxmlformats.org/officeDocument/2006/relationships/image" Target="../media/image73.svg"/><Relationship Id="rId7" Type="http://schemas.openxmlformats.org/officeDocument/2006/relationships/image" Target="../media/image64.png"/><Relationship Id="rId12" Type="http://schemas.openxmlformats.org/officeDocument/2006/relationships/image" Target="../media/image49.png"/><Relationship Id="rId17" Type="http://schemas.openxmlformats.org/officeDocument/2006/relationships/image" Target="../media/image69.svg"/><Relationship Id="rId2" Type="http://schemas.openxmlformats.org/officeDocument/2006/relationships/notesSlide" Target="../notesSlides/notesSlide14.xml"/><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image" Target="../media/image63.svg"/><Relationship Id="rId11" Type="http://schemas.openxmlformats.org/officeDocument/2006/relationships/image" Target="../media/image48.svg"/><Relationship Id="rId5" Type="http://schemas.openxmlformats.org/officeDocument/2006/relationships/image" Target="../media/image62.png"/><Relationship Id="rId15" Type="http://schemas.openxmlformats.org/officeDocument/2006/relationships/image" Target="../media/image67.svg"/><Relationship Id="rId10" Type="http://schemas.openxmlformats.org/officeDocument/2006/relationships/image" Target="../media/image47.png"/><Relationship Id="rId19" Type="http://schemas.openxmlformats.org/officeDocument/2006/relationships/image" Target="../media/image71.svg"/><Relationship Id="rId4" Type="http://schemas.microsoft.com/office/2007/relationships/hdphoto" Target="../media/hdphoto3.wdp"/><Relationship Id="rId9" Type="http://schemas.openxmlformats.org/officeDocument/2006/relationships/image" Target="../media/image46.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hyperlink" Target="https://research-innovation-community.ec.europa.eu/events/PawOrIj5HxQhifdCTBf5g/overview" TargetMode="External"/><Relationship Id="rId7" Type="http://schemas.openxmlformats.org/officeDocument/2006/relationships/image" Target="../media/image92.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 Id="rId9" Type="http://schemas.openxmlformats.org/officeDocument/2006/relationships/image" Target="../media/image94.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marie-sklodowska-curie-actions.ec.europa.eu/news/2024-call-for-staff-exchang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04.png"/><Relationship Id="rId7" Type="http://schemas.openxmlformats.org/officeDocument/2006/relationships/diagramLayout" Target="../diagrams/layout8.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Data" Target="../diagrams/data8.xml"/><Relationship Id="rId5" Type="http://schemas.openxmlformats.org/officeDocument/2006/relationships/image" Target="../media/image106.png"/><Relationship Id="rId10" Type="http://schemas.microsoft.com/office/2007/relationships/diagramDrawing" Target="../diagrams/drawing8.xml"/><Relationship Id="rId4" Type="http://schemas.openxmlformats.org/officeDocument/2006/relationships/image" Target="../media/image105.png"/><Relationship Id="rId9" Type="http://schemas.openxmlformats.org/officeDocument/2006/relationships/diagramColors" Target="../diagrams/colors8.xml"/></Relationships>
</file>

<file path=ppt/slides/_rels/slide25.xml.rels><?xml version="1.0" encoding="UTF-8" standalone="yes"?>
<Relationships xmlns="http://schemas.openxmlformats.org/package/2006/relationships"><Relationship Id="rId8" Type="http://schemas.openxmlformats.org/officeDocument/2006/relationships/hyperlink" Target="https://marie-sklodowska-curie-actions.ec.europa.eu/actions/staff-exchanges/6-steps-to-prepare-your-application#6" TargetMode="External"/><Relationship Id="rId3" Type="http://schemas.openxmlformats.org/officeDocument/2006/relationships/hyperlink" Target="https://marie-sklodowska-curie-actions.ec.europa.eu/actions/staff-exchanges/6-steps-to-prepare-your-application#1" TargetMode="External"/><Relationship Id="rId7" Type="http://schemas.openxmlformats.org/officeDocument/2006/relationships/hyperlink" Target="https://marie-sklodowska-curie-actions.ec.europa.eu/actions/staff-exchanges/6-steps-to-prepare-your-application#5"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marie-sklodowska-curie-actions.ec.europa.eu/actions/staff-exchanges/6-steps-to-prepare-your-application#4" TargetMode="External"/><Relationship Id="rId5" Type="http://schemas.openxmlformats.org/officeDocument/2006/relationships/hyperlink" Target="https://marie-sklodowska-curie-actions.ec.europa.eu/actions/staff-exchanges/6-steps-to-prepare-your-application#3" TargetMode="External"/><Relationship Id="rId4" Type="http://schemas.openxmlformats.org/officeDocument/2006/relationships/hyperlink" Target="https://marie-sklodowska-curie-actions.ec.europa.eu/actions/staff-exchanges/6-steps-to-prepare-your-application#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rea.ec.europa.eu/index_en"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07.png"/><Relationship Id="rId4" Type="http://schemas.openxmlformats.org/officeDocument/2006/relationships/hyperlink" Target="https://rea.ec.europa.eu/funding-and-grants/horizon-europe-marie-sklodowska-curie-actions_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25.png"/><Relationship Id="rId5" Type="http://schemas.openxmlformats.org/officeDocument/2006/relationships/diagramQuickStyle" Target="../diagrams/quickStyle3.xml"/><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microsoft.com/office/2007/relationships/hdphoto" Target="../media/hdphoto1.wdp"/><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8951" y="4153138"/>
            <a:ext cx="7450467" cy="610359"/>
          </a:xfrm>
        </p:spPr>
        <p:txBody>
          <a:bodyPr>
            <a:normAutofit fontScale="90000"/>
          </a:bodyPr>
          <a:lstStyle/>
          <a:p>
            <a:br>
              <a:rPr lang="fr-FR" dirty="0"/>
            </a:br>
            <a:r>
              <a:rPr lang="fr-FR" dirty="0"/>
              <a:t>	          </a:t>
            </a:r>
            <a:r>
              <a:rPr lang="fr-FR" sz="3100" b="1" dirty="0"/>
              <a:t>Webinar, 09/10/2024</a:t>
            </a:r>
            <a:endParaRPr lang="en-IE" sz="3100" dirty="0"/>
          </a:p>
        </p:txBody>
      </p:sp>
      <p:sp>
        <p:nvSpPr>
          <p:cNvPr id="3" name="Subtitle 2"/>
          <p:cNvSpPr>
            <a:spLocks noGrp="1"/>
          </p:cNvSpPr>
          <p:nvPr>
            <p:ph type="subTitle" idx="1"/>
          </p:nvPr>
        </p:nvSpPr>
        <p:spPr>
          <a:xfrm>
            <a:off x="6465351" y="3571240"/>
            <a:ext cx="5569158" cy="1451919"/>
          </a:xfrm>
        </p:spPr>
        <p:txBody>
          <a:bodyPr>
            <a:noAutofit/>
          </a:bodyPr>
          <a:lstStyle/>
          <a:p>
            <a:pPr algn="r"/>
            <a:r>
              <a:rPr lang="fr-BE" sz="3600" b="1" dirty="0"/>
              <a:t>MSCA Staff Exchanges</a:t>
            </a:r>
            <a:endParaRPr lang="fr-BE" sz="1600" b="1" i="1" dirty="0"/>
          </a:p>
          <a:p>
            <a:pPr algn="r"/>
            <a:endParaRPr lang="fr-BE" sz="1600" b="1" i="1" dirty="0"/>
          </a:p>
          <a:p>
            <a:pPr algn="r"/>
            <a:endParaRPr lang="fr-BE" sz="1600" b="1" i="1" dirty="0"/>
          </a:p>
          <a:p>
            <a:pPr algn="r"/>
            <a:r>
              <a:rPr lang="fr-BE" sz="1600" b="1" i="1" dirty="0"/>
              <a:t>Aleksandra SCHOETZ-SOBCZAK</a:t>
            </a:r>
          </a:p>
          <a:p>
            <a:pPr algn="r"/>
            <a:r>
              <a:rPr lang="en-US" sz="1600" b="1" dirty="0"/>
              <a:t>		European Research Executive Agency</a:t>
            </a:r>
          </a:p>
          <a:p>
            <a:endParaRPr lang="en-IE" sz="1200" b="1" dirty="0"/>
          </a:p>
          <a:p>
            <a:endParaRPr lang="en-IE" sz="1200" b="1" dirty="0"/>
          </a:p>
        </p:txBody>
      </p:sp>
      <p:sp>
        <p:nvSpPr>
          <p:cNvPr id="5" name="Text Placeholder 7"/>
          <p:cNvSpPr txBox="1">
            <a:spLocks/>
          </p:cNvSpPr>
          <p:nvPr/>
        </p:nvSpPr>
        <p:spPr>
          <a:xfrm>
            <a:off x="6994196" y="6327972"/>
            <a:ext cx="5040313" cy="849290"/>
          </a:xfrm>
          <a:prstGeom prst="rect">
            <a:avLst/>
          </a:prstGeom>
        </p:spPr>
        <p:txBody>
          <a:bodyPr vert="horz" lIns="91440" tIns="45720" rIns="91440" bIns="45720" rtlCol="0" anchor="t">
            <a:noAutofit/>
          </a:bodyPr>
          <a:lstStyle>
            <a:lvl1pPr marL="0" indent="0" algn="r" defTabSz="685800" rtl="0" eaLnBrk="1" latinLnBrk="0" hangingPunct="1">
              <a:lnSpc>
                <a:spcPct val="100000"/>
              </a:lnSpc>
              <a:spcBef>
                <a:spcPts val="0"/>
              </a:spcBef>
              <a:spcAft>
                <a:spcPts val="1350"/>
              </a:spcAft>
              <a:buClr>
                <a:schemeClr val="tx2"/>
              </a:buClr>
              <a:buFontTx/>
              <a:buNone/>
              <a:defRPr sz="1650" i="1" kern="1200">
                <a:solidFill>
                  <a:schemeClr val="bg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r>
              <a:rPr lang="en-US" i="0" dirty="0">
                <a:solidFill>
                  <a:srgbClr val="8D216B"/>
                </a:solidFill>
                <a:cs typeface="Arial"/>
              </a:rPr>
              <a:t>@</a:t>
            </a:r>
            <a:r>
              <a:rPr lang="en-US" i="0" dirty="0" err="1">
                <a:solidFill>
                  <a:srgbClr val="8D216B"/>
                </a:solidFill>
                <a:cs typeface="Arial"/>
              </a:rPr>
              <a:t>REA_research</a:t>
            </a:r>
            <a:r>
              <a:rPr lang="en-US" i="0" dirty="0">
                <a:solidFill>
                  <a:srgbClr val="8D216B"/>
                </a:solidFill>
                <a:cs typeface="Arial"/>
              </a:rPr>
              <a:t>, @</a:t>
            </a:r>
            <a:r>
              <a:rPr lang="en-US" i="0" dirty="0" err="1">
                <a:solidFill>
                  <a:srgbClr val="8D216B"/>
                </a:solidFill>
                <a:cs typeface="Arial"/>
              </a:rPr>
              <a:t>MSCActions</a:t>
            </a:r>
            <a:endParaRPr lang="en-GB" dirty="0">
              <a:solidFill>
                <a:srgbClr val="8D216B"/>
              </a:solidFill>
            </a:endParaRPr>
          </a:p>
        </p:txBody>
      </p:sp>
    </p:spTree>
    <p:extLst>
      <p:ext uri="{BB962C8B-B14F-4D97-AF65-F5344CB8AC3E}">
        <p14:creationId xmlns:p14="http://schemas.microsoft.com/office/powerpoint/2010/main" val="3232073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381102" y="4087780"/>
            <a:ext cx="2807147" cy="1446550"/>
          </a:xfrm>
          <a:prstGeom prst="rect">
            <a:avLst/>
          </a:prstGeom>
          <a:noFill/>
        </p:spPr>
        <p:txBody>
          <a:bodyPr wrap="square" lIns="91440" tIns="45720" rIns="91440" bIns="45720" rtlCol="0" anchor="t">
            <a:spAutoFit/>
          </a:bodyPr>
          <a:lstStyle/>
          <a:p>
            <a:pPr algn="ctr" defTabSz="685800" fontAlgn="auto">
              <a:spcBef>
                <a:spcPts val="0"/>
              </a:spcBef>
              <a:spcAft>
                <a:spcPts val="0"/>
              </a:spcAft>
            </a:pPr>
            <a:r>
              <a:rPr lang="en-GB" sz="2200" b="1" dirty="0">
                <a:solidFill>
                  <a:schemeClr val="accent6"/>
                </a:solidFill>
                <a:latin typeface="EC Square Sans Cond Pro"/>
                <a:cs typeface="Arial"/>
              </a:rPr>
              <a:t>DURATION</a:t>
            </a:r>
            <a:endParaRPr lang="en-US" dirty="0"/>
          </a:p>
          <a:p>
            <a:pPr algn="ctr" defTabSz="685800" fontAlgn="auto">
              <a:spcBef>
                <a:spcPts val="0"/>
              </a:spcBef>
              <a:spcAft>
                <a:spcPts val="0"/>
              </a:spcAft>
            </a:pPr>
            <a:r>
              <a:rPr lang="en-GB" sz="2200" dirty="0">
                <a:solidFill>
                  <a:srgbClr val="0E4080"/>
                </a:solidFill>
                <a:latin typeface="EC Square Sans Cond Pro"/>
                <a:cs typeface="Arial"/>
              </a:rPr>
              <a:t>4 years </a:t>
            </a:r>
          </a:p>
          <a:p>
            <a:pPr algn="ctr" defTabSz="685800" fontAlgn="auto">
              <a:spcBef>
                <a:spcPts val="0"/>
              </a:spcBef>
              <a:spcAft>
                <a:spcPts val="0"/>
              </a:spcAft>
            </a:pPr>
            <a:r>
              <a:rPr lang="en-GB" sz="2200" dirty="0">
                <a:solidFill>
                  <a:srgbClr val="0E4080"/>
                </a:solidFill>
                <a:latin typeface="EC Square Sans Cond Pro"/>
                <a:cs typeface="Arial"/>
              </a:rPr>
              <a:t>360 person-months per project</a:t>
            </a:r>
          </a:p>
        </p:txBody>
      </p:sp>
      <p:sp>
        <p:nvSpPr>
          <p:cNvPr id="17" name="TextBox 16"/>
          <p:cNvSpPr txBox="1"/>
          <p:nvPr/>
        </p:nvSpPr>
        <p:spPr>
          <a:xfrm>
            <a:off x="6350000" y="4083275"/>
            <a:ext cx="2934446" cy="2462213"/>
          </a:xfrm>
          <a:prstGeom prst="rect">
            <a:avLst/>
          </a:prstGeom>
          <a:noFill/>
        </p:spPr>
        <p:txBody>
          <a:bodyPr wrap="square" lIns="91440" tIns="45720" rIns="91440" bIns="45720" rtlCol="0" anchor="t">
            <a:spAutoFit/>
          </a:bodyPr>
          <a:lstStyle/>
          <a:p>
            <a:pPr algn="ctr" defTabSz="685800" fontAlgn="auto">
              <a:spcBef>
                <a:spcPts val="0"/>
              </a:spcBef>
              <a:spcAft>
                <a:spcPts val="0"/>
              </a:spcAft>
            </a:pPr>
            <a:r>
              <a:rPr lang="en-US" sz="2200" b="1" dirty="0">
                <a:solidFill>
                  <a:srgbClr val="84095B"/>
                </a:solidFill>
                <a:latin typeface="EC Square Sans Cond Pro"/>
                <a:cs typeface="Arial"/>
              </a:rPr>
              <a:t>SECONDMENTS</a:t>
            </a:r>
            <a:endParaRPr lang="en-US" dirty="0"/>
          </a:p>
          <a:p>
            <a:pPr algn="ctr" defTabSz="685800" fontAlgn="auto">
              <a:spcBef>
                <a:spcPts val="0"/>
              </a:spcBef>
              <a:spcAft>
                <a:spcPts val="0"/>
              </a:spcAft>
            </a:pPr>
            <a:r>
              <a:rPr lang="en-US" sz="2200" dirty="0">
                <a:solidFill>
                  <a:srgbClr val="0E4080"/>
                </a:solidFill>
                <a:latin typeface="EC Square Sans Cond Pro"/>
                <a:cs typeface="Arial"/>
              </a:rPr>
              <a:t>1-12 months per staff</a:t>
            </a:r>
          </a:p>
          <a:p>
            <a:pPr marL="342900" indent="-342900" defTabSz="685800" fontAlgn="auto">
              <a:spcBef>
                <a:spcPts val="0"/>
              </a:spcBef>
              <a:spcAft>
                <a:spcPts val="0"/>
              </a:spcAft>
              <a:buFontTx/>
              <a:buChar char="-"/>
            </a:pPr>
            <a:r>
              <a:rPr lang="en-US" sz="2200" dirty="0">
                <a:solidFill>
                  <a:srgbClr val="0E4080"/>
                </a:solidFill>
                <a:latin typeface="EC Square Sans Cond Pro"/>
                <a:cs typeface="Arial"/>
              </a:rPr>
              <a:t>Interdisciplinary</a:t>
            </a:r>
          </a:p>
          <a:p>
            <a:pPr marL="342900" indent="-342900" defTabSz="685800" fontAlgn="auto">
              <a:spcBef>
                <a:spcPts val="0"/>
              </a:spcBef>
              <a:spcAft>
                <a:spcPts val="0"/>
              </a:spcAft>
              <a:buFontTx/>
              <a:buChar char="-"/>
            </a:pPr>
            <a:r>
              <a:rPr lang="en-US" sz="2200" dirty="0">
                <a:solidFill>
                  <a:srgbClr val="0E4080"/>
                </a:solidFill>
                <a:latin typeface="EC Square Sans Cond Pro"/>
                <a:cs typeface="Arial"/>
              </a:rPr>
              <a:t>Intersectoral</a:t>
            </a:r>
          </a:p>
          <a:p>
            <a:pPr marL="342900" indent="-342900" defTabSz="685800" fontAlgn="auto">
              <a:spcBef>
                <a:spcPts val="0"/>
              </a:spcBef>
              <a:spcAft>
                <a:spcPts val="0"/>
              </a:spcAft>
              <a:buFontTx/>
              <a:buChar char="-"/>
            </a:pPr>
            <a:r>
              <a:rPr lang="en-US" sz="2200" dirty="0">
                <a:solidFill>
                  <a:srgbClr val="0E4080"/>
                </a:solidFill>
                <a:latin typeface="EC Square Sans Cond Pro"/>
                <a:cs typeface="Arial"/>
              </a:rPr>
              <a:t>International</a:t>
            </a:r>
          </a:p>
          <a:p>
            <a:pPr defTabSz="685800" fontAlgn="auto">
              <a:spcBef>
                <a:spcPts val="0"/>
              </a:spcBef>
              <a:spcAft>
                <a:spcPts val="0"/>
              </a:spcAft>
            </a:pPr>
            <a:endParaRPr lang="en-US" sz="2200" dirty="0">
              <a:solidFill>
                <a:srgbClr val="0E4080"/>
              </a:solidFill>
              <a:latin typeface="Arial"/>
              <a:cs typeface="Arial"/>
            </a:endParaRPr>
          </a:p>
          <a:p>
            <a:pPr defTabSz="685800" fontAlgn="auto">
              <a:spcBef>
                <a:spcPts val="0"/>
              </a:spcBef>
              <a:spcAft>
                <a:spcPts val="0"/>
              </a:spcAft>
            </a:pPr>
            <a:endParaRPr lang="en-US" sz="2200" dirty="0">
              <a:solidFill>
                <a:srgbClr val="0E4080"/>
              </a:solidFill>
              <a:latin typeface="Arial" panose="020B0604020202020204" pitchFamily="34" charset="0"/>
              <a:cs typeface="Arial" panose="020B0604020202020204" pitchFamily="34" charset="0"/>
            </a:endParaRPr>
          </a:p>
        </p:txBody>
      </p:sp>
      <p:sp>
        <p:nvSpPr>
          <p:cNvPr id="18" name="TextBox 17"/>
          <p:cNvSpPr txBox="1"/>
          <p:nvPr/>
        </p:nvSpPr>
        <p:spPr>
          <a:xfrm>
            <a:off x="300345" y="4083275"/>
            <a:ext cx="2045869" cy="1107996"/>
          </a:xfrm>
          <a:prstGeom prst="rect">
            <a:avLst/>
          </a:prstGeom>
          <a:noFill/>
        </p:spPr>
        <p:txBody>
          <a:bodyPr wrap="square" lIns="91440" tIns="45720" rIns="91440" bIns="45720" rtlCol="0" anchor="t">
            <a:spAutoFit/>
          </a:bodyPr>
          <a:lstStyle/>
          <a:p>
            <a:pPr algn="ctr" defTabSz="685800"/>
            <a:r>
              <a:rPr lang="en-US" sz="2200" b="1" dirty="0">
                <a:solidFill>
                  <a:srgbClr val="84095B"/>
                </a:solidFill>
                <a:latin typeface="EC Square Sans Cond Pro"/>
                <a:cs typeface="Arial"/>
              </a:rPr>
              <a:t>BOTTOM UP</a:t>
            </a:r>
            <a:endParaRPr lang="en-US" dirty="0"/>
          </a:p>
          <a:p>
            <a:pPr algn="ctr" defTabSz="685800"/>
            <a:r>
              <a:rPr lang="en-GB" sz="2200" dirty="0">
                <a:solidFill>
                  <a:srgbClr val="0E4080"/>
                </a:solidFill>
                <a:latin typeface="EC Square Sans Cond Pro"/>
                <a:cs typeface="Arial"/>
              </a:rPr>
              <a:t>with different scientific panels</a:t>
            </a:r>
            <a:r>
              <a:rPr lang="en-GB" sz="2200" dirty="0">
                <a:solidFill>
                  <a:srgbClr val="0E4080"/>
                </a:solidFill>
                <a:latin typeface="Arial"/>
                <a:cs typeface="Arial"/>
              </a:rPr>
              <a:t> </a:t>
            </a:r>
          </a:p>
        </p:txBody>
      </p:sp>
      <p:pic>
        <p:nvPicPr>
          <p:cNvPr id="19" name="Picture 18"/>
          <p:cNvPicPr>
            <a:picLocks noChangeAspect="1"/>
          </p:cNvPicPr>
          <p:nvPr/>
        </p:nvPicPr>
        <p:blipFill>
          <a:blip r:embed="rId3">
            <a:duotone>
              <a:schemeClr val="accent6">
                <a:shade val="45000"/>
                <a:satMod val="135000"/>
              </a:schemeClr>
              <a:prstClr val="white"/>
            </a:duotone>
          </a:blip>
          <a:stretch>
            <a:fillRect/>
          </a:stretch>
        </p:blipFill>
        <p:spPr>
          <a:xfrm>
            <a:off x="3673127" y="2086083"/>
            <a:ext cx="1433360" cy="1350646"/>
          </a:xfrm>
          <a:prstGeom prst="rect">
            <a:avLst/>
          </a:prstGeom>
        </p:spPr>
      </p:pic>
      <p:sp>
        <p:nvSpPr>
          <p:cNvPr id="3" name="Title 2"/>
          <p:cNvSpPr>
            <a:spLocks noGrp="1"/>
          </p:cNvSpPr>
          <p:nvPr>
            <p:ph type="title"/>
          </p:nvPr>
        </p:nvSpPr>
        <p:spPr/>
        <p:txBody>
          <a:bodyPr/>
          <a:lstStyle/>
          <a:p>
            <a:r>
              <a:rPr lang="en-US" dirty="0">
                <a:latin typeface="EC Square Sans Pro Medium"/>
              </a:rPr>
              <a:t>Key features</a:t>
            </a:r>
            <a:r>
              <a:rPr lang="en-US" sz="3600" b="1" dirty="0">
                <a:latin typeface="EC Square Sans Pro Medium"/>
              </a:rPr>
              <a:t> </a:t>
            </a:r>
          </a:p>
        </p:txBody>
      </p:sp>
      <p:grpSp>
        <p:nvGrpSpPr>
          <p:cNvPr id="26" name="Group 25"/>
          <p:cNvGrpSpPr/>
          <p:nvPr/>
        </p:nvGrpSpPr>
        <p:grpSpPr>
          <a:xfrm>
            <a:off x="10035503" y="2099022"/>
            <a:ext cx="1322214" cy="1332000"/>
            <a:chOff x="2420298" y="1897548"/>
            <a:chExt cx="1322214" cy="1332000"/>
          </a:xfrm>
        </p:grpSpPr>
        <p:pic>
          <p:nvPicPr>
            <p:cNvPr id="22" name="Picture 21"/>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0" b="99632" l="0" r="100000"/>
                      </a14:imgEffect>
                    </a14:imgLayer>
                  </a14:imgProps>
                </a:ext>
              </a:extLst>
            </a:blip>
            <a:stretch>
              <a:fillRect/>
            </a:stretch>
          </p:blipFill>
          <p:spPr>
            <a:xfrm>
              <a:off x="2420298" y="1897548"/>
              <a:ext cx="1322214" cy="1332000"/>
            </a:xfrm>
            <a:prstGeom prst="rect">
              <a:avLst/>
            </a:prstGeom>
          </p:spPr>
        </p:pic>
        <p:sp>
          <p:nvSpPr>
            <p:cNvPr id="24" name="Rectangle 23"/>
            <p:cNvSpPr/>
            <p:nvPr/>
          </p:nvSpPr>
          <p:spPr>
            <a:xfrm>
              <a:off x="3015390" y="2357524"/>
              <a:ext cx="126000" cy="216000"/>
            </a:xfrm>
            <a:prstGeom prst="rect">
              <a:avLst/>
            </a:prstGeom>
            <a:solidFill>
              <a:srgbClr val="8207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a:latin typeface="Arial" panose="020B0604020202020204" pitchFamily="34" charset="0"/>
                <a:cs typeface="Arial" panose="020B0604020202020204" pitchFamily="34" charset="0"/>
              </a:endParaRPr>
            </a:p>
          </p:txBody>
        </p:sp>
        <p:sp>
          <p:nvSpPr>
            <p:cNvPr id="25" name="Rectangle 24"/>
            <p:cNvSpPr/>
            <p:nvPr/>
          </p:nvSpPr>
          <p:spPr>
            <a:xfrm rot="5400000">
              <a:off x="3078489" y="2456233"/>
              <a:ext cx="126000" cy="252000"/>
            </a:xfrm>
            <a:prstGeom prst="rect">
              <a:avLst/>
            </a:prstGeom>
            <a:solidFill>
              <a:srgbClr val="8207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a:latin typeface="Arial" panose="020B0604020202020204" pitchFamily="34" charset="0"/>
                <a:cs typeface="Arial" panose="020B0604020202020204" pitchFamily="34" charset="0"/>
              </a:endParaRPr>
            </a:p>
          </p:txBody>
        </p:sp>
      </p:grpSp>
      <p:sp>
        <p:nvSpPr>
          <p:cNvPr id="67" name="Oval 66">
            <a:extLst>
              <a:ext uri="{FF2B5EF4-FFF2-40B4-BE49-F238E27FC236}">
                <a16:creationId xmlns:a16="http://schemas.microsoft.com/office/drawing/2014/main" id="{B308D607-C1D7-CE57-A15E-CE86B5577618}"/>
              </a:ext>
            </a:extLst>
          </p:cNvPr>
          <p:cNvSpPr/>
          <p:nvPr/>
        </p:nvSpPr>
        <p:spPr>
          <a:xfrm>
            <a:off x="777427" y="2223528"/>
            <a:ext cx="1082988" cy="108298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68" name="Rectangle 67" descr="Upstairs with solid fill">
            <a:extLst>
              <a:ext uri="{FF2B5EF4-FFF2-40B4-BE49-F238E27FC236}">
                <a16:creationId xmlns:a16="http://schemas.microsoft.com/office/drawing/2014/main" id="{1855D2E8-0010-A8C6-966C-30FE86E98637}"/>
              </a:ext>
            </a:extLst>
          </p:cNvPr>
          <p:cNvSpPr/>
          <p:nvPr/>
        </p:nvSpPr>
        <p:spPr>
          <a:xfrm>
            <a:off x="1005763" y="2425574"/>
            <a:ext cx="621386" cy="621386"/>
          </a:xfrm>
          <a:prstGeom prst="rect">
            <a:avLst/>
          </a:prstGeom>
          <a:blipFill>
            <a:blip r:embed="rId6">
              <a:extLst>
                <a:ext uri="{96DAC541-7B7A-43D3-8B79-37D633B846F1}">
                  <asvg:svgBlip xmlns:asvg="http://schemas.microsoft.com/office/drawing/2016/SVG/main" r:embed="rId7"/>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2" name="TextBox 1">
            <a:extLst>
              <a:ext uri="{FF2B5EF4-FFF2-40B4-BE49-F238E27FC236}">
                <a16:creationId xmlns:a16="http://schemas.microsoft.com/office/drawing/2014/main" id="{E4F9FF10-2D7E-6A0F-B7F9-8C99E8B2FDEB}"/>
              </a:ext>
            </a:extLst>
          </p:cNvPr>
          <p:cNvSpPr txBox="1"/>
          <p:nvPr/>
        </p:nvSpPr>
        <p:spPr>
          <a:xfrm>
            <a:off x="2748731" y="4083275"/>
            <a:ext cx="3233053" cy="1323439"/>
          </a:xfrm>
          <a:prstGeom prst="rect">
            <a:avLst/>
          </a:prstGeom>
          <a:noFill/>
        </p:spPr>
        <p:txBody>
          <a:bodyPr wrap="square" lIns="91440" tIns="45720" rIns="91440" bIns="45720" rtlCol="0" anchor="t">
            <a:spAutoFit/>
          </a:bodyPr>
          <a:lstStyle/>
          <a:p>
            <a:pPr algn="ctr" defTabSz="685800"/>
            <a:r>
              <a:rPr lang="en-GB" sz="2200" b="1" dirty="0">
                <a:solidFill>
                  <a:schemeClr val="accent6">
                    <a:lumMod val="60000"/>
                    <a:lumOff val="40000"/>
                  </a:schemeClr>
                </a:solidFill>
                <a:latin typeface="EC Square Sans Cond Pro"/>
                <a:cs typeface="Arial"/>
              </a:rPr>
              <a:t>TOP UP ALLOWANCE</a:t>
            </a:r>
            <a:endParaRPr lang="en-US" dirty="0">
              <a:solidFill>
                <a:srgbClr val="000000"/>
              </a:solidFill>
              <a:latin typeface="Calibri"/>
              <a:cs typeface="Calibri"/>
            </a:endParaRPr>
          </a:p>
          <a:p>
            <a:pPr algn="ctr" defTabSz="685800"/>
            <a:r>
              <a:rPr lang="en-GB" sz="2200" b="1" dirty="0">
                <a:solidFill>
                  <a:srgbClr val="0E4080"/>
                </a:solidFill>
                <a:latin typeface="EC Square Sans Cond Pro"/>
                <a:cs typeface="Arial"/>
              </a:rPr>
              <a:t>5010 €:</a:t>
            </a:r>
            <a:r>
              <a:rPr lang="en-GB" sz="2200" dirty="0">
                <a:solidFill>
                  <a:srgbClr val="0E4080"/>
                </a:solidFill>
                <a:latin typeface="EC Square Sans Cond Pro"/>
                <a:cs typeface="Arial"/>
              </a:rPr>
              <a:t>                </a:t>
            </a:r>
            <a:endParaRPr lang="en-US" dirty="0">
              <a:cs typeface="Calibri"/>
            </a:endParaRPr>
          </a:p>
          <a:p>
            <a:pPr defTabSz="685800"/>
            <a:r>
              <a:rPr lang="en-GB" dirty="0">
                <a:solidFill>
                  <a:srgbClr val="0E4080"/>
                </a:solidFill>
                <a:latin typeface="EC Square Sans Cond Pro"/>
                <a:cs typeface="Arial"/>
              </a:rPr>
              <a:t>       2710 € - staff allowance</a:t>
            </a:r>
            <a:endParaRPr lang="en-US" dirty="0">
              <a:latin typeface="EC Square Sans Cond Pro"/>
              <a:cs typeface="Calibri"/>
            </a:endParaRPr>
          </a:p>
          <a:p>
            <a:pPr defTabSz="685800"/>
            <a:r>
              <a:rPr lang="en-GB" dirty="0">
                <a:solidFill>
                  <a:srgbClr val="0E4080"/>
                </a:solidFill>
                <a:latin typeface="EC Square Sans Cond Pro"/>
                <a:cs typeface="Arial"/>
              </a:rPr>
              <a:t>       2300 € - organisation</a:t>
            </a:r>
          </a:p>
        </p:txBody>
      </p:sp>
      <p:pic>
        <p:nvPicPr>
          <p:cNvPr id="4" name="Picture 3">
            <a:extLst>
              <a:ext uri="{FF2B5EF4-FFF2-40B4-BE49-F238E27FC236}">
                <a16:creationId xmlns:a16="http://schemas.microsoft.com/office/drawing/2014/main" id="{4DD9A029-6A49-DF95-8DDC-9D397DA9D65D}"/>
              </a:ext>
            </a:extLst>
          </p:cNvPr>
          <p:cNvPicPr>
            <a:picLocks noChangeAspect="1"/>
          </p:cNvPicPr>
          <p:nvPr/>
        </p:nvPicPr>
        <p:blipFill>
          <a:blip r:embed="rId8"/>
          <a:stretch>
            <a:fillRect/>
          </a:stretch>
        </p:blipFill>
        <p:spPr>
          <a:xfrm>
            <a:off x="7085515" y="2099022"/>
            <a:ext cx="1008341" cy="1667640"/>
          </a:xfrm>
          <a:prstGeom prst="rect">
            <a:avLst/>
          </a:prstGeom>
        </p:spPr>
      </p:pic>
    </p:spTree>
    <p:extLst>
      <p:ext uri="{BB962C8B-B14F-4D97-AF65-F5344CB8AC3E}">
        <p14:creationId xmlns:p14="http://schemas.microsoft.com/office/powerpoint/2010/main" val="329958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Who can participate</a:t>
            </a:r>
            <a:endParaRPr lang="en-IE" dirty="0"/>
          </a:p>
        </p:txBody>
      </p:sp>
      <p:sp>
        <p:nvSpPr>
          <p:cNvPr id="13" name="Rectangle 12"/>
          <p:cNvSpPr/>
          <p:nvPr/>
        </p:nvSpPr>
        <p:spPr>
          <a:xfrm>
            <a:off x="668920" y="1330036"/>
            <a:ext cx="5155000" cy="2029385"/>
          </a:xfrm>
          <a:prstGeom prst="rect">
            <a:avLst/>
          </a:prstGeom>
          <a:solidFill>
            <a:srgbClr val="0F54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2200" dirty="0">
                <a:solidFill>
                  <a:schemeClr val="bg1"/>
                </a:solidFill>
                <a:latin typeface="Arial" panose="020B0604020202020204" pitchFamily="34" charset="0"/>
                <a:cs typeface="Arial" panose="020B0604020202020204" pitchFamily="34" charset="0"/>
              </a:rPr>
              <a:t>Consortium of min.</a:t>
            </a:r>
            <a:r>
              <a:rPr lang="en-GB" sz="2200" b="1" dirty="0">
                <a:solidFill>
                  <a:schemeClr val="bg1"/>
                </a:solidFill>
                <a:latin typeface="Arial" panose="020B0604020202020204" pitchFamily="34" charset="0"/>
                <a:cs typeface="Arial" panose="020B0604020202020204" pitchFamily="34" charset="0"/>
              </a:rPr>
              <a:t> 3 legal entities in </a:t>
            </a:r>
          </a:p>
          <a:p>
            <a:pPr algn="ctr" defTabSz="457200" fontAlgn="auto">
              <a:spcBef>
                <a:spcPts val="0"/>
              </a:spcBef>
              <a:spcAft>
                <a:spcPts val="0"/>
              </a:spcAft>
            </a:pPr>
            <a:r>
              <a:rPr lang="en-GB" sz="2200" b="1" dirty="0">
                <a:solidFill>
                  <a:schemeClr val="bg1"/>
                </a:solidFill>
                <a:latin typeface="Arial" panose="020B0604020202020204" pitchFamily="34" charset="0"/>
                <a:cs typeface="Arial" panose="020B0604020202020204" pitchFamily="34" charset="0"/>
              </a:rPr>
              <a:t>3 different countries,</a:t>
            </a:r>
            <a:r>
              <a:rPr lang="en-GB" sz="2200" dirty="0">
                <a:solidFill>
                  <a:schemeClr val="bg1"/>
                </a:solidFill>
                <a:latin typeface="Arial" panose="020B0604020202020204" pitchFamily="34" charset="0"/>
                <a:cs typeface="Arial" panose="020B0604020202020204" pitchFamily="34" charset="0"/>
              </a:rPr>
              <a:t> 2 of which in a different EU Member State or HE Associated Country</a:t>
            </a:r>
            <a:endParaRPr lang="fr-BE" sz="2200"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668920" y="3676329"/>
            <a:ext cx="5155000" cy="2029385"/>
          </a:xfrm>
          <a:prstGeom prst="rect">
            <a:avLst/>
          </a:prstGeom>
          <a:solidFill>
            <a:srgbClr val="0F54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IE" sz="2200" dirty="0">
                <a:solidFill>
                  <a:schemeClr val="bg1"/>
                </a:solidFill>
                <a:latin typeface="Arial" panose="020B0604020202020204" pitchFamily="34" charset="0"/>
                <a:cs typeface="Arial" panose="020B0604020202020204" pitchFamily="34" charset="0"/>
              </a:rPr>
              <a:t>If all organisations from the </a:t>
            </a:r>
            <a:r>
              <a:rPr lang="en-IE" sz="2200" b="1" dirty="0">
                <a:solidFill>
                  <a:schemeClr val="bg1"/>
                </a:solidFill>
                <a:latin typeface="Arial" panose="020B0604020202020204" pitchFamily="34" charset="0"/>
                <a:cs typeface="Arial" panose="020B0604020202020204" pitchFamily="34" charset="0"/>
              </a:rPr>
              <a:t>same sector</a:t>
            </a:r>
            <a:r>
              <a:rPr lang="en-IE" sz="2200" dirty="0">
                <a:solidFill>
                  <a:schemeClr val="bg1"/>
                </a:solidFill>
                <a:latin typeface="Arial" panose="020B0604020202020204" pitchFamily="34" charset="0"/>
                <a:cs typeface="Arial" panose="020B0604020202020204" pitchFamily="34" charset="0"/>
              </a:rPr>
              <a:t>, there must be at least 1 organisation from a non-associated Third Country*</a:t>
            </a:r>
            <a:endParaRPr lang="fr-BE" sz="2200"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1189154" y="5943761"/>
            <a:ext cx="8399608" cy="800219"/>
          </a:xfrm>
          <a:prstGeom prst="rect">
            <a:avLst/>
          </a:prstGeom>
          <a:noFill/>
        </p:spPr>
        <p:txBody>
          <a:bodyPr wrap="square" rtlCol="0">
            <a:spAutoFit/>
          </a:bodyPr>
          <a:lstStyle/>
          <a:p>
            <a:pPr marL="88900" indent="-88900"/>
            <a:r>
              <a:rPr lang="en-IE" b="1">
                <a:solidFill>
                  <a:srgbClr val="8D216B"/>
                </a:solidFill>
                <a:latin typeface="Arial" charset="0"/>
              </a:rPr>
              <a:t>* </a:t>
            </a:r>
            <a:r>
              <a:rPr lang="en-IE" sz="1400">
                <a:solidFill>
                  <a:srgbClr val="8D216B"/>
                </a:solidFill>
                <a:latin typeface="Arial" charset="0"/>
              </a:rPr>
              <a:t>Secondments within EU MS or HE AC must be between different sectors (between academic and non-academic), except for interdisciplinary secondments, which must be limited to a maximum of 1/3 </a:t>
            </a:r>
            <a:r>
              <a:rPr lang="en-GB" sz="1400">
                <a:solidFill>
                  <a:srgbClr val="8D216B"/>
                </a:solidFill>
                <a:latin typeface="Arial" charset="0"/>
              </a:rPr>
              <a:t>of the total implemented months.</a:t>
            </a:r>
            <a:endParaRPr lang="it-IT" sz="1400">
              <a:solidFill>
                <a:srgbClr val="8D216B"/>
              </a:solidFill>
            </a:endParaRPr>
          </a:p>
        </p:txBody>
      </p:sp>
      <p:sp>
        <p:nvSpPr>
          <p:cNvPr id="17" name="Hexagon 16"/>
          <p:cNvSpPr/>
          <p:nvPr/>
        </p:nvSpPr>
        <p:spPr>
          <a:xfrm>
            <a:off x="10119030" y="1679170"/>
            <a:ext cx="1426217" cy="1229497"/>
          </a:xfrm>
          <a:prstGeom prst="hexagon">
            <a:avLst/>
          </a:prstGeom>
          <a:solidFill>
            <a:srgbClr val="BE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bwMode="auto">
          <a:xfrm>
            <a:off x="7289598" y="2120675"/>
            <a:ext cx="3082276" cy="0"/>
          </a:xfrm>
          <a:prstGeom prst="line">
            <a:avLst/>
          </a:prstGeom>
          <a:noFill/>
          <a:ln w="19050" cap="flat" cmpd="sng" algn="ctr">
            <a:solidFill>
              <a:srgbClr val="BE81A3"/>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274" y="1753918"/>
            <a:ext cx="985158" cy="1079999"/>
          </a:xfrm>
          <a:prstGeom prst="rect">
            <a:avLst/>
          </a:prstGeom>
        </p:spPr>
      </p:pic>
      <p:sp>
        <p:nvSpPr>
          <p:cNvPr id="20" name="Hexagon 19"/>
          <p:cNvSpPr/>
          <p:nvPr/>
        </p:nvSpPr>
        <p:spPr>
          <a:xfrm>
            <a:off x="7025640" y="3469496"/>
            <a:ext cx="1426217" cy="1229497"/>
          </a:xfrm>
          <a:prstGeom prst="hexagon">
            <a:avLst/>
          </a:prstGeom>
          <a:solidFill>
            <a:srgbClr val="BE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flipH="1">
            <a:off x="8295590" y="4213008"/>
            <a:ext cx="3033844" cy="4591"/>
          </a:xfrm>
          <a:prstGeom prst="line">
            <a:avLst/>
          </a:prstGeom>
          <a:noFill/>
          <a:ln w="19050" cap="flat" cmpd="sng" algn="ctr">
            <a:solidFill>
              <a:srgbClr val="BE81A3"/>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6220" y="3571527"/>
            <a:ext cx="985054" cy="1080000"/>
          </a:xfrm>
          <a:prstGeom prst="rect">
            <a:avLst/>
          </a:prstGeom>
        </p:spPr>
      </p:pic>
      <p:sp>
        <p:nvSpPr>
          <p:cNvPr id="23" name="Rectangle 22"/>
          <p:cNvSpPr/>
          <p:nvPr/>
        </p:nvSpPr>
        <p:spPr>
          <a:xfrm>
            <a:off x="7508462" y="2126987"/>
            <a:ext cx="2444900" cy="430887"/>
          </a:xfrm>
          <a:prstGeom prst="rect">
            <a:avLst/>
          </a:prstGeom>
        </p:spPr>
        <p:txBody>
          <a:bodyPr wrap="none">
            <a:spAutoFit/>
          </a:bodyPr>
          <a:lstStyle/>
          <a:p>
            <a:pPr>
              <a:spcAft>
                <a:spcPts val="600"/>
              </a:spcAft>
            </a:pPr>
            <a:r>
              <a:rPr lang="en-GB" sz="2200" b="1" dirty="0">
                <a:solidFill>
                  <a:srgbClr val="BE81A3"/>
                </a:solidFill>
                <a:latin typeface="Arial" panose="020B0604020202020204" pitchFamily="34" charset="0"/>
                <a:cs typeface="Arial" panose="020B0604020202020204" pitchFamily="34" charset="0"/>
              </a:rPr>
              <a:t>Academic sector</a:t>
            </a:r>
          </a:p>
        </p:txBody>
      </p:sp>
      <p:sp>
        <p:nvSpPr>
          <p:cNvPr id="24" name="Rectangle 23"/>
          <p:cNvSpPr/>
          <p:nvPr/>
        </p:nvSpPr>
        <p:spPr>
          <a:xfrm>
            <a:off x="8423241" y="4236256"/>
            <a:ext cx="3042821" cy="430887"/>
          </a:xfrm>
          <a:prstGeom prst="rect">
            <a:avLst/>
          </a:prstGeom>
        </p:spPr>
        <p:txBody>
          <a:bodyPr wrap="none">
            <a:spAutoFit/>
          </a:bodyPr>
          <a:lstStyle/>
          <a:p>
            <a:pPr>
              <a:spcAft>
                <a:spcPts val="600"/>
              </a:spcAft>
            </a:pPr>
            <a:r>
              <a:rPr lang="en-GB" sz="2200" b="1" dirty="0">
                <a:solidFill>
                  <a:srgbClr val="BE81A3"/>
                </a:solidFill>
                <a:latin typeface="Arial" panose="020B0604020202020204" pitchFamily="34" charset="0"/>
                <a:cs typeface="Arial" panose="020B0604020202020204" pitchFamily="34" charset="0"/>
              </a:rPr>
              <a:t>Non-academic sector</a:t>
            </a:r>
          </a:p>
        </p:txBody>
      </p:sp>
      <p:cxnSp>
        <p:nvCxnSpPr>
          <p:cNvPr id="4" name="Straight Connector 3">
            <a:extLst>
              <a:ext uri="{FF2B5EF4-FFF2-40B4-BE49-F238E27FC236}">
                <a16:creationId xmlns:a16="http://schemas.microsoft.com/office/drawing/2014/main" id="{3BC86D87-B500-FF57-4EE8-C2D241C8757F}"/>
              </a:ext>
            </a:extLst>
          </p:cNvPr>
          <p:cNvCxnSpPr/>
          <p:nvPr/>
        </p:nvCxnSpPr>
        <p:spPr>
          <a:xfrm>
            <a:off x="6522720" y="1471865"/>
            <a:ext cx="0" cy="388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56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690" y="70029"/>
            <a:ext cx="10515600" cy="964911"/>
          </a:xfrm>
        </p:spPr>
        <p:txBody>
          <a:bodyPr/>
          <a:lstStyle/>
          <a:p>
            <a:r>
              <a:rPr lang="en-US" altLang="en-US" kern="0" dirty="0"/>
              <a:t>Eligible staff</a:t>
            </a:r>
            <a:endParaRPr lang="en-IE" dirty="0"/>
          </a:p>
        </p:txBody>
      </p:sp>
      <p:sp>
        <p:nvSpPr>
          <p:cNvPr id="3" name="Rectangle: Rounded Corners 8">
            <a:extLst>
              <a:ext uri="{FF2B5EF4-FFF2-40B4-BE49-F238E27FC236}">
                <a16:creationId xmlns:a16="http://schemas.microsoft.com/office/drawing/2014/main" id="{7B9B5DAF-6CE3-442D-9F5A-EBBF710A5891}"/>
              </a:ext>
            </a:extLst>
          </p:cNvPr>
          <p:cNvSpPr/>
          <p:nvPr/>
        </p:nvSpPr>
        <p:spPr>
          <a:xfrm>
            <a:off x="7896200" y="4484724"/>
            <a:ext cx="2232248" cy="1296145"/>
          </a:xfrm>
          <a:prstGeom prst="roundRect">
            <a:avLst/>
          </a:prstGeom>
          <a:ln>
            <a:solidFill>
              <a:srgbClr val="0F549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rgbClr val="0F5494"/>
                </a:solidFill>
                <a:latin typeface="EC Square Sans Cond Pro" panose="020B0506040000020004" pitchFamily="34" charset="0"/>
                <a:cs typeface="Arial" panose="020B0604020202020204" pitchFamily="34" charset="0"/>
              </a:rPr>
              <a:t>After the </a:t>
            </a:r>
            <a:r>
              <a:rPr lang="en-US" sz="1400" dirty="0" err="1">
                <a:solidFill>
                  <a:srgbClr val="0F5494"/>
                </a:solidFill>
                <a:latin typeface="EC Square Sans Cond Pro" panose="020B0506040000020004" pitchFamily="34" charset="0"/>
                <a:cs typeface="Arial" panose="020B0604020202020204" pitchFamily="34" charset="0"/>
              </a:rPr>
              <a:t>secondment</a:t>
            </a:r>
            <a:r>
              <a:rPr lang="en-US" sz="1400" dirty="0">
                <a:solidFill>
                  <a:srgbClr val="0F5494"/>
                </a:solidFill>
                <a:latin typeface="EC Square Sans Cond Pro" panose="020B0506040000020004" pitchFamily="34" charset="0"/>
                <a:cs typeface="Arial" panose="020B0604020202020204" pitchFamily="34" charset="0"/>
              </a:rPr>
              <a:t>, staff should </a:t>
            </a:r>
            <a:r>
              <a:rPr lang="en-US" sz="1400" b="1" dirty="0">
                <a:solidFill>
                  <a:srgbClr val="0F5494"/>
                </a:solidFill>
                <a:latin typeface="EC Square Sans Cond Pro" panose="020B0506040000020004" pitchFamily="34" charset="0"/>
                <a:cs typeface="Arial" panose="020B0604020202020204" pitchFamily="34" charset="0"/>
              </a:rPr>
              <a:t>return to their sending </a:t>
            </a:r>
            <a:r>
              <a:rPr lang="en-US" sz="1400" b="1" dirty="0" err="1">
                <a:solidFill>
                  <a:srgbClr val="0F5494"/>
                </a:solidFill>
                <a:latin typeface="EC Square Sans Cond Pro" panose="020B0506040000020004" pitchFamily="34" charset="0"/>
                <a:cs typeface="Arial" panose="020B0604020202020204" pitchFamily="34" charset="0"/>
              </a:rPr>
              <a:t>organisation</a:t>
            </a:r>
            <a:endParaRPr lang="en-US" sz="1400" b="1" dirty="0">
              <a:solidFill>
                <a:srgbClr val="0F5494"/>
              </a:solidFill>
              <a:latin typeface="EC Square Sans Cond Pro" panose="020B0506040000020004" pitchFamily="34" charset="0"/>
              <a:cs typeface="Arial" panose="020B0604020202020204" pitchFamily="34" charset="0"/>
            </a:endParaRPr>
          </a:p>
        </p:txBody>
      </p:sp>
      <p:sp>
        <p:nvSpPr>
          <p:cNvPr id="6" name="Rectangle 5"/>
          <p:cNvSpPr/>
          <p:nvPr/>
        </p:nvSpPr>
        <p:spPr>
          <a:xfrm>
            <a:off x="4319464" y="1282949"/>
            <a:ext cx="3398859" cy="1401575"/>
          </a:xfrm>
          <a:prstGeom prst="rect">
            <a:avLst/>
          </a:prstGeom>
          <a:solidFill>
            <a:srgbClr val="8207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a:solidFill>
                  <a:schemeClr val="bg1"/>
                </a:solidFill>
                <a:latin typeface="EC Square Sans Cond Pro" panose="020B0506040000020004" pitchFamily="34" charset="0"/>
                <a:cs typeface="Arial" panose="020B0604020202020204" pitchFamily="34" charset="0"/>
              </a:rPr>
              <a:t>Any type of staff involved in R&amp;I activities (researchers, administrative staff, managerial staff, technical staff)</a:t>
            </a:r>
          </a:p>
        </p:txBody>
      </p:sp>
      <p:sp>
        <p:nvSpPr>
          <p:cNvPr id="7" name="Rectangle 6"/>
          <p:cNvSpPr/>
          <p:nvPr/>
        </p:nvSpPr>
        <p:spPr>
          <a:xfrm>
            <a:off x="4319464" y="2933971"/>
            <a:ext cx="3398858" cy="1320845"/>
          </a:xfrm>
          <a:prstGeom prst="rect">
            <a:avLst/>
          </a:prstGeom>
          <a:solidFill>
            <a:srgbClr val="BE81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a:solidFill>
                  <a:schemeClr val="bg1"/>
                </a:solidFill>
                <a:latin typeface="EC Square Sans Cond Pro" panose="020B0506040000020004" pitchFamily="34" charset="0"/>
                <a:cs typeface="Arial" panose="020B0604020202020204" pitchFamily="34" charset="0"/>
              </a:rPr>
              <a:t>Researchers at any career stage (from doctoral candidates to postdoctoral researchers)</a:t>
            </a:r>
          </a:p>
        </p:txBody>
      </p:sp>
      <p:sp>
        <p:nvSpPr>
          <p:cNvPr id="8" name="Rectangle 7"/>
          <p:cNvSpPr/>
          <p:nvPr/>
        </p:nvSpPr>
        <p:spPr>
          <a:xfrm>
            <a:off x="4319464" y="4484723"/>
            <a:ext cx="3398858" cy="1296144"/>
          </a:xfrm>
          <a:prstGeom prst="rect">
            <a:avLst/>
          </a:prstGeom>
          <a:solidFill>
            <a:srgbClr val="E3CDD9">
              <a:alpha val="5764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a:solidFill>
                  <a:srgbClr val="0F5494"/>
                </a:solidFill>
                <a:latin typeface="EC Square Sans Cond Pro" panose="020B0506040000020004" pitchFamily="34" charset="0"/>
                <a:cs typeface="Arial" panose="020B0604020202020204" pitchFamily="34" charset="0"/>
              </a:rPr>
              <a:t>Actively engaged in research and/or innovation activities for at least </a:t>
            </a:r>
          </a:p>
          <a:p>
            <a:pPr algn="ctr" defTabSz="457200" fontAlgn="auto">
              <a:spcBef>
                <a:spcPts val="0"/>
              </a:spcBef>
              <a:spcAft>
                <a:spcPts val="0"/>
              </a:spcAft>
            </a:pPr>
            <a:r>
              <a:rPr lang="en-US" sz="1800" b="1" dirty="0">
                <a:solidFill>
                  <a:srgbClr val="0F5494"/>
                </a:solidFill>
                <a:latin typeface="EC Square Sans Cond Pro" panose="020B0506040000020004" pitchFamily="34" charset="0"/>
                <a:cs typeface="Arial" panose="020B0604020202020204" pitchFamily="34" charset="0"/>
              </a:rPr>
              <a:t>1 month </a:t>
            </a:r>
            <a:r>
              <a:rPr lang="en-US" sz="1800" dirty="0">
                <a:solidFill>
                  <a:srgbClr val="0F5494"/>
                </a:solidFill>
                <a:latin typeface="EC Square Sans Cond Pro" panose="020B0506040000020004" pitchFamily="34" charset="0"/>
                <a:cs typeface="Arial" panose="020B0604020202020204" pitchFamily="34" charset="0"/>
              </a:rPr>
              <a:t>prior at the sending institution</a:t>
            </a:r>
          </a:p>
        </p:txBody>
      </p:sp>
      <p:sp>
        <p:nvSpPr>
          <p:cNvPr id="9" name="Rectangle: Rounded Corners 8">
            <a:extLst>
              <a:ext uri="{FF2B5EF4-FFF2-40B4-BE49-F238E27FC236}">
                <a16:creationId xmlns:a16="http://schemas.microsoft.com/office/drawing/2014/main" id="{7B9B5DAF-6CE3-442D-9F5A-EBBF710A5891}"/>
              </a:ext>
            </a:extLst>
          </p:cNvPr>
          <p:cNvSpPr/>
          <p:nvPr/>
        </p:nvSpPr>
        <p:spPr>
          <a:xfrm>
            <a:off x="7896200" y="1282948"/>
            <a:ext cx="2232248" cy="1401575"/>
          </a:xfrm>
          <a:prstGeom prst="roundRect">
            <a:avLst/>
          </a:prstGeom>
          <a:ln>
            <a:solidFill>
              <a:srgbClr val="0F549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rgbClr val="0F5494"/>
                </a:solidFill>
                <a:latin typeface="EC Square Sans Cond Pro" panose="020B0506040000020004" pitchFamily="34" charset="0"/>
                <a:cs typeface="Arial" panose="020B0604020202020204" pitchFamily="34" charset="0"/>
              </a:rPr>
              <a:t>Each staff member is seconded for a period of </a:t>
            </a:r>
          </a:p>
          <a:p>
            <a:pPr algn="ctr"/>
            <a:r>
              <a:rPr lang="en-US" sz="1400" b="1" dirty="0">
                <a:solidFill>
                  <a:srgbClr val="0F5494"/>
                </a:solidFill>
                <a:latin typeface="EC Square Sans Cond Pro" panose="020B0506040000020004" pitchFamily="34" charset="0"/>
                <a:cs typeface="Arial" panose="020B0604020202020204" pitchFamily="34" charset="0"/>
              </a:rPr>
              <a:t>1 to 12 months</a:t>
            </a:r>
          </a:p>
          <a:p>
            <a:pPr algn="ctr"/>
            <a:r>
              <a:rPr lang="en-US" sz="1400" b="1" dirty="0">
                <a:solidFill>
                  <a:srgbClr val="0F5494"/>
                </a:solidFill>
                <a:latin typeface="EC Square Sans Cond Pro" panose="020B0506040000020004" pitchFamily="34" charset="0"/>
                <a:cs typeface="Arial" panose="020B0604020202020204" pitchFamily="34" charset="0"/>
              </a:rPr>
              <a:t> </a:t>
            </a:r>
            <a:r>
              <a:rPr lang="en-US" sz="1400" dirty="0">
                <a:solidFill>
                  <a:srgbClr val="0F5494"/>
                </a:solidFill>
                <a:latin typeface="EC Square Sans Cond Pro" panose="020B0506040000020004" pitchFamily="34" charset="0"/>
                <a:cs typeface="Arial" panose="020B0604020202020204" pitchFamily="34" charset="0"/>
              </a:rPr>
              <a:t>(may be split into several stays *)</a:t>
            </a:r>
          </a:p>
        </p:txBody>
      </p:sp>
      <p:sp>
        <p:nvSpPr>
          <p:cNvPr id="10" name="Rectangle: Rounded Corners 8">
            <a:extLst>
              <a:ext uri="{FF2B5EF4-FFF2-40B4-BE49-F238E27FC236}">
                <a16:creationId xmlns:a16="http://schemas.microsoft.com/office/drawing/2014/main" id="{7B9B5DAF-6CE3-442D-9F5A-EBBF710A5891}"/>
              </a:ext>
            </a:extLst>
          </p:cNvPr>
          <p:cNvSpPr/>
          <p:nvPr/>
        </p:nvSpPr>
        <p:spPr>
          <a:xfrm>
            <a:off x="7896200" y="2933971"/>
            <a:ext cx="2232248" cy="1320845"/>
          </a:xfrm>
          <a:prstGeom prst="roundRect">
            <a:avLst/>
          </a:prstGeom>
          <a:ln>
            <a:solidFill>
              <a:srgbClr val="0F549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rgbClr val="0F5494"/>
                </a:solidFill>
                <a:latin typeface="EC Square Sans Cond Pro" panose="020B0506040000020004" pitchFamily="34" charset="0"/>
                <a:cs typeface="Arial" panose="020B0604020202020204" pitchFamily="34" charset="0"/>
              </a:rPr>
              <a:t>Staff needs to be devoted </a:t>
            </a:r>
            <a:r>
              <a:rPr lang="en-US" sz="1400" b="1" dirty="0">
                <a:solidFill>
                  <a:srgbClr val="0F5494"/>
                </a:solidFill>
                <a:latin typeface="EC Square Sans Cond Pro" panose="020B0506040000020004" pitchFamily="34" charset="0"/>
                <a:cs typeface="Arial" panose="020B0604020202020204" pitchFamily="34" charset="0"/>
              </a:rPr>
              <a:t>full-time</a:t>
            </a:r>
            <a:r>
              <a:rPr lang="en-US" sz="1400" dirty="0">
                <a:solidFill>
                  <a:srgbClr val="0F5494"/>
                </a:solidFill>
                <a:latin typeface="EC Square Sans Cond Pro" panose="020B0506040000020004" pitchFamily="34" charset="0"/>
                <a:cs typeface="Arial" panose="020B0604020202020204" pitchFamily="34" charset="0"/>
              </a:rPr>
              <a:t> to the action during the secondment</a:t>
            </a:r>
          </a:p>
        </p:txBody>
      </p:sp>
      <p:sp>
        <p:nvSpPr>
          <p:cNvPr id="11" name="Content Placeholder 1"/>
          <p:cNvSpPr txBox="1">
            <a:spLocks/>
          </p:cNvSpPr>
          <p:nvPr/>
        </p:nvSpPr>
        <p:spPr>
          <a:xfrm>
            <a:off x="554811" y="3195681"/>
            <a:ext cx="4255195" cy="559531"/>
          </a:xfrm>
          <a:prstGeom prst="rect">
            <a:avLst/>
          </a:prstGeom>
        </p:spPr>
        <p:txBody>
          <a:bodyPr/>
          <a:lst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600"/>
              </a:spcAft>
              <a:buFont typeface="Arial" panose="020B0604020202020204" pitchFamily="34" charset="0"/>
              <a:buNone/>
            </a:pPr>
            <a:r>
              <a:rPr lang="en-IE" sz="2000" b="1" dirty="0">
                <a:solidFill>
                  <a:schemeClr val="tx2"/>
                </a:solidFill>
                <a:latin typeface="EC Square Sans Cond Pro" panose="020B0506040000020004" pitchFamily="34" charset="0"/>
                <a:cs typeface="Arial" panose="020B0604020202020204" pitchFamily="34" charset="0"/>
              </a:rPr>
              <a:t>Seconded staff </a:t>
            </a:r>
          </a:p>
          <a:p>
            <a:pPr marL="0" indent="0" algn="ctr" fontAlgn="auto">
              <a:spcAft>
                <a:spcPts val="600"/>
              </a:spcAft>
              <a:buFont typeface="Arial" panose="020B0604020202020204" pitchFamily="34" charset="0"/>
              <a:buNone/>
            </a:pPr>
            <a:r>
              <a:rPr lang="en-IE" sz="2000" b="1" dirty="0">
                <a:solidFill>
                  <a:schemeClr val="tx2"/>
                </a:solidFill>
                <a:latin typeface="EC Square Sans Cond Pro" panose="020B0506040000020004" pitchFamily="34" charset="0"/>
                <a:cs typeface="Arial" panose="020B0604020202020204" pitchFamily="34" charset="0"/>
              </a:rPr>
              <a:t>members</a:t>
            </a:r>
          </a:p>
        </p:txBody>
      </p:sp>
      <p:sp>
        <p:nvSpPr>
          <p:cNvPr id="12" name="Rectangle 11"/>
          <p:cNvSpPr/>
          <p:nvPr/>
        </p:nvSpPr>
        <p:spPr>
          <a:xfrm>
            <a:off x="2372104" y="755926"/>
            <a:ext cx="3812386" cy="523220"/>
          </a:xfrm>
          <a:prstGeom prst="rect">
            <a:avLst/>
          </a:prstGeom>
        </p:spPr>
        <p:txBody>
          <a:bodyPr wrap="square">
            <a:spAutoFit/>
          </a:bodyPr>
          <a:lstStyle/>
          <a:p>
            <a:pPr>
              <a:spcBef>
                <a:spcPts val="0"/>
              </a:spcBef>
              <a:spcAft>
                <a:spcPts val="0"/>
              </a:spcAft>
              <a:buClr>
                <a:srgbClr val="0F5494"/>
              </a:buClr>
            </a:pPr>
            <a:endParaRPr lang="en-US" altLang="en-US" sz="2800" b="1">
              <a:solidFill>
                <a:srgbClr val="C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1585240" y="1024478"/>
            <a:ext cx="1987185" cy="1987185"/>
          </a:xfrm>
          <a:prstGeom prst="rect">
            <a:avLst/>
          </a:prstGeom>
        </p:spPr>
      </p:pic>
      <p:pic>
        <p:nvPicPr>
          <p:cNvPr id="15" name="Content Placeholder 14"/>
          <p:cNvPicPr>
            <a:picLocks noGrp="1" noChangeAspect="1"/>
          </p:cNvPicPr>
          <p:nvPr>
            <p:ph idx="1"/>
          </p:nvPr>
        </p:nvPicPr>
        <p:blipFill>
          <a:blip r:embed="rId4"/>
          <a:stretch>
            <a:fillRect/>
          </a:stretch>
        </p:blipFill>
        <p:spPr>
          <a:xfrm>
            <a:off x="1879828" y="4115953"/>
            <a:ext cx="1800000" cy="1800000"/>
          </a:xfrm>
          <a:prstGeom prst="rect">
            <a:avLst/>
          </a:prstGeom>
        </p:spPr>
      </p:pic>
      <p:sp>
        <p:nvSpPr>
          <p:cNvPr id="13" name="Rectangle 12"/>
          <p:cNvSpPr/>
          <p:nvPr/>
        </p:nvSpPr>
        <p:spPr>
          <a:xfrm>
            <a:off x="144967" y="6188511"/>
            <a:ext cx="9012025" cy="369332"/>
          </a:xfrm>
          <a:prstGeom prst="rect">
            <a:avLst/>
          </a:prstGeom>
        </p:spPr>
        <p:txBody>
          <a:bodyPr wrap="square">
            <a:spAutoFit/>
          </a:bodyPr>
          <a:lstStyle/>
          <a:p>
            <a:pPr algn="just"/>
            <a:r>
              <a:rPr lang="en-US" b="1" dirty="0">
                <a:latin typeface="EC Square Sans Cond Pro" panose="020B0506040000020004" pitchFamily="34" charset="0"/>
              </a:rPr>
              <a:t>* </a:t>
            </a:r>
            <a:r>
              <a:rPr lang="en-US" dirty="0">
                <a:latin typeface="EC Square Sans Cond Pro" panose="020B0506040000020004" pitchFamily="34" charset="0"/>
              </a:rPr>
              <a:t>With one or several beneficiaries or associated partners.</a:t>
            </a:r>
            <a:endParaRPr lang="en-GB" dirty="0">
              <a:solidFill>
                <a:srgbClr val="1F497D"/>
              </a:solidFill>
              <a:latin typeface="EC Square Sans Cond Pro" panose="020B0506040000020004" pitchFamily="34" charset="0"/>
            </a:endParaRPr>
          </a:p>
        </p:txBody>
      </p:sp>
    </p:spTree>
    <p:extLst>
      <p:ext uri="{BB962C8B-B14F-4D97-AF65-F5344CB8AC3E}">
        <p14:creationId xmlns:p14="http://schemas.microsoft.com/office/powerpoint/2010/main" val="308870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B4AB-6B78-F67C-CA63-BE1555070792}"/>
              </a:ext>
            </a:extLst>
          </p:cNvPr>
          <p:cNvSpPr>
            <a:spLocks noGrp="1"/>
          </p:cNvSpPr>
          <p:nvPr>
            <p:ph type="title"/>
          </p:nvPr>
        </p:nvSpPr>
        <p:spPr>
          <a:xfrm>
            <a:off x="838200" y="327419"/>
            <a:ext cx="10515600" cy="964911"/>
          </a:xfrm>
        </p:spPr>
        <p:txBody>
          <a:bodyPr/>
          <a:lstStyle/>
          <a:p>
            <a:r>
              <a:rPr lang="en-US" dirty="0">
                <a:latin typeface="EC Square Sans Pro Medium"/>
              </a:rPr>
              <a:t>Eligible secondments</a:t>
            </a:r>
            <a:endParaRPr lang="en-US" dirty="0"/>
          </a:p>
        </p:txBody>
      </p:sp>
      <p:pic>
        <p:nvPicPr>
          <p:cNvPr id="9" name="Picture 8" descr="A map of europe with a pink border&#10;&#10;Description automatically generated">
            <a:extLst>
              <a:ext uri="{FF2B5EF4-FFF2-40B4-BE49-F238E27FC236}">
                <a16:creationId xmlns:a16="http://schemas.microsoft.com/office/drawing/2014/main" id="{FF4C83A4-01BF-56DF-C6C9-4DF551825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357" y="1330036"/>
            <a:ext cx="5182662" cy="5227163"/>
          </a:xfrm>
          <a:prstGeom prst="rect">
            <a:avLst/>
          </a:prstGeom>
          <a:ln w="57150">
            <a:solidFill>
              <a:srgbClr val="8D216B"/>
            </a:solidFill>
          </a:ln>
        </p:spPr>
      </p:pic>
      <p:pic>
        <p:nvPicPr>
          <p:cNvPr id="11" name="Graphic 10" descr="Schoolhouse outline">
            <a:extLst>
              <a:ext uri="{FF2B5EF4-FFF2-40B4-BE49-F238E27FC236}">
                <a16:creationId xmlns:a16="http://schemas.microsoft.com/office/drawing/2014/main" id="{81CA59ED-96EB-5E37-DD52-90163148DF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7585" y="2363711"/>
            <a:ext cx="1461856" cy="1444903"/>
          </a:xfrm>
          <a:prstGeom prst="rect">
            <a:avLst/>
          </a:prstGeom>
        </p:spPr>
      </p:pic>
      <p:pic>
        <p:nvPicPr>
          <p:cNvPr id="13" name="Graphic 12" descr="Production outline">
            <a:extLst>
              <a:ext uri="{FF2B5EF4-FFF2-40B4-BE49-F238E27FC236}">
                <a16:creationId xmlns:a16="http://schemas.microsoft.com/office/drawing/2014/main" id="{E65D5B35-6AEF-E6AE-E4AD-44DEE7D338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8987" y="3896859"/>
            <a:ext cx="1301372" cy="1444903"/>
          </a:xfrm>
          <a:prstGeom prst="rect">
            <a:avLst/>
          </a:prstGeom>
        </p:spPr>
      </p:pic>
      <p:sp>
        <p:nvSpPr>
          <p:cNvPr id="15" name="Arrow: Curved Right 14">
            <a:extLst>
              <a:ext uri="{FF2B5EF4-FFF2-40B4-BE49-F238E27FC236}">
                <a16:creationId xmlns:a16="http://schemas.microsoft.com/office/drawing/2014/main" id="{BC14156C-C442-2DA3-7041-870091967C21}"/>
              </a:ext>
            </a:extLst>
          </p:cNvPr>
          <p:cNvSpPr/>
          <p:nvPr/>
        </p:nvSpPr>
        <p:spPr>
          <a:xfrm>
            <a:off x="1668544" y="3276793"/>
            <a:ext cx="806084" cy="1791093"/>
          </a:xfrm>
          <a:prstGeom prst="curvedRightArrow">
            <a:avLst/>
          </a:prstGeom>
          <a:solidFill>
            <a:srgbClr val="8D216B"/>
          </a:solidFill>
          <a:ln>
            <a:solidFill>
              <a:srgbClr val="8D2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Arrow: Curved Right 16">
            <a:extLst>
              <a:ext uri="{FF2B5EF4-FFF2-40B4-BE49-F238E27FC236}">
                <a16:creationId xmlns:a16="http://schemas.microsoft.com/office/drawing/2014/main" id="{D72E5EE3-49B7-666F-4E6F-C107FCBA686C}"/>
              </a:ext>
            </a:extLst>
          </p:cNvPr>
          <p:cNvSpPr/>
          <p:nvPr/>
        </p:nvSpPr>
        <p:spPr>
          <a:xfrm rot="10800000">
            <a:off x="3882399" y="3155844"/>
            <a:ext cx="806084" cy="1791093"/>
          </a:xfrm>
          <a:prstGeom prst="curvedRightArrow">
            <a:avLst/>
          </a:prstGeom>
          <a:solidFill>
            <a:srgbClr val="8D216B"/>
          </a:solidFill>
          <a:ln>
            <a:solidFill>
              <a:srgbClr val="8D2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9" name="TextBox 18">
            <a:extLst>
              <a:ext uri="{FF2B5EF4-FFF2-40B4-BE49-F238E27FC236}">
                <a16:creationId xmlns:a16="http://schemas.microsoft.com/office/drawing/2014/main" id="{8EF5AE5A-C184-5D8A-D927-56367634D215}"/>
              </a:ext>
            </a:extLst>
          </p:cNvPr>
          <p:cNvSpPr txBox="1"/>
          <p:nvPr/>
        </p:nvSpPr>
        <p:spPr>
          <a:xfrm>
            <a:off x="734026" y="1327790"/>
            <a:ext cx="4217872" cy="477054"/>
          </a:xfrm>
          <a:prstGeom prst="rect">
            <a:avLst/>
          </a:prstGeom>
          <a:noFill/>
        </p:spPr>
        <p:txBody>
          <a:bodyPr wrap="square" lIns="91440" tIns="45720" rIns="91440" bIns="45720" rtlCol="0" anchor="t">
            <a:spAutoFit/>
          </a:bodyPr>
          <a:lstStyle/>
          <a:p>
            <a:r>
              <a:rPr lang="en-IE" sz="2500" b="1" dirty="0">
                <a:solidFill>
                  <a:srgbClr val="8D216B"/>
                </a:solidFill>
                <a:latin typeface="EC Square Sans Cond Pro"/>
              </a:rPr>
              <a:t>EU MS/AC BENEFICIARIES</a:t>
            </a:r>
            <a:endParaRPr lang="en-IE" sz="2500" b="1" dirty="0">
              <a:solidFill>
                <a:srgbClr val="8D216B"/>
              </a:solidFill>
              <a:latin typeface="EC Square Sans Cond Pro" panose="020B0506040000020004" pitchFamily="34" charset="0"/>
            </a:endParaRPr>
          </a:p>
        </p:txBody>
      </p:sp>
      <p:pic>
        <p:nvPicPr>
          <p:cNvPr id="4" name="Graphic 3" descr="Airplane with solid fill">
            <a:extLst>
              <a:ext uri="{FF2B5EF4-FFF2-40B4-BE49-F238E27FC236}">
                <a16:creationId xmlns:a16="http://schemas.microsoft.com/office/drawing/2014/main" id="{1EF07B8C-9DC7-1202-19B4-7791EF58E5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667405">
            <a:off x="8138931" y="1466758"/>
            <a:ext cx="914400" cy="914400"/>
          </a:xfrm>
          <a:prstGeom prst="rect">
            <a:avLst/>
          </a:prstGeom>
        </p:spPr>
      </p:pic>
      <p:pic>
        <p:nvPicPr>
          <p:cNvPr id="6" name="Graphic 5" descr="Female Profile outline">
            <a:extLst>
              <a:ext uri="{FF2B5EF4-FFF2-40B4-BE49-F238E27FC236}">
                <a16:creationId xmlns:a16="http://schemas.microsoft.com/office/drawing/2014/main" id="{27227C82-08F9-54C1-7057-65EEA1F6D2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95414" y="1853980"/>
            <a:ext cx="914400" cy="914400"/>
          </a:xfrm>
          <a:prstGeom prst="rect">
            <a:avLst/>
          </a:prstGeom>
        </p:spPr>
      </p:pic>
      <p:pic>
        <p:nvPicPr>
          <p:cNvPr id="7" name="Graphic 6" descr="Schoolhouse outline">
            <a:extLst>
              <a:ext uri="{FF2B5EF4-FFF2-40B4-BE49-F238E27FC236}">
                <a16:creationId xmlns:a16="http://schemas.microsoft.com/office/drawing/2014/main" id="{3358708E-6289-9FE2-3947-3F0459A052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9601" y="1407660"/>
            <a:ext cx="1461856" cy="1444903"/>
          </a:xfrm>
          <a:prstGeom prst="rect">
            <a:avLst/>
          </a:prstGeom>
        </p:spPr>
      </p:pic>
      <p:pic>
        <p:nvPicPr>
          <p:cNvPr id="8" name="Graphic 7" descr="Production outline">
            <a:extLst>
              <a:ext uri="{FF2B5EF4-FFF2-40B4-BE49-F238E27FC236}">
                <a16:creationId xmlns:a16="http://schemas.microsoft.com/office/drawing/2014/main" id="{B29BE49F-5810-9360-4FF3-8CB96B90C5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08012" y="1407660"/>
            <a:ext cx="1301372" cy="1444903"/>
          </a:xfrm>
          <a:prstGeom prst="rect">
            <a:avLst/>
          </a:prstGeom>
        </p:spPr>
      </p:pic>
      <p:pic>
        <p:nvPicPr>
          <p:cNvPr id="16" name="Graphic 15" descr="Programmer female outline">
            <a:extLst>
              <a:ext uri="{FF2B5EF4-FFF2-40B4-BE49-F238E27FC236}">
                <a16:creationId xmlns:a16="http://schemas.microsoft.com/office/drawing/2014/main" id="{ACE9A831-CB73-A968-5D96-DAA52D41098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18884" y="1697734"/>
            <a:ext cx="914400" cy="914400"/>
          </a:xfrm>
          <a:prstGeom prst="rect">
            <a:avLst/>
          </a:prstGeom>
        </p:spPr>
      </p:pic>
      <p:pic>
        <p:nvPicPr>
          <p:cNvPr id="23" name="Picture 22">
            <a:extLst>
              <a:ext uri="{FF2B5EF4-FFF2-40B4-BE49-F238E27FC236}">
                <a16:creationId xmlns:a16="http://schemas.microsoft.com/office/drawing/2014/main" id="{74770625-4D54-6FB2-3BE9-3B0B8A9ABBFE}"/>
              </a:ext>
            </a:extLst>
          </p:cNvPr>
          <p:cNvPicPr>
            <a:picLocks noChangeAspect="1"/>
          </p:cNvPicPr>
          <p:nvPr/>
        </p:nvPicPr>
        <p:blipFill rotWithShape="1">
          <a:blip r:embed="rId14"/>
          <a:srcRect l="8499" t="8500"/>
          <a:stretch/>
        </p:blipFill>
        <p:spPr>
          <a:xfrm>
            <a:off x="10553700" y="1743074"/>
            <a:ext cx="531646" cy="488059"/>
          </a:xfrm>
          <a:prstGeom prst="rect">
            <a:avLst/>
          </a:prstGeom>
        </p:spPr>
      </p:pic>
      <p:pic>
        <p:nvPicPr>
          <p:cNvPr id="26" name="Graphic 25" descr="Airplane with solid fill">
            <a:extLst>
              <a:ext uri="{FF2B5EF4-FFF2-40B4-BE49-F238E27FC236}">
                <a16:creationId xmlns:a16="http://schemas.microsoft.com/office/drawing/2014/main" id="{D8543F46-E273-67FE-83E9-EA9A89BDF0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667405">
            <a:off x="8138931" y="3647983"/>
            <a:ext cx="914400" cy="914400"/>
          </a:xfrm>
          <a:prstGeom prst="rect">
            <a:avLst/>
          </a:prstGeom>
        </p:spPr>
      </p:pic>
      <p:pic>
        <p:nvPicPr>
          <p:cNvPr id="27" name="Graphic 26" descr="Female Profile outline">
            <a:extLst>
              <a:ext uri="{FF2B5EF4-FFF2-40B4-BE49-F238E27FC236}">
                <a16:creationId xmlns:a16="http://schemas.microsoft.com/office/drawing/2014/main" id="{56D1C508-E078-337B-8B2B-357B19AF9B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95414" y="4035205"/>
            <a:ext cx="914400" cy="914400"/>
          </a:xfrm>
          <a:prstGeom prst="rect">
            <a:avLst/>
          </a:prstGeom>
        </p:spPr>
      </p:pic>
      <p:pic>
        <p:nvPicPr>
          <p:cNvPr id="28" name="Graphic 27" descr="Schoolhouse outline">
            <a:extLst>
              <a:ext uri="{FF2B5EF4-FFF2-40B4-BE49-F238E27FC236}">
                <a16:creationId xmlns:a16="http://schemas.microsoft.com/office/drawing/2014/main" id="{937D181A-FC6D-825E-8348-061B1BE8E8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9601" y="3588885"/>
            <a:ext cx="1461856" cy="1444903"/>
          </a:xfrm>
          <a:prstGeom prst="rect">
            <a:avLst/>
          </a:prstGeom>
        </p:spPr>
      </p:pic>
      <p:pic>
        <p:nvPicPr>
          <p:cNvPr id="30" name="Graphic 29" descr="Programmer female outline">
            <a:extLst>
              <a:ext uri="{FF2B5EF4-FFF2-40B4-BE49-F238E27FC236}">
                <a16:creationId xmlns:a16="http://schemas.microsoft.com/office/drawing/2014/main" id="{B1C946A4-DEB8-9233-ACF9-A2DC34835DD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18884" y="3878959"/>
            <a:ext cx="914400" cy="914400"/>
          </a:xfrm>
          <a:prstGeom prst="rect">
            <a:avLst/>
          </a:prstGeom>
        </p:spPr>
      </p:pic>
      <p:pic>
        <p:nvPicPr>
          <p:cNvPr id="31" name="Picture 30">
            <a:extLst>
              <a:ext uri="{FF2B5EF4-FFF2-40B4-BE49-F238E27FC236}">
                <a16:creationId xmlns:a16="http://schemas.microsoft.com/office/drawing/2014/main" id="{491DA86E-D690-0F9A-0F44-864E39C1964C}"/>
              </a:ext>
            </a:extLst>
          </p:cNvPr>
          <p:cNvPicPr>
            <a:picLocks noChangeAspect="1"/>
          </p:cNvPicPr>
          <p:nvPr/>
        </p:nvPicPr>
        <p:blipFill rotWithShape="1">
          <a:blip r:embed="rId14"/>
          <a:srcRect l="8499" t="8500"/>
          <a:stretch/>
        </p:blipFill>
        <p:spPr>
          <a:xfrm>
            <a:off x="10553700" y="3924299"/>
            <a:ext cx="531646" cy="488059"/>
          </a:xfrm>
          <a:prstGeom prst="rect">
            <a:avLst/>
          </a:prstGeom>
        </p:spPr>
      </p:pic>
      <p:pic>
        <p:nvPicPr>
          <p:cNvPr id="32" name="Graphic 31" descr="Schoolhouse outline">
            <a:extLst>
              <a:ext uri="{FF2B5EF4-FFF2-40B4-BE49-F238E27FC236}">
                <a16:creationId xmlns:a16="http://schemas.microsoft.com/office/drawing/2014/main" id="{92C351F7-F349-5326-A8A2-B875591E7D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83726" y="3588885"/>
            <a:ext cx="1461856" cy="1444903"/>
          </a:xfrm>
          <a:prstGeom prst="rect">
            <a:avLst/>
          </a:prstGeom>
        </p:spPr>
      </p:pic>
      <p:sp>
        <p:nvSpPr>
          <p:cNvPr id="35" name="TextBox 34">
            <a:extLst>
              <a:ext uri="{FF2B5EF4-FFF2-40B4-BE49-F238E27FC236}">
                <a16:creationId xmlns:a16="http://schemas.microsoft.com/office/drawing/2014/main" id="{615EAB6C-4C0B-7DEC-3BF3-A7B6D94D4CB6}"/>
              </a:ext>
            </a:extLst>
          </p:cNvPr>
          <p:cNvSpPr txBox="1"/>
          <p:nvPr/>
        </p:nvSpPr>
        <p:spPr>
          <a:xfrm>
            <a:off x="8599514" y="5103235"/>
            <a:ext cx="861133" cy="477054"/>
          </a:xfrm>
          <a:prstGeom prst="rect">
            <a:avLst/>
          </a:prstGeom>
          <a:noFill/>
        </p:spPr>
        <p:txBody>
          <a:bodyPr wrap="none" rtlCol="0">
            <a:spAutoFit/>
          </a:bodyPr>
          <a:lstStyle/>
          <a:p>
            <a:r>
              <a:rPr lang="fr-BE" sz="2500" b="1" dirty="0">
                <a:solidFill>
                  <a:srgbClr val="8D216B"/>
                </a:solidFill>
                <a:latin typeface="EC Square Sans Cond Pro"/>
              </a:rPr>
              <a:t>&lt; 1/3</a:t>
            </a:r>
            <a:endParaRPr lang="en-IE" sz="2500" b="1" dirty="0">
              <a:solidFill>
                <a:srgbClr val="8D216B"/>
              </a:solidFill>
              <a:latin typeface="EC Square Sans Cond Pro"/>
            </a:endParaRPr>
          </a:p>
        </p:txBody>
      </p:sp>
      <p:pic>
        <p:nvPicPr>
          <p:cNvPr id="39" name="Picture 38">
            <a:extLst>
              <a:ext uri="{FF2B5EF4-FFF2-40B4-BE49-F238E27FC236}">
                <a16:creationId xmlns:a16="http://schemas.microsoft.com/office/drawing/2014/main" id="{8CD9E41B-CEB4-CEBA-EA99-E2576FA05440}"/>
              </a:ext>
            </a:extLst>
          </p:cNvPr>
          <p:cNvPicPr>
            <a:picLocks noChangeAspect="1"/>
          </p:cNvPicPr>
          <p:nvPr/>
        </p:nvPicPr>
        <p:blipFill>
          <a:blip r:embed="rId15"/>
          <a:stretch>
            <a:fillRect/>
          </a:stretch>
        </p:blipFill>
        <p:spPr>
          <a:xfrm>
            <a:off x="8074767" y="5103234"/>
            <a:ext cx="539157" cy="477055"/>
          </a:xfrm>
          <a:prstGeom prst="rect">
            <a:avLst/>
          </a:prstGeom>
        </p:spPr>
      </p:pic>
      <p:sp>
        <p:nvSpPr>
          <p:cNvPr id="40" name="TextBox 39">
            <a:extLst>
              <a:ext uri="{FF2B5EF4-FFF2-40B4-BE49-F238E27FC236}">
                <a16:creationId xmlns:a16="http://schemas.microsoft.com/office/drawing/2014/main" id="{7BA8637B-C319-52A3-186B-69EDA94A02FC}"/>
              </a:ext>
            </a:extLst>
          </p:cNvPr>
          <p:cNvSpPr txBox="1"/>
          <p:nvPr/>
        </p:nvSpPr>
        <p:spPr>
          <a:xfrm>
            <a:off x="8593345" y="5490666"/>
            <a:ext cx="3996727" cy="461665"/>
          </a:xfrm>
          <a:prstGeom prst="rect">
            <a:avLst/>
          </a:prstGeom>
          <a:noFill/>
        </p:spPr>
        <p:txBody>
          <a:bodyPr wrap="square" rtlCol="0">
            <a:spAutoFit/>
          </a:bodyPr>
          <a:lstStyle/>
          <a:p>
            <a:r>
              <a:rPr lang="en-IE" sz="1200" dirty="0">
                <a:hlinkClick r:id="rId16"/>
              </a:rPr>
              <a:t>Guidance/programme-guide_horizon_countries.pdf</a:t>
            </a:r>
            <a:endParaRPr lang="en-IE" sz="1200" dirty="0"/>
          </a:p>
          <a:p>
            <a:endParaRPr lang="en-IE" sz="1200" dirty="0"/>
          </a:p>
        </p:txBody>
      </p:sp>
      <p:pic>
        <p:nvPicPr>
          <p:cNvPr id="5" name="Graphic 4" descr="Toy Train with solid fill">
            <a:extLst>
              <a:ext uri="{FF2B5EF4-FFF2-40B4-BE49-F238E27FC236}">
                <a16:creationId xmlns:a16="http://schemas.microsoft.com/office/drawing/2014/main" id="{60ED8DB4-F1FD-757F-B6B8-06C90AB98BE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56724" y="2079390"/>
            <a:ext cx="914400" cy="914400"/>
          </a:xfrm>
          <a:prstGeom prst="rect">
            <a:avLst/>
          </a:prstGeom>
        </p:spPr>
      </p:pic>
      <p:pic>
        <p:nvPicPr>
          <p:cNvPr id="10" name="Graphic 9" descr="Toy Train with solid fill">
            <a:extLst>
              <a:ext uri="{FF2B5EF4-FFF2-40B4-BE49-F238E27FC236}">
                <a16:creationId xmlns:a16="http://schemas.microsoft.com/office/drawing/2014/main" id="{495D6BE8-1AD2-74C3-5FC0-26E6059C2B6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56724" y="4273992"/>
            <a:ext cx="914400" cy="914400"/>
          </a:xfrm>
          <a:prstGeom prst="rect">
            <a:avLst/>
          </a:prstGeom>
        </p:spPr>
      </p:pic>
    </p:spTree>
    <p:extLst>
      <p:ext uri="{BB962C8B-B14F-4D97-AF65-F5344CB8AC3E}">
        <p14:creationId xmlns:p14="http://schemas.microsoft.com/office/powerpoint/2010/main" val="139970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A map of the world&#10;&#10;Description automatically generated">
            <a:extLst>
              <a:ext uri="{FF2B5EF4-FFF2-40B4-BE49-F238E27FC236}">
                <a16:creationId xmlns:a16="http://schemas.microsoft.com/office/drawing/2014/main" id="{F76ED42B-2ADC-6A3F-B24E-4AC15922B64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b="7660"/>
          <a:stretch/>
        </p:blipFill>
        <p:spPr>
          <a:xfrm>
            <a:off x="8970429" y="4129867"/>
            <a:ext cx="1975918" cy="1154030"/>
          </a:xfrm>
          <a:prstGeom prst="rect">
            <a:avLst/>
          </a:prstGeom>
        </p:spPr>
      </p:pic>
      <p:pic>
        <p:nvPicPr>
          <p:cNvPr id="49" name="Picture 48" descr="A map of the world&#10;&#10;Description automatically generated">
            <a:extLst>
              <a:ext uri="{FF2B5EF4-FFF2-40B4-BE49-F238E27FC236}">
                <a16:creationId xmlns:a16="http://schemas.microsoft.com/office/drawing/2014/main" id="{2500432A-1038-E88F-A21F-07B15E88906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b="7660"/>
          <a:stretch/>
        </p:blipFill>
        <p:spPr>
          <a:xfrm>
            <a:off x="8856129" y="1939117"/>
            <a:ext cx="1975918" cy="1154030"/>
          </a:xfrm>
          <a:prstGeom prst="rect">
            <a:avLst/>
          </a:prstGeom>
        </p:spPr>
      </p:pic>
      <p:sp>
        <p:nvSpPr>
          <p:cNvPr id="2" name="Title 1">
            <a:extLst>
              <a:ext uri="{FF2B5EF4-FFF2-40B4-BE49-F238E27FC236}">
                <a16:creationId xmlns:a16="http://schemas.microsoft.com/office/drawing/2014/main" id="{E440B4AB-6B78-F67C-CA63-BE1555070792}"/>
              </a:ext>
            </a:extLst>
          </p:cNvPr>
          <p:cNvSpPr>
            <a:spLocks noGrp="1"/>
          </p:cNvSpPr>
          <p:nvPr>
            <p:ph type="title"/>
          </p:nvPr>
        </p:nvSpPr>
        <p:spPr>
          <a:xfrm>
            <a:off x="838200" y="327419"/>
            <a:ext cx="10515600" cy="964911"/>
          </a:xfrm>
        </p:spPr>
        <p:txBody>
          <a:bodyPr/>
          <a:lstStyle/>
          <a:p>
            <a:r>
              <a:rPr lang="en-US">
                <a:latin typeface="EC Square Sans Pro Medium"/>
              </a:rPr>
              <a:t>Eligible secondments</a:t>
            </a:r>
            <a:endParaRPr lang="en-US"/>
          </a:p>
        </p:txBody>
      </p:sp>
      <p:sp>
        <p:nvSpPr>
          <p:cNvPr id="9" name="Oval 8">
            <a:extLst>
              <a:ext uri="{FF2B5EF4-FFF2-40B4-BE49-F238E27FC236}">
                <a16:creationId xmlns:a16="http://schemas.microsoft.com/office/drawing/2014/main" id="{95E8AC45-DD44-835F-2EF0-74F263CABA86}"/>
              </a:ext>
            </a:extLst>
          </p:cNvPr>
          <p:cNvSpPr/>
          <p:nvPr/>
        </p:nvSpPr>
        <p:spPr>
          <a:xfrm>
            <a:off x="8575909" y="1478487"/>
            <a:ext cx="2615068" cy="2137726"/>
          </a:xfrm>
          <a:prstGeom prst="ellipse">
            <a:avLst/>
          </a:prstGeom>
          <a:noFill/>
          <a:ln w="57150">
            <a:solidFill>
              <a:srgbClr val="0E4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7D39777-DFE2-BD9F-A139-E9B92913ECF9}"/>
              </a:ext>
            </a:extLst>
          </p:cNvPr>
          <p:cNvSpPr/>
          <p:nvPr/>
        </p:nvSpPr>
        <p:spPr>
          <a:xfrm>
            <a:off x="8651442" y="4065113"/>
            <a:ext cx="2615068" cy="1487275"/>
          </a:xfrm>
          <a:prstGeom prst="roundRect">
            <a:avLst/>
          </a:prstGeom>
          <a:noFill/>
          <a:ln w="57150">
            <a:solidFill>
              <a:srgbClr val="0E4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 name="Graphic 19" descr="Schoolhouse outline">
            <a:extLst>
              <a:ext uri="{FF2B5EF4-FFF2-40B4-BE49-F238E27FC236}">
                <a16:creationId xmlns:a16="http://schemas.microsoft.com/office/drawing/2014/main" id="{D3443745-B865-5699-7896-0CF20B6BFE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82017" y="4306978"/>
            <a:ext cx="801426" cy="792132"/>
          </a:xfrm>
          <a:prstGeom prst="rect">
            <a:avLst/>
          </a:prstGeom>
        </p:spPr>
      </p:pic>
      <p:pic>
        <p:nvPicPr>
          <p:cNvPr id="21" name="Graphic 20" descr="Production outline">
            <a:extLst>
              <a:ext uri="{FF2B5EF4-FFF2-40B4-BE49-F238E27FC236}">
                <a16:creationId xmlns:a16="http://schemas.microsoft.com/office/drawing/2014/main" id="{4780292A-C92E-19DD-A0B1-0D2D87824F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38098" y="4274254"/>
            <a:ext cx="713444" cy="792131"/>
          </a:xfrm>
          <a:prstGeom prst="rect">
            <a:avLst/>
          </a:prstGeom>
        </p:spPr>
      </p:pic>
      <p:pic>
        <p:nvPicPr>
          <p:cNvPr id="22" name="Graphic 21" descr="Schoolhouse outline">
            <a:extLst>
              <a:ext uri="{FF2B5EF4-FFF2-40B4-BE49-F238E27FC236}">
                <a16:creationId xmlns:a16="http://schemas.microsoft.com/office/drawing/2014/main" id="{AF1A3BEB-593D-7E08-07EB-7DFDCBCA80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79542" y="2018655"/>
            <a:ext cx="801426" cy="792132"/>
          </a:xfrm>
          <a:prstGeom prst="rect">
            <a:avLst/>
          </a:prstGeom>
        </p:spPr>
      </p:pic>
      <p:pic>
        <p:nvPicPr>
          <p:cNvPr id="23" name="Graphic 22" descr="Production outline">
            <a:extLst>
              <a:ext uri="{FF2B5EF4-FFF2-40B4-BE49-F238E27FC236}">
                <a16:creationId xmlns:a16="http://schemas.microsoft.com/office/drawing/2014/main" id="{14EB3933-9D63-5D3F-32C5-C83075B478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35623" y="1985931"/>
            <a:ext cx="713444" cy="792131"/>
          </a:xfrm>
          <a:prstGeom prst="rect">
            <a:avLst/>
          </a:prstGeom>
        </p:spPr>
      </p:pic>
      <p:cxnSp>
        <p:nvCxnSpPr>
          <p:cNvPr id="25" name="Connector: Curved 24">
            <a:extLst>
              <a:ext uri="{FF2B5EF4-FFF2-40B4-BE49-F238E27FC236}">
                <a16:creationId xmlns:a16="http://schemas.microsoft.com/office/drawing/2014/main" id="{4E10C838-D903-7542-EF69-E8178D560DEE}"/>
              </a:ext>
            </a:extLst>
          </p:cNvPr>
          <p:cNvCxnSpPr>
            <a:cxnSpLocks/>
          </p:cNvCxnSpPr>
          <p:nvPr/>
        </p:nvCxnSpPr>
        <p:spPr>
          <a:xfrm flipV="1">
            <a:off x="5969393" y="2124156"/>
            <a:ext cx="2578235" cy="696058"/>
          </a:xfrm>
          <a:prstGeom prst="curvedConnector3">
            <a:avLst/>
          </a:prstGeom>
          <a:ln w="57150">
            <a:solidFill>
              <a:srgbClr val="8D216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3FEFCE25-9BF8-413A-5A84-EA656C9C4309}"/>
              </a:ext>
            </a:extLst>
          </p:cNvPr>
          <p:cNvCxnSpPr>
            <a:cxnSpLocks/>
          </p:cNvCxnSpPr>
          <p:nvPr/>
        </p:nvCxnSpPr>
        <p:spPr>
          <a:xfrm flipV="1">
            <a:off x="5933596" y="2477167"/>
            <a:ext cx="2578235" cy="696058"/>
          </a:xfrm>
          <a:prstGeom prst="curvedConnector3">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7D0595CA-BE71-88DB-7827-2DE185322443}"/>
              </a:ext>
            </a:extLst>
          </p:cNvPr>
          <p:cNvCxnSpPr>
            <a:cxnSpLocks/>
          </p:cNvCxnSpPr>
          <p:nvPr/>
        </p:nvCxnSpPr>
        <p:spPr>
          <a:xfrm flipV="1">
            <a:off x="5939934" y="4361361"/>
            <a:ext cx="2578235" cy="696058"/>
          </a:xfrm>
          <a:prstGeom prst="curvedConnector3">
            <a:avLst/>
          </a:prstGeom>
          <a:ln w="57150">
            <a:solidFill>
              <a:srgbClr val="8D216B"/>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612C60F-86F7-3C31-1533-320A575EDC7B}"/>
              </a:ext>
            </a:extLst>
          </p:cNvPr>
          <p:cNvSpPr txBox="1"/>
          <p:nvPr/>
        </p:nvSpPr>
        <p:spPr>
          <a:xfrm>
            <a:off x="9024571" y="2783960"/>
            <a:ext cx="16802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E4080"/>
                </a:solidFill>
                <a:latin typeface="EC Square Sans Cond Pro" panose="020B0506040000020004" pitchFamily="34" charset="0"/>
                <a:cs typeface="Calibri"/>
              </a:rPr>
              <a:t> Low medium Income TC</a:t>
            </a:r>
            <a:endParaRPr lang="en-US">
              <a:solidFill>
                <a:srgbClr val="0E4080"/>
              </a:solidFill>
              <a:latin typeface="EC Square Sans Cond Pro" panose="020B0506040000020004" pitchFamily="34" charset="0"/>
              <a:cs typeface="Calibri"/>
            </a:endParaRPr>
          </a:p>
        </p:txBody>
      </p:sp>
      <p:sp>
        <p:nvSpPr>
          <p:cNvPr id="46" name="TextBox 45">
            <a:extLst>
              <a:ext uri="{FF2B5EF4-FFF2-40B4-BE49-F238E27FC236}">
                <a16:creationId xmlns:a16="http://schemas.microsoft.com/office/drawing/2014/main" id="{B80C5BB6-3872-5211-3793-65B4C02A07D1}"/>
              </a:ext>
            </a:extLst>
          </p:cNvPr>
          <p:cNvSpPr txBox="1"/>
          <p:nvPr/>
        </p:nvSpPr>
        <p:spPr>
          <a:xfrm>
            <a:off x="9037362" y="5094561"/>
            <a:ext cx="1910257"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E4080"/>
                </a:solidFill>
                <a:latin typeface="EC Square Sans Cond Pro" panose="020B0506040000020004" pitchFamily="34" charset="0"/>
                <a:cs typeface="Calibri"/>
              </a:rPr>
              <a:t> High Income TC</a:t>
            </a:r>
            <a:endParaRPr lang="en-US">
              <a:solidFill>
                <a:srgbClr val="0E4080"/>
              </a:solidFill>
              <a:latin typeface="EC Square Sans Cond Pro" panose="020B0506040000020004" pitchFamily="34" charset="0"/>
              <a:cs typeface="Calibri"/>
            </a:endParaRPr>
          </a:p>
        </p:txBody>
      </p:sp>
      <p:pic>
        <p:nvPicPr>
          <p:cNvPr id="28" name="Picture 27" descr="A map of europe with a pink border&#10;&#10;Description automatically generated">
            <a:extLst>
              <a:ext uri="{FF2B5EF4-FFF2-40B4-BE49-F238E27FC236}">
                <a16:creationId xmlns:a16="http://schemas.microsoft.com/office/drawing/2014/main" id="{BBA39D05-D466-A1BD-CFEF-5DF6F218BF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357" y="1330036"/>
            <a:ext cx="5182662" cy="5227163"/>
          </a:xfrm>
          <a:prstGeom prst="rect">
            <a:avLst/>
          </a:prstGeom>
          <a:ln w="57150">
            <a:solidFill>
              <a:srgbClr val="8D216B"/>
            </a:solidFill>
          </a:ln>
        </p:spPr>
      </p:pic>
      <p:pic>
        <p:nvPicPr>
          <p:cNvPr id="30" name="Graphic 29" descr="Schoolhouse outline">
            <a:extLst>
              <a:ext uri="{FF2B5EF4-FFF2-40B4-BE49-F238E27FC236}">
                <a16:creationId xmlns:a16="http://schemas.microsoft.com/office/drawing/2014/main" id="{2205842C-CDCF-D149-3FB4-1036F33700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47585" y="2363711"/>
            <a:ext cx="1461856" cy="1444903"/>
          </a:xfrm>
          <a:prstGeom prst="rect">
            <a:avLst/>
          </a:prstGeom>
        </p:spPr>
      </p:pic>
      <p:pic>
        <p:nvPicPr>
          <p:cNvPr id="34" name="Graphic 33" descr="Production outline">
            <a:extLst>
              <a:ext uri="{FF2B5EF4-FFF2-40B4-BE49-F238E27FC236}">
                <a16:creationId xmlns:a16="http://schemas.microsoft.com/office/drawing/2014/main" id="{B96FD2BD-1053-8DF1-9C8F-22167D3A08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48987" y="3896859"/>
            <a:ext cx="1301372" cy="1444903"/>
          </a:xfrm>
          <a:prstGeom prst="rect">
            <a:avLst/>
          </a:prstGeom>
        </p:spPr>
      </p:pic>
      <p:sp>
        <p:nvSpPr>
          <p:cNvPr id="37" name="Arrow: Curved Right 36">
            <a:extLst>
              <a:ext uri="{FF2B5EF4-FFF2-40B4-BE49-F238E27FC236}">
                <a16:creationId xmlns:a16="http://schemas.microsoft.com/office/drawing/2014/main" id="{6C54692F-7A2E-D41B-C6B8-94FECFEBACF4}"/>
              </a:ext>
            </a:extLst>
          </p:cNvPr>
          <p:cNvSpPr/>
          <p:nvPr/>
        </p:nvSpPr>
        <p:spPr>
          <a:xfrm>
            <a:off x="1668544" y="3276793"/>
            <a:ext cx="806084" cy="1791093"/>
          </a:xfrm>
          <a:prstGeom prst="curvedRightArrow">
            <a:avLst/>
          </a:prstGeom>
          <a:solidFill>
            <a:srgbClr val="8D216B"/>
          </a:solidFill>
          <a:ln>
            <a:solidFill>
              <a:srgbClr val="8D2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39" name="Arrow: Curved Right 38">
            <a:extLst>
              <a:ext uri="{FF2B5EF4-FFF2-40B4-BE49-F238E27FC236}">
                <a16:creationId xmlns:a16="http://schemas.microsoft.com/office/drawing/2014/main" id="{2146FA88-316D-CA9D-6E40-688E177D714B}"/>
              </a:ext>
            </a:extLst>
          </p:cNvPr>
          <p:cNvSpPr/>
          <p:nvPr/>
        </p:nvSpPr>
        <p:spPr>
          <a:xfrm rot="10800000">
            <a:off x="3882399" y="3155844"/>
            <a:ext cx="806084" cy="1791093"/>
          </a:xfrm>
          <a:prstGeom prst="curvedRightArrow">
            <a:avLst/>
          </a:prstGeom>
          <a:solidFill>
            <a:srgbClr val="8D216B"/>
          </a:solidFill>
          <a:ln>
            <a:solidFill>
              <a:srgbClr val="8D2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41" name="TextBox 40">
            <a:extLst>
              <a:ext uri="{FF2B5EF4-FFF2-40B4-BE49-F238E27FC236}">
                <a16:creationId xmlns:a16="http://schemas.microsoft.com/office/drawing/2014/main" id="{195E32B1-D85A-9992-436D-AB1EA068936C}"/>
              </a:ext>
            </a:extLst>
          </p:cNvPr>
          <p:cNvSpPr txBox="1"/>
          <p:nvPr/>
        </p:nvSpPr>
        <p:spPr>
          <a:xfrm>
            <a:off x="734026" y="1327790"/>
            <a:ext cx="4217872" cy="477054"/>
          </a:xfrm>
          <a:prstGeom prst="rect">
            <a:avLst/>
          </a:prstGeom>
          <a:noFill/>
        </p:spPr>
        <p:txBody>
          <a:bodyPr wrap="square" lIns="91440" tIns="45720" rIns="91440" bIns="45720" rtlCol="0" anchor="t">
            <a:spAutoFit/>
          </a:bodyPr>
          <a:lstStyle/>
          <a:p>
            <a:r>
              <a:rPr lang="en-IE" sz="2500" b="1">
                <a:solidFill>
                  <a:srgbClr val="8D216B"/>
                </a:solidFill>
                <a:latin typeface="EC Square Sans Cond Pro"/>
              </a:rPr>
              <a:t>EU MS/AC BENEFICIARIES</a:t>
            </a:r>
            <a:endParaRPr lang="en-IE" sz="2500" b="1">
              <a:solidFill>
                <a:srgbClr val="8D216B"/>
              </a:solidFill>
              <a:latin typeface="EC Square Sans Cond Pro" panose="020B0506040000020004" pitchFamily="34" charset="0"/>
            </a:endParaRPr>
          </a:p>
        </p:txBody>
      </p:sp>
      <p:sp>
        <p:nvSpPr>
          <p:cNvPr id="44" name="TextBox 43">
            <a:extLst>
              <a:ext uri="{FF2B5EF4-FFF2-40B4-BE49-F238E27FC236}">
                <a16:creationId xmlns:a16="http://schemas.microsoft.com/office/drawing/2014/main" id="{AF272FA9-87A8-32EB-F0FC-5FFF72EC0E2F}"/>
              </a:ext>
            </a:extLst>
          </p:cNvPr>
          <p:cNvSpPr txBox="1"/>
          <p:nvPr/>
        </p:nvSpPr>
        <p:spPr>
          <a:xfrm>
            <a:off x="8828479" y="896468"/>
            <a:ext cx="4922362" cy="430887"/>
          </a:xfrm>
          <a:prstGeom prst="rect">
            <a:avLst/>
          </a:prstGeom>
          <a:noFill/>
        </p:spPr>
        <p:txBody>
          <a:bodyPr wrap="square" lIns="91440" tIns="45720" rIns="91440" bIns="45720" rtlCol="0" anchor="t">
            <a:spAutoFit/>
          </a:bodyPr>
          <a:lstStyle/>
          <a:p>
            <a:r>
              <a:rPr lang="en-IE" sz="2200" b="1">
                <a:solidFill>
                  <a:srgbClr val="0E4080"/>
                </a:solidFill>
                <a:latin typeface="EC Square Sans Cond Pro"/>
              </a:rPr>
              <a:t>TC PARTNERS</a:t>
            </a:r>
            <a:endParaRPr lang="en-IE" sz="2200" b="1">
              <a:solidFill>
                <a:srgbClr val="0E4080"/>
              </a:solidFill>
              <a:latin typeface="EC Square Sans Cond Pro" panose="020B0506040000020004" pitchFamily="34" charset="0"/>
            </a:endParaRPr>
          </a:p>
        </p:txBody>
      </p:sp>
      <p:pic>
        <p:nvPicPr>
          <p:cNvPr id="3" name="Graphic 2" descr="Coins outline">
            <a:extLst>
              <a:ext uri="{FF2B5EF4-FFF2-40B4-BE49-F238E27FC236}">
                <a16:creationId xmlns:a16="http://schemas.microsoft.com/office/drawing/2014/main" id="{E3E9CDBD-8981-AD4A-08F0-30D58764C13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80216" y="3215251"/>
            <a:ext cx="646332" cy="646332"/>
          </a:xfrm>
          <a:prstGeom prst="rect">
            <a:avLst/>
          </a:prstGeom>
        </p:spPr>
      </p:pic>
      <p:pic>
        <p:nvPicPr>
          <p:cNvPr id="4" name="Graphic 3" descr="Euro with solid fill">
            <a:extLst>
              <a:ext uri="{FF2B5EF4-FFF2-40B4-BE49-F238E27FC236}">
                <a16:creationId xmlns:a16="http://schemas.microsoft.com/office/drawing/2014/main" id="{C247B32F-EE07-1A15-3702-5B54DC2DE05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41593" y="3141507"/>
            <a:ext cx="646332" cy="646332"/>
          </a:xfrm>
          <a:prstGeom prst="rect">
            <a:avLst/>
          </a:prstGeom>
        </p:spPr>
      </p:pic>
      <p:cxnSp>
        <p:nvCxnSpPr>
          <p:cNvPr id="7" name="Connector: Curved 6">
            <a:extLst>
              <a:ext uri="{FF2B5EF4-FFF2-40B4-BE49-F238E27FC236}">
                <a16:creationId xmlns:a16="http://schemas.microsoft.com/office/drawing/2014/main" id="{482DF26E-0550-A689-21EF-0870D6A1643A}"/>
              </a:ext>
            </a:extLst>
          </p:cNvPr>
          <p:cNvCxnSpPr>
            <a:cxnSpLocks/>
          </p:cNvCxnSpPr>
          <p:nvPr/>
        </p:nvCxnSpPr>
        <p:spPr>
          <a:xfrm flipV="1">
            <a:off x="5905021" y="4706017"/>
            <a:ext cx="2578235" cy="696058"/>
          </a:xfrm>
          <a:prstGeom prst="curvedConnector3">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Graphic 5" descr="Checkmark with solid fill">
            <a:extLst>
              <a:ext uri="{FF2B5EF4-FFF2-40B4-BE49-F238E27FC236}">
                <a16:creationId xmlns:a16="http://schemas.microsoft.com/office/drawing/2014/main" id="{DD86AC63-099A-4114-312A-F116F109C0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10056" y="2290667"/>
            <a:ext cx="498684" cy="498684"/>
          </a:xfrm>
          <a:prstGeom prst="rect">
            <a:avLst/>
          </a:prstGeom>
        </p:spPr>
      </p:pic>
      <p:pic>
        <p:nvPicPr>
          <p:cNvPr id="10" name="Graphic 9" descr="Close with solid fill">
            <a:extLst>
              <a:ext uri="{FF2B5EF4-FFF2-40B4-BE49-F238E27FC236}">
                <a16:creationId xmlns:a16="http://schemas.microsoft.com/office/drawing/2014/main" id="{B9A87652-A53C-FCBE-EA0D-C5EFD39E3EF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531629" y="4566651"/>
            <a:ext cx="498684" cy="498684"/>
          </a:xfrm>
          <a:prstGeom prst="rect">
            <a:avLst/>
          </a:prstGeom>
        </p:spPr>
      </p:pic>
      <p:pic>
        <p:nvPicPr>
          <p:cNvPr id="11" name="Graphic 10" descr="Coins outline">
            <a:extLst>
              <a:ext uri="{FF2B5EF4-FFF2-40B4-BE49-F238E27FC236}">
                <a16:creationId xmlns:a16="http://schemas.microsoft.com/office/drawing/2014/main" id="{C9732F0E-0B92-15FA-3A72-4794EF67699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31619" y="2677919"/>
            <a:ext cx="646332" cy="646332"/>
          </a:xfrm>
          <a:prstGeom prst="rect">
            <a:avLst/>
          </a:prstGeom>
        </p:spPr>
      </p:pic>
      <p:pic>
        <p:nvPicPr>
          <p:cNvPr id="13" name="Graphic 12" descr="Coins outline">
            <a:extLst>
              <a:ext uri="{FF2B5EF4-FFF2-40B4-BE49-F238E27FC236}">
                <a16:creationId xmlns:a16="http://schemas.microsoft.com/office/drawing/2014/main" id="{CBC1FDA2-577D-B577-F3F9-B7C203D628D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24478" y="5026011"/>
            <a:ext cx="646332" cy="646332"/>
          </a:xfrm>
          <a:prstGeom prst="rect">
            <a:avLst/>
          </a:prstGeom>
        </p:spPr>
      </p:pic>
    </p:spTree>
    <p:extLst>
      <p:ext uri="{BB962C8B-B14F-4D97-AF65-F5344CB8AC3E}">
        <p14:creationId xmlns:p14="http://schemas.microsoft.com/office/powerpoint/2010/main" val="413346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733158-5873-9227-AA9E-CC9A95DE85D4}"/>
              </a:ext>
            </a:extLst>
          </p:cNvPr>
          <p:cNvSpPr txBox="1">
            <a:spLocks/>
          </p:cNvSpPr>
          <p:nvPr/>
        </p:nvSpPr>
        <p:spPr>
          <a:xfrm>
            <a:off x="322779" y="0"/>
            <a:ext cx="6018088" cy="9649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kern="1200">
                <a:solidFill>
                  <a:srgbClr val="8D216B"/>
                </a:solidFill>
                <a:latin typeface="EC Square Sans Pro Medium" panose="020B0500000000020004" pitchFamily="34" charset="0"/>
                <a:ea typeface="+mj-ea"/>
                <a:cs typeface="+mj-cs"/>
              </a:defRPr>
            </a:lvl1pPr>
          </a:lstStyle>
          <a:p>
            <a:r>
              <a:rPr lang="en-IE" sz="2500"/>
              <a:t> </a:t>
            </a:r>
          </a:p>
        </p:txBody>
      </p:sp>
      <p:sp>
        <p:nvSpPr>
          <p:cNvPr id="6" name="Title 1">
            <a:extLst>
              <a:ext uri="{FF2B5EF4-FFF2-40B4-BE49-F238E27FC236}">
                <a16:creationId xmlns:a16="http://schemas.microsoft.com/office/drawing/2014/main" id="{46C1E395-0507-B3D1-0362-38EB9023BCEB}"/>
              </a:ext>
            </a:extLst>
          </p:cNvPr>
          <p:cNvSpPr txBox="1">
            <a:spLocks/>
          </p:cNvSpPr>
          <p:nvPr/>
        </p:nvSpPr>
        <p:spPr>
          <a:xfrm>
            <a:off x="320261" y="5898187"/>
            <a:ext cx="9585789" cy="964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8D216B"/>
                </a:solidFill>
                <a:latin typeface="EC Square Sans Pro Medium" panose="020B0500000000020004" pitchFamily="34" charset="0"/>
                <a:ea typeface="+mj-ea"/>
                <a:cs typeface="+mj-cs"/>
              </a:defRPr>
            </a:lvl1pPr>
          </a:lstStyle>
          <a:p>
            <a:r>
              <a:rPr lang="en-US" altLang="en-US" sz="2400" i="1" dirty="0">
                <a:solidFill>
                  <a:srgbClr val="0F5494"/>
                </a:solidFill>
                <a:latin typeface="EC Square Sans Pro Medium"/>
                <a:cs typeface="Arial"/>
              </a:rPr>
              <a:t>Budget of SE project based on the Nr of planned </a:t>
            </a:r>
            <a:r>
              <a:rPr lang="en-US" altLang="en-US" sz="2400" i="1" u="sng" dirty="0">
                <a:latin typeface="EC Square Sans Pro Medium"/>
                <a:cs typeface="Arial"/>
              </a:rPr>
              <a:t>secondments</a:t>
            </a:r>
            <a:endParaRPr lang="en-IE" sz="2400" i="1">
              <a:solidFill>
                <a:srgbClr val="0F5494"/>
              </a:solidFill>
              <a:latin typeface="EC Square Sans Pro Medium"/>
              <a:cs typeface="Arial"/>
            </a:endParaRPr>
          </a:p>
        </p:txBody>
      </p:sp>
      <p:pic>
        <p:nvPicPr>
          <p:cNvPr id="8" name="Picture 7">
            <a:extLst>
              <a:ext uri="{FF2B5EF4-FFF2-40B4-BE49-F238E27FC236}">
                <a16:creationId xmlns:a16="http://schemas.microsoft.com/office/drawing/2014/main" id="{0A6EF8A8-B942-0F35-688D-ED334FB2B2EB}"/>
              </a:ext>
            </a:extLst>
          </p:cNvPr>
          <p:cNvPicPr>
            <a:picLocks noChangeAspect="1"/>
          </p:cNvPicPr>
          <p:nvPr/>
        </p:nvPicPr>
        <p:blipFill>
          <a:blip r:embed="rId3"/>
          <a:stretch>
            <a:fillRect/>
          </a:stretch>
        </p:blipFill>
        <p:spPr>
          <a:xfrm>
            <a:off x="3074397" y="398"/>
            <a:ext cx="9111076" cy="6113705"/>
          </a:xfrm>
          <a:prstGeom prst="rect">
            <a:avLst/>
          </a:prstGeom>
        </p:spPr>
      </p:pic>
      <p:sp>
        <p:nvSpPr>
          <p:cNvPr id="9" name="Arrow: Up 8">
            <a:extLst>
              <a:ext uri="{FF2B5EF4-FFF2-40B4-BE49-F238E27FC236}">
                <a16:creationId xmlns:a16="http://schemas.microsoft.com/office/drawing/2014/main" id="{A8CAADDA-3A00-5820-AA9C-EFF3BE18AD76}"/>
              </a:ext>
            </a:extLst>
          </p:cNvPr>
          <p:cNvSpPr/>
          <p:nvPr/>
        </p:nvSpPr>
        <p:spPr>
          <a:xfrm>
            <a:off x="1832135" y="2552218"/>
            <a:ext cx="318052" cy="18288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itle 1">
            <a:extLst>
              <a:ext uri="{FF2B5EF4-FFF2-40B4-BE49-F238E27FC236}">
                <a16:creationId xmlns:a16="http://schemas.microsoft.com/office/drawing/2014/main" id="{91C6F356-7096-BDF0-987A-04AD606DE921}"/>
              </a:ext>
            </a:extLst>
          </p:cNvPr>
          <p:cNvSpPr txBox="1">
            <a:spLocks/>
          </p:cNvSpPr>
          <p:nvPr/>
        </p:nvSpPr>
        <p:spPr>
          <a:xfrm>
            <a:off x="194941" y="1707929"/>
            <a:ext cx="3881777" cy="8479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rgbClr val="8D216B"/>
                </a:solidFill>
                <a:latin typeface="EC Square Sans Pro Medium" panose="020B0500000000020004" pitchFamily="34" charset="0"/>
                <a:ea typeface="+mj-ea"/>
                <a:cs typeface="+mj-cs"/>
              </a:defRPr>
            </a:lvl1pPr>
          </a:lstStyle>
          <a:p>
            <a:r>
              <a:rPr lang="en-US" sz="2000" dirty="0">
                <a:highlight>
                  <a:srgbClr val="00FF00"/>
                </a:highlight>
                <a:latin typeface="EC Square Sans Pro Medium"/>
              </a:rPr>
              <a:t> + 410 euros (as from 2024 Call) </a:t>
            </a:r>
            <a:endParaRPr lang="en-IE" sz="2000" dirty="0">
              <a:highlight>
                <a:srgbClr val="00FF00"/>
              </a:highlight>
              <a:latin typeface="EC Square Sans Pro Medium"/>
            </a:endParaRPr>
          </a:p>
        </p:txBody>
      </p:sp>
      <p:sp>
        <p:nvSpPr>
          <p:cNvPr id="7" name="Title 6">
            <a:extLst>
              <a:ext uri="{FF2B5EF4-FFF2-40B4-BE49-F238E27FC236}">
                <a16:creationId xmlns:a16="http://schemas.microsoft.com/office/drawing/2014/main" id="{C63D1ED1-6CC7-DAC8-2142-F3535923E3ED}"/>
              </a:ext>
            </a:extLst>
          </p:cNvPr>
          <p:cNvSpPr>
            <a:spLocks noGrp="1"/>
          </p:cNvSpPr>
          <p:nvPr>
            <p:ph type="title"/>
          </p:nvPr>
        </p:nvSpPr>
        <p:spPr>
          <a:xfrm>
            <a:off x="319157" y="340553"/>
            <a:ext cx="10515600" cy="964911"/>
          </a:xfrm>
        </p:spPr>
        <p:txBody>
          <a:bodyPr>
            <a:normAutofit fontScale="90000"/>
          </a:bodyPr>
          <a:lstStyle/>
          <a:p>
            <a:r>
              <a:rPr lang="en-US" dirty="0">
                <a:latin typeface="EC Square Sans Pro Medium"/>
              </a:rPr>
              <a:t>What does Staff Exchanges fund?</a:t>
            </a:r>
            <a:br>
              <a:rPr lang="en-US" dirty="0">
                <a:latin typeface="EC Square Sans Pro Medium"/>
              </a:rPr>
            </a:br>
            <a:r>
              <a:rPr lang="en-US" dirty="0">
                <a:latin typeface="EC Square Sans Pro Medium"/>
              </a:rPr>
              <a:t> </a:t>
            </a:r>
            <a:endParaRPr lang="en-IE" dirty="0">
              <a:highlight>
                <a:srgbClr val="FFFF00"/>
              </a:highlight>
            </a:endParaRPr>
          </a:p>
        </p:txBody>
      </p:sp>
      <p:sp>
        <p:nvSpPr>
          <p:cNvPr id="5" name="TextBox 4">
            <a:extLst>
              <a:ext uri="{FF2B5EF4-FFF2-40B4-BE49-F238E27FC236}">
                <a16:creationId xmlns:a16="http://schemas.microsoft.com/office/drawing/2014/main" id="{16B4C0F4-66A2-A89E-5E4A-8AB3B27283B8}"/>
              </a:ext>
            </a:extLst>
          </p:cNvPr>
          <p:cNvSpPr txBox="1"/>
          <p:nvPr/>
        </p:nvSpPr>
        <p:spPr>
          <a:xfrm>
            <a:off x="10605396" y="1384763"/>
            <a:ext cx="1391663" cy="646331"/>
          </a:xfrm>
          <a:prstGeom prst="rect">
            <a:avLst/>
          </a:prstGeom>
          <a:noFill/>
        </p:spPr>
        <p:txBody>
          <a:bodyPr wrap="none" rtlCol="0">
            <a:spAutoFit/>
          </a:bodyPr>
          <a:lstStyle/>
          <a:p>
            <a:r>
              <a:rPr lang="fr-BE" b="1" dirty="0">
                <a:latin typeface="EC Square Sans Cond Pro" panose="020B0506040000020004" pitchFamily="34" charset="0"/>
              </a:rPr>
              <a:t>CATEGORY</a:t>
            </a:r>
            <a:r>
              <a:rPr lang="fr-BE" b="1" dirty="0"/>
              <a:t> A</a:t>
            </a:r>
          </a:p>
          <a:p>
            <a:r>
              <a:rPr lang="fr-BE" b="1" dirty="0"/>
              <a:t>(Staff)</a:t>
            </a:r>
            <a:endParaRPr lang="en-US" b="1" dirty="0"/>
          </a:p>
        </p:txBody>
      </p:sp>
      <p:sp>
        <p:nvSpPr>
          <p:cNvPr id="11" name="TextBox 10">
            <a:extLst>
              <a:ext uri="{FF2B5EF4-FFF2-40B4-BE49-F238E27FC236}">
                <a16:creationId xmlns:a16="http://schemas.microsoft.com/office/drawing/2014/main" id="{83B22489-0C10-F707-C227-D26716A5B0C4}"/>
              </a:ext>
            </a:extLst>
          </p:cNvPr>
          <p:cNvSpPr txBox="1"/>
          <p:nvPr/>
        </p:nvSpPr>
        <p:spPr>
          <a:xfrm>
            <a:off x="10551261" y="4381018"/>
            <a:ext cx="1494961" cy="646331"/>
          </a:xfrm>
          <a:prstGeom prst="rect">
            <a:avLst/>
          </a:prstGeom>
          <a:noFill/>
        </p:spPr>
        <p:txBody>
          <a:bodyPr wrap="none" rtlCol="0">
            <a:spAutoFit/>
          </a:bodyPr>
          <a:lstStyle/>
          <a:p>
            <a:r>
              <a:rPr lang="fr-BE" b="1" dirty="0">
                <a:latin typeface="EC Square Sans Cond Pro" panose="020B0506040000020004" pitchFamily="34" charset="0"/>
              </a:rPr>
              <a:t>CATEGORY</a:t>
            </a:r>
            <a:r>
              <a:rPr lang="fr-BE" b="1" dirty="0"/>
              <a:t> B</a:t>
            </a:r>
          </a:p>
          <a:p>
            <a:r>
              <a:rPr lang="fr-BE" b="1" dirty="0"/>
              <a:t>(</a:t>
            </a:r>
            <a:r>
              <a:rPr lang="fr-BE" b="1" dirty="0" err="1"/>
              <a:t>Institutional</a:t>
            </a:r>
            <a:r>
              <a:rPr lang="fr-BE" b="1" dirty="0"/>
              <a:t>)</a:t>
            </a:r>
            <a:endParaRPr lang="en-US" b="1" dirty="0"/>
          </a:p>
        </p:txBody>
      </p:sp>
    </p:spTree>
    <p:extLst>
      <p:ext uri="{BB962C8B-B14F-4D97-AF65-F5344CB8AC3E}">
        <p14:creationId xmlns:p14="http://schemas.microsoft.com/office/powerpoint/2010/main" val="148143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88D7-DEFB-4898-81A5-6908E778CE6F}"/>
              </a:ext>
            </a:extLst>
          </p:cNvPr>
          <p:cNvSpPr>
            <a:spLocks noGrp="1"/>
          </p:cNvSpPr>
          <p:nvPr>
            <p:ph type="title"/>
          </p:nvPr>
        </p:nvSpPr>
        <p:spPr>
          <a:xfrm>
            <a:off x="4038600" y="365125"/>
            <a:ext cx="7315199" cy="964911"/>
          </a:xfrm>
        </p:spPr>
        <p:txBody>
          <a:bodyPr anchor="ctr">
            <a:normAutofit/>
          </a:bodyPr>
          <a:lstStyle/>
          <a:p>
            <a:r>
              <a:rPr lang="en-GB" dirty="0"/>
              <a:t>How to find partners?</a:t>
            </a:r>
            <a:endParaRPr lang="en-IE" dirty="0"/>
          </a:p>
        </p:txBody>
      </p:sp>
      <p:graphicFrame>
        <p:nvGraphicFramePr>
          <p:cNvPr id="7" name="Content Placeholder 4">
            <a:extLst>
              <a:ext uri="{FF2B5EF4-FFF2-40B4-BE49-F238E27FC236}">
                <a16:creationId xmlns:a16="http://schemas.microsoft.com/office/drawing/2014/main" id="{26D7EDD9-E266-3F97-AA5B-89F2EF7F7749}"/>
              </a:ext>
            </a:extLst>
          </p:cNvPr>
          <p:cNvGraphicFramePr>
            <a:graphicFrameLocks noGrp="1"/>
          </p:cNvGraphicFramePr>
          <p:nvPr>
            <p:ph idx="1"/>
            <p:extLst>
              <p:ext uri="{D42A27DB-BD31-4B8C-83A1-F6EECF244321}">
                <p14:modId xmlns:p14="http://schemas.microsoft.com/office/powerpoint/2010/main" val="2694361653"/>
              </p:ext>
            </p:extLst>
          </p:nvPr>
        </p:nvGraphicFramePr>
        <p:xfrm>
          <a:off x="4038600" y="1468582"/>
          <a:ext cx="7315200" cy="4708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72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0036" y="3876675"/>
            <a:ext cx="6359237" cy="1381125"/>
          </a:xfrm>
        </p:spPr>
        <p:txBody>
          <a:bodyPr/>
          <a:lstStyle/>
          <a:p>
            <a:r>
              <a:rPr lang="en-IE" b="1" dirty="0"/>
              <a:t>3. Application process</a:t>
            </a:r>
          </a:p>
        </p:txBody>
      </p:sp>
    </p:spTree>
    <p:extLst>
      <p:ext uri="{BB962C8B-B14F-4D97-AF65-F5344CB8AC3E}">
        <p14:creationId xmlns:p14="http://schemas.microsoft.com/office/powerpoint/2010/main" val="385703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B2A4-DDB4-DDB0-C175-C6D7B627F301}"/>
              </a:ext>
            </a:extLst>
          </p:cNvPr>
          <p:cNvSpPr>
            <a:spLocks noGrp="1"/>
          </p:cNvSpPr>
          <p:nvPr>
            <p:ph type="title"/>
          </p:nvPr>
        </p:nvSpPr>
        <p:spPr/>
        <p:txBody>
          <a:bodyPr/>
          <a:lstStyle/>
          <a:p>
            <a:r>
              <a:rPr lang="en-IE" dirty="0"/>
              <a:t>Key Dates &amp; Budget Call 2024</a:t>
            </a:r>
          </a:p>
        </p:txBody>
      </p:sp>
      <p:sp>
        <p:nvSpPr>
          <p:cNvPr id="3" name="Content Placeholder 2">
            <a:extLst>
              <a:ext uri="{FF2B5EF4-FFF2-40B4-BE49-F238E27FC236}">
                <a16:creationId xmlns:a16="http://schemas.microsoft.com/office/drawing/2014/main" id="{EB8A9CD9-98E9-C9FD-90CD-3BE2FFF5F071}"/>
              </a:ext>
            </a:extLst>
          </p:cNvPr>
          <p:cNvSpPr>
            <a:spLocks noGrp="1"/>
          </p:cNvSpPr>
          <p:nvPr>
            <p:ph idx="1"/>
          </p:nvPr>
        </p:nvSpPr>
        <p:spPr>
          <a:xfrm>
            <a:off x="1524000" y="1644139"/>
            <a:ext cx="9601200" cy="4708381"/>
          </a:xfrm>
        </p:spPr>
        <p:txBody>
          <a:bodyPr>
            <a:normAutofit/>
          </a:bodyPr>
          <a:lstStyle/>
          <a:p>
            <a:pPr marL="0" indent="0">
              <a:buNone/>
            </a:pPr>
            <a:r>
              <a:rPr lang="en-IE" dirty="0"/>
              <a:t>        </a:t>
            </a:r>
            <a:r>
              <a:rPr lang="en-IE" sz="3600" dirty="0">
                <a:solidFill>
                  <a:srgbClr val="0F5494"/>
                </a:solidFill>
              </a:rPr>
              <a:t>Call Opening 2024: </a:t>
            </a:r>
            <a:r>
              <a:rPr lang="en-IE" sz="3600" b="1" dirty="0">
                <a:solidFill>
                  <a:srgbClr val="0F5494"/>
                </a:solidFill>
              </a:rPr>
              <a:t>19 September 2024</a:t>
            </a:r>
          </a:p>
          <a:p>
            <a:endParaRPr lang="en-IE" sz="3600" b="1" dirty="0"/>
          </a:p>
          <a:p>
            <a:pPr marL="0" indent="0">
              <a:buNone/>
            </a:pPr>
            <a:r>
              <a:rPr lang="en-IE" sz="3600" b="1" dirty="0"/>
              <a:t>      </a:t>
            </a:r>
            <a:r>
              <a:rPr lang="en-IE" sz="3600" dirty="0">
                <a:solidFill>
                  <a:srgbClr val="0F5494"/>
                </a:solidFill>
              </a:rPr>
              <a:t>Call Closure: </a:t>
            </a:r>
            <a:r>
              <a:rPr lang="en-IE" sz="3600" b="1" dirty="0">
                <a:solidFill>
                  <a:srgbClr val="0F5494"/>
                </a:solidFill>
              </a:rPr>
              <a:t>5 February 2025</a:t>
            </a:r>
          </a:p>
          <a:p>
            <a:pPr marL="0" indent="0">
              <a:buNone/>
            </a:pPr>
            <a:endParaRPr lang="en-IE" sz="3600" b="1" dirty="0">
              <a:solidFill>
                <a:srgbClr val="0F5494"/>
              </a:solidFill>
            </a:endParaRPr>
          </a:p>
          <a:p>
            <a:pPr marL="0" indent="0">
              <a:buNone/>
            </a:pPr>
            <a:r>
              <a:rPr lang="en-IE" sz="3600" b="1" dirty="0">
                <a:solidFill>
                  <a:srgbClr val="0F5494"/>
                </a:solidFill>
              </a:rPr>
              <a:t>      </a:t>
            </a:r>
            <a:r>
              <a:rPr lang="en-IE" sz="3600" dirty="0">
                <a:solidFill>
                  <a:srgbClr val="0F5494"/>
                </a:solidFill>
              </a:rPr>
              <a:t>Call 2024 Budget: </a:t>
            </a:r>
            <a:r>
              <a:rPr lang="en-US" sz="3600" b="1" dirty="0">
                <a:solidFill>
                  <a:srgbClr val="0F5494"/>
                </a:solidFill>
              </a:rPr>
              <a:t>€ 99.47 M</a:t>
            </a:r>
            <a:endParaRPr lang="en-IE" sz="3600" b="1" dirty="0">
              <a:solidFill>
                <a:srgbClr val="0F5494"/>
              </a:solidFill>
            </a:endParaRPr>
          </a:p>
          <a:p>
            <a:pPr marL="0" indent="0">
              <a:buNone/>
            </a:pPr>
            <a:endParaRPr lang="en-IE" sz="3600" b="1" dirty="0">
              <a:solidFill>
                <a:srgbClr val="0F5494"/>
              </a:solidFill>
            </a:endParaRPr>
          </a:p>
          <a:p>
            <a:pPr marL="0" indent="0">
              <a:buNone/>
            </a:pPr>
            <a:r>
              <a:rPr lang="en-IE" sz="3600" b="1" dirty="0">
                <a:solidFill>
                  <a:srgbClr val="0F5494"/>
                </a:solidFill>
              </a:rPr>
              <a:t>      </a:t>
            </a:r>
            <a:r>
              <a:rPr lang="en-IE" sz="3600" dirty="0">
                <a:solidFill>
                  <a:srgbClr val="0F5494"/>
                </a:solidFill>
                <a:hlinkClick r:id="rId3"/>
              </a:rPr>
              <a:t>SE Info Session</a:t>
            </a:r>
            <a:r>
              <a:rPr lang="en-IE" sz="3600" dirty="0">
                <a:solidFill>
                  <a:srgbClr val="0F5494"/>
                </a:solidFill>
              </a:rPr>
              <a:t>: </a:t>
            </a:r>
            <a:r>
              <a:rPr lang="en-IE" sz="3600" b="1" dirty="0">
                <a:solidFill>
                  <a:srgbClr val="0F5494"/>
                </a:solidFill>
              </a:rPr>
              <a:t>15 November 2024</a:t>
            </a:r>
          </a:p>
          <a:p>
            <a:pPr marL="0" indent="0">
              <a:buNone/>
            </a:pPr>
            <a:endParaRPr lang="en-IE" sz="3600" b="1" dirty="0">
              <a:solidFill>
                <a:srgbClr val="0F5494"/>
              </a:solidFill>
            </a:endParaRPr>
          </a:p>
          <a:p>
            <a:pPr marL="0" indent="0">
              <a:buNone/>
            </a:pPr>
            <a:endParaRPr lang="en-IE" sz="3600" b="1" dirty="0">
              <a:solidFill>
                <a:srgbClr val="0F5494"/>
              </a:solidFill>
            </a:endParaRPr>
          </a:p>
          <a:p>
            <a:endParaRPr lang="en-IE" dirty="0"/>
          </a:p>
          <a:p>
            <a:endParaRPr lang="en-IE" dirty="0"/>
          </a:p>
        </p:txBody>
      </p:sp>
      <p:pic>
        <p:nvPicPr>
          <p:cNvPr id="5" name="Graphic 4" descr="Daily calendar outline">
            <a:extLst>
              <a:ext uri="{FF2B5EF4-FFF2-40B4-BE49-F238E27FC236}">
                <a16:creationId xmlns:a16="http://schemas.microsoft.com/office/drawing/2014/main" id="{C30A80F5-AD9D-E123-3C41-F6A2595120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9200" y="1450175"/>
            <a:ext cx="914400" cy="914400"/>
          </a:xfrm>
          <a:prstGeom prst="rect">
            <a:avLst/>
          </a:prstGeom>
        </p:spPr>
      </p:pic>
      <p:pic>
        <p:nvPicPr>
          <p:cNvPr id="6" name="Graphic 5" descr="Daily calendar outline">
            <a:extLst>
              <a:ext uri="{FF2B5EF4-FFF2-40B4-BE49-F238E27FC236}">
                <a16:creationId xmlns:a16="http://schemas.microsoft.com/office/drawing/2014/main" id="{44F75D80-70F1-EBC3-1201-CC896EEC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9200" y="2612875"/>
            <a:ext cx="914400" cy="914400"/>
          </a:xfrm>
          <a:prstGeom prst="rect">
            <a:avLst/>
          </a:prstGeom>
        </p:spPr>
      </p:pic>
      <p:pic>
        <p:nvPicPr>
          <p:cNvPr id="8" name="Graphic 7" descr="Classroom outline">
            <a:extLst>
              <a:ext uri="{FF2B5EF4-FFF2-40B4-BE49-F238E27FC236}">
                <a16:creationId xmlns:a16="http://schemas.microsoft.com/office/drawing/2014/main" id="{1D15725C-CD20-7A87-5F3C-F3EDC239A7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19200" y="5169922"/>
            <a:ext cx="914400" cy="914400"/>
          </a:xfrm>
          <a:prstGeom prst="rect">
            <a:avLst/>
          </a:prstGeom>
        </p:spPr>
      </p:pic>
      <p:pic>
        <p:nvPicPr>
          <p:cNvPr id="12" name="Graphic 11" descr="Coins outline">
            <a:extLst>
              <a:ext uri="{FF2B5EF4-FFF2-40B4-BE49-F238E27FC236}">
                <a16:creationId xmlns:a16="http://schemas.microsoft.com/office/drawing/2014/main" id="{A19B81C7-405B-468F-A4D5-4E9678CA58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9200" y="3926550"/>
            <a:ext cx="914400" cy="914400"/>
          </a:xfrm>
          <a:prstGeom prst="rect">
            <a:avLst/>
          </a:prstGeom>
        </p:spPr>
      </p:pic>
    </p:spTree>
    <p:extLst>
      <p:ext uri="{BB962C8B-B14F-4D97-AF65-F5344CB8AC3E}">
        <p14:creationId xmlns:p14="http://schemas.microsoft.com/office/powerpoint/2010/main" val="32915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82744"/>
            <a:ext cx="12087225" cy="964911"/>
          </a:xfrm>
        </p:spPr>
        <p:txBody>
          <a:bodyPr>
            <a:normAutofit fontScale="90000"/>
          </a:bodyPr>
          <a:lstStyle/>
          <a:p>
            <a:r>
              <a:rPr lang="en-IE" b="1" dirty="0"/>
              <a:t>HORIZON-MSCA-2024-SE-01 – Indicative timeline</a:t>
            </a:r>
            <a:br>
              <a:rPr lang="en-IE" b="1" dirty="0"/>
            </a:br>
            <a:endParaRPr lang="en-IE" dirty="0"/>
          </a:p>
        </p:txBody>
      </p:sp>
      <p:graphicFrame>
        <p:nvGraphicFramePr>
          <p:cNvPr id="14" name="Content Placeholder 2">
            <a:extLst>
              <a:ext uri="{FF2B5EF4-FFF2-40B4-BE49-F238E27FC236}">
                <a16:creationId xmlns:a16="http://schemas.microsoft.com/office/drawing/2014/main" id="{BB01849E-2E96-10F8-41CF-E2D4DDC5B638}"/>
              </a:ext>
            </a:extLst>
          </p:cNvPr>
          <p:cNvGraphicFramePr>
            <a:graphicFrameLocks noGrp="1"/>
          </p:cNvGraphicFramePr>
          <p:nvPr>
            <p:ph idx="1"/>
            <p:extLst>
              <p:ext uri="{D42A27DB-BD31-4B8C-83A1-F6EECF244321}">
                <p14:modId xmlns:p14="http://schemas.microsoft.com/office/powerpoint/2010/main" val="2455267202"/>
              </p:ext>
            </p:extLst>
          </p:nvPr>
        </p:nvGraphicFramePr>
        <p:xfrm>
          <a:off x="228600" y="1371600"/>
          <a:ext cx="11672888" cy="4243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739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b="1" dirty="0"/>
              <a:t>Overview</a:t>
            </a:r>
            <a:endParaRPr lang="en-GB" sz="3600" b="1" dirty="0"/>
          </a:p>
        </p:txBody>
      </p:sp>
      <p:graphicFrame>
        <p:nvGraphicFramePr>
          <p:cNvPr id="9" name="Diagram 8"/>
          <p:cNvGraphicFramePr/>
          <p:nvPr/>
        </p:nvGraphicFramePr>
        <p:xfrm>
          <a:off x="2771203" y="1333500"/>
          <a:ext cx="6368564" cy="433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635843" y="1794282"/>
            <a:ext cx="3159968" cy="861774"/>
          </a:xfrm>
          <a:prstGeom prst="rect">
            <a:avLst/>
          </a:prstGeom>
          <a:noFill/>
        </p:spPr>
        <p:txBody>
          <a:bodyPr wrap="square" rtlCol="0">
            <a:spAutoFit/>
          </a:bodyPr>
          <a:lstStyle/>
          <a:p>
            <a:pPr fontAlgn="auto">
              <a:spcBef>
                <a:spcPts val="0"/>
              </a:spcBef>
              <a:spcAft>
                <a:spcPts val="0"/>
              </a:spcAft>
              <a:defRPr/>
            </a:pPr>
            <a:r>
              <a:rPr lang="en-IE" sz="2200" b="1" kern="0" dirty="0">
                <a:solidFill>
                  <a:srgbClr val="0E4080"/>
                </a:solidFill>
                <a:latin typeface="Arial" panose="020B0604020202020204" pitchFamily="34" charset="0"/>
                <a:cs typeface="Arial" panose="020B0604020202020204" pitchFamily="34" charset="0"/>
              </a:rPr>
              <a:t>  1. Policy background</a:t>
            </a:r>
          </a:p>
          <a:p>
            <a:pPr fontAlgn="auto">
              <a:spcBef>
                <a:spcPts val="0"/>
              </a:spcBef>
              <a:spcAft>
                <a:spcPts val="0"/>
              </a:spcAft>
              <a:defRPr/>
            </a:pPr>
            <a:endParaRPr lang="en-IE" sz="1400" b="1" kern="0" dirty="0">
              <a:solidFill>
                <a:srgbClr val="0E408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E4080"/>
              </a:solidFill>
              <a:effectLst/>
              <a:uLnTx/>
              <a:uFillTx/>
              <a:latin typeface="Arial" panose="020B0604020202020204" pitchFamily="34" charset="0"/>
              <a:cs typeface="Arial" panose="020B0604020202020204" pitchFamily="34" charset="0"/>
            </a:endParaRPr>
          </a:p>
        </p:txBody>
      </p:sp>
      <p:cxnSp>
        <p:nvCxnSpPr>
          <p:cNvPr id="11" name="Straight Connector 10"/>
          <p:cNvCxnSpPr/>
          <p:nvPr/>
        </p:nvCxnSpPr>
        <p:spPr bwMode="auto">
          <a:xfrm>
            <a:off x="1979115" y="2182064"/>
            <a:ext cx="3312368" cy="0"/>
          </a:xfrm>
          <a:prstGeom prst="line">
            <a:avLst/>
          </a:prstGeom>
          <a:noFill/>
          <a:ln w="19050" cap="flat" cmpd="sng" algn="ctr">
            <a:solidFill>
              <a:srgbClr val="0E408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7096710" y="3126293"/>
            <a:ext cx="4208599" cy="861774"/>
          </a:xfrm>
          <a:prstGeom prst="rect">
            <a:avLst/>
          </a:prstGeom>
          <a:noFill/>
          <a:ln>
            <a:noFill/>
          </a:ln>
        </p:spPr>
        <p:txBody>
          <a:bodyPr wrap="square" rtlCol="0">
            <a:spAutoFit/>
          </a:bodyPr>
          <a:lstStyle/>
          <a:p>
            <a:r>
              <a:rPr lang="en-IE" sz="2200" b="1" kern="0" dirty="0">
                <a:solidFill>
                  <a:srgbClr val="8D216B"/>
                </a:solidFill>
                <a:latin typeface="Arial" panose="020B0604020202020204" pitchFamily="34" charset="0"/>
                <a:cs typeface="Arial" panose="020B0604020202020204" pitchFamily="34" charset="0"/>
              </a:rPr>
              <a:t>       2. Staff Exchanges</a:t>
            </a:r>
          </a:p>
          <a:p>
            <a:endParaRPr lang="en-IE" sz="1400" b="1" kern="0" dirty="0">
              <a:solidFill>
                <a:srgbClr val="8D216B"/>
              </a:solidFill>
              <a:latin typeface="Arial" panose="020B0604020202020204" pitchFamily="34" charset="0"/>
              <a:cs typeface="Arial" panose="020B0604020202020204" pitchFamily="34" charset="0"/>
            </a:endParaRPr>
          </a:p>
          <a:p>
            <a:r>
              <a:rPr lang="en-US" sz="1400" b="1" kern="0" dirty="0">
                <a:solidFill>
                  <a:srgbClr val="8D216B"/>
                </a:solidFill>
                <a:latin typeface="Arial" panose="020B0604020202020204" pitchFamily="34" charset="0"/>
                <a:cs typeface="Arial" panose="020B0604020202020204" pitchFamily="34" charset="0"/>
              </a:rPr>
              <a:t>	</a:t>
            </a:r>
            <a:endParaRPr lang="en-US" sz="1600" kern="0" dirty="0">
              <a:solidFill>
                <a:srgbClr val="8D216B"/>
              </a:solidFill>
              <a:latin typeface="Arial" panose="020B0604020202020204" pitchFamily="34" charset="0"/>
              <a:cs typeface="Arial" panose="020B0604020202020204" pitchFamily="34" charset="0"/>
            </a:endParaRPr>
          </a:p>
        </p:txBody>
      </p:sp>
      <p:cxnSp>
        <p:nvCxnSpPr>
          <p:cNvPr id="13" name="Straight Connector 12"/>
          <p:cNvCxnSpPr/>
          <p:nvPr/>
        </p:nvCxnSpPr>
        <p:spPr bwMode="auto">
          <a:xfrm flipH="1">
            <a:off x="6215584" y="3567500"/>
            <a:ext cx="4032448" cy="0"/>
          </a:xfrm>
          <a:prstGeom prst="line">
            <a:avLst/>
          </a:prstGeom>
          <a:noFill/>
          <a:ln w="19050" cap="flat" cmpd="sng" algn="ctr">
            <a:solidFill>
              <a:srgbClr val="8D216B"/>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979115" y="5034508"/>
            <a:ext cx="3312368" cy="430887"/>
          </a:xfrm>
          <a:prstGeom prst="rect">
            <a:avLst/>
          </a:prstGeom>
          <a:noFill/>
        </p:spPr>
        <p:txBody>
          <a:bodyPr wrap="square" rtlCol="0">
            <a:spAutoFit/>
          </a:bodyPr>
          <a:lstStyle/>
          <a:p>
            <a:r>
              <a:rPr lang="en-US" sz="2200" b="1" kern="0" dirty="0">
                <a:solidFill>
                  <a:srgbClr val="BE81A3"/>
                </a:solidFill>
                <a:latin typeface="Arial" panose="020B0604020202020204" pitchFamily="34" charset="0"/>
                <a:cs typeface="Arial" panose="020B0604020202020204" pitchFamily="34" charset="0"/>
              </a:rPr>
              <a:t>3. Application process</a:t>
            </a:r>
            <a:endParaRPr kumimoji="0" lang="en-GB" sz="1800" b="0" i="0" u="none" strike="noStrike" kern="1200" cap="none" spc="0" normalizeH="0" baseline="0" noProof="0" dirty="0">
              <a:ln>
                <a:noFill/>
              </a:ln>
              <a:solidFill>
                <a:srgbClr val="BE81A3"/>
              </a:solidFill>
              <a:effectLst/>
              <a:uLnTx/>
              <a:uFillTx/>
              <a:latin typeface="Arial" panose="020B0604020202020204" pitchFamily="34" charset="0"/>
              <a:cs typeface="Arial" panose="020B0604020202020204" pitchFamily="34" charset="0"/>
            </a:endParaRPr>
          </a:p>
        </p:txBody>
      </p:sp>
      <p:cxnSp>
        <p:nvCxnSpPr>
          <p:cNvPr id="15" name="Straight Connector 14"/>
          <p:cNvCxnSpPr/>
          <p:nvPr/>
        </p:nvCxnSpPr>
        <p:spPr bwMode="auto">
          <a:xfrm>
            <a:off x="2131515" y="5411260"/>
            <a:ext cx="3159968" cy="0"/>
          </a:xfrm>
          <a:prstGeom prst="line">
            <a:avLst/>
          </a:prstGeom>
          <a:noFill/>
          <a:ln w="19050" cap="flat" cmpd="sng" algn="ctr">
            <a:solidFill>
              <a:srgbClr val="BE81A3"/>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3991" y="1933068"/>
            <a:ext cx="742741" cy="742741"/>
          </a:xfrm>
          <a:prstGeom prst="rect">
            <a:avLst/>
          </a:prstGeom>
        </p:spPr>
      </p:pic>
      <p:sp>
        <p:nvSpPr>
          <p:cNvPr id="4" name="Rectangle 3"/>
          <p:cNvSpPr/>
          <p:nvPr/>
        </p:nvSpPr>
        <p:spPr>
          <a:xfrm>
            <a:off x="5976416" y="3290501"/>
            <a:ext cx="239168" cy="276999"/>
          </a:xfrm>
          <a:prstGeom prst="rect">
            <a:avLst/>
          </a:prstGeom>
        </p:spPr>
        <p:txBody>
          <a:bodyPr wrap="none">
            <a:spAutoFit/>
          </a:bodyPr>
          <a:lstStyle/>
          <a:p>
            <a:r>
              <a:rPr lang="en-IE"/>
              <a:t> </a:t>
            </a: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72692" y="4182192"/>
            <a:ext cx="982895" cy="1080000"/>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4643" y="2984373"/>
            <a:ext cx="1070530" cy="1080000"/>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1181" y="-187239"/>
            <a:ext cx="3534135" cy="3534135"/>
          </a:xfrm>
          <a:prstGeom prst="rect">
            <a:avLst/>
          </a:prstGeom>
        </p:spPr>
      </p:pic>
    </p:spTree>
    <p:extLst>
      <p:ext uri="{BB962C8B-B14F-4D97-AF65-F5344CB8AC3E}">
        <p14:creationId xmlns:p14="http://schemas.microsoft.com/office/powerpoint/2010/main" val="276614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48691" y="1363400"/>
            <a:ext cx="8825345" cy="4413188"/>
          </a:xfrm>
          <a:prstGeom prst="rect">
            <a:avLst/>
          </a:prstGeom>
          <a:effectLst>
            <a:glow rad="127000">
              <a:schemeClr val="tx1"/>
            </a:glow>
          </a:effectLst>
        </p:spPr>
      </p:pic>
      <p:sp>
        <p:nvSpPr>
          <p:cNvPr id="4" name="Title 3">
            <a:extLst>
              <a:ext uri="{FF2B5EF4-FFF2-40B4-BE49-F238E27FC236}">
                <a16:creationId xmlns:a16="http://schemas.microsoft.com/office/drawing/2014/main" id="{01D8E642-CF96-4CBA-963B-B421EF91E141}"/>
              </a:ext>
            </a:extLst>
          </p:cNvPr>
          <p:cNvSpPr>
            <a:spLocks noGrp="1"/>
          </p:cNvSpPr>
          <p:nvPr>
            <p:ph type="title"/>
          </p:nvPr>
        </p:nvSpPr>
        <p:spPr>
          <a:xfrm>
            <a:off x="838200" y="235240"/>
            <a:ext cx="10515600" cy="964911"/>
          </a:xfrm>
        </p:spPr>
        <p:txBody>
          <a:bodyPr>
            <a:normAutofit/>
          </a:bodyPr>
          <a:lstStyle/>
          <a:p>
            <a:r>
              <a:rPr lang="en-IE" sz="4000" dirty="0"/>
              <a:t>MSCA actions on Europa - </a:t>
            </a:r>
            <a:r>
              <a:rPr lang="en-IE" sz="4000" dirty="0">
                <a:hlinkClick r:id="rId4"/>
              </a:rPr>
              <a:t>REA Website</a:t>
            </a:r>
            <a:endParaRPr lang="en-IE" sz="4000" dirty="0"/>
          </a:p>
        </p:txBody>
      </p:sp>
    </p:spTree>
    <p:extLst>
      <p:ext uri="{BB962C8B-B14F-4D97-AF65-F5344CB8AC3E}">
        <p14:creationId xmlns:p14="http://schemas.microsoft.com/office/powerpoint/2010/main" val="3583246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9900" y="294262"/>
            <a:ext cx="11377081" cy="964911"/>
          </a:xfrm>
          <a:prstGeom prst="rect">
            <a:avLst/>
          </a:prstGeom>
        </p:spPr>
        <p:txBody>
          <a:bodyPr vert="horz" lIns="91440" tIns="45720" rIns="91440" bIns="45720" rtlCol="0" anchor="ctr">
            <a:normAutofit fontScale="92500"/>
          </a:bodyPr>
          <a:lstStyle>
            <a:lvl1pPr>
              <a:lnSpc>
                <a:spcPct val="90000"/>
              </a:lnSpc>
              <a:spcBef>
                <a:spcPct val="0"/>
              </a:spcBef>
              <a:buNone/>
              <a:defRPr sz="4400" kern="0">
                <a:solidFill>
                  <a:srgbClr val="8D216B"/>
                </a:solidFill>
                <a:latin typeface="EC Square Sans Pro Medium" panose="020B0500000000020004" pitchFamily="34" charset="0"/>
                <a:ea typeface="+mj-ea"/>
                <a:cs typeface="+mj-cs"/>
              </a:defRPr>
            </a:lvl1pPr>
          </a:lstStyle>
          <a:p>
            <a:r>
              <a:rPr lang="en-GB" sz="4000" dirty="0"/>
              <a:t>Staff Exchanges 2024 – </a:t>
            </a:r>
            <a:r>
              <a:rPr lang="en-GB" sz="4000" dirty="0">
                <a:hlinkClick r:id="rId3"/>
              </a:rPr>
              <a:t>EU </a:t>
            </a:r>
            <a:r>
              <a:rPr lang="en-IE" sz="4000" dirty="0">
                <a:hlinkClick r:id="rId3"/>
              </a:rPr>
              <a:t>Funding &amp; Tenders Portal</a:t>
            </a:r>
            <a:endParaRPr lang="en-IE" sz="4000" dirty="0"/>
          </a:p>
        </p:txBody>
      </p:sp>
      <p:cxnSp>
        <p:nvCxnSpPr>
          <p:cNvPr id="12" name="Straight Arrow Connector 11">
            <a:extLst>
              <a:ext uri="{FF2B5EF4-FFF2-40B4-BE49-F238E27FC236}">
                <a16:creationId xmlns:a16="http://schemas.microsoft.com/office/drawing/2014/main" id="{104967F1-4189-4FD0-98F9-454864F6D73D}"/>
              </a:ext>
            </a:extLst>
          </p:cNvPr>
          <p:cNvCxnSpPr>
            <a:cxnSpLocks/>
          </p:cNvCxnSpPr>
          <p:nvPr/>
        </p:nvCxnSpPr>
        <p:spPr>
          <a:xfrm flipH="1">
            <a:off x="5280841" y="3708400"/>
            <a:ext cx="916759" cy="549022"/>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EADC38-9474-316F-0F65-FF3DDEBB9509}"/>
              </a:ext>
            </a:extLst>
          </p:cNvPr>
          <p:cNvPicPr>
            <a:picLocks noChangeAspect="1"/>
          </p:cNvPicPr>
          <p:nvPr/>
        </p:nvPicPr>
        <p:blipFill>
          <a:blip r:embed="rId4"/>
          <a:stretch>
            <a:fillRect/>
          </a:stretch>
        </p:blipFill>
        <p:spPr>
          <a:xfrm>
            <a:off x="527050" y="1373047"/>
            <a:ext cx="11137900" cy="4111905"/>
          </a:xfrm>
          <a:prstGeom prst="rect">
            <a:avLst/>
          </a:prstGeom>
          <a:solidFill>
            <a:schemeClr val="accent2"/>
          </a:solidFill>
        </p:spPr>
      </p:pic>
      <p:cxnSp>
        <p:nvCxnSpPr>
          <p:cNvPr id="8" name="Straight Arrow Connector 7">
            <a:extLst>
              <a:ext uri="{FF2B5EF4-FFF2-40B4-BE49-F238E27FC236}">
                <a16:creationId xmlns:a16="http://schemas.microsoft.com/office/drawing/2014/main" id="{3E154D76-D648-9E95-DDD4-604B5F8BA9AF}"/>
              </a:ext>
            </a:extLst>
          </p:cNvPr>
          <p:cNvCxnSpPr>
            <a:cxnSpLocks/>
          </p:cNvCxnSpPr>
          <p:nvPr/>
        </p:nvCxnSpPr>
        <p:spPr>
          <a:xfrm flipH="1">
            <a:off x="5638800" y="3304658"/>
            <a:ext cx="762000" cy="6782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662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H="1">
            <a:off x="2587537" y="4496210"/>
            <a:ext cx="986117" cy="134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838200" y="365125"/>
            <a:ext cx="10515600" cy="964911"/>
          </a:xfrm>
        </p:spPr>
        <p:txBody>
          <a:bodyPr>
            <a:normAutofit/>
          </a:bodyPr>
          <a:lstStyle/>
          <a:p>
            <a:r>
              <a:rPr lang="en-IE" sz="4000" dirty="0"/>
              <a:t>Starting an application</a:t>
            </a:r>
          </a:p>
        </p:txBody>
      </p:sp>
      <p:pic>
        <p:nvPicPr>
          <p:cNvPr id="8" name="Picture 7">
            <a:extLst>
              <a:ext uri="{FF2B5EF4-FFF2-40B4-BE49-F238E27FC236}">
                <a16:creationId xmlns:a16="http://schemas.microsoft.com/office/drawing/2014/main" id="{61A20FFC-7A62-A904-CAAF-497DAA79384B}"/>
              </a:ext>
            </a:extLst>
          </p:cNvPr>
          <p:cNvPicPr>
            <a:picLocks noChangeAspect="1"/>
          </p:cNvPicPr>
          <p:nvPr/>
        </p:nvPicPr>
        <p:blipFill>
          <a:blip r:embed="rId3"/>
          <a:stretch>
            <a:fillRect/>
          </a:stretch>
        </p:blipFill>
        <p:spPr>
          <a:xfrm>
            <a:off x="358409" y="2161044"/>
            <a:ext cx="11475182" cy="2535911"/>
          </a:xfrm>
          <a:prstGeom prst="rect">
            <a:avLst/>
          </a:prstGeom>
        </p:spPr>
      </p:pic>
      <p:cxnSp>
        <p:nvCxnSpPr>
          <p:cNvPr id="10" name="Straight Arrow Connector 9">
            <a:extLst>
              <a:ext uri="{FF2B5EF4-FFF2-40B4-BE49-F238E27FC236}">
                <a16:creationId xmlns:a16="http://schemas.microsoft.com/office/drawing/2014/main" id="{BD424AF4-5891-4C09-8498-411855C4D547}"/>
              </a:ext>
            </a:extLst>
          </p:cNvPr>
          <p:cNvCxnSpPr/>
          <p:nvPr/>
        </p:nvCxnSpPr>
        <p:spPr>
          <a:xfrm>
            <a:off x="1892300" y="4630681"/>
            <a:ext cx="914400" cy="91440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DC68DD36-0FFF-5972-0A76-1CEC4E79E36F}"/>
              </a:ext>
            </a:extLst>
          </p:cNvPr>
          <p:cNvSpPr/>
          <p:nvPr/>
        </p:nvSpPr>
        <p:spPr>
          <a:xfrm>
            <a:off x="508000" y="4191000"/>
            <a:ext cx="1244600" cy="43968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ln w="38100">
                <a:solidFill>
                  <a:schemeClr val="tx1"/>
                </a:solidFill>
              </a:ln>
              <a:noFill/>
            </a:endParaRPr>
          </a:p>
        </p:txBody>
      </p:sp>
    </p:spTree>
    <p:extLst>
      <p:ext uri="{BB962C8B-B14F-4D97-AF65-F5344CB8AC3E}">
        <p14:creationId xmlns:p14="http://schemas.microsoft.com/office/powerpoint/2010/main" val="2569390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401"/>
            <a:ext cx="10515600" cy="964911"/>
          </a:xfrm>
        </p:spPr>
        <p:txBody>
          <a:bodyPr>
            <a:normAutofit/>
          </a:bodyPr>
          <a:lstStyle/>
          <a:p>
            <a:r>
              <a:rPr lang="en-GB" sz="4000" dirty="0"/>
              <a:t>Proposal documents</a:t>
            </a:r>
            <a:endParaRPr lang="en-IE" sz="4000" dirty="0"/>
          </a:p>
        </p:txBody>
      </p:sp>
      <p:sp>
        <p:nvSpPr>
          <p:cNvPr id="5" name="TextBox 4"/>
          <p:cNvSpPr txBox="1">
            <a:spLocks noChangeArrowheads="1"/>
          </p:cNvSpPr>
          <p:nvPr/>
        </p:nvSpPr>
        <p:spPr bwMode="auto">
          <a:xfrm>
            <a:off x="1591588" y="1871353"/>
            <a:ext cx="52628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altLang="en-US" sz="2400" b="1">
                <a:latin typeface="Arial" charset="0"/>
                <a:cs typeface="Arial" charset="0"/>
              </a:rPr>
              <a:t>Part A </a:t>
            </a:r>
            <a:br>
              <a:rPr lang="en-GB" altLang="en-US" sz="2400" b="1">
                <a:latin typeface="Arial" charset="0"/>
                <a:cs typeface="Arial" charset="0"/>
              </a:rPr>
            </a:br>
            <a:r>
              <a:rPr lang="en-GB" altLang="en-US" sz="2400" b="1">
                <a:latin typeface="Arial" charset="0"/>
                <a:cs typeface="Arial" charset="0"/>
              </a:rPr>
              <a:t>(structured data) </a:t>
            </a:r>
          </a:p>
        </p:txBody>
      </p:sp>
      <p:grpSp>
        <p:nvGrpSpPr>
          <p:cNvPr id="6" name="Group 5"/>
          <p:cNvGrpSpPr/>
          <p:nvPr/>
        </p:nvGrpSpPr>
        <p:grpSpPr>
          <a:xfrm>
            <a:off x="3393642" y="2901026"/>
            <a:ext cx="1613340" cy="2135500"/>
            <a:chOff x="992231" y="2352724"/>
            <a:chExt cx="2264613" cy="3380532"/>
          </a:xfrm>
          <a:solidFill>
            <a:schemeClr val="bg1"/>
          </a:solidFill>
        </p:grpSpPr>
        <p:pic>
          <p:nvPicPr>
            <p:cNvPr id="7"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009" y="2556668"/>
              <a:ext cx="2010835" cy="3176588"/>
            </a:xfrm>
            <a:prstGeom prst="rect">
              <a:avLst/>
            </a:prstGeom>
            <a:grpFill/>
            <a:ln w="28575">
              <a:solidFill>
                <a:srgbClr val="0F5494"/>
              </a:solidFill>
              <a:miter lim="800000"/>
              <a:headEnd/>
              <a:tailEnd/>
            </a:ln>
          </p:spPr>
        </p:pic>
        <p:pic>
          <p:nvPicPr>
            <p:cNvPr id="8"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1892" y="2470944"/>
              <a:ext cx="2010836" cy="3176587"/>
            </a:xfrm>
            <a:prstGeom prst="rect">
              <a:avLst/>
            </a:prstGeom>
            <a:grpFill/>
            <a:ln w="28575">
              <a:solidFill>
                <a:srgbClr val="0F5494"/>
              </a:solidFill>
              <a:miter lim="800000"/>
              <a:headEnd/>
              <a:tailEnd/>
            </a:ln>
          </p:spPr>
        </p:pic>
        <p:pic>
          <p:nvPicPr>
            <p:cNvPr id="9" name="Picture 8"/>
            <p:cNvPicPr>
              <a:picLocks noChangeAspect="1"/>
            </p:cNvPicPr>
            <p:nvPr/>
          </p:nvPicPr>
          <p:blipFill>
            <a:blip r:embed="rId5"/>
            <a:stretch>
              <a:fillRect/>
            </a:stretch>
          </p:blipFill>
          <p:spPr>
            <a:xfrm>
              <a:off x="992231" y="2352724"/>
              <a:ext cx="2088232" cy="3189942"/>
            </a:xfrm>
            <a:prstGeom prst="rect">
              <a:avLst/>
            </a:prstGeom>
            <a:grpFill/>
            <a:ln w="28575">
              <a:solidFill>
                <a:srgbClr val="0F5494"/>
              </a:solidFill>
            </a:ln>
          </p:spPr>
        </p:pic>
      </p:grpSp>
      <p:pic>
        <p:nvPicPr>
          <p:cNvPr id="11" name="Picture 10"/>
          <p:cNvPicPr>
            <a:picLocks noChangeAspect="1"/>
          </p:cNvPicPr>
          <p:nvPr/>
        </p:nvPicPr>
        <p:blipFill>
          <a:blip r:embed="rId6"/>
          <a:stretch>
            <a:fillRect/>
          </a:stretch>
        </p:blipFill>
        <p:spPr>
          <a:xfrm>
            <a:off x="6721114" y="3013400"/>
            <a:ext cx="1538813" cy="204926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fov="2700000">
              <a:rot lat="540000" lon="2100000" rev="0"/>
            </a:camera>
            <a:lightRig rig="soft" dir="t"/>
          </a:scene3d>
          <a:sp3d contourW="12700" prstMaterial="matte">
            <a:bevelT w="63500" h="50800"/>
            <a:contourClr>
              <a:srgbClr val="C0C0C0"/>
            </a:contourClr>
          </a:sp3d>
        </p:spPr>
      </p:pic>
      <p:sp>
        <p:nvSpPr>
          <p:cNvPr id="12" name="Rectangle 11"/>
          <p:cNvSpPr/>
          <p:nvPr/>
        </p:nvSpPr>
        <p:spPr>
          <a:xfrm>
            <a:off x="3393642" y="3090878"/>
            <a:ext cx="1487684" cy="1825251"/>
          </a:xfrm>
          <a:prstGeom prst="rect">
            <a:avLst/>
          </a:prstGeom>
          <a:solidFill>
            <a:schemeClr val="accent6">
              <a:lumMod val="20000"/>
              <a:lumOff val="80000"/>
            </a:schemeClr>
          </a:solidFill>
          <a:ln w="28575">
            <a:solidFill>
              <a:srgbClr val="033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034EA2"/>
                </a:solidFill>
              </a:rPr>
              <a:t>(to be filled online ) contains administrative information about the</a:t>
            </a:r>
          </a:p>
          <a:p>
            <a:r>
              <a:rPr lang="en-GB" sz="1400" b="1" dirty="0">
                <a:solidFill>
                  <a:srgbClr val="034EA2"/>
                </a:solidFill>
              </a:rPr>
              <a:t>applicant organisations</a:t>
            </a:r>
          </a:p>
        </p:txBody>
      </p:sp>
      <p:sp>
        <p:nvSpPr>
          <p:cNvPr id="13" name="Rectangle 12"/>
          <p:cNvSpPr/>
          <p:nvPr/>
        </p:nvSpPr>
        <p:spPr>
          <a:xfrm>
            <a:off x="6613364" y="2960017"/>
            <a:ext cx="1534395" cy="2015103"/>
          </a:xfrm>
          <a:prstGeom prst="rect">
            <a:avLst/>
          </a:prstGeom>
          <a:solidFill>
            <a:schemeClr val="accent6">
              <a:lumMod val="20000"/>
              <a:lumOff val="80000"/>
            </a:schemeClr>
          </a:solidFill>
          <a:ln w="28575">
            <a:solidFill>
              <a:srgbClr val="954D74"/>
            </a:solidFill>
          </a:ln>
          <a:effectLst>
            <a:outerShdw blurRad="36195" dist="50800" dir="11400000" algn="ctr" rotWithShape="0">
              <a:srgbClr val="000000">
                <a:alpha val="33000"/>
              </a:srgbClr>
            </a:outerShdw>
          </a:effectLst>
          <a:scene3d>
            <a:camera prst="perspectiveContrastingLeftFacing">
              <a:rot lat="540000" lon="2100000" rev="0"/>
            </a:camera>
            <a:lightRig rig="threePt" dir="t"/>
          </a:scene3d>
          <a:sp3d contourW="6350">
            <a:bevelT w="635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rgbClr val="82075B"/>
                </a:solidFill>
              </a:rPr>
              <a:t>(to be downloaded from the Portal) contains the technical description</a:t>
            </a:r>
          </a:p>
          <a:p>
            <a:r>
              <a:rPr lang="en-US" sz="1400" b="1">
                <a:solidFill>
                  <a:srgbClr val="82075B"/>
                </a:solidFill>
              </a:rPr>
              <a:t>of the project</a:t>
            </a:r>
            <a:endParaRPr lang="en-IE" sz="1400" b="1">
              <a:solidFill>
                <a:srgbClr val="82075B"/>
              </a:solidFill>
            </a:endParaRPr>
          </a:p>
        </p:txBody>
      </p:sp>
      <p:pic>
        <p:nvPicPr>
          <p:cNvPr id="14" name="Content Placeholder 3"/>
          <p:cNvPicPr>
            <a:picLocks noGrp="1" noChangeAspect="1"/>
          </p:cNvPicPr>
          <p:nvPr>
            <p:ph idx="1"/>
          </p:nvPr>
        </p:nvPicPr>
        <p:blipFill rotWithShape="1">
          <a:blip r:embed="rId7"/>
          <a:srcRect l="18597" r="18942" b="6020"/>
          <a:stretch/>
        </p:blipFill>
        <p:spPr>
          <a:xfrm>
            <a:off x="444264" y="1635875"/>
            <a:ext cx="2412247" cy="4222370"/>
          </a:xfrm>
          <a:prstGeom prst="rect">
            <a:avLst/>
          </a:prstGeom>
        </p:spPr>
      </p:pic>
      <p:pic>
        <p:nvPicPr>
          <p:cNvPr id="15" name="Picture 14"/>
          <p:cNvPicPr>
            <a:picLocks noChangeAspect="1"/>
          </p:cNvPicPr>
          <p:nvPr/>
        </p:nvPicPr>
        <p:blipFill rotWithShape="1">
          <a:blip r:embed="rId8"/>
          <a:srcRect l="6706" r="3599"/>
          <a:stretch/>
        </p:blipFill>
        <p:spPr>
          <a:xfrm>
            <a:off x="9288109" y="1741233"/>
            <a:ext cx="2579079" cy="3416041"/>
          </a:xfrm>
          <a:prstGeom prst="rect">
            <a:avLst/>
          </a:prstGeom>
        </p:spPr>
      </p:pic>
      <p:sp>
        <p:nvSpPr>
          <p:cNvPr id="16" name="TextBox 5"/>
          <p:cNvSpPr txBox="1">
            <a:spLocks noChangeArrowheads="1"/>
          </p:cNvSpPr>
          <p:nvPr/>
        </p:nvSpPr>
        <p:spPr bwMode="auto">
          <a:xfrm>
            <a:off x="4855901" y="1855237"/>
            <a:ext cx="52356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altLang="en-US" sz="2400" b="1" dirty="0">
                <a:solidFill>
                  <a:srgbClr val="7D195E"/>
                </a:solidFill>
                <a:latin typeface="Arial" charset="0"/>
                <a:cs typeface="Arial" charset="0"/>
              </a:rPr>
              <a:t>Part B1 and B2 </a:t>
            </a:r>
          </a:p>
          <a:p>
            <a:pPr algn="ctr" eaLnBrk="1" hangingPunct="1"/>
            <a:r>
              <a:rPr lang="en-GB" altLang="en-US" sz="2400" b="1" dirty="0">
                <a:solidFill>
                  <a:srgbClr val="7D195E"/>
                </a:solidFill>
                <a:latin typeface="Arial" charset="0"/>
                <a:cs typeface="Arial" charset="0"/>
              </a:rPr>
              <a:t>(description of action)</a:t>
            </a:r>
          </a:p>
        </p:txBody>
      </p:sp>
    </p:spTree>
    <p:extLst>
      <p:ext uri="{BB962C8B-B14F-4D97-AF65-F5344CB8AC3E}">
        <p14:creationId xmlns:p14="http://schemas.microsoft.com/office/powerpoint/2010/main" val="1572065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627"/>
            <a:ext cx="10515600" cy="964911"/>
          </a:xfrm>
        </p:spPr>
        <p:txBody>
          <a:bodyPr>
            <a:normAutofit/>
          </a:bodyPr>
          <a:lstStyle/>
          <a:p>
            <a:r>
              <a:rPr lang="en-IE" sz="4000" dirty="0"/>
              <a:t>Reference Documents</a:t>
            </a:r>
          </a:p>
        </p:txBody>
      </p:sp>
      <p:sp>
        <p:nvSpPr>
          <p:cNvPr id="3" name="TextBox 2"/>
          <p:cNvSpPr txBox="1"/>
          <p:nvPr/>
        </p:nvSpPr>
        <p:spPr>
          <a:xfrm>
            <a:off x="110067" y="1485900"/>
            <a:ext cx="10718800" cy="1200329"/>
          </a:xfrm>
          <a:prstGeom prst="rect">
            <a:avLst/>
          </a:prstGeom>
          <a:noFill/>
        </p:spPr>
        <p:txBody>
          <a:bodyPr wrap="square" rtlCol="0">
            <a:spAutoFit/>
          </a:bodyPr>
          <a:lstStyle/>
          <a:p>
            <a:pPr lvl="1">
              <a:lnSpc>
                <a:spcPct val="200000"/>
              </a:lnSpc>
              <a:spcAft>
                <a:spcPts val="0"/>
              </a:spcAft>
            </a:pPr>
            <a:r>
              <a:rPr lang="es-ES" sz="1800">
                <a:solidFill>
                  <a:srgbClr val="034EA2"/>
                </a:solidFill>
                <a:latin typeface="Arial" panose="020B0604020202020204" pitchFamily="34" charset="0"/>
                <a:ea typeface="Times New Roman" panose="02020603050405020304" pitchFamily="18" charset="0"/>
                <a:cs typeface="Arial" panose="020B0604020202020204" pitchFamily="34" charset="0"/>
              </a:rPr>
              <a:t>	</a:t>
            </a:r>
            <a:endParaRPr lang="en-IE" sz="1800">
              <a:solidFill>
                <a:srgbClr val="034EA2"/>
              </a:solidFill>
              <a:latin typeface="Arial" panose="020B0604020202020204" pitchFamily="34" charset="0"/>
              <a:ea typeface="Times New Roman" panose="02020603050405020304" pitchFamily="18" charset="0"/>
              <a:cs typeface="Arial" panose="020B0604020202020204" pitchFamily="34" charset="0"/>
            </a:endParaRPr>
          </a:p>
          <a:p>
            <a:pPr marL="899160">
              <a:lnSpc>
                <a:spcPct val="200000"/>
              </a:lnSpc>
              <a:spcAft>
                <a:spcPts val="0"/>
              </a:spcAft>
            </a:pPr>
            <a:r>
              <a:rPr lang="en-IE" sz="1800">
                <a:solidFill>
                  <a:srgbClr val="034EA2"/>
                </a:solidFill>
                <a:latin typeface="Arial" panose="020B0604020202020204" pitchFamily="34" charset="0"/>
                <a:ea typeface="Calibri" panose="020F0502020204030204" pitchFamily="34" charset="0"/>
                <a:cs typeface="Arial" panose="020B0604020202020204" pitchFamily="34" charset="0"/>
              </a:rPr>
              <a:t> </a:t>
            </a:r>
          </a:p>
        </p:txBody>
      </p:sp>
      <p:pic>
        <p:nvPicPr>
          <p:cNvPr id="6" name="Picture 5"/>
          <p:cNvPicPr>
            <a:picLocks noChangeAspect="1"/>
          </p:cNvPicPr>
          <p:nvPr/>
        </p:nvPicPr>
        <p:blipFill>
          <a:blip r:embed="rId3"/>
          <a:stretch>
            <a:fillRect/>
          </a:stretch>
        </p:blipFill>
        <p:spPr>
          <a:xfrm>
            <a:off x="9672439" y="685679"/>
            <a:ext cx="1813884" cy="2636308"/>
          </a:xfrm>
          <a:prstGeom prst="rect">
            <a:avLst/>
          </a:prstGeom>
          <a:ln w="57150">
            <a:solidFill>
              <a:srgbClr val="931680"/>
            </a:solidFill>
          </a:ln>
        </p:spPr>
      </p:pic>
      <p:pic>
        <p:nvPicPr>
          <p:cNvPr id="5" name="Picture 4"/>
          <p:cNvPicPr>
            <a:picLocks noChangeAspect="1"/>
          </p:cNvPicPr>
          <p:nvPr/>
        </p:nvPicPr>
        <p:blipFill>
          <a:blip r:embed="rId4"/>
          <a:stretch>
            <a:fillRect/>
          </a:stretch>
        </p:blipFill>
        <p:spPr>
          <a:xfrm>
            <a:off x="8199523" y="1747414"/>
            <a:ext cx="1850946" cy="2620863"/>
          </a:xfrm>
          <a:prstGeom prst="rect">
            <a:avLst/>
          </a:prstGeom>
          <a:ln w="57150">
            <a:solidFill>
              <a:srgbClr val="034EA2"/>
            </a:solidFill>
          </a:ln>
        </p:spPr>
      </p:pic>
      <p:pic>
        <p:nvPicPr>
          <p:cNvPr id="8" name="Picture 7"/>
          <p:cNvPicPr>
            <a:picLocks noChangeAspect="1"/>
          </p:cNvPicPr>
          <p:nvPr/>
        </p:nvPicPr>
        <p:blipFill>
          <a:blip r:embed="rId5"/>
          <a:stretch>
            <a:fillRect/>
          </a:stretch>
        </p:blipFill>
        <p:spPr>
          <a:xfrm>
            <a:off x="8995655" y="3268100"/>
            <a:ext cx="1881087" cy="2641716"/>
          </a:xfrm>
          <a:prstGeom prst="rect">
            <a:avLst/>
          </a:prstGeom>
          <a:ln w="57150">
            <a:solidFill>
              <a:srgbClr val="BE81A3"/>
            </a:solidFill>
          </a:ln>
        </p:spPr>
      </p:pic>
      <p:graphicFrame>
        <p:nvGraphicFramePr>
          <p:cNvPr id="4" name="Diagram 3"/>
          <p:cNvGraphicFramePr/>
          <p:nvPr/>
        </p:nvGraphicFramePr>
        <p:xfrm>
          <a:off x="131197" y="1166706"/>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42115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5878D60-3420-42CC-BEF8-8B5696B7EAAB}"/>
              </a:ext>
            </a:extLst>
          </p:cNvPr>
          <p:cNvSpPr>
            <a:spLocks noGrp="1"/>
          </p:cNvSpPr>
          <p:nvPr>
            <p:ph type="title"/>
          </p:nvPr>
        </p:nvSpPr>
        <p:spPr>
          <a:xfrm>
            <a:off x="838200" y="365125"/>
            <a:ext cx="10515600" cy="964911"/>
          </a:xfrm>
        </p:spPr>
        <p:txBody>
          <a:bodyPr vert="horz" lIns="91440" tIns="45720" rIns="91440" bIns="45720" rtlCol="0" anchor="ctr">
            <a:normAutofit/>
          </a:bodyPr>
          <a:lstStyle/>
          <a:p>
            <a:r>
              <a:rPr lang="fr-BE" dirty="0">
                <a:cs typeface="Arial" panose="020B0604020202020204" pitchFamily="34" charset="0"/>
              </a:rPr>
              <a:t>Tips and tricks</a:t>
            </a:r>
          </a:p>
        </p:txBody>
      </p:sp>
      <p:grpSp>
        <p:nvGrpSpPr>
          <p:cNvPr id="7" name="Group 6">
            <a:extLst>
              <a:ext uri="{FF2B5EF4-FFF2-40B4-BE49-F238E27FC236}">
                <a16:creationId xmlns:a16="http://schemas.microsoft.com/office/drawing/2014/main" id="{8BA123E2-7BE9-EBA4-29D0-32949873AEBD}"/>
              </a:ext>
            </a:extLst>
          </p:cNvPr>
          <p:cNvGrpSpPr/>
          <p:nvPr/>
        </p:nvGrpSpPr>
        <p:grpSpPr>
          <a:xfrm>
            <a:off x="655317" y="1330036"/>
            <a:ext cx="3047999" cy="1828800"/>
            <a:chOff x="72725" y="417929"/>
            <a:chExt cx="3047999" cy="1828800"/>
          </a:xfrm>
          <a:scene3d>
            <a:camera prst="orthographicFront"/>
            <a:lightRig rig="flat" dir="t"/>
          </a:scene3d>
        </p:grpSpPr>
        <p:sp>
          <p:nvSpPr>
            <p:cNvPr id="8" name="Rectangle 7">
              <a:extLst>
                <a:ext uri="{FF2B5EF4-FFF2-40B4-BE49-F238E27FC236}">
                  <a16:creationId xmlns:a16="http://schemas.microsoft.com/office/drawing/2014/main" id="{9D93CECE-8C91-663E-3236-BE9ECFED3724}"/>
                </a:ext>
              </a:extLst>
            </p:cNvPr>
            <p:cNvSpPr/>
            <p:nvPr/>
          </p:nvSpPr>
          <p:spPr>
            <a:xfrm>
              <a:off x="72725" y="417929"/>
              <a:ext cx="3047999" cy="1828800"/>
            </a:xfrm>
            <a:prstGeom prst="rect">
              <a:avLst/>
            </a:prstGeom>
            <a:solidFill>
              <a:srgbClr val="BE81A3"/>
            </a:solidFill>
            <a:ln>
              <a:noFill/>
            </a:ln>
            <a:sp3d prstMaterial="dkEdge">
              <a:bevelT w="8200" h="38100"/>
            </a:sp3d>
          </p:spPr>
          <p:style>
            <a:lnRef idx="0">
              <a:scrgbClr r="0" g="0" b="0"/>
            </a:lnRef>
            <a:fillRef idx="2">
              <a:scrgbClr r="0" g="0" b="0"/>
            </a:fillRef>
            <a:effectRef idx="1">
              <a:schemeClr val="accent2">
                <a:hueOff val="0"/>
                <a:satOff val="0"/>
                <a:lumOff val="0"/>
                <a:alphaOff val="0"/>
              </a:schemeClr>
            </a:effectRef>
            <a:fontRef idx="minor">
              <a:schemeClr val="dk1"/>
            </a:fontRef>
          </p:style>
          <p:txBody>
            <a:bodyPr/>
            <a:lstStyle/>
            <a:p>
              <a:endParaRPr lang="en-IE"/>
            </a:p>
          </p:txBody>
        </p:sp>
        <p:sp>
          <p:nvSpPr>
            <p:cNvPr id="10" name="TextBox 9">
              <a:extLst>
                <a:ext uri="{FF2B5EF4-FFF2-40B4-BE49-F238E27FC236}">
                  <a16:creationId xmlns:a16="http://schemas.microsoft.com/office/drawing/2014/main" id="{F20F3C3C-C351-CEFA-4819-4E14493CF4D8}"/>
                </a:ext>
              </a:extLst>
            </p:cNvPr>
            <p:cNvSpPr txBox="1"/>
            <p:nvPr/>
          </p:nvSpPr>
          <p:spPr>
            <a:xfrm>
              <a:off x="72725" y="417929"/>
              <a:ext cx="3047999" cy="18288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u="sng" kern="1200" dirty="0">
                  <a:solidFill>
                    <a:srgbClr val="005B90"/>
                  </a:solidFill>
                  <a:effectLst/>
                  <a:latin typeface="Open Sans" panose="020B0606030504020204" pitchFamily="34" charset="0"/>
                  <a:hlinkClick r:id="rId3"/>
                </a:rPr>
                <a:t>Get familiar with how funding works</a:t>
              </a:r>
              <a:endParaRPr lang="en-GB" sz="2200" b="1" kern="1200" noProof="0" dirty="0">
                <a:solidFill>
                  <a:srgbClr val="034EA2"/>
                </a:solidFill>
              </a:endParaRPr>
            </a:p>
          </p:txBody>
        </p:sp>
      </p:grpSp>
      <p:grpSp>
        <p:nvGrpSpPr>
          <p:cNvPr id="23" name="Group 22">
            <a:extLst>
              <a:ext uri="{FF2B5EF4-FFF2-40B4-BE49-F238E27FC236}">
                <a16:creationId xmlns:a16="http://schemas.microsoft.com/office/drawing/2014/main" id="{CCCADDEE-E1A3-1846-C5F3-01D9B1A5EF8D}"/>
              </a:ext>
            </a:extLst>
          </p:cNvPr>
          <p:cNvGrpSpPr/>
          <p:nvPr/>
        </p:nvGrpSpPr>
        <p:grpSpPr>
          <a:xfrm>
            <a:off x="4352403" y="1330036"/>
            <a:ext cx="3047999" cy="1828800"/>
            <a:chOff x="3373922" y="396240"/>
            <a:chExt cx="3047999" cy="1828800"/>
          </a:xfrm>
          <a:scene3d>
            <a:camera prst="orthographicFront"/>
            <a:lightRig rig="flat" dir="t"/>
          </a:scene3d>
        </p:grpSpPr>
        <p:sp>
          <p:nvSpPr>
            <p:cNvPr id="24" name="Rectangle 23">
              <a:extLst>
                <a:ext uri="{FF2B5EF4-FFF2-40B4-BE49-F238E27FC236}">
                  <a16:creationId xmlns:a16="http://schemas.microsoft.com/office/drawing/2014/main" id="{E4BD56A3-384E-BFE6-8243-777698480E12}"/>
                </a:ext>
              </a:extLst>
            </p:cNvPr>
            <p:cNvSpPr/>
            <p:nvPr/>
          </p:nvSpPr>
          <p:spPr>
            <a:xfrm>
              <a:off x="3373922" y="396240"/>
              <a:ext cx="3047999" cy="1828800"/>
            </a:xfrm>
            <a:prstGeom prst="rect">
              <a:avLst/>
            </a:prstGeom>
            <a:solidFill>
              <a:srgbClr val="CFA9BE"/>
            </a:solidFill>
            <a:sp3d prstMaterial="dkEdge">
              <a:bevelT w="8200" h="38100"/>
            </a:sp3d>
          </p:spPr>
          <p:style>
            <a:lnRef idx="0">
              <a:schemeClr val="lt1">
                <a:hueOff val="0"/>
                <a:satOff val="0"/>
                <a:lumOff val="0"/>
                <a:alphaOff val="0"/>
              </a:schemeClr>
            </a:lnRef>
            <a:fillRef idx="2">
              <a:scrgbClr r="0" g="0" b="0"/>
            </a:fillRef>
            <a:effectRef idx="1">
              <a:schemeClr val="accent2">
                <a:hueOff val="-291073"/>
                <a:satOff val="-16786"/>
                <a:lumOff val="1726"/>
                <a:alphaOff val="0"/>
              </a:schemeClr>
            </a:effectRef>
            <a:fontRef idx="minor">
              <a:schemeClr val="dk1"/>
            </a:fontRef>
          </p:style>
          <p:txBody>
            <a:bodyPr/>
            <a:lstStyle/>
            <a:p>
              <a:endParaRPr lang="en-IE"/>
            </a:p>
          </p:txBody>
        </p:sp>
        <p:sp>
          <p:nvSpPr>
            <p:cNvPr id="25" name="TextBox 24">
              <a:extLst>
                <a:ext uri="{FF2B5EF4-FFF2-40B4-BE49-F238E27FC236}">
                  <a16:creationId xmlns:a16="http://schemas.microsoft.com/office/drawing/2014/main" id="{BBEB02C6-BF3D-B2F9-F2F6-D588451519A3}"/>
                </a:ext>
              </a:extLst>
            </p:cNvPr>
            <p:cNvSpPr txBox="1"/>
            <p:nvPr/>
          </p:nvSpPr>
          <p:spPr>
            <a:xfrm>
              <a:off x="3373922" y="396240"/>
              <a:ext cx="3047999" cy="18288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u="sng" kern="1200" dirty="0">
                  <a:solidFill>
                    <a:srgbClr val="005B90"/>
                  </a:solidFill>
                  <a:effectLst/>
                  <a:latin typeface="Open Sans" panose="020B0606030504020204" pitchFamily="34" charset="0"/>
                  <a:hlinkClick r:id="rId4"/>
                </a:rPr>
                <a:t>Make sure your </a:t>
              </a:r>
              <a:r>
                <a:rPr lang="en-US" sz="2200" u="sng" kern="1200" dirty="0" err="1">
                  <a:solidFill>
                    <a:srgbClr val="005B90"/>
                  </a:solidFill>
                  <a:effectLst/>
                  <a:latin typeface="Open Sans" panose="020B0606030504020204" pitchFamily="34" charset="0"/>
                  <a:hlinkClick r:id="rId4"/>
                </a:rPr>
                <a:t>organisation</a:t>
              </a:r>
              <a:r>
                <a:rPr lang="en-US" sz="2200" u="sng" kern="1200" dirty="0">
                  <a:solidFill>
                    <a:srgbClr val="005B90"/>
                  </a:solidFill>
                  <a:effectLst/>
                  <a:latin typeface="Open Sans" panose="020B0606030504020204" pitchFamily="34" charset="0"/>
                  <a:hlinkClick r:id="rId4"/>
                </a:rPr>
                <a:t> can apply and your staff is eligible to take part</a:t>
              </a:r>
              <a:endParaRPr lang="en-GB" sz="2200" b="1" kern="1200" noProof="0" dirty="0">
                <a:solidFill>
                  <a:srgbClr val="034EA2"/>
                </a:solidFill>
              </a:endParaRPr>
            </a:p>
          </p:txBody>
        </p:sp>
      </p:grpSp>
      <p:grpSp>
        <p:nvGrpSpPr>
          <p:cNvPr id="26" name="Group 25">
            <a:extLst>
              <a:ext uri="{FF2B5EF4-FFF2-40B4-BE49-F238E27FC236}">
                <a16:creationId xmlns:a16="http://schemas.microsoft.com/office/drawing/2014/main" id="{20298982-4AC2-BE34-1288-36B16139A970}"/>
              </a:ext>
            </a:extLst>
          </p:cNvPr>
          <p:cNvGrpSpPr/>
          <p:nvPr/>
        </p:nvGrpSpPr>
        <p:grpSpPr>
          <a:xfrm>
            <a:off x="8049490" y="1330036"/>
            <a:ext cx="3047999" cy="1828800"/>
            <a:chOff x="6705599" y="396240"/>
            <a:chExt cx="3047999" cy="1828800"/>
          </a:xfrm>
          <a:scene3d>
            <a:camera prst="orthographicFront"/>
            <a:lightRig rig="flat" dir="t"/>
          </a:scene3d>
        </p:grpSpPr>
        <p:sp>
          <p:nvSpPr>
            <p:cNvPr id="27" name="Rectangle 26">
              <a:extLst>
                <a:ext uri="{FF2B5EF4-FFF2-40B4-BE49-F238E27FC236}">
                  <a16:creationId xmlns:a16="http://schemas.microsoft.com/office/drawing/2014/main" id="{20B39FC3-2EA8-6CF9-14D4-40DFA0E0BAD5}"/>
                </a:ext>
              </a:extLst>
            </p:cNvPr>
            <p:cNvSpPr/>
            <p:nvPr/>
          </p:nvSpPr>
          <p:spPr>
            <a:xfrm>
              <a:off x="6705599" y="396240"/>
              <a:ext cx="3047999" cy="1828800"/>
            </a:xfrm>
            <a:prstGeom prst="rect">
              <a:avLst/>
            </a:prstGeom>
            <a:solidFill>
              <a:srgbClr val="E3CDD9"/>
            </a:solidFill>
            <a:sp3d prstMaterial="dkEdge">
              <a:bevelT w="8200" h="38100"/>
            </a:sp3d>
          </p:spPr>
          <p:style>
            <a:lnRef idx="0">
              <a:schemeClr val="lt1">
                <a:hueOff val="0"/>
                <a:satOff val="0"/>
                <a:lumOff val="0"/>
                <a:alphaOff val="0"/>
              </a:schemeClr>
            </a:lnRef>
            <a:fillRef idx="2">
              <a:scrgbClr r="0" g="0" b="0"/>
            </a:fillRef>
            <a:effectRef idx="1">
              <a:schemeClr val="accent2">
                <a:hueOff val="-582145"/>
                <a:satOff val="-33571"/>
                <a:lumOff val="3451"/>
                <a:alphaOff val="0"/>
              </a:schemeClr>
            </a:effectRef>
            <a:fontRef idx="minor">
              <a:schemeClr val="dk1"/>
            </a:fontRef>
          </p:style>
          <p:txBody>
            <a:bodyPr/>
            <a:lstStyle/>
            <a:p>
              <a:endParaRPr lang="en-IE"/>
            </a:p>
          </p:txBody>
        </p:sp>
        <p:sp>
          <p:nvSpPr>
            <p:cNvPr id="28" name="TextBox 27">
              <a:extLst>
                <a:ext uri="{FF2B5EF4-FFF2-40B4-BE49-F238E27FC236}">
                  <a16:creationId xmlns:a16="http://schemas.microsoft.com/office/drawing/2014/main" id="{D671820B-0E0D-9825-7ACC-3337ADB381D8}"/>
                </a:ext>
              </a:extLst>
            </p:cNvPr>
            <p:cNvSpPr txBox="1"/>
            <p:nvPr/>
          </p:nvSpPr>
          <p:spPr>
            <a:xfrm>
              <a:off x="6705599" y="396240"/>
              <a:ext cx="3047999" cy="18288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u="sng" kern="1200" dirty="0">
                  <a:solidFill>
                    <a:srgbClr val="005B90"/>
                  </a:solidFill>
                  <a:effectLst/>
                  <a:latin typeface="Open Sans" panose="020B0606030504020204" pitchFamily="34" charset="0"/>
                  <a:hlinkClick r:id="rId5"/>
                </a:rPr>
                <a:t>Find the best partners to prepare your proposal</a:t>
              </a:r>
              <a:endParaRPr lang="en-GB" sz="2200" b="1" kern="1200" noProof="0" dirty="0">
                <a:solidFill>
                  <a:srgbClr val="034EA2"/>
                </a:solidFill>
              </a:endParaRPr>
            </a:p>
          </p:txBody>
        </p:sp>
      </p:grpSp>
      <p:grpSp>
        <p:nvGrpSpPr>
          <p:cNvPr id="29" name="Group 28">
            <a:extLst>
              <a:ext uri="{FF2B5EF4-FFF2-40B4-BE49-F238E27FC236}">
                <a16:creationId xmlns:a16="http://schemas.microsoft.com/office/drawing/2014/main" id="{7830D43A-0D6C-5B51-812C-4812B435A1B4}"/>
              </a:ext>
            </a:extLst>
          </p:cNvPr>
          <p:cNvGrpSpPr/>
          <p:nvPr/>
        </p:nvGrpSpPr>
        <p:grpSpPr>
          <a:xfrm>
            <a:off x="641459" y="3830782"/>
            <a:ext cx="3047999" cy="1828800"/>
            <a:chOff x="90403" y="2557546"/>
            <a:chExt cx="3047999" cy="1828800"/>
          </a:xfrm>
          <a:scene3d>
            <a:camera prst="orthographicFront"/>
            <a:lightRig rig="flat" dir="t"/>
          </a:scene3d>
        </p:grpSpPr>
        <p:sp>
          <p:nvSpPr>
            <p:cNvPr id="30" name="Rectangle 29">
              <a:extLst>
                <a:ext uri="{FF2B5EF4-FFF2-40B4-BE49-F238E27FC236}">
                  <a16:creationId xmlns:a16="http://schemas.microsoft.com/office/drawing/2014/main" id="{2171D4ED-8576-30D6-A404-65249AF9521D}"/>
                </a:ext>
              </a:extLst>
            </p:cNvPr>
            <p:cNvSpPr/>
            <p:nvPr/>
          </p:nvSpPr>
          <p:spPr>
            <a:xfrm>
              <a:off x="90403" y="2557546"/>
              <a:ext cx="3047999" cy="1828800"/>
            </a:xfrm>
            <a:prstGeom prst="rect">
              <a:avLst/>
            </a:prstGeom>
            <a:solidFill>
              <a:schemeClr val="tx2">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2">
                <a:hueOff val="-1164290"/>
                <a:satOff val="-67142"/>
                <a:lumOff val="6902"/>
                <a:alphaOff val="0"/>
              </a:schemeClr>
            </a:effectRef>
            <a:fontRef idx="minor">
              <a:schemeClr val="dk1"/>
            </a:fontRef>
          </p:style>
          <p:txBody>
            <a:bodyPr/>
            <a:lstStyle/>
            <a:p>
              <a:endParaRPr lang="en-IE"/>
            </a:p>
          </p:txBody>
        </p:sp>
        <p:sp>
          <p:nvSpPr>
            <p:cNvPr id="31" name="TextBox 30">
              <a:extLst>
                <a:ext uri="{FF2B5EF4-FFF2-40B4-BE49-F238E27FC236}">
                  <a16:creationId xmlns:a16="http://schemas.microsoft.com/office/drawing/2014/main" id="{7F3C2341-5D79-E5E9-D511-8B5DB5890DA4}"/>
                </a:ext>
              </a:extLst>
            </p:cNvPr>
            <p:cNvSpPr txBox="1"/>
            <p:nvPr/>
          </p:nvSpPr>
          <p:spPr>
            <a:xfrm>
              <a:off x="90403" y="2557546"/>
              <a:ext cx="3047999" cy="18288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u="sng" kern="1200" dirty="0">
                  <a:solidFill>
                    <a:srgbClr val="005B90"/>
                  </a:solidFill>
                  <a:effectLst/>
                  <a:latin typeface="Open Sans" panose="020B0606030504020204" pitchFamily="34" charset="0"/>
                  <a:hlinkClick r:id="rId6"/>
                </a:rPr>
                <a:t>Start drafting your application</a:t>
              </a:r>
              <a:endParaRPr lang="en-GB" sz="2200" b="1" kern="1200" noProof="0" dirty="0">
                <a:solidFill>
                  <a:srgbClr val="034EA2"/>
                </a:solidFill>
              </a:endParaRPr>
            </a:p>
          </p:txBody>
        </p:sp>
      </p:grpSp>
      <p:grpSp>
        <p:nvGrpSpPr>
          <p:cNvPr id="35" name="Group 34">
            <a:extLst>
              <a:ext uri="{FF2B5EF4-FFF2-40B4-BE49-F238E27FC236}">
                <a16:creationId xmlns:a16="http://schemas.microsoft.com/office/drawing/2014/main" id="{DAD3A26D-B5F2-7077-9553-F2204E186035}"/>
              </a:ext>
            </a:extLst>
          </p:cNvPr>
          <p:cNvGrpSpPr/>
          <p:nvPr/>
        </p:nvGrpSpPr>
        <p:grpSpPr>
          <a:xfrm>
            <a:off x="4352403" y="3830782"/>
            <a:ext cx="3047999" cy="1828800"/>
            <a:chOff x="3422081" y="2524298"/>
            <a:chExt cx="3047999" cy="1828800"/>
          </a:xfrm>
          <a:scene3d>
            <a:camera prst="orthographicFront"/>
            <a:lightRig rig="flat" dir="t"/>
          </a:scene3d>
        </p:grpSpPr>
        <p:sp>
          <p:nvSpPr>
            <p:cNvPr id="36" name="Rectangle 35">
              <a:extLst>
                <a:ext uri="{FF2B5EF4-FFF2-40B4-BE49-F238E27FC236}">
                  <a16:creationId xmlns:a16="http://schemas.microsoft.com/office/drawing/2014/main" id="{55A9EBAA-9E3E-8839-8E46-1F4EBAA632FF}"/>
                </a:ext>
              </a:extLst>
            </p:cNvPr>
            <p:cNvSpPr/>
            <p:nvPr/>
          </p:nvSpPr>
          <p:spPr>
            <a:xfrm>
              <a:off x="3422081" y="2524298"/>
              <a:ext cx="3047999" cy="1828800"/>
            </a:xfrm>
            <a:prstGeom prst="rect">
              <a:avLst/>
            </a:prstGeom>
            <a:solidFill>
              <a:srgbClr val="E6E6E6"/>
            </a:solidFill>
            <a:sp3d prstMaterial="dkEdge">
              <a:bevelT w="8200" h="38100"/>
            </a:sp3d>
          </p:spPr>
          <p:style>
            <a:lnRef idx="0">
              <a:schemeClr val="lt1">
                <a:hueOff val="0"/>
                <a:satOff val="0"/>
                <a:lumOff val="0"/>
                <a:alphaOff val="0"/>
              </a:schemeClr>
            </a:lnRef>
            <a:fillRef idx="2">
              <a:scrgbClr r="0" g="0" b="0"/>
            </a:fillRef>
            <a:effectRef idx="1">
              <a:schemeClr val="accent2">
                <a:hueOff val="-873218"/>
                <a:satOff val="-50357"/>
                <a:lumOff val="5177"/>
                <a:alphaOff val="0"/>
              </a:schemeClr>
            </a:effectRef>
            <a:fontRef idx="minor">
              <a:schemeClr val="dk1"/>
            </a:fontRef>
          </p:style>
          <p:txBody>
            <a:bodyPr/>
            <a:lstStyle/>
            <a:p>
              <a:endParaRPr lang="en-IE"/>
            </a:p>
          </p:txBody>
        </p:sp>
        <p:sp>
          <p:nvSpPr>
            <p:cNvPr id="37" name="TextBox 36">
              <a:extLst>
                <a:ext uri="{FF2B5EF4-FFF2-40B4-BE49-F238E27FC236}">
                  <a16:creationId xmlns:a16="http://schemas.microsoft.com/office/drawing/2014/main" id="{AC2F7D27-370B-F4D1-BF5C-68EA560F48A9}"/>
                </a:ext>
              </a:extLst>
            </p:cNvPr>
            <p:cNvSpPr txBox="1"/>
            <p:nvPr/>
          </p:nvSpPr>
          <p:spPr>
            <a:xfrm>
              <a:off x="3422081" y="2524298"/>
              <a:ext cx="3047999" cy="18288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u="sng" kern="1200" dirty="0">
                  <a:solidFill>
                    <a:srgbClr val="005B90"/>
                  </a:solidFill>
                  <a:effectLst/>
                  <a:latin typeface="Open Sans" panose="020B0606030504020204" pitchFamily="34" charset="0"/>
                  <a:hlinkClick r:id="rId7"/>
                </a:rPr>
                <a:t>Check your application with your peers</a:t>
              </a:r>
              <a:endParaRPr lang="en-GB" sz="2200" b="1" kern="1200" noProof="0" dirty="0">
                <a:solidFill>
                  <a:srgbClr val="034EA2"/>
                </a:solidFill>
              </a:endParaRPr>
            </a:p>
          </p:txBody>
        </p:sp>
      </p:grpSp>
      <p:grpSp>
        <p:nvGrpSpPr>
          <p:cNvPr id="38" name="Group 37">
            <a:extLst>
              <a:ext uri="{FF2B5EF4-FFF2-40B4-BE49-F238E27FC236}">
                <a16:creationId xmlns:a16="http://schemas.microsoft.com/office/drawing/2014/main" id="{F0B7D76A-7A25-14A9-8FFB-8B72D28723CF}"/>
              </a:ext>
            </a:extLst>
          </p:cNvPr>
          <p:cNvGrpSpPr/>
          <p:nvPr/>
        </p:nvGrpSpPr>
        <p:grpSpPr>
          <a:xfrm>
            <a:off x="8049490" y="3830782"/>
            <a:ext cx="3047999" cy="1828800"/>
            <a:chOff x="6705599" y="2529840"/>
            <a:chExt cx="3047999" cy="1828800"/>
          </a:xfrm>
          <a:scene3d>
            <a:camera prst="orthographicFront"/>
            <a:lightRig rig="flat" dir="t"/>
          </a:scene3d>
        </p:grpSpPr>
        <p:sp>
          <p:nvSpPr>
            <p:cNvPr id="39" name="Rectangle 38">
              <a:extLst>
                <a:ext uri="{FF2B5EF4-FFF2-40B4-BE49-F238E27FC236}">
                  <a16:creationId xmlns:a16="http://schemas.microsoft.com/office/drawing/2014/main" id="{AB676000-142A-67FE-BCFF-EF5EC20A5F0D}"/>
                </a:ext>
              </a:extLst>
            </p:cNvPr>
            <p:cNvSpPr/>
            <p:nvPr/>
          </p:nvSpPr>
          <p:spPr>
            <a:xfrm>
              <a:off x="6705599" y="2529840"/>
              <a:ext cx="3047999" cy="1828800"/>
            </a:xfrm>
            <a:prstGeom prst="rect">
              <a:avLst/>
            </a:prstGeom>
            <a:solidFill>
              <a:schemeClr val="tx2">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2">
                <a:hueOff val="-1455363"/>
                <a:satOff val="-83928"/>
                <a:lumOff val="8628"/>
                <a:alphaOff val="0"/>
              </a:schemeClr>
            </a:effectRef>
            <a:fontRef idx="minor">
              <a:schemeClr val="dk1"/>
            </a:fontRef>
          </p:style>
          <p:txBody>
            <a:bodyPr/>
            <a:lstStyle/>
            <a:p>
              <a:endParaRPr lang="en-IE"/>
            </a:p>
          </p:txBody>
        </p:sp>
        <p:sp>
          <p:nvSpPr>
            <p:cNvPr id="40" name="TextBox 39">
              <a:extLst>
                <a:ext uri="{FF2B5EF4-FFF2-40B4-BE49-F238E27FC236}">
                  <a16:creationId xmlns:a16="http://schemas.microsoft.com/office/drawing/2014/main" id="{9898B1E0-5A67-0289-F6F9-2F36EFEA46C0}"/>
                </a:ext>
              </a:extLst>
            </p:cNvPr>
            <p:cNvSpPr txBox="1"/>
            <p:nvPr/>
          </p:nvSpPr>
          <p:spPr>
            <a:xfrm>
              <a:off x="6705599" y="2529840"/>
              <a:ext cx="3047999" cy="18288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u="sng" kern="1200" dirty="0">
                  <a:solidFill>
                    <a:srgbClr val="005B90"/>
                  </a:solidFill>
                  <a:effectLst/>
                  <a:latin typeface="Open Sans" panose="020B0606030504020204" pitchFamily="34" charset="0"/>
                  <a:hlinkClick r:id="rId8"/>
                </a:rPr>
                <a:t>Submit your application</a:t>
              </a:r>
              <a:endParaRPr lang="en-GB" sz="2200" b="0" kern="1200" noProof="0" dirty="0">
                <a:solidFill>
                  <a:srgbClr val="034EA2"/>
                </a:solidFill>
              </a:endParaRPr>
            </a:p>
          </p:txBody>
        </p:sp>
      </p:grpSp>
    </p:spTree>
    <p:extLst>
      <p:ext uri="{BB962C8B-B14F-4D97-AF65-F5344CB8AC3E}">
        <p14:creationId xmlns:p14="http://schemas.microsoft.com/office/powerpoint/2010/main" val="244730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451"/>
            <a:ext cx="10515600" cy="964911"/>
          </a:xfrm>
        </p:spPr>
        <p:txBody>
          <a:bodyPr>
            <a:normAutofit/>
          </a:bodyPr>
          <a:lstStyle/>
          <a:p>
            <a:r>
              <a:rPr lang="es-ES" sz="4000" dirty="0" err="1">
                <a:latin typeface="Arial" panose="020B0604020202020204" pitchFamily="34" charset="0"/>
                <a:cs typeface="Arial" panose="020B0604020202020204" pitchFamily="34" charset="0"/>
              </a:rPr>
              <a:t>Thank</a:t>
            </a:r>
            <a:r>
              <a:rPr lang="es-ES" sz="4000" dirty="0">
                <a:latin typeface="Arial" panose="020B0604020202020204" pitchFamily="34" charset="0"/>
                <a:cs typeface="Arial" panose="020B0604020202020204" pitchFamily="34" charset="0"/>
              </a:rPr>
              <a:t> </a:t>
            </a:r>
            <a:r>
              <a:rPr lang="es-ES" sz="4000" dirty="0" err="1">
                <a:latin typeface="Arial" panose="020B0604020202020204" pitchFamily="34" charset="0"/>
                <a:cs typeface="Arial" panose="020B0604020202020204" pitchFamily="34" charset="0"/>
              </a:rPr>
              <a:t>you</a:t>
            </a:r>
            <a:r>
              <a:rPr lang="es-ES" sz="4000" dirty="0">
                <a:latin typeface="Arial" panose="020B0604020202020204" pitchFamily="34" charset="0"/>
                <a:cs typeface="Arial" panose="020B0604020202020204" pitchFamily="34" charset="0"/>
              </a:rPr>
              <a:t>!</a:t>
            </a:r>
            <a:endParaRPr lang="fr-BE" sz="40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838200" y="2118646"/>
            <a:ext cx="10515600" cy="228954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EC Square Sans Pro" panose="020B05060400000200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EC Square Sans Pro" panose="020B05060400000200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EC Square Sans Pro" panose="020B05060400000200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EC Square Sans Pro" panose="020B050604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b="1" dirty="0">
                <a:solidFill>
                  <a:srgbClr val="931680"/>
                </a:solidFill>
                <a:latin typeface="Arial" panose="020B0604020202020204" pitchFamily="34" charset="0"/>
                <a:ea typeface="MS PGothic" panose="020B0600070205080204" pitchFamily="34" charset="-128"/>
                <a:cs typeface="Arial" panose="020B0604020202020204" pitchFamily="34" charset="0"/>
                <a:hlinkClick r:id="rId3"/>
              </a:rPr>
              <a:t>European Research Executive Agency</a:t>
            </a:r>
            <a:endParaRPr lang="en-US" b="1" dirty="0">
              <a:solidFill>
                <a:srgbClr val="8D216B"/>
              </a:solidFill>
              <a:latin typeface="Arial" panose="020B0604020202020204" pitchFamily="34" charset="0"/>
              <a:cs typeface="Arial" panose="020B0604020202020204" pitchFamily="34" charset="0"/>
            </a:endParaRPr>
          </a:p>
          <a:p>
            <a:r>
              <a:rPr lang="en-US" b="1" dirty="0">
                <a:solidFill>
                  <a:srgbClr val="8D216B"/>
                </a:solidFill>
                <a:latin typeface="Arial" panose="020B0604020202020204" pitchFamily="34" charset="0"/>
                <a:cs typeface="Arial" panose="020B0604020202020204" pitchFamily="34" charset="0"/>
              </a:rPr>
              <a:t>#MSCA #HorizonEU</a:t>
            </a:r>
          </a:p>
          <a:p>
            <a:r>
              <a:rPr lang="en-US" b="1" dirty="0">
                <a:solidFill>
                  <a:srgbClr val="8D216B"/>
                </a:solidFill>
                <a:latin typeface="Arial" panose="020B0604020202020204" pitchFamily="34" charset="0"/>
                <a:cs typeface="Arial" panose="020B0604020202020204" pitchFamily="34" charset="0"/>
              </a:rPr>
              <a:t>@REA_research @MSCActions</a:t>
            </a:r>
          </a:p>
          <a:p>
            <a:r>
              <a:rPr lang="fr-FR" sz="2500" dirty="0">
                <a:solidFill>
                  <a:srgbClr val="3B3838"/>
                </a:solidFill>
                <a:latin typeface="Arial" panose="020B0604020202020204" pitchFamily="34" charset="0"/>
                <a:cs typeface="Arial" panose="020B0604020202020204" pitchFamily="34" charset="0"/>
                <a:hlinkClick r:id="rId4"/>
              </a:rPr>
              <a:t>Horizon Europe Marie </a:t>
            </a:r>
            <a:r>
              <a:rPr lang="fr-FR" sz="2500" dirty="0" err="1">
                <a:solidFill>
                  <a:srgbClr val="3B3838"/>
                </a:solidFill>
                <a:latin typeface="Arial" panose="020B0604020202020204" pitchFamily="34" charset="0"/>
                <a:cs typeface="Arial" panose="020B0604020202020204" pitchFamily="34" charset="0"/>
                <a:hlinkClick r:id="rId4"/>
              </a:rPr>
              <a:t>Skłodowska</a:t>
            </a:r>
            <a:r>
              <a:rPr lang="fr-FR" sz="2500" dirty="0">
                <a:solidFill>
                  <a:srgbClr val="3B3838"/>
                </a:solidFill>
                <a:latin typeface="Arial" panose="020B0604020202020204" pitchFamily="34" charset="0"/>
                <a:cs typeface="Arial" panose="020B0604020202020204" pitchFamily="34" charset="0"/>
                <a:hlinkClick r:id="rId4"/>
              </a:rPr>
              <a:t>-Curie Actions</a:t>
            </a:r>
            <a:endParaRPr lang="en-US" sz="2500" dirty="0">
              <a:solidFill>
                <a:srgbClr val="3B3838"/>
              </a:solidFill>
              <a:latin typeface="Arial" panose="020B0604020202020204" pitchFamily="34" charset="0"/>
              <a:cs typeface="Arial" panose="020B0604020202020204" pitchFamily="34" charset="0"/>
            </a:endParaRPr>
          </a:p>
        </p:txBody>
      </p:sp>
      <p:cxnSp>
        <p:nvCxnSpPr>
          <p:cNvPr id="5" name="Straight Connector 4"/>
          <p:cNvCxnSpPr/>
          <p:nvPr/>
        </p:nvCxnSpPr>
        <p:spPr>
          <a:xfrm>
            <a:off x="5256932" y="1779573"/>
            <a:ext cx="1678136" cy="0"/>
          </a:xfrm>
          <a:prstGeom prst="line">
            <a:avLst/>
          </a:prstGeom>
          <a:ln w="38100" cmpd="sng">
            <a:solidFill>
              <a:srgbClr val="8D216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256932" y="4562907"/>
            <a:ext cx="1678136" cy="0"/>
          </a:xfrm>
          <a:prstGeom prst="line">
            <a:avLst/>
          </a:prstGeom>
          <a:ln w="19050" cmpd="sng">
            <a:solidFill>
              <a:srgbClr val="8D216B"/>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E81B027-6E14-3612-6D57-EC70B4EFCF61}"/>
              </a:ext>
            </a:extLst>
          </p:cNvPr>
          <p:cNvPicPr>
            <a:picLocks noChangeAspect="1"/>
          </p:cNvPicPr>
          <p:nvPr/>
        </p:nvPicPr>
        <p:blipFill>
          <a:blip r:embed="rId5"/>
          <a:stretch>
            <a:fillRect/>
          </a:stretch>
        </p:blipFill>
        <p:spPr>
          <a:xfrm>
            <a:off x="2777567" y="3149600"/>
            <a:ext cx="562394" cy="483535"/>
          </a:xfrm>
          <a:prstGeom prst="rect">
            <a:avLst/>
          </a:prstGeom>
        </p:spPr>
      </p:pic>
    </p:spTree>
    <p:extLst>
      <p:ext uri="{BB962C8B-B14F-4D97-AF65-F5344CB8AC3E}">
        <p14:creationId xmlns:p14="http://schemas.microsoft.com/office/powerpoint/2010/main" val="166773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3876675"/>
            <a:ext cx="6165273" cy="1381125"/>
          </a:xfrm>
        </p:spPr>
        <p:txBody>
          <a:bodyPr/>
          <a:lstStyle/>
          <a:p>
            <a:r>
              <a:rPr lang="en-IE" b="1" dirty="0"/>
              <a:t>1. Policy background</a:t>
            </a:r>
          </a:p>
        </p:txBody>
      </p:sp>
    </p:spTree>
    <p:extLst>
      <p:ext uri="{BB962C8B-B14F-4D97-AF65-F5344CB8AC3E}">
        <p14:creationId xmlns:p14="http://schemas.microsoft.com/office/powerpoint/2010/main" val="14891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707"/>
            <a:ext cx="10515600" cy="698459"/>
          </a:xfrm>
        </p:spPr>
        <p:txBody>
          <a:bodyPr>
            <a:noAutofit/>
          </a:bodyPr>
          <a:lstStyle/>
          <a:p>
            <a:r>
              <a:rPr lang="en-GB" dirty="0"/>
              <a:t>The MSCA under Horizon Europe</a:t>
            </a:r>
          </a:p>
        </p:txBody>
      </p:sp>
      <p:sp>
        <p:nvSpPr>
          <p:cNvPr id="16" name="TextBox 15"/>
          <p:cNvSpPr txBox="1"/>
          <p:nvPr/>
        </p:nvSpPr>
        <p:spPr>
          <a:xfrm>
            <a:off x="2244398" y="5334022"/>
            <a:ext cx="7019202" cy="261610"/>
          </a:xfrm>
          <a:prstGeom prst="rect">
            <a:avLst/>
          </a:prstGeom>
          <a:noFill/>
        </p:spPr>
        <p:txBody>
          <a:bodyPr wrap="square" rtlCol="0">
            <a:spAutoFit/>
          </a:bodyPr>
          <a:lstStyle/>
          <a:p>
            <a:pPr algn="ctr" fontAlgn="base">
              <a:spcBef>
                <a:spcPct val="0"/>
              </a:spcBef>
              <a:spcAft>
                <a:spcPct val="0"/>
              </a:spcAft>
              <a:defRPr/>
            </a:pPr>
            <a:r>
              <a:rPr lang="en-GB" sz="1100" b="1" kern="0" cap="all">
                <a:solidFill>
                  <a:srgbClr val="034EA2"/>
                </a:solidFill>
                <a:latin typeface="Arial"/>
              </a:rPr>
              <a:t>Widening Participation and Strengthening the European</a:t>
            </a:r>
            <a:r>
              <a:rPr lang="en-GB" sz="1100" b="1" kern="0">
                <a:solidFill>
                  <a:srgbClr val="FFFFFF"/>
                </a:solidFill>
                <a:latin typeface="Arial"/>
              </a:rPr>
              <a:t> </a:t>
            </a:r>
            <a:r>
              <a:rPr lang="en-GB" sz="1100" b="1" kern="0" cap="all">
                <a:solidFill>
                  <a:srgbClr val="034EA2"/>
                </a:solidFill>
                <a:latin typeface="Arial"/>
              </a:rPr>
              <a:t>Research Area</a:t>
            </a:r>
          </a:p>
        </p:txBody>
      </p:sp>
      <p:sp>
        <p:nvSpPr>
          <p:cNvPr id="17" name="TextBox 16"/>
          <p:cNvSpPr txBox="1"/>
          <p:nvPr/>
        </p:nvSpPr>
        <p:spPr>
          <a:xfrm>
            <a:off x="6057824" y="5740776"/>
            <a:ext cx="3240000" cy="430887"/>
          </a:xfrm>
          <a:prstGeom prst="rect">
            <a:avLst/>
          </a:prstGeom>
          <a:solidFill>
            <a:srgbClr val="FFFFFF"/>
          </a:solidFill>
          <a:ln>
            <a:noFill/>
          </a:ln>
        </p:spPr>
        <p:txBody>
          <a:bodyPr wrap="square" rtlCol="0">
            <a:spAutoFit/>
          </a:bodyPr>
          <a:lstStyle/>
          <a:p>
            <a:pPr algn="ctr" fontAlgn="base">
              <a:spcBef>
                <a:spcPct val="0"/>
              </a:spcBef>
              <a:spcAft>
                <a:spcPct val="0"/>
              </a:spcAft>
              <a:defRPr/>
            </a:pPr>
            <a:r>
              <a:rPr lang="en-GB" sz="1100" b="1" kern="0">
                <a:solidFill>
                  <a:srgbClr val="034EA2"/>
                </a:solidFill>
                <a:latin typeface="Arial"/>
              </a:rPr>
              <a:t>Reforming &amp; enhancing the European R&amp;I system</a:t>
            </a:r>
          </a:p>
        </p:txBody>
      </p:sp>
      <p:sp>
        <p:nvSpPr>
          <p:cNvPr id="18" name="TextBox 17"/>
          <p:cNvSpPr txBox="1"/>
          <p:nvPr/>
        </p:nvSpPr>
        <p:spPr>
          <a:xfrm>
            <a:off x="2235051" y="5740776"/>
            <a:ext cx="3240000" cy="432000"/>
          </a:xfrm>
          <a:prstGeom prst="rect">
            <a:avLst/>
          </a:prstGeom>
          <a:solidFill>
            <a:srgbClr val="FFFFFF"/>
          </a:solidFill>
          <a:ln>
            <a:noFill/>
          </a:ln>
        </p:spPr>
        <p:txBody>
          <a:bodyPr wrap="square" rtlCol="0">
            <a:spAutoFit/>
          </a:bodyPr>
          <a:lstStyle/>
          <a:p>
            <a:pPr algn="ctr" fontAlgn="base">
              <a:spcBef>
                <a:spcPct val="0"/>
              </a:spcBef>
              <a:spcAft>
                <a:spcPct val="0"/>
              </a:spcAft>
              <a:defRPr/>
            </a:pPr>
            <a:r>
              <a:rPr lang="en-GB" sz="1100" b="1" kern="0">
                <a:solidFill>
                  <a:srgbClr val="034EA2"/>
                </a:solidFill>
                <a:latin typeface="Arial"/>
              </a:rPr>
              <a:t>Widening participation &amp; spreading excellence</a:t>
            </a:r>
          </a:p>
        </p:txBody>
      </p:sp>
      <p:sp>
        <p:nvSpPr>
          <p:cNvPr id="28" name="TextBox 27"/>
          <p:cNvSpPr txBox="1"/>
          <p:nvPr/>
        </p:nvSpPr>
        <p:spPr>
          <a:xfrm>
            <a:off x="9220608" y="1534118"/>
            <a:ext cx="2314843" cy="523220"/>
          </a:xfrm>
          <a:prstGeom prst="rect">
            <a:avLst/>
          </a:prstGeom>
          <a:noFill/>
        </p:spPr>
        <p:txBody>
          <a:bodyPr wrap="square" rtlCol="0">
            <a:spAutoFit/>
          </a:bodyPr>
          <a:lstStyle/>
          <a:p>
            <a:pPr algn="ctr" fontAlgn="base">
              <a:spcBef>
                <a:spcPct val="0"/>
              </a:spcBef>
              <a:spcAft>
                <a:spcPct val="0"/>
              </a:spcAft>
              <a:defRPr/>
            </a:pPr>
            <a:r>
              <a:rPr lang="en-GB" sz="1400" b="1" kern="0">
                <a:solidFill>
                  <a:srgbClr val="931680"/>
                </a:solidFill>
                <a:latin typeface="Arial"/>
              </a:rPr>
              <a:t>Pillar III</a:t>
            </a:r>
          </a:p>
          <a:p>
            <a:pPr algn="ctr" fontAlgn="base">
              <a:spcBef>
                <a:spcPct val="0"/>
              </a:spcBef>
              <a:spcAft>
                <a:spcPct val="0"/>
              </a:spcAft>
              <a:defRPr/>
            </a:pPr>
            <a:r>
              <a:rPr lang="en-GB" sz="1400" b="1" kern="0" cap="all">
                <a:solidFill>
                  <a:srgbClr val="034EA2"/>
                </a:solidFill>
                <a:latin typeface="Arial"/>
              </a:rPr>
              <a:t>Innovative</a:t>
            </a:r>
            <a:r>
              <a:rPr lang="en-GB" sz="1400" kern="0">
                <a:solidFill>
                  <a:srgbClr val="FFFFFF"/>
                </a:solidFill>
                <a:latin typeface="Arial"/>
              </a:rPr>
              <a:t> </a:t>
            </a:r>
            <a:r>
              <a:rPr lang="en-GB" sz="1400" b="1" kern="0" cap="all">
                <a:solidFill>
                  <a:srgbClr val="034EA2"/>
                </a:solidFill>
                <a:latin typeface="Arial"/>
              </a:rPr>
              <a:t>Europe</a:t>
            </a:r>
          </a:p>
        </p:txBody>
      </p:sp>
      <p:sp>
        <p:nvSpPr>
          <p:cNvPr id="29" name="TextBox 28"/>
          <p:cNvSpPr txBox="1"/>
          <p:nvPr/>
        </p:nvSpPr>
        <p:spPr>
          <a:xfrm>
            <a:off x="8710876" y="2598164"/>
            <a:ext cx="2786941" cy="738664"/>
          </a:xfrm>
          <a:prstGeom prst="rect">
            <a:avLst/>
          </a:prstGeom>
          <a:solidFill>
            <a:srgbClr val="FFFFFF"/>
          </a:solidFill>
          <a:ln>
            <a:noFill/>
          </a:ln>
        </p:spPr>
        <p:txBody>
          <a:bodyPr wrap="square" rtlCol="0">
            <a:spAutoFit/>
          </a:bodyPr>
          <a:lstStyle/>
          <a:p>
            <a:pPr algn="ctr" fontAlgn="base">
              <a:spcBef>
                <a:spcPct val="0"/>
              </a:spcBef>
              <a:spcAft>
                <a:spcPct val="0"/>
              </a:spcAft>
              <a:defRPr/>
            </a:pPr>
            <a:endParaRPr lang="en-GB" sz="1400" b="1" kern="0" dirty="0">
              <a:solidFill>
                <a:srgbClr val="034EA2"/>
              </a:solidFill>
              <a:latin typeface="Arial"/>
            </a:endParaRPr>
          </a:p>
          <a:p>
            <a:pPr algn="ctr" fontAlgn="base">
              <a:spcBef>
                <a:spcPct val="0"/>
              </a:spcBef>
              <a:spcAft>
                <a:spcPct val="0"/>
              </a:spcAft>
              <a:defRPr/>
            </a:pPr>
            <a:r>
              <a:rPr lang="en-GB" sz="1400" b="1" kern="0" dirty="0">
                <a:solidFill>
                  <a:srgbClr val="034EA2"/>
                </a:solidFill>
                <a:latin typeface="Arial"/>
              </a:rPr>
              <a:t>European Innovation Council</a:t>
            </a:r>
          </a:p>
          <a:p>
            <a:pPr algn="ctr" fontAlgn="base">
              <a:spcBef>
                <a:spcPct val="0"/>
              </a:spcBef>
              <a:spcAft>
                <a:spcPct val="0"/>
              </a:spcAft>
              <a:defRPr/>
            </a:pPr>
            <a:endParaRPr lang="en-GB" sz="1400" b="1" kern="0" dirty="0">
              <a:solidFill>
                <a:srgbClr val="034EA2"/>
              </a:solidFill>
              <a:latin typeface="Arial"/>
            </a:endParaRPr>
          </a:p>
        </p:txBody>
      </p:sp>
      <p:sp>
        <p:nvSpPr>
          <p:cNvPr id="30" name="TextBox 29"/>
          <p:cNvSpPr txBox="1"/>
          <p:nvPr/>
        </p:nvSpPr>
        <p:spPr>
          <a:xfrm>
            <a:off x="8710876" y="3435448"/>
            <a:ext cx="2786941" cy="954107"/>
          </a:xfrm>
          <a:prstGeom prst="rect">
            <a:avLst/>
          </a:prstGeom>
          <a:solidFill>
            <a:srgbClr val="FFFFFF"/>
          </a:solidFill>
          <a:ln>
            <a:noFill/>
          </a:ln>
        </p:spPr>
        <p:txBody>
          <a:bodyPr wrap="square" rtlCol="0">
            <a:spAutoFit/>
          </a:bodyPr>
          <a:lstStyle/>
          <a:p>
            <a:pPr algn="ctr" fontAlgn="base">
              <a:spcBef>
                <a:spcPct val="0"/>
              </a:spcBef>
              <a:spcAft>
                <a:spcPct val="0"/>
              </a:spcAft>
              <a:defRPr/>
            </a:pPr>
            <a:endParaRPr lang="en-GB" sz="1400" b="1" kern="0">
              <a:solidFill>
                <a:srgbClr val="034EA2"/>
              </a:solidFill>
              <a:latin typeface="Arial"/>
            </a:endParaRPr>
          </a:p>
          <a:p>
            <a:pPr algn="ctr" fontAlgn="base">
              <a:spcBef>
                <a:spcPct val="0"/>
              </a:spcBef>
              <a:spcAft>
                <a:spcPct val="0"/>
              </a:spcAft>
              <a:defRPr/>
            </a:pPr>
            <a:r>
              <a:rPr lang="en-GB" sz="1400" b="1" kern="0">
                <a:solidFill>
                  <a:srgbClr val="034EA2"/>
                </a:solidFill>
                <a:latin typeface="Arial"/>
              </a:rPr>
              <a:t>European Innovation Ecosystems</a:t>
            </a:r>
          </a:p>
          <a:p>
            <a:pPr algn="ctr" fontAlgn="base">
              <a:spcBef>
                <a:spcPct val="0"/>
              </a:spcBef>
              <a:spcAft>
                <a:spcPct val="0"/>
              </a:spcAft>
              <a:defRPr/>
            </a:pPr>
            <a:endParaRPr lang="en-GB" sz="1400" b="1" kern="0">
              <a:solidFill>
                <a:srgbClr val="034EA2"/>
              </a:solidFill>
              <a:latin typeface="Arial"/>
            </a:endParaRPr>
          </a:p>
        </p:txBody>
      </p:sp>
      <p:sp>
        <p:nvSpPr>
          <p:cNvPr id="31" name="TextBox 30"/>
          <p:cNvSpPr txBox="1"/>
          <p:nvPr/>
        </p:nvSpPr>
        <p:spPr>
          <a:xfrm>
            <a:off x="8710876" y="4471879"/>
            <a:ext cx="2786941" cy="523220"/>
          </a:xfrm>
          <a:prstGeom prst="rect">
            <a:avLst/>
          </a:prstGeom>
          <a:solidFill>
            <a:srgbClr val="D3E8F9"/>
          </a:solidFill>
          <a:ln>
            <a:noFill/>
          </a:ln>
        </p:spPr>
        <p:txBody>
          <a:bodyPr wrap="square" rtlCol="0">
            <a:spAutoFit/>
          </a:bodyPr>
          <a:lstStyle/>
          <a:p>
            <a:pPr algn="ctr" fontAlgn="base">
              <a:spcBef>
                <a:spcPct val="0"/>
              </a:spcBef>
              <a:spcAft>
                <a:spcPct val="0"/>
              </a:spcAft>
              <a:defRPr/>
            </a:pPr>
            <a:r>
              <a:rPr lang="en-GB" sz="1400" b="1" kern="0">
                <a:solidFill>
                  <a:srgbClr val="034EA2"/>
                </a:solidFill>
                <a:latin typeface="Arial"/>
              </a:rPr>
              <a:t>European Institute of Innovation &amp; Technology</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6127" y="1487946"/>
            <a:ext cx="997473" cy="997473"/>
          </a:xfrm>
          <a:prstGeom prst="rect">
            <a:avLst/>
          </a:prstGeom>
        </p:spPr>
      </p:pic>
      <p:sp>
        <p:nvSpPr>
          <p:cNvPr id="23" name="TextBox 22"/>
          <p:cNvSpPr txBox="1"/>
          <p:nvPr/>
        </p:nvSpPr>
        <p:spPr>
          <a:xfrm>
            <a:off x="1289335" y="1554969"/>
            <a:ext cx="2129615" cy="523220"/>
          </a:xfrm>
          <a:prstGeom prst="rect">
            <a:avLst/>
          </a:prstGeom>
          <a:noFill/>
        </p:spPr>
        <p:txBody>
          <a:bodyPr wrap="square" rtlCol="0">
            <a:spAutoFit/>
          </a:bodyPr>
          <a:lstStyle/>
          <a:p>
            <a:pPr algn="ctr" fontAlgn="base">
              <a:spcBef>
                <a:spcPct val="0"/>
              </a:spcBef>
              <a:spcAft>
                <a:spcPct val="0"/>
              </a:spcAft>
              <a:defRPr/>
            </a:pPr>
            <a:r>
              <a:rPr lang="en-GB" sz="1400" b="1" kern="0" dirty="0">
                <a:solidFill>
                  <a:srgbClr val="931680"/>
                </a:solidFill>
                <a:latin typeface="Arial"/>
              </a:rPr>
              <a:t>Pillar I</a:t>
            </a:r>
          </a:p>
          <a:p>
            <a:pPr algn="ctr" fontAlgn="base">
              <a:spcBef>
                <a:spcPct val="0"/>
              </a:spcBef>
              <a:spcAft>
                <a:spcPct val="0"/>
              </a:spcAft>
              <a:defRPr/>
            </a:pPr>
            <a:r>
              <a:rPr lang="en-GB" sz="1400" b="1" kern="0" cap="all" dirty="0">
                <a:solidFill>
                  <a:srgbClr val="034EA2"/>
                </a:solidFill>
                <a:latin typeface="Arial"/>
              </a:rPr>
              <a:t>Excellent Science</a:t>
            </a:r>
          </a:p>
        </p:txBody>
      </p:sp>
      <p:sp>
        <p:nvSpPr>
          <p:cNvPr id="25" name="TextBox 24"/>
          <p:cNvSpPr txBox="1"/>
          <p:nvPr/>
        </p:nvSpPr>
        <p:spPr>
          <a:xfrm>
            <a:off x="1109904" y="2598164"/>
            <a:ext cx="2344745" cy="907941"/>
          </a:xfrm>
          <a:prstGeom prst="rect">
            <a:avLst/>
          </a:prstGeom>
          <a:solidFill>
            <a:srgbClr val="FFFFFF"/>
          </a:solidFill>
          <a:ln>
            <a:noFill/>
          </a:ln>
        </p:spPr>
        <p:txBody>
          <a:bodyPr wrap="square" rtlCol="0">
            <a:spAutoFit/>
          </a:bodyPr>
          <a:lstStyle/>
          <a:p>
            <a:pPr algn="ctr" fontAlgn="base">
              <a:spcBef>
                <a:spcPct val="0"/>
              </a:spcBef>
              <a:spcAft>
                <a:spcPct val="0"/>
              </a:spcAft>
              <a:defRPr/>
            </a:pPr>
            <a:br>
              <a:rPr lang="en-GB" sz="1400" b="1" kern="0" dirty="0">
                <a:solidFill>
                  <a:srgbClr val="034EA2"/>
                </a:solidFill>
                <a:latin typeface="Arial"/>
              </a:rPr>
            </a:br>
            <a:r>
              <a:rPr lang="en-GB" sz="1400" b="1" kern="0" dirty="0">
                <a:solidFill>
                  <a:srgbClr val="034EA2"/>
                </a:solidFill>
                <a:latin typeface="Arial"/>
              </a:rPr>
              <a:t>European Research Council</a:t>
            </a:r>
          </a:p>
          <a:p>
            <a:pPr algn="ctr" fontAlgn="base">
              <a:spcBef>
                <a:spcPct val="0"/>
              </a:spcBef>
              <a:spcAft>
                <a:spcPct val="0"/>
              </a:spcAft>
              <a:defRPr/>
            </a:pPr>
            <a:endParaRPr lang="en-GB" sz="1100" b="1" kern="0" dirty="0">
              <a:solidFill>
                <a:srgbClr val="034EA2"/>
              </a:solidFill>
              <a:latin typeface="Aria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42" y="1511135"/>
            <a:ext cx="1022888" cy="951094"/>
          </a:xfrm>
          <a:prstGeom prst="rect">
            <a:avLst/>
          </a:prstGeom>
        </p:spPr>
      </p:pic>
      <p:sp>
        <p:nvSpPr>
          <p:cNvPr id="40" name="TextBox 39"/>
          <p:cNvSpPr txBox="1"/>
          <p:nvPr/>
        </p:nvSpPr>
        <p:spPr>
          <a:xfrm>
            <a:off x="1130588" y="3720574"/>
            <a:ext cx="2303376" cy="523220"/>
          </a:xfrm>
          <a:prstGeom prst="rect">
            <a:avLst/>
          </a:prstGeom>
          <a:solidFill>
            <a:srgbClr val="FFFFFF"/>
          </a:solidFill>
          <a:ln w="28575" cmpd="sng">
            <a:solidFill>
              <a:srgbClr val="8D216B"/>
            </a:solidFill>
          </a:ln>
        </p:spPr>
        <p:txBody>
          <a:bodyPr wrap="square" rtlCol="0">
            <a:spAutoFit/>
          </a:bodyPr>
          <a:lstStyle/>
          <a:p>
            <a:pPr algn="ctr" fontAlgn="base">
              <a:spcBef>
                <a:spcPct val="0"/>
              </a:spcBef>
              <a:spcAft>
                <a:spcPct val="0"/>
              </a:spcAft>
              <a:defRPr/>
            </a:pPr>
            <a:r>
              <a:rPr lang="en-GB" sz="1400" b="1" kern="0" dirty="0">
                <a:solidFill>
                  <a:srgbClr val="034EA2"/>
                </a:solidFill>
                <a:latin typeface="Arial"/>
              </a:rPr>
              <a:t>Marie </a:t>
            </a:r>
            <a:r>
              <a:rPr lang="en-GB" sz="1400" b="1" kern="0" dirty="0" err="1">
                <a:solidFill>
                  <a:srgbClr val="034EA2"/>
                </a:solidFill>
                <a:latin typeface="Arial"/>
              </a:rPr>
              <a:t>Skłodowska</a:t>
            </a:r>
            <a:r>
              <a:rPr lang="en-GB" sz="1400" b="1" kern="0" dirty="0">
                <a:solidFill>
                  <a:srgbClr val="034EA2"/>
                </a:solidFill>
                <a:latin typeface="Arial"/>
              </a:rPr>
              <a:t>-Curie Actions</a:t>
            </a:r>
          </a:p>
        </p:txBody>
      </p:sp>
      <p:sp>
        <p:nvSpPr>
          <p:cNvPr id="41" name="TextBox 40"/>
          <p:cNvSpPr txBox="1"/>
          <p:nvPr/>
        </p:nvSpPr>
        <p:spPr>
          <a:xfrm>
            <a:off x="1109904" y="4315995"/>
            <a:ext cx="2344745" cy="477054"/>
          </a:xfrm>
          <a:prstGeom prst="rect">
            <a:avLst/>
          </a:prstGeom>
          <a:solidFill>
            <a:srgbClr val="FFFFFF"/>
          </a:solidFill>
          <a:ln>
            <a:noFill/>
          </a:ln>
        </p:spPr>
        <p:txBody>
          <a:bodyPr wrap="square" rtlCol="0">
            <a:spAutoFit/>
          </a:bodyPr>
          <a:lstStyle/>
          <a:p>
            <a:pPr algn="ctr" fontAlgn="base">
              <a:spcBef>
                <a:spcPct val="0"/>
              </a:spcBef>
              <a:spcAft>
                <a:spcPct val="0"/>
              </a:spcAft>
              <a:defRPr/>
            </a:pPr>
            <a:endParaRPr lang="en-GB" sz="1100" b="1" kern="0">
              <a:solidFill>
                <a:srgbClr val="034EA2"/>
              </a:solidFill>
              <a:latin typeface="Arial"/>
            </a:endParaRPr>
          </a:p>
          <a:p>
            <a:pPr algn="ctr" fontAlgn="base">
              <a:spcBef>
                <a:spcPct val="0"/>
              </a:spcBef>
              <a:spcAft>
                <a:spcPct val="0"/>
              </a:spcAft>
              <a:defRPr/>
            </a:pPr>
            <a:r>
              <a:rPr lang="en-GB" sz="1400" b="1" kern="0">
                <a:solidFill>
                  <a:srgbClr val="034EA2"/>
                </a:solidFill>
                <a:latin typeface="Arial"/>
              </a:rPr>
              <a:t>Research Infrastructures</a:t>
            </a:r>
            <a:endParaRPr lang="en-GB" sz="1100" b="1" kern="0">
              <a:solidFill>
                <a:srgbClr val="034EA2"/>
              </a:solidFill>
              <a:latin typeface="Arial"/>
            </a:endParaRPr>
          </a:p>
        </p:txBody>
      </p:sp>
      <p:cxnSp>
        <p:nvCxnSpPr>
          <p:cNvPr id="4" name="Straight Connector 3"/>
          <p:cNvCxnSpPr/>
          <p:nvPr/>
        </p:nvCxnSpPr>
        <p:spPr>
          <a:xfrm>
            <a:off x="3836037" y="1385817"/>
            <a:ext cx="0" cy="3651552"/>
          </a:xfrm>
          <a:prstGeom prst="line">
            <a:avLst/>
          </a:prstGeom>
          <a:ln w="28575" cmpd="sng">
            <a:solidFill>
              <a:srgbClr val="8D216B"/>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094640" y="1534118"/>
            <a:ext cx="2585236" cy="962914"/>
          </a:xfrm>
          <a:prstGeom prst="rect">
            <a:avLst/>
          </a:prstGeom>
          <a:noFill/>
        </p:spPr>
        <p:txBody>
          <a:bodyPr wrap="square" rtlCol="0">
            <a:spAutoFit/>
          </a:bodyPr>
          <a:lstStyle/>
          <a:p>
            <a:pPr algn="ctr" fontAlgn="base">
              <a:spcBef>
                <a:spcPct val="0"/>
              </a:spcBef>
              <a:spcAft>
                <a:spcPct val="0"/>
              </a:spcAft>
              <a:defRPr/>
            </a:pPr>
            <a:r>
              <a:rPr lang="en-GB" sz="1400" b="1" kern="0">
                <a:solidFill>
                  <a:srgbClr val="931680"/>
                </a:solidFill>
                <a:latin typeface="Arial"/>
              </a:rPr>
              <a:t>Pillar II</a:t>
            </a:r>
          </a:p>
          <a:p>
            <a:pPr algn="ctr" fontAlgn="base">
              <a:spcBef>
                <a:spcPct val="0"/>
              </a:spcBef>
              <a:spcAft>
                <a:spcPct val="0"/>
              </a:spcAft>
              <a:defRPr/>
            </a:pPr>
            <a:r>
              <a:rPr lang="en-GB" sz="1400" b="1" kern="0" cap="all">
                <a:solidFill>
                  <a:srgbClr val="034EA2"/>
                </a:solidFill>
                <a:latin typeface="Arial"/>
              </a:rPr>
              <a:t>Global Challenges &amp; European Industrial Competitiveness</a:t>
            </a:r>
          </a:p>
        </p:txBody>
      </p:sp>
      <p:sp>
        <p:nvSpPr>
          <p:cNvPr id="35" name="TextBox 34"/>
          <p:cNvSpPr txBox="1"/>
          <p:nvPr/>
        </p:nvSpPr>
        <p:spPr>
          <a:xfrm>
            <a:off x="5276059" y="2590943"/>
            <a:ext cx="2347123" cy="1615827"/>
          </a:xfrm>
          <a:prstGeom prst="rect">
            <a:avLst/>
          </a:prstGeom>
          <a:solidFill>
            <a:srgbClr val="FFFFFF"/>
          </a:solidFill>
        </p:spPr>
        <p:txBody>
          <a:bodyPr wrap="square" rtlCol="0">
            <a:spAutoFit/>
          </a:bodyPr>
          <a:lstStyle/>
          <a:p>
            <a:pPr marL="108000" indent="-108000" fontAlgn="base">
              <a:spcBef>
                <a:spcPct val="0"/>
              </a:spcBef>
              <a:spcAft>
                <a:spcPct val="0"/>
              </a:spcAft>
              <a:buClr>
                <a:srgbClr val="034EA2"/>
              </a:buClr>
              <a:buFont typeface="Arial" panose="020B0604020202020204" pitchFamily="34" charset="0"/>
              <a:buChar char="•"/>
              <a:defRPr/>
            </a:pPr>
            <a:r>
              <a:rPr lang="en-GB" sz="1100" b="1" kern="0" dirty="0">
                <a:solidFill>
                  <a:srgbClr val="034EA2"/>
                </a:solidFill>
                <a:latin typeface="Arial"/>
              </a:rPr>
              <a:t>Health</a:t>
            </a:r>
          </a:p>
          <a:p>
            <a:pPr marL="108000" indent="-108000" fontAlgn="base">
              <a:spcBef>
                <a:spcPct val="0"/>
              </a:spcBef>
              <a:spcAft>
                <a:spcPct val="0"/>
              </a:spcAft>
              <a:buClr>
                <a:srgbClr val="034EA2"/>
              </a:buClr>
              <a:buFont typeface="Arial" panose="020B0604020202020204" pitchFamily="34" charset="0"/>
              <a:buChar char="•"/>
              <a:defRPr/>
            </a:pPr>
            <a:r>
              <a:rPr lang="en-GB" sz="1100" b="1" kern="0" dirty="0">
                <a:solidFill>
                  <a:srgbClr val="034EA2"/>
                </a:solidFill>
                <a:latin typeface="Arial"/>
              </a:rPr>
              <a:t>Culture, Creativity &amp; Inclusive Society </a:t>
            </a:r>
          </a:p>
          <a:p>
            <a:pPr marL="108000" indent="-108000" fontAlgn="base">
              <a:spcBef>
                <a:spcPct val="0"/>
              </a:spcBef>
              <a:spcAft>
                <a:spcPct val="0"/>
              </a:spcAft>
              <a:buClr>
                <a:srgbClr val="034EA2"/>
              </a:buClr>
              <a:buFont typeface="Arial" panose="020B0604020202020204" pitchFamily="34" charset="0"/>
              <a:buChar char="•"/>
              <a:defRPr/>
            </a:pPr>
            <a:r>
              <a:rPr lang="en-GB" sz="1100" b="1" kern="0" dirty="0">
                <a:solidFill>
                  <a:srgbClr val="034EA2"/>
                </a:solidFill>
                <a:latin typeface="Arial"/>
              </a:rPr>
              <a:t>Civil Security for Society</a:t>
            </a:r>
          </a:p>
          <a:p>
            <a:pPr marL="108000" indent="-108000" fontAlgn="base">
              <a:spcBef>
                <a:spcPct val="0"/>
              </a:spcBef>
              <a:spcAft>
                <a:spcPct val="0"/>
              </a:spcAft>
              <a:buClr>
                <a:srgbClr val="034EA2"/>
              </a:buClr>
              <a:buFont typeface="Arial" panose="020B0604020202020204" pitchFamily="34" charset="0"/>
              <a:buChar char="•"/>
              <a:defRPr/>
            </a:pPr>
            <a:r>
              <a:rPr lang="en-GB" sz="1100" b="1" kern="0" dirty="0">
                <a:solidFill>
                  <a:srgbClr val="034EA2"/>
                </a:solidFill>
                <a:latin typeface="Arial"/>
              </a:rPr>
              <a:t>Digital, Industry &amp; Space</a:t>
            </a:r>
          </a:p>
          <a:p>
            <a:pPr marL="108000" indent="-108000" fontAlgn="base">
              <a:spcBef>
                <a:spcPct val="0"/>
              </a:spcBef>
              <a:spcAft>
                <a:spcPct val="0"/>
              </a:spcAft>
              <a:buClr>
                <a:srgbClr val="034EA2"/>
              </a:buClr>
              <a:buFont typeface="Arial" panose="020B0604020202020204" pitchFamily="34" charset="0"/>
              <a:buChar char="•"/>
              <a:defRPr/>
            </a:pPr>
            <a:r>
              <a:rPr lang="en-GB" sz="1100" b="1" kern="0" dirty="0">
                <a:solidFill>
                  <a:srgbClr val="034EA2"/>
                </a:solidFill>
                <a:latin typeface="Arial"/>
              </a:rPr>
              <a:t>Climate, Energy &amp; Mobility</a:t>
            </a:r>
          </a:p>
          <a:p>
            <a:pPr marL="108000" indent="-108000" fontAlgn="base">
              <a:spcBef>
                <a:spcPct val="0"/>
              </a:spcBef>
              <a:spcAft>
                <a:spcPct val="0"/>
              </a:spcAft>
              <a:buClr>
                <a:srgbClr val="034EA2"/>
              </a:buClr>
              <a:buFont typeface="Arial" panose="020B0604020202020204" pitchFamily="34" charset="0"/>
              <a:buChar char="•"/>
              <a:defRPr/>
            </a:pPr>
            <a:r>
              <a:rPr lang="en-GB" sz="1100" b="1" kern="0" dirty="0">
                <a:solidFill>
                  <a:srgbClr val="034EA2"/>
                </a:solidFill>
                <a:latin typeface="Arial"/>
              </a:rPr>
              <a:t>Food, Bioeconomy, Natural Resources, Agriculture &amp; Environment</a:t>
            </a:r>
          </a:p>
        </p:txBody>
      </p:sp>
      <p:sp>
        <p:nvSpPr>
          <p:cNvPr id="36" name="TextBox 35"/>
          <p:cNvSpPr txBox="1"/>
          <p:nvPr/>
        </p:nvSpPr>
        <p:spPr>
          <a:xfrm rot="16200000">
            <a:off x="4231249" y="3258511"/>
            <a:ext cx="1621652" cy="280388"/>
          </a:xfrm>
          <a:prstGeom prst="rect">
            <a:avLst/>
          </a:prstGeom>
          <a:solidFill>
            <a:srgbClr val="FFFFFF"/>
          </a:solidFill>
        </p:spPr>
        <p:txBody>
          <a:bodyPr wrap="square" rtlCol="0">
            <a:spAutoFit/>
          </a:bodyPr>
          <a:lstStyle/>
          <a:p>
            <a:pPr algn="ctr" fontAlgn="base">
              <a:spcBef>
                <a:spcPct val="0"/>
              </a:spcBef>
              <a:spcAft>
                <a:spcPct val="0"/>
              </a:spcAft>
              <a:defRPr/>
            </a:pPr>
            <a:r>
              <a:rPr lang="en-GB" sz="1200" b="1" kern="0">
                <a:solidFill>
                  <a:srgbClr val="034EA2"/>
                </a:solidFill>
                <a:latin typeface="Arial"/>
              </a:rPr>
              <a:t>Clusters</a:t>
            </a: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0598" y="1542022"/>
            <a:ext cx="950025" cy="950584"/>
          </a:xfrm>
          <a:prstGeom prst="rect">
            <a:avLst/>
          </a:prstGeom>
        </p:spPr>
      </p:pic>
      <p:sp>
        <p:nvSpPr>
          <p:cNvPr id="39" name="TextBox 38"/>
          <p:cNvSpPr txBox="1"/>
          <p:nvPr/>
        </p:nvSpPr>
        <p:spPr>
          <a:xfrm>
            <a:off x="5289774" y="4308849"/>
            <a:ext cx="2344745" cy="692497"/>
          </a:xfrm>
          <a:prstGeom prst="rect">
            <a:avLst/>
          </a:prstGeom>
          <a:solidFill>
            <a:srgbClr val="FFFFFF"/>
          </a:solidFill>
          <a:ln>
            <a:noFill/>
          </a:ln>
        </p:spPr>
        <p:txBody>
          <a:bodyPr wrap="square" rtlCol="0">
            <a:spAutoFit/>
          </a:bodyPr>
          <a:lstStyle/>
          <a:p>
            <a:pPr algn="ctr" fontAlgn="base">
              <a:spcBef>
                <a:spcPct val="0"/>
              </a:spcBef>
              <a:spcAft>
                <a:spcPct val="0"/>
              </a:spcAft>
              <a:defRPr/>
            </a:pPr>
            <a:endParaRPr lang="en-GB" sz="1400" b="1" kern="0">
              <a:solidFill>
                <a:srgbClr val="034EA2"/>
              </a:solidFill>
              <a:latin typeface="Arial"/>
            </a:endParaRPr>
          </a:p>
          <a:p>
            <a:pPr algn="ctr" fontAlgn="base">
              <a:spcBef>
                <a:spcPct val="0"/>
              </a:spcBef>
              <a:spcAft>
                <a:spcPct val="0"/>
              </a:spcAft>
              <a:defRPr/>
            </a:pPr>
            <a:r>
              <a:rPr lang="en-GB" sz="1400" b="1" kern="0">
                <a:solidFill>
                  <a:srgbClr val="034EA2"/>
                </a:solidFill>
                <a:latin typeface="Arial"/>
              </a:rPr>
              <a:t>Joint Research </a:t>
            </a:r>
            <a:r>
              <a:rPr lang="en-GB" sz="1400" b="1" kern="0" err="1">
                <a:solidFill>
                  <a:srgbClr val="034EA2"/>
                </a:solidFill>
                <a:latin typeface="Arial"/>
              </a:rPr>
              <a:t>Center</a:t>
            </a:r>
            <a:endParaRPr lang="en-GB" sz="1400" b="1" kern="0">
              <a:solidFill>
                <a:srgbClr val="034EA2"/>
              </a:solidFill>
              <a:latin typeface="Arial"/>
            </a:endParaRPr>
          </a:p>
          <a:p>
            <a:pPr algn="ctr" fontAlgn="base">
              <a:spcBef>
                <a:spcPct val="0"/>
              </a:spcBef>
              <a:spcAft>
                <a:spcPct val="0"/>
              </a:spcAft>
              <a:defRPr/>
            </a:pPr>
            <a:endParaRPr lang="en-GB" sz="1100" b="1" kern="0">
              <a:solidFill>
                <a:srgbClr val="034EA2"/>
              </a:solidFill>
              <a:latin typeface="Arial"/>
            </a:endParaRPr>
          </a:p>
        </p:txBody>
      </p:sp>
      <p:cxnSp>
        <p:nvCxnSpPr>
          <p:cNvPr id="43" name="Straight Connector 42"/>
          <p:cNvCxnSpPr/>
          <p:nvPr/>
        </p:nvCxnSpPr>
        <p:spPr>
          <a:xfrm>
            <a:off x="8076733" y="1385817"/>
            <a:ext cx="0" cy="3651552"/>
          </a:xfrm>
          <a:prstGeom prst="line">
            <a:avLst/>
          </a:prstGeom>
          <a:ln w="28575" cmpd="sng">
            <a:solidFill>
              <a:srgbClr val="8D216B"/>
            </a:solidFill>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10A97520-30DA-BEE5-4236-18097D8A9CD1}"/>
              </a:ext>
            </a:extLst>
          </p:cNvPr>
          <p:cNvSpPr/>
          <p:nvPr/>
        </p:nvSpPr>
        <p:spPr>
          <a:xfrm>
            <a:off x="514804" y="1214166"/>
            <a:ext cx="3595790" cy="42580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4464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Marie Skłodowska-Curie Actions (MSCA)</a:t>
            </a:r>
            <a:endParaRPr lang="en-IE"/>
          </a:p>
        </p:txBody>
      </p:sp>
      <p:graphicFrame>
        <p:nvGraphicFramePr>
          <p:cNvPr id="7" name="Diagram 6">
            <a:extLst>
              <a:ext uri="{FF2B5EF4-FFF2-40B4-BE49-F238E27FC236}">
                <a16:creationId xmlns:a16="http://schemas.microsoft.com/office/drawing/2014/main" id="{A653AC7C-A47F-C455-8FBF-AE659B3805A9}"/>
              </a:ext>
            </a:extLst>
          </p:cNvPr>
          <p:cNvGraphicFramePr/>
          <p:nvPr>
            <p:extLst>
              <p:ext uri="{D42A27DB-BD31-4B8C-83A1-F6EECF244321}">
                <p14:modId xmlns:p14="http://schemas.microsoft.com/office/powerpoint/2010/main" val="152659352"/>
              </p:ext>
            </p:extLst>
          </p:nvPr>
        </p:nvGraphicFramePr>
        <p:xfrm>
          <a:off x="784120" y="1352837"/>
          <a:ext cx="10940845" cy="5004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0">
            <a:extLst>
              <a:ext uri="{FF2B5EF4-FFF2-40B4-BE49-F238E27FC236}">
                <a16:creationId xmlns:a16="http://schemas.microsoft.com/office/drawing/2014/main" id="{0131A615-A5E3-F691-4BF6-FA268E80B776}"/>
              </a:ext>
            </a:extLst>
          </p:cNvPr>
          <p:cNvSpPr/>
          <p:nvPr/>
        </p:nvSpPr>
        <p:spPr>
          <a:xfrm>
            <a:off x="4576271" y="2092037"/>
            <a:ext cx="3356545" cy="3435928"/>
          </a:xfrm>
          <a:prstGeom prst="roundRect">
            <a:avLst/>
          </a:prstGeom>
          <a:noFill/>
          <a:ln w="76200" cap="flat" cmpd="sng" algn="ctr">
            <a:solidFill>
              <a:srgbClr val="931680"/>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rgbClr val="FFFFFF"/>
              </a:solidFill>
              <a:effectLst/>
              <a:uLnTx/>
              <a:uFillTx/>
              <a:latin typeface="Arial"/>
              <a:ea typeface="+mn-ea"/>
              <a:cs typeface="+mn-cs"/>
            </a:endParaRPr>
          </a:p>
          <a:p>
            <a:pPr algn="ctr">
              <a:defRPr/>
            </a:pPr>
            <a:endParaRPr lang="en-GB" kern="0">
              <a:solidFill>
                <a:srgbClr val="FFFFFF"/>
              </a:solidFill>
              <a:latin typeface="Arial"/>
              <a:cs typeface="Arial"/>
            </a:endParaRPr>
          </a:p>
        </p:txBody>
      </p:sp>
    </p:spTree>
    <p:extLst>
      <p:ext uri="{BB962C8B-B14F-4D97-AF65-F5344CB8AC3E}">
        <p14:creationId xmlns:p14="http://schemas.microsoft.com/office/powerpoint/2010/main" val="387254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MSCA: Key policies</a:t>
            </a:r>
          </a:p>
        </p:txBody>
      </p:sp>
      <p:graphicFrame>
        <p:nvGraphicFramePr>
          <p:cNvPr id="4" name="Content Placeholder 4"/>
          <p:cNvGraphicFramePr>
            <a:graphicFrameLocks/>
          </p:cNvGraphicFramePr>
          <p:nvPr>
            <p:extLst>
              <p:ext uri="{D42A27DB-BD31-4B8C-83A1-F6EECF244321}">
                <p14:modId xmlns:p14="http://schemas.microsoft.com/office/powerpoint/2010/main" val="357838278"/>
              </p:ext>
            </p:extLst>
          </p:nvPr>
        </p:nvGraphicFramePr>
        <p:xfrm>
          <a:off x="1904641" y="1341292"/>
          <a:ext cx="8229600" cy="4709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6537" y="1441004"/>
            <a:ext cx="725440" cy="725440"/>
          </a:xfrm>
          <a:prstGeom prst="rect">
            <a:avLst/>
          </a:prstGeom>
        </p:spPr>
      </p:pic>
      <p:pic>
        <p:nvPicPr>
          <p:cNvPr id="6" name="Picture 4" descr="C:\Users\ravetju\AppData\Local\Temp\1\earth.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9586" y="1430975"/>
            <a:ext cx="732126" cy="732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5576011" y="3717035"/>
            <a:ext cx="886859" cy="972134"/>
          </a:xfrm>
          <a:prstGeom prst="rect">
            <a:avLst/>
          </a:prstGeom>
        </p:spPr>
      </p:pic>
      <p:pic>
        <p:nvPicPr>
          <p:cNvPr id="8" name="Picture 7"/>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8184235" y="3717035"/>
            <a:ext cx="982829" cy="1074969"/>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60330" y="3768449"/>
            <a:ext cx="946238" cy="946238"/>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07985" y="1271574"/>
            <a:ext cx="1050928" cy="1050928"/>
          </a:xfrm>
          <a:prstGeom prst="rect">
            <a:avLst/>
          </a:prstGeom>
        </p:spPr>
      </p:pic>
    </p:spTree>
    <p:extLst>
      <p:ext uri="{BB962C8B-B14F-4D97-AF65-F5344CB8AC3E}">
        <p14:creationId xmlns:p14="http://schemas.microsoft.com/office/powerpoint/2010/main" val="312462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346" y="3876675"/>
            <a:ext cx="5721928" cy="1381125"/>
          </a:xfrm>
        </p:spPr>
        <p:txBody>
          <a:bodyPr/>
          <a:lstStyle/>
          <a:p>
            <a:r>
              <a:rPr lang="en-IE" b="1" kern="0" dirty="0"/>
              <a:t>2. Staff Exchanges</a:t>
            </a:r>
            <a:endParaRPr lang="en-IE" b="1" kern="0" dirty="0">
              <a:cs typeface="Arial"/>
            </a:endParaRPr>
          </a:p>
        </p:txBody>
      </p:sp>
    </p:spTree>
    <p:extLst>
      <p:ext uri="{BB962C8B-B14F-4D97-AF65-F5344CB8AC3E}">
        <p14:creationId xmlns:p14="http://schemas.microsoft.com/office/powerpoint/2010/main" val="344736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ACEA-0BD2-D3A4-E58E-8103AB42D26F}"/>
              </a:ext>
            </a:extLst>
          </p:cNvPr>
          <p:cNvSpPr>
            <a:spLocks noGrp="1"/>
          </p:cNvSpPr>
          <p:nvPr>
            <p:ph type="title"/>
          </p:nvPr>
        </p:nvSpPr>
        <p:spPr/>
        <p:txBody>
          <a:bodyPr/>
          <a:lstStyle/>
          <a:p>
            <a:r>
              <a:rPr lang="en-US"/>
              <a:t>What is Staff Exchanges?</a:t>
            </a:r>
          </a:p>
        </p:txBody>
      </p:sp>
      <p:sp>
        <p:nvSpPr>
          <p:cNvPr id="3" name="Content Placeholder 2">
            <a:extLst>
              <a:ext uri="{FF2B5EF4-FFF2-40B4-BE49-F238E27FC236}">
                <a16:creationId xmlns:a16="http://schemas.microsoft.com/office/drawing/2014/main" id="{0761D4F0-B8DF-7724-2EB8-880C271783CD}"/>
              </a:ext>
            </a:extLst>
          </p:cNvPr>
          <p:cNvSpPr>
            <a:spLocks noGrp="1"/>
          </p:cNvSpPr>
          <p:nvPr>
            <p:ph idx="1"/>
          </p:nvPr>
        </p:nvSpPr>
        <p:spPr>
          <a:xfrm>
            <a:off x="1649460" y="979656"/>
            <a:ext cx="10261600" cy="5161164"/>
          </a:xfrm>
        </p:spPr>
        <p:txBody>
          <a:bodyPr vert="horz" lIns="91440" tIns="45720" rIns="91440" bIns="45720" rtlCol="0" anchor="t">
            <a:noAutofit/>
          </a:bodyPr>
          <a:lstStyle/>
          <a:p>
            <a:pPr marL="0" indent="0">
              <a:buNone/>
            </a:pPr>
            <a:endParaRPr lang="en-US" dirty="0"/>
          </a:p>
          <a:p>
            <a:pPr marL="0" indent="0" fontAlgn="base">
              <a:spcBef>
                <a:spcPct val="0"/>
              </a:spcBef>
              <a:spcAft>
                <a:spcPct val="0"/>
              </a:spcAft>
              <a:buClr>
                <a:srgbClr val="034EA2"/>
              </a:buClr>
              <a:buNone/>
              <a:defRPr/>
            </a:pPr>
            <a:r>
              <a:rPr lang="en-US" sz="2400" kern="0" dirty="0">
                <a:solidFill>
                  <a:srgbClr val="034EA2"/>
                </a:solidFill>
                <a:latin typeface="Arial"/>
              </a:rPr>
              <a:t>Research &amp; Innovation </a:t>
            </a:r>
            <a:r>
              <a:rPr lang="en-US" sz="2400" b="1" kern="0" dirty="0">
                <a:solidFill>
                  <a:srgbClr val="034EA2"/>
                </a:solidFill>
                <a:latin typeface="Arial"/>
              </a:rPr>
              <a:t>mobility</a:t>
            </a:r>
            <a:r>
              <a:rPr lang="en-US" sz="2400" kern="0" dirty="0">
                <a:solidFill>
                  <a:srgbClr val="034EA2"/>
                </a:solidFill>
                <a:latin typeface="Arial"/>
              </a:rPr>
              <a:t> action </a:t>
            </a:r>
            <a:endParaRPr lang="en-US" sz="2400" kern="0" dirty="0">
              <a:solidFill>
                <a:srgbClr val="034EA2"/>
              </a:solidFill>
              <a:latin typeface="Arial"/>
              <a:cs typeface="Arial"/>
            </a:endParaRPr>
          </a:p>
          <a:p>
            <a:pPr marL="107950" indent="-107950" fontAlgn="base">
              <a:spcBef>
                <a:spcPct val="0"/>
              </a:spcBef>
              <a:spcAft>
                <a:spcPct val="0"/>
              </a:spcAft>
              <a:buClr>
                <a:srgbClr val="034EA2"/>
              </a:buClr>
              <a:defRPr/>
            </a:pPr>
            <a:endParaRPr lang="en-US" sz="2400" kern="0" dirty="0">
              <a:solidFill>
                <a:srgbClr val="034EA2"/>
              </a:solidFill>
              <a:latin typeface="Arial"/>
              <a:cs typeface="Arial"/>
            </a:endParaRPr>
          </a:p>
          <a:p>
            <a:pPr marL="107950" indent="-107950">
              <a:spcBef>
                <a:spcPct val="0"/>
              </a:spcBef>
              <a:spcAft>
                <a:spcPct val="0"/>
              </a:spcAft>
              <a:buClr>
                <a:srgbClr val="034EA2"/>
              </a:buClr>
              <a:defRPr/>
            </a:pPr>
            <a:endParaRPr lang="en-US" sz="2400" kern="0" dirty="0">
              <a:solidFill>
                <a:srgbClr val="034EA2"/>
              </a:solidFill>
              <a:latin typeface="Arial"/>
            </a:endParaRPr>
          </a:p>
          <a:p>
            <a:pPr marL="0" indent="0" fontAlgn="base">
              <a:spcBef>
                <a:spcPct val="0"/>
              </a:spcBef>
              <a:spcAft>
                <a:spcPct val="0"/>
              </a:spcAft>
              <a:buClr>
                <a:srgbClr val="034EA2"/>
              </a:buClr>
              <a:buNone/>
              <a:defRPr/>
            </a:pPr>
            <a:r>
              <a:rPr lang="en-US" sz="2400" kern="0" dirty="0">
                <a:solidFill>
                  <a:srgbClr val="034EA2"/>
                </a:solidFill>
                <a:latin typeface="Arial"/>
              </a:rPr>
              <a:t>It equips researchers and organisations </a:t>
            </a:r>
            <a:r>
              <a:rPr lang="en-US" sz="2400" b="1" kern="0" dirty="0">
                <a:solidFill>
                  <a:srgbClr val="034EA2"/>
                </a:solidFill>
                <a:latin typeface="Arial"/>
              </a:rPr>
              <a:t>worldwide</a:t>
            </a:r>
            <a:r>
              <a:rPr lang="en-US" sz="2400" kern="0" dirty="0">
                <a:solidFill>
                  <a:srgbClr val="034EA2"/>
                </a:solidFill>
                <a:latin typeface="Arial"/>
              </a:rPr>
              <a:t> with advanced skills and cross-cutting knowledge</a:t>
            </a:r>
            <a:endParaRPr lang="en-US" sz="2400" kern="0" dirty="0">
              <a:solidFill>
                <a:srgbClr val="034EA2"/>
              </a:solidFill>
              <a:latin typeface="Arial"/>
              <a:cs typeface="Arial"/>
            </a:endParaRPr>
          </a:p>
          <a:p>
            <a:pPr marL="107950" indent="-107950" fontAlgn="base">
              <a:spcBef>
                <a:spcPct val="0"/>
              </a:spcBef>
              <a:spcAft>
                <a:spcPct val="0"/>
              </a:spcAft>
              <a:buClr>
                <a:srgbClr val="034EA2"/>
              </a:buClr>
              <a:defRPr/>
            </a:pPr>
            <a:endParaRPr lang="en-US" sz="2400" kern="0" dirty="0">
              <a:solidFill>
                <a:srgbClr val="034EA2"/>
              </a:solidFill>
              <a:latin typeface="Arial"/>
              <a:cs typeface="Arial"/>
            </a:endParaRPr>
          </a:p>
          <a:p>
            <a:pPr marL="107950" indent="-107950">
              <a:spcBef>
                <a:spcPct val="0"/>
              </a:spcBef>
              <a:spcAft>
                <a:spcPct val="0"/>
              </a:spcAft>
              <a:buClr>
                <a:srgbClr val="034EA2"/>
              </a:buClr>
              <a:defRPr/>
            </a:pPr>
            <a:endParaRPr lang="en-US" sz="2400" kern="0" dirty="0">
              <a:solidFill>
                <a:srgbClr val="034EA2"/>
              </a:solidFill>
              <a:latin typeface="Arial"/>
            </a:endParaRPr>
          </a:p>
          <a:p>
            <a:pPr marL="0" indent="0" fontAlgn="base">
              <a:spcBef>
                <a:spcPct val="0"/>
              </a:spcBef>
              <a:spcAft>
                <a:spcPct val="0"/>
              </a:spcAft>
              <a:buClr>
                <a:srgbClr val="034EA2"/>
              </a:buClr>
              <a:buNone/>
              <a:defRPr/>
            </a:pPr>
            <a:r>
              <a:rPr lang="en-US" sz="2400" kern="0" dirty="0">
                <a:solidFill>
                  <a:srgbClr val="034EA2"/>
                </a:solidFill>
                <a:latin typeface="Arial"/>
              </a:rPr>
              <a:t>It fosters mobility within entities from both: </a:t>
            </a:r>
            <a:r>
              <a:rPr lang="en-US" sz="2400" b="1" kern="0" dirty="0">
                <a:solidFill>
                  <a:srgbClr val="034EA2"/>
                </a:solidFill>
                <a:latin typeface="Arial"/>
              </a:rPr>
              <a:t>academic</a:t>
            </a:r>
            <a:r>
              <a:rPr lang="en-US" sz="2400" kern="0" dirty="0">
                <a:solidFill>
                  <a:srgbClr val="034EA2"/>
                </a:solidFill>
                <a:latin typeface="Arial"/>
              </a:rPr>
              <a:t> and </a:t>
            </a:r>
            <a:r>
              <a:rPr lang="en-US" sz="2400" b="1" kern="0" dirty="0">
                <a:solidFill>
                  <a:srgbClr val="034EA2"/>
                </a:solidFill>
                <a:latin typeface="Arial"/>
              </a:rPr>
              <a:t>private</a:t>
            </a:r>
            <a:r>
              <a:rPr lang="en-US" sz="2400" kern="0" dirty="0">
                <a:solidFill>
                  <a:srgbClr val="034EA2"/>
                </a:solidFill>
                <a:latin typeface="Arial"/>
              </a:rPr>
              <a:t> sectors </a:t>
            </a:r>
            <a:endParaRPr lang="en-US" sz="2400" kern="0" dirty="0">
              <a:solidFill>
                <a:srgbClr val="034EA2"/>
              </a:solidFill>
              <a:latin typeface="Arial"/>
              <a:cs typeface="Arial"/>
            </a:endParaRPr>
          </a:p>
          <a:p>
            <a:pPr marL="0" indent="0">
              <a:spcBef>
                <a:spcPct val="0"/>
              </a:spcBef>
              <a:spcAft>
                <a:spcPct val="0"/>
              </a:spcAft>
              <a:buClr>
                <a:srgbClr val="034EA2"/>
              </a:buClr>
              <a:buNone/>
              <a:defRPr/>
            </a:pPr>
            <a:endParaRPr lang="en-US" sz="2400" kern="0" dirty="0">
              <a:solidFill>
                <a:srgbClr val="034EA2"/>
              </a:solidFill>
              <a:latin typeface="Arial"/>
            </a:endParaRPr>
          </a:p>
          <a:p>
            <a:pPr marL="0" indent="0">
              <a:spcBef>
                <a:spcPct val="0"/>
              </a:spcBef>
              <a:spcAft>
                <a:spcPct val="0"/>
              </a:spcAft>
              <a:buClr>
                <a:srgbClr val="034EA2"/>
              </a:buClr>
              <a:buNone/>
              <a:defRPr/>
            </a:pPr>
            <a:endParaRPr lang="en-US" sz="2400" kern="0" dirty="0">
              <a:solidFill>
                <a:srgbClr val="034EA2"/>
              </a:solidFill>
              <a:latin typeface="Arial"/>
            </a:endParaRPr>
          </a:p>
          <a:p>
            <a:pPr marL="0" indent="0" fontAlgn="base">
              <a:spcBef>
                <a:spcPct val="0"/>
              </a:spcBef>
              <a:spcAft>
                <a:spcPct val="0"/>
              </a:spcAft>
              <a:buClr>
                <a:srgbClr val="034EA2"/>
              </a:buClr>
              <a:buNone/>
              <a:defRPr/>
            </a:pPr>
            <a:r>
              <a:rPr lang="en-US" sz="2400" kern="0" dirty="0">
                <a:solidFill>
                  <a:srgbClr val="034EA2"/>
                </a:solidFill>
                <a:latin typeface="Arial"/>
              </a:rPr>
              <a:t>Can be combined with other </a:t>
            </a:r>
            <a:r>
              <a:rPr lang="en-US" sz="2400" kern="0" dirty="0" err="1">
                <a:solidFill>
                  <a:srgbClr val="034EA2"/>
                </a:solidFill>
                <a:latin typeface="Arial"/>
              </a:rPr>
              <a:t>programmes</a:t>
            </a:r>
            <a:r>
              <a:rPr lang="en-US" sz="2400" kern="0" dirty="0">
                <a:solidFill>
                  <a:srgbClr val="034EA2"/>
                </a:solidFill>
                <a:latin typeface="Arial"/>
              </a:rPr>
              <a:t> (</a:t>
            </a:r>
            <a:r>
              <a:rPr lang="en-US" sz="2400" b="1" kern="0" dirty="0">
                <a:solidFill>
                  <a:srgbClr val="034EA2"/>
                </a:solidFill>
                <a:latin typeface="Arial"/>
              </a:rPr>
              <a:t>synergy</a:t>
            </a:r>
            <a:r>
              <a:rPr lang="en-US" sz="2400" kern="0" dirty="0">
                <a:solidFill>
                  <a:srgbClr val="034EA2"/>
                </a:solidFill>
                <a:latin typeface="Arial"/>
              </a:rPr>
              <a:t>)</a:t>
            </a:r>
            <a:endParaRPr lang="en-US" sz="2400" kern="0" dirty="0">
              <a:solidFill>
                <a:srgbClr val="034EA2"/>
              </a:solidFill>
              <a:latin typeface="Arial"/>
              <a:cs typeface="Arial"/>
            </a:endParaRPr>
          </a:p>
          <a:p>
            <a:pPr marL="0" indent="0" fontAlgn="base">
              <a:spcBef>
                <a:spcPct val="0"/>
              </a:spcBef>
              <a:spcAft>
                <a:spcPct val="0"/>
              </a:spcAft>
              <a:buClr>
                <a:srgbClr val="034EA2"/>
              </a:buClr>
              <a:buNone/>
              <a:defRPr/>
            </a:pPr>
            <a:endParaRPr lang="en-US" sz="2400" kern="0" dirty="0">
              <a:solidFill>
                <a:srgbClr val="034EA2"/>
              </a:solidFill>
              <a:latin typeface="Arial"/>
              <a:cs typeface="Arial"/>
            </a:endParaRPr>
          </a:p>
          <a:p>
            <a:pPr marL="107950" indent="-107950">
              <a:spcBef>
                <a:spcPct val="0"/>
              </a:spcBef>
              <a:spcAft>
                <a:spcPct val="0"/>
              </a:spcAft>
              <a:buClr>
                <a:srgbClr val="034EA2"/>
              </a:buClr>
              <a:defRPr/>
            </a:pPr>
            <a:endParaRPr lang="en-US" sz="2400" kern="0" dirty="0">
              <a:solidFill>
                <a:srgbClr val="034EA2"/>
              </a:solidFill>
              <a:latin typeface="Arial"/>
            </a:endParaRPr>
          </a:p>
          <a:p>
            <a:pPr marL="0" indent="0" fontAlgn="base">
              <a:spcBef>
                <a:spcPct val="0"/>
              </a:spcBef>
              <a:spcAft>
                <a:spcPct val="0"/>
              </a:spcAft>
              <a:buClr>
                <a:srgbClr val="034EA2"/>
              </a:buClr>
              <a:buNone/>
              <a:defRPr/>
            </a:pPr>
            <a:r>
              <a:rPr lang="en-US" sz="2400" kern="0" dirty="0">
                <a:solidFill>
                  <a:srgbClr val="034EA2"/>
                </a:solidFill>
                <a:latin typeface="Arial"/>
              </a:rPr>
              <a:t>The </a:t>
            </a:r>
            <a:r>
              <a:rPr lang="en-US" sz="2400" b="1" kern="0" dirty="0">
                <a:solidFill>
                  <a:srgbClr val="034EA2"/>
                </a:solidFill>
                <a:latin typeface="Arial"/>
              </a:rPr>
              <a:t>budget</a:t>
            </a:r>
            <a:r>
              <a:rPr lang="en-US" sz="2400" kern="0" dirty="0">
                <a:solidFill>
                  <a:srgbClr val="034EA2"/>
                </a:solidFill>
                <a:latin typeface="Arial"/>
              </a:rPr>
              <a:t> allocated in 2024 call is </a:t>
            </a:r>
            <a:r>
              <a:rPr lang="en-US" sz="2400" b="1" kern="0" dirty="0">
                <a:solidFill>
                  <a:srgbClr val="034EA2"/>
                </a:solidFill>
                <a:latin typeface="Arial"/>
                <a:ea typeface="Calibri"/>
                <a:cs typeface="Arial"/>
              </a:rPr>
              <a:t>€ 99,47 M</a:t>
            </a:r>
          </a:p>
          <a:p>
            <a:pPr marL="0" indent="0">
              <a:spcBef>
                <a:spcPct val="0"/>
              </a:spcBef>
              <a:spcAft>
                <a:spcPct val="0"/>
              </a:spcAft>
              <a:buNone/>
              <a:defRPr/>
            </a:pPr>
            <a:endParaRPr lang="en-US" sz="2400" kern="0" dirty="0">
              <a:solidFill>
                <a:srgbClr val="034EA2"/>
              </a:solidFill>
              <a:latin typeface="Arial"/>
              <a:cs typeface="Arial"/>
            </a:endParaRPr>
          </a:p>
        </p:txBody>
      </p:sp>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0" b="99273" l="0" r="100000">
                        <a14:foregroundMark x1="49035" y1="10182" x2="49035" y2="10182"/>
                        <a14:foregroundMark x1="62162" y1="17455" x2="62162" y2="17455"/>
                      </a14:backgroundRemoval>
                    </a14:imgEffect>
                  </a14:imgLayer>
                </a14:imgProps>
              </a:ext>
            </a:extLst>
          </a:blip>
          <a:stretch>
            <a:fillRect/>
          </a:stretch>
        </p:blipFill>
        <p:spPr>
          <a:xfrm>
            <a:off x="643405" y="5507766"/>
            <a:ext cx="811450" cy="828061"/>
          </a:xfrm>
          <a:prstGeom prst="rect">
            <a:avLst/>
          </a:prstGeom>
        </p:spPr>
      </p:pic>
      <p:sp>
        <p:nvSpPr>
          <p:cNvPr id="65" name="Rectangle 64" descr="Handshake with solid fill">
            <a:extLst>
              <a:ext uri="{FF2B5EF4-FFF2-40B4-BE49-F238E27FC236}">
                <a16:creationId xmlns:a16="http://schemas.microsoft.com/office/drawing/2014/main" id="{3911B9F8-69B2-7D31-39B9-3B235B715FE1}"/>
              </a:ext>
            </a:extLst>
          </p:cNvPr>
          <p:cNvSpPr/>
          <p:nvPr/>
        </p:nvSpPr>
        <p:spPr>
          <a:xfrm>
            <a:off x="597815" y="4481051"/>
            <a:ext cx="908515" cy="919558"/>
          </a:xfrm>
          <a:prstGeom prst="rect">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pic>
        <p:nvPicPr>
          <p:cNvPr id="4" name="Graphic 3" descr="Earth globe: Americas with solid fill">
            <a:extLst>
              <a:ext uri="{FF2B5EF4-FFF2-40B4-BE49-F238E27FC236}">
                <a16:creationId xmlns:a16="http://schemas.microsoft.com/office/drawing/2014/main" id="{F84E3EE4-7857-E58A-1304-FD89168820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930" y="2298148"/>
            <a:ext cx="914400" cy="914400"/>
          </a:xfrm>
          <a:prstGeom prst="rect">
            <a:avLst/>
          </a:prstGeom>
        </p:spPr>
      </p:pic>
      <p:pic>
        <p:nvPicPr>
          <p:cNvPr id="6" name="Graphic 5" descr="Microscope outline">
            <a:extLst>
              <a:ext uri="{FF2B5EF4-FFF2-40B4-BE49-F238E27FC236}">
                <a16:creationId xmlns:a16="http://schemas.microsoft.com/office/drawing/2014/main" id="{5BA1264B-7E68-2A81-432D-96CDB21624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1930" y="1260061"/>
            <a:ext cx="914400" cy="914400"/>
          </a:xfrm>
          <a:prstGeom prst="rect">
            <a:avLst/>
          </a:prstGeom>
        </p:spPr>
      </p:pic>
      <p:pic>
        <p:nvPicPr>
          <p:cNvPr id="7" name="Graphic 6" descr="Boardroom with solid fill">
            <a:extLst>
              <a:ext uri="{FF2B5EF4-FFF2-40B4-BE49-F238E27FC236}">
                <a16:creationId xmlns:a16="http://schemas.microsoft.com/office/drawing/2014/main" id="{A2A37602-AD87-BB84-3BDC-91309D28828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1930" y="3412249"/>
            <a:ext cx="914400" cy="914400"/>
          </a:xfrm>
          <a:prstGeom prst="rect">
            <a:avLst/>
          </a:prstGeom>
        </p:spPr>
      </p:pic>
    </p:spTree>
    <p:extLst>
      <p:ext uri="{BB962C8B-B14F-4D97-AF65-F5344CB8AC3E}">
        <p14:creationId xmlns:p14="http://schemas.microsoft.com/office/powerpoint/2010/main" val="215334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1000"/>
                                        <p:tgtEl>
                                          <p:spTgt spid="3">
                                            <p:txEl>
                                              <p:pRg st="13" end="13"/>
                                            </p:txEl>
                                          </p:spTgt>
                                        </p:tgtEl>
                                      </p:cBhvr>
                                    </p:animEffect>
                                    <p:anim calcmode="lin" valueType="num">
                                      <p:cBhvr>
                                        <p:cTn id="3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Added value</a:t>
            </a:r>
          </a:p>
        </p:txBody>
      </p:sp>
      <p:sp>
        <p:nvSpPr>
          <p:cNvPr id="3" name="Content Placeholder 1"/>
          <p:cNvSpPr txBox="1">
            <a:spLocks/>
          </p:cNvSpPr>
          <p:nvPr/>
        </p:nvSpPr>
        <p:spPr bwMode="auto">
          <a:xfrm>
            <a:off x="818958" y="2468659"/>
            <a:ext cx="2352866" cy="809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0F5494"/>
              </a:buClr>
              <a:buFont typeface="Wingdings" panose="05000000000000000000" pitchFamily="2" charset="2"/>
              <a:buChar char="Ø"/>
              <a:defRPr sz="2000" b="1">
                <a:solidFill>
                  <a:srgbClr val="0F5494"/>
                </a:solidFill>
                <a:latin typeface="Arial" panose="020B0604020202020204" pitchFamily="34" charset="0"/>
                <a:cs typeface="Arial" panose="020B0604020202020204" pitchFamily="34" charset="0"/>
              </a:defRPr>
            </a:lvl2pPr>
            <a:lvl3pPr marL="1257300" indent="-342900" algn="l" rtl="0" eaLnBrk="0" fontAlgn="base" hangingPunct="0">
              <a:spcBef>
                <a:spcPct val="20000"/>
              </a:spcBef>
              <a:spcAft>
                <a:spcPct val="0"/>
              </a:spcAft>
              <a:buFont typeface="Arial" panose="020B0604020202020204" pitchFamily="34" charset="0"/>
              <a:buChar char="•"/>
              <a:defRPr sz="2000">
                <a:solidFill>
                  <a:srgbClr val="0F5494"/>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defRPr/>
            </a:pPr>
            <a:r>
              <a:rPr lang="en-GB" b="1" dirty="0">
                <a:solidFill>
                  <a:srgbClr val="BF2790"/>
                </a:solidFill>
                <a:latin typeface="EC Square Sans Cond Pro" panose="020B0506040000020004" pitchFamily="34" charset="0"/>
              </a:rPr>
              <a:t>Staff members</a:t>
            </a:r>
          </a:p>
        </p:txBody>
      </p:sp>
      <p:graphicFrame>
        <p:nvGraphicFramePr>
          <p:cNvPr id="4" name="Diagram 3"/>
          <p:cNvGraphicFramePr/>
          <p:nvPr>
            <p:extLst>
              <p:ext uri="{D42A27DB-BD31-4B8C-83A1-F6EECF244321}">
                <p14:modId xmlns:p14="http://schemas.microsoft.com/office/powerpoint/2010/main" val="1809857756"/>
              </p:ext>
            </p:extLst>
          </p:nvPr>
        </p:nvGraphicFramePr>
        <p:xfrm>
          <a:off x="2785090" y="1047350"/>
          <a:ext cx="7763641" cy="335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670642" y="3810756"/>
          <a:ext cx="8770806" cy="3531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Content Placeholder 1"/>
          <p:cNvSpPr txBox="1">
            <a:spLocks/>
          </p:cNvSpPr>
          <p:nvPr/>
        </p:nvSpPr>
        <p:spPr bwMode="auto">
          <a:xfrm>
            <a:off x="818958" y="4814973"/>
            <a:ext cx="2352866" cy="761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0F5494"/>
              </a:buClr>
              <a:buFont typeface="Wingdings" panose="05000000000000000000" pitchFamily="2" charset="2"/>
              <a:buChar char="Ø"/>
              <a:defRPr sz="2000" b="1">
                <a:solidFill>
                  <a:srgbClr val="0F5494"/>
                </a:solidFill>
                <a:latin typeface="Arial" panose="020B0604020202020204" pitchFamily="34" charset="0"/>
                <a:cs typeface="Arial" panose="020B0604020202020204" pitchFamily="34" charset="0"/>
              </a:defRPr>
            </a:lvl2pPr>
            <a:lvl3pPr marL="1257300" indent="-342900" algn="l" rtl="0" eaLnBrk="0" fontAlgn="base" hangingPunct="0">
              <a:spcBef>
                <a:spcPct val="20000"/>
              </a:spcBef>
              <a:spcAft>
                <a:spcPct val="0"/>
              </a:spcAft>
              <a:buFont typeface="Arial" panose="020B0604020202020204" pitchFamily="34" charset="0"/>
              <a:buChar char="•"/>
              <a:defRPr sz="2000">
                <a:solidFill>
                  <a:srgbClr val="0F5494"/>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b="1" dirty="0">
                <a:solidFill>
                  <a:srgbClr val="BF2790"/>
                </a:solidFill>
                <a:latin typeface="EC Square Sans Cond Pro" panose="020B0506040000020004" pitchFamily="34" charset="0"/>
              </a:rPr>
              <a:t>Organisations</a:t>
            </a:r>
          </a:p>
        </p:txBody>
      </p:sp>
    </p:spTree>
    <p:extLst>
      <p:ext uri="{BB962C8B-B14F-4D97-AF65-F5344CB8AC3E}">
        <p14:creationId xmlns:p14="http://schemas.microsoft.com/office/powerpoint/2010/main" val="103598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7E4EC354ADFB40AC5D4FC129E379BA" ma:contentTypeVersion="16" ma:contentTypeDescription="Create a new document." ma:contentTypeScope="" ma:versionID="ad367b7b666b2133eaf4f02a9cd1d180">
  <xsd:schema xmlns:xsd="http://www.w3.org/2001/XMLSchema" xmlns:xs="http://www.w3.org/2001/XMLSchema" xmlns:p="http://schemas.microsoft.com/office/2006/metadata/properties" xmlns:ns2="541a8a8b-b856-4d35-a5c7-7f2c0ec3d499" xmlns:ns3="e0757b53-df10-4b98-9811-094c4c3e23a8" targetNamespace="http://schemas.microsoft.com/office/2006/metadata/properties" ma:root="true" ma:fieldsID="2d9096e0d3737627746b1f8be9a7f5c3" ns2:_="" ns3:_="">
    <xsd:import namespace="541a8a8b-b856-4d35-a5c7-7f2c0ec3d499"/>
    <xsd:import namespace="e0757b53-df10-4b98-9811-094c4c3e23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a8a8b-b856-4d35-a5c7-7f2c0ec3d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0757b53-df10-4b98-9811-094c4c3e23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54a761-4627-4294-8078-a2584e87de96}" ma:internalName="TaxCatchAll" ma:showField="CatchAllData" ma:web="e0757b53-df10-4b98-9811-094c4c3e23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1a8a8b-b856-4d35-a5c7-7f2c0ec3d499">
      <Terms xmlns="http://schemas.microsoft.com/office/infopath/2007/PartnerControls"/>
    </lcf76f155ced4ddcb4097134ff3c332f>
    <TaxCatchAll xmlns="e0757b53-df10-4b98-9811-094c4c3e23a8" xsi:nil="true"/>
  </documentManagement>
</p:properties>
</file>

<file path=customXml/itemProps1.xml><?xml version="1.0" encoding="utf-8"?>
<ds:datastoreItem xmlns:ds="http://schemas.openxmlformats.org/officeDocument/2006/customXml" ds:itemID="{740CCF30-0937-4DA5-906F-6AB2BC0098F3}">
  <ds:schemaRefs>
    <ds:schemaRef ds:uri="http://schemas.microsoft.com/sharepoint/v3/contenttype/forms"/>
  </ds:schemaRefs>
</ds:datastoreItem>
</file>

<file path=customXml/itemProps2.xml><?xml version="1.0" encoding="utf-8"?>
<ds:datastoreItem xmlns:ds="http://schemas.openxmlformats.org/officeDocument/2006/customXml" ds:itemID="{8874DEA2-A263-44B2-A5B0-07CE0A31FADE}">
  <ds:schemaRefs>
    <ds:schemaRef ds:uri="541a8a8b-b856-4d35-a5c7-7f2c0ec3d499"/>
    <ds:schemaRef ds:uri="e0757b53-df10-4b98-9811-094c4c3e23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B452B1-F777-4934-B024-D63F6C16B6F1}">
  <ds:schemaRefs>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e0757b53-df10-4b98-9811-094c4c3e23a8"/>
    <ds:schemaRef ds:uri="http://www.w3.org/XML/1998/namespace"/>
    <ds:schemaRef ds:uri="http://schemas.openxmlformats.org/package/2006/metadata/core-properties"/>
    <ds:schemaRef ds:uri="541a8a8b-b856-4d35-a5c7-7f2c0ec3d49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2509</Words>
  <Application>Microsoft Office PowerPoint</Application>
  <PresentationFormat>Widescreen</PresentationFormat>
  <Paragraphs>327</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arial</vt:lpstr>
      <vt:lpstr>Arial,Sans-Serif</vt:lpstr>
      <vt:lpstr>Calibri</vt:lpstr>
      <vt:lpstr>Calibri Light</vt:lpstr>
      <vt:lpstr>Courier New</vt:lpstr>
      <vt:lpstr>EC Square Sans Cond Pro</vt:lpstr>
      <vt:lpstr>EC Square Sans Pro</vt:lpstr>
      <vt:lpstr>EC Square Sans Pro Medium</vt:lpstr>
      <vt:lpstr>Open Sans</vt:lpstr>
      <vt:lpstr>Wingdings</vt:lpstr>
      <vt:lpstr>Office Theme</vt:lpstr>
      <vt:lpstr>            Webinar, 09/10/2024</vt:lpstr>
      <vt:lpstr>Overview</vt:lpstr>
      <vt:lpstr>1. Policy background</vt:lpstr>
      <vt:lpstr>The MSCA under Horizon Europe</vt:lpstr>
      <vt:lpstr>Marie Skłodowska-Curie Actions (MSCA)</vt:lpstr>
      <vt:lpstr>MSCA: Key policies</vt:lpstr>
      <vt:lpstr>2. Staff Exchanges</vt:lpstr>
      <vt:lpstr>What is Staff Exchanges?</vt:lpstr>
      <vt:lpstr>Added value</vt:lpstr>
      <vt:lpstr>Key features </vt:lpstr>
      <vt:lpstr>Who can participate</vt:lpstr>
      <vt:lpstr>Eligible staff</vt:lpstr>
      <vt:lpstr>Eligible secondments</vt:lpstr>
      <vt:lpstr>Eligible secondments</vt:lpstr>
      <vt:lpstr>What does Staff Exchanges fund?  </vt:lpstr>
      <vt:lpstr>How to find partners?</vt:lpstr>
      <vt:lpstr>3. Application process</vt:lpstr>
      <vt:lpstr>Key Dates &amp; Budget Call 2024</vt:lpstr>
      <vt:lpstr>HORIZON-MSCA-2024-SE-01 – Indicative timeline </vt:lpstr>
      <vt:lpstr>MSCA actions on Europa - REA Website</vt:lpstr>
      <vt:lpstr>PowerPoint Presentation</vt:lpstr>
      <vt:lpstr>Starting an application</vt:lpstr>
      <vt:lpstr>Proposal documents</vt:lpstr>
      <vt:lpstr>Reference Documents</vt:lpstr>
      <vt:lpstr>Tips and tricks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BUZZINO Verena (REA)</dc:creator>
  <cp:keywords/>
  <dc:description/>
  <cp:lastModifiedBy>Jane Carrigan</cp:lastModifiedBy>
  <cp:revision>260</cp:revision>
  <cp:lastPrinted>2022-11-11T12:07:10Z</cp:lastPrinted>
  <dcterms:created xsi:type="dcterms:W3CDTF">2021-11-23T15:22:53Z</dcterms:created>
  <dcterms:modified xsi:type="dcterms:W3CDTF">2024-10-09T13:37:17Z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0x010100087E4EC354ADFB40AC5D4FC129E379BA</vt:lpwstr>
  </property>
  <property fmtid="{D5CDD505-2E9C-101B-9397-08002B2CF9AE}" pid="3" name="MSIP_Label_6bd9ddd1-4d20-43f6-abfa-fc3c07406f94_Enabled">
    <vt:lpwstr>true</vt:lpwstr>
  </property>
  <property fmtid="{D5CDD505-2E9C-101B-9397-08002B2CF9AE}" pid="4" name="MSIP_Label_6bd9ddd1-4d20-43f6-abfa-fc3c07406f94_SetDate">
    <vt:lpwstr>2022-07-04T09:25:48Z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cc1adb6e-d191-4256-a4f3-061b336b59ab</vt:lpwstr>
  </property>
  <property fmtid="{D5CDD505-2E9C-101B-9397-08002B2CF9AE}" pid="9" name="MSIP_Label_6bd9ddd1-4d20-43f6-abfa-fc3c07406f94_ContentBits">
    <vt:lpwstr>0</vt:lpwstr>
  </property>
  <property fmtid="{D5CDD505-2E9C-101B-9397-08002B2CF9AE}" pid="10" name="MediaServiceImageTags">
    <vt:lpwstr/>
  </property>
</Properties>
</file>