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551" r:id="rId4"/>
    <p:sldId id="553" r:id="rId5"/>
    <p:sldId id="550" r:id="rId6"/>
    <p:sldId id="552" r:id="rId7"/>
    <p:sldId id="548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Bold" panose="020B0604020202020204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4" autoAdjust="0"/>
    <p:restoredTop sz="94418" autoAdjust="0"/>
  </p:normalViewPr>
  <p:slideViewPr>
    <p:cSldViewPr>
      <p:cViewPr varScale="1">
        <p:scale>
          <a:sx n="45" d="100"/>
          <a:sy n="45" d="100"/>
        </p:scale>
        <p:origin x="5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A221-2552-C64D-854D-0A6D1536D00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2531-679F-3340-B7BA-E729690F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2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e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ua.ie/publications/employable-you-an-online-guide-for-international-students/" TargetMode="External"/><Relationship Id="rId3" Type="http://schemas.openxmlformats.org/officeDocument/2006/relationships/hyperlink" Target="https://eur05.safelinks.protection.outlook.com/?url=https%3A%2F%2Fwww.irishimmigration.ie%2Fwp-content%2Fuploads%2F2023%2F09%2Fthird-level-graduate-programme.pdf&amp;data=05%7C01%7Cjennifer.cleary%40iua.ie%7Ccb1934feadf24150bf8008dbb9251d60%7Ca98133083a6d4969a600ba656f24a036%7C0%7C0%7C638307341769022855%7CUnknown%7CTWFpbGZsb3d8eyJWIjoiMC4wLjAwMDAiLCJQIjoiV2luMzIiLCJBTiI6Ik1haWwiLCJXVCI6Mn0%3D%7C3000%7C%7C%7C&amp;sdata=XIW9hl6gagQ0aLub7lPxlFSs9v8J%2FY6k0TfBDXgrMj4%3D&amp;reserved=0" TargetMode="External"/><Relationship Id="rId7" Type="http://schemas.openxmlformats.org/officeDocument/2006/relationships/hyperlink" Target="https://www.euraxess.ie/ireland/fast-track-work-permit-non-eu-rd-hosting-agreement-scheme#:~:text=The%20scheme%20allows%20the%20host%20research%20or%20business,agreement%20and%20work%20without%20any%20permission%20to%20work.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nterprise.gov.ie/djei/en/what-we-do/workplace-and-skills/employment-permits/permit-types/general-employment-permit/" TargetMode="External"/><Relationship Id="rId5" Type="http://schemas.openxmlformats.org/officeDocument/2006/relationships/hyperlink" Target="https://eur05.safelinks.protection.outlook.com/?url=https%3A%2F%2Fwww.irishimmigration.ie%2Fmy-situation-has-changed-since-i-arrived-in-ireland%2Fthird-level-graduate-programme%2F&amp;data=05%7C01%7Cjennifer.cleary%40iua.ie%7Ccb1934feadf24150bf8008dbb9251d60%7Ca98133083a6d4969a600ba656f24a036%7C0%7C0%7C638307341769022855%7CUnknown%7CTWFpbGZsb3d8eyJWIjoiMC4wLjAwMDAiLCJQIjoiV2luMzIiLCJBTiI6Ik1haWwiLCJXVCI6Mn0%3D%7C3000%7C%7C%7C&amp;sdata=ucUddiRg83ckhKFoljxS7Jjwy%2FcUrtvLsp6HdqUlCOc%3D&amp;reserved=0" TargetMode="External"/><Relationship Id="rId10" Type="http://schemas.openxmlformats.org/officeDocument/2006/relationships/hyperlink" Target="https://www.iua.ie/for-students/international-students/" TargetMode="External"/><Relationship Id="rId4" Type="http://schemas.openxmlformats.org/officeDocument/2006/relationships/hyperlink" Target="https://www.educationinireland.com/en/Living-in-Ireland/While-You-re-in-Ireland/Working-in-Ireland/" TargetMode="External"/><Relationship Id="rId9" Type="http://schemas.openxmlformats.org/officeDocument/2006/relationships/hyperlink" Target="https://www.iua.ie/for-employer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-337760" y="-3883587"/>
            <a:ext cx="18625760" cy="18625760"/>
          </a:xfrm>
          <a:custGeom>
            <a:avLst/>
            <a:gdLst/>
            <a:ahLst/>
            <a:cxnLst/>
            <a:rect l="l" t="t" r="r" b="b"/>
            <a:pathLst>
              <a:path w="18625760" h="18625760">
                <a:moveTo>
                  <a:pt x="18625760" y="0"/>
                </a:moveTo>
                <a:lnTo>
                  <a:pt x="0" y="0"/>
                </a:lnTo>
                <a:lnTo>
                  <a:pt x="0" y="18625760"/>
                </a:lnTo>
                <a:lnTo>
                  <a:pt x="18625760" y="18625760"/>
                </a:lnTo>
                <a:lnTo>
                  <a:pt x="186257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0" y="4200628"/>
            <a:ext cx="18288000" cy="5344184"/>
          </a:xfrm>
          <a:custGeom>
            <a:avLst/>
            <a:gdLst/>
            <a:ahLst/>
            <a:cxnLst/>
            <a:rect l="l" t="t" r="r" b="b"/>
            <a:pathLst>
              <a:path w="18288000" h="5344184">
                <a:moveTo>
                  <a:pt x="0" y="0"/>
                </a:moveTo>
                <a:lnTo>
                  <a:pt x="18288000" y="0"/>
                </a:lnTo>
                <a:lnTo>
                  <a:pt x="18288000" y="5344184"/>
                </a:lnTo>
                <a:lnTo>
                  <a:pt x="0" y="534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3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15186390" y="245307"/>
            <a:ext cx="2903562" cy="1239237"/>
          </a:xfrm>
          <a:custGeom>
            <a:avLst/>
            <a:gdLst/>
            <a:ahLst/>
            <a:cxnLst/>
            <a:rect l="l" t="t" r="r" b="b"/>
            <a:pathLst>
              <a:path w="2903562" h="1239237">
                <a:moveTo>
                  <a:pt x="0" y="0"/>
                </a:moveTo>
                <a:lnTo>
                  <a:pt x="2903562" y="0"/>
                </a:lnTo>
                <a:lnTo>
                  <a:pt x="2903562" y="1239238"/>
                </a:lnTo>
                <a:lnTo>
                  <a:pt x="0" y="123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8027454" y="8826855"/>
            <a:ext cx="7060440" cy="1862420"/>
          </a:xfrm>
          <a:custGeom>
            <a:avLst/>
            <a:gdLst/>
            <a:ahLst/>
            <a:cxnLst/>
            <a:rect l="l" t="t" r="r" b="b"/>
            <a:pathLst>
              <a:path w="7060440" h="1862420">
                <a:moveTo>
                  <a:pt x="0" y="0"/>
                </a:moveTo>
                <a:lnTo>
                  <a:pt x="7060439" y="0"/>
                </a:lnTo>
                <a:lnTo>
                  <a:pt x="7060439" y="1862419"/>
                </a:lnTo>
                <a:lnTo>
                  <a:pt x="0" y="18624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8371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3200107" y="8826855"/>
            <a:ext cx="3138491" cy="1862420"/>
          </a:xfrm>
          <a:custGeom>
            <a:avLst/>
            <a:gdLst/>
            <a:ahLst/>
            <a:cxnLst/>
            <a:rect l="l" t="t" r="r" b="b"/>
            <a:pathLst>
              <a:path w="3138491" h="1862420">
                <a:moveTo>
                  <a:pt x="0" y="0"/>
                </a:moveTo>
                <a:lnTo>
                  <a:pt x="3138490" y="0"/>
                </a:lnTo>
                <a:lnTo>
                  <a:pt x="3138490" y="1862419"/>
                </a:lnTo>
                <a:lnTo>
                  <a:pt x="0" y="18624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78773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6686522" y="9462672"/>
            <a:ext cx="1107516" cy="656888"/>
          </a:xfrm>
          <a:custGeom>
            <a:avLst/>
            <a:gdLst/>
            <a:ahLst/>
            <a:cxnLst/>
            <a:rect l="l" t="t" r="r" b="b"/>
            <a:pathLst>
              <a:path w="1107516" h="656888">
                <a:moveTo>
                  <a:pt x="0" y="0"/>
                </a:moveTo>
                <a:lnTo>
                  <a:pt x="1107517" y="0"/>
                </a:lnTo>
                <a:lnTo>
                  <a:pt x="1107517" y="656888"/>
                </a:lnTo>
                <a:lnTo>
                  <a:pt x="0" y="6568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181" b="-2181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TextBox 8"/>
          <p:cNvSpPr txBox="1"/>
          <p:nvPr/>
        </p:nvSpPr>
        <p:spPr>
          <a:xfrm>
            <a:off x="1019409" y="2024450"/>
            <a:ext cx="12481830" cy="3404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54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Hiring International Student Graduates</a:t>
            </a:r>
          </a:p>
          <a:p>
            <a:pPr>
              <a:lnSpc>
                <a:spcPts val="6719"/>
              </a:lnSpc>
            </a:pPr>
            <a:r>
              <a:rPr lang="en-US" sz="24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Jennifer Cleary, Head of International, IUA</a:t>
            </a:r>
          </a:p>
          <a:p>
            <a:pPr>
              <a:lnSpc>
                <a:spcPts val="6719"/>
              </a:lnSpc>
            </a:pPr>
            <a:r>
              <a:rPr lang="en-US" sz="54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6719"/>
              </a:lnSpc>
            </a:pPr>
            <a:endParaRPr lang="en-US" sz="54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19409" y="2935726"/>
            <a:ext cx="12349486" cy="40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Open Sans Bold"/>
              </a:rPr>
              <a:t>21</a:t>
            </a:r>
            <a:r>
              <a:rPr lang="en-US" sz="2400" baseline="30000" dirty="0">
                <a:solidFill>
                  <a:srgbClr val="FFFFFF"/>
                </a:solidFill>
                <a:latin typeface="Open Sans Bold"/>
              </a:rPr>
              <a:t>st</a:t>
            </a:r>
            <a:r>
              <a:rPr lang="en-US" sz="2400" dirty="0">
                <a:solidFill>
                  <a:srgbClr val="FFFFFF"/>
                </a:solidFill>
                <a:latin typeface="Open Sans Bold"/>
              </a:rPr>
              <a:t> September </a:t>
            </a:r>
            <a:r>
              <a:rPr lang="en-US" sz="2400" dirty="0">
                <a:solidFill>
                  <a:srgbClr val="FFFFFF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-168880" y="-3249697"/>
            <a:ext cx="18625760" cy="18625760"/>
          </a:xfrm>
          <a:custGeom>
            <a:avLst/>
            <a:gdLst/>
            <a:ahLst/>
            <a:cxnLst/>
            <a:rect l="l" t="t" r="r" b="b"/>
            <a:pathLst>
              <a:path w="18625760" h="18625760">
                <a:moveTo>
                  <a:pt x="18625760" y="0"/>
                </a:moveTo>
                <a:lnTo>
                  <a:pt x="0" y="0"/>
                </a:lnTo>
                <a:lnTo>
                  <a:pt x="0" y="18625760"/>
                </a:lnTo>
                <a:lnTo>
                  <a:pt x="18625760" y="18625760"/>
                </a:lnTo>
                <a:lnTo>
                  <a:pt x="186257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15186390" y="245307"/>
            <a:ext cx="2903562" cy="1239237"/>
          </a:xfrm>
          <a:custGeom>
            <a:avLst/>
            <a:gdLst/>
            <a:ahLst/>
            <a:cxnLst/>
            <a:rect l="l" t="t" r="r" b="b"/>
            <a:pathLst>
              <a:path w="2903562" h="1239237">
                <a:moveTo>
                  <a:pt x="0" y="0"/>
                </a:moveTo>
                <a:lnTo>
                  <a:pt x="2903562" y="0"/>
                </a:lnTo>
                <a:lnTo>
                  <a:pt x="2903562" y="1239238"/>
                </a:lnTo>
                <a:lnTo>
                  <a:pt x="0" y="123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4710836" y="917775"/>
            <a:ext cx="6742648" cy="8642849"/>
          </a:xfrm>
          <a:custGeom>
            <a:avLst/>
            <a:gdLst/>
            <a:ahLst/>
            <a:cxnLst/>
            <a:rect l="l" t="t" r="r" b="b"/>
            <a:pathLst>
              <a:path w="6742648" h="8642849">
                <a:moveTo>
                  <a:pt x="0" y="0"/>
                </a:moveTo>
                <a:lnTo>
                  <a:pt x="6742648" y="0"/>
                </a:lnTo>
                <a:lnTo>
                  <a:pt x="6742648" y="8642849"/>
                </a:lnTo>
                <a:lnTo>
                  <a:pt x="0" y="8642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7433639" y="7919304"/>
            <a:ext cx="527279" cy="772570"/>
          </a:xfrm>
          <a:custGeom>
            <a:avLst/>
            <a:gdLst/>
            <a:ahLst/>
            <a:cxnLst/>
            <a:rect l="l" t="t" r="r" b="b"/>
            <a:pathLst>
              <a:path w="527279" h="772570">
                <a:moveTo>
                  <a:pt x="0" y="0"/>
                </a:moveTo>
                <a:lnTo>
                  <a:pt x="527279" y="0"/>
                </a:lnTo>
                <a:lnTo>
                  <a:pt x="527279" y="772570"/>
                </a:lnTo>
                <a:lnTo>
                  <a:pt x="0" y="772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6946022" y="5060351"/>
            <a:ext cx="527279" cy="772570"/>
          </a:xfrm>
          <a:custGeom>
            <a:avLst/>
            <a:gdLst/>
            <a:ahLst/>
            <a:cxnLst/>
            <a:rect l="l" t="t" r="r" b="b"/>
            <a:pathLst>
              <a:path w="527279" h="772570">
                <a:moveTo>
                  <a:pt x="0" y="0"/>
                </a:moveTo>
                <a:lnTo>
                  <a:pt x="527279" y="0"/>
                </a:lnTo>
                <a:lnTo>
                  <a:pt x="527279" y="772570"/>
                </a:lnTo>
                <a:lnTo>
                  <a:pt x="0" y="772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6955365" y="6632622"/>
            <a:ext cx="527279" cy="772570"/>
          </a:xfrm>
          <a:custGeom>
            <a:avLst/>
            <a:gdLst/>
            <a:ahLst/>
            <a:cxnLst/>
            <a:rect l="l" t="t" r="r" b="b"/>
            <a:pathLst>
              <a:path w="527279" h="772570">
                <a:moveTo>
                  <a:pt x="0" y="0"/>
                </a:moveTo>
                <a:lnTo>
                  <a:pt x="527279" y="0"/>
                </a:lnTo>
                <a:lnTo>
                  <a:pt x="527279" y="772570"/>
                </a:lnTo>
                <a:lnTo>
                  <a:pt x="0" y="772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/>
          <p:cNvSpPr/>
          <p:nvPr/>
        </p:nvSpPr>
        <p:spPr>
          <a:xfrm>
            <a:off x="9882728" y="4523560"/>
            <a:ext cx="527279" cy="772570"/>
          </a:xfrm>
          <a:custGeom>
            <a:avLst/>
            <a:gdLst/>
            <a:ahLst/>
            <a:cxnLst/>
            <a:rect l="l" t="t" r="r" b="b"/>
            <a:pathLst>
              <a:path w="527279" h="772570">
                <a:moveTo>
                  <a:pt x="0" y="0"/>
                </a:moveTo>
                <a:lnTo>
                  <a:pt x="527279" y="0"/>
                </a:lnTo>
                <a:lnTo>
                  <a:pt x="527279" y="772570"/>
                </a:lnTo>
                <a:lnTo>
                  <a:pt x="0" y="772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10112873" y="4986886"/>
            <a:ext cx="527279" cy="772570"/>
          </a:xfrm>
          <a:custGeom>
            <a:avLst/>
            <a:gdLst/>
            <a:ahLst/>
            <a:cxnLst/>
            <a:rect l="l" t="t" r="r" b="b"/>
            <a:pathLst>
              <a:path w="527279" h="772570">
                <a:moveTo>
                  <a:pt x="0" y="0"/>
                </a:moveTo>
                <a:lnTo>
                  <a:pt x="527279" y="0"/>
                </a:lnTo>
                <a:lnTo>
                  <a:pt x="527279" y="772570"/>
                </a:lnTo>
                <a:lnTo>
                  <a:pt x="0" y="772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10270872" y="4410470"/>
            <a:ext cx="527279" cy="772570"/>
          </a:xfrm>
          <a:custGeom>
            <a:avLst/>
            <a:gdLst/>
            <a:ahLst/>
            <a:cxnLst/>
            <a:rect l="l" t="t" r="r" b="b"/>
            <a:pathLst>
              <a:path w="527279" h="772570">
                <a:moveTo>
                  <a:pt x="0" y="0"/>
                </a:moveTo>
                <a:lnTo>
                  <a:pt x="527279" y="0"/>
                </a:lnTo>
                <a:lnTo>
                  <a:pt x="527279" y="772570"/>
                </a:lnTo>
                <a:lnTo>
                  <a:pt x="0" y="772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>
          <a:xfrm>
            <a:off x="10260387" y="5345652"/>
            <a:ext cx="527279" cy="772570"/>
          </a:xfrm>
          <a:custGeom>
            <a:avLst/>
            <a:gdLst/>
            <a:ahLst/>
            <a:cxnLst/>
            <a:rect l="l" t="t" r="r" b="b"/>
            <a:pathLst>
              <a:path w="527279" h="772570">
                <a:moveTo>
                  <a:pt x="0" y="0"/>
                </a:moveTo>
                <a:lnTo>
                  <a:pt x="527279" y="0"/>
                </a:lnTo>
                <a:lnTo>
                  <a:pt x="527279" y="772570"/>
                </a:lnTo>
                <a:lnTo>
                  <a:pt x="0" y="772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/>
          <p:cNvSpPr/>
          <p:nvPr/>
        </p:nvSpPr>
        <p:spPr>
          <a:xfrm>
            <a:off x="9351197" y="4667552"/>
            <a:ext cx="527279" cy="772570"/>
          </a:xfrm>
          <a:custGeom>
            <a:avLst/>
            <a:gdLst/>
            <a:ahLst/>
            <a:cxnLst/>
            <a:rect l="l" t="t" r="r" b="b"/>
            <a:pathLst>
              <a:path w="527279" h="772570">
                <a:moveTo>
                  <a:pt x="0" y="0"/>
                </a:moveTo>
                <a:lnTo>
                  <a:pt x="527279" y="0"/>
                </a:lnTo>
                <a:lnTo>
                  <a:pt x="527279" y="772570"/>
                </a:lnTo>
                <a:lnTo>
                  <a:pt x="0" y="772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3" name="Group 13"/>
          <p:cNvGrpSpPr/>
          <p:nvPr/>
        </p:nvGrpSpPr>
        <p:grpSpPr>
          <a:xfrm>
            <a:off x="2210475" y="3410821"/>
            <a:ext cx="2507855" cy="1312596"/>
            <a:chOff x="0" y="0"/>
            <a:chExt cx="660505" cy="3457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505" cy="345704"/>
            </a:xfrm>
            <a:custGeom>
              <a:avLst/>
              <a:gdLst/>
              <a:ahLst/>
              <a:cxnLst/>
              <a:rect l="l" t="t" r="r" b="b"/>
              <a:pathLst>
                <a:path w="660505" h="345704">
                  <a:moveTo>
                    <a:pt x="55567" y="0"/>
                  </a:moveTo>
                  <a:lnTo>
                    <a:pt x="604938" y="0"/>
                  </a:lnTo>
                  <a:cubicBezTo>
                    <a:pt x="619675" y="0"/>
                    <a:pt x="633809" y="5854"/>
                    <a:pt x="644230" y="16275"/>
                  </a:cubicBezTo>
                  <a:cubicBezTo>
                    <a:pt x="654650" y="26696"/>
                    <a:pt x="660505" y="40830"/>
                    <a:pt x="660505" y="55567"/>
                  </a:cubicBezTo>
                  <a:lnTo>
                    <a:pt x="660505" y="290137"/>
                  </a:lnTo>
                  <a:cubicBezTo>
                    <a:pt x="660505" y="304874"/>
                    <a:pt x="654650" y="319008"/>
                    <a:pt x="644230" y="329429"/>
                  </a:cubicBezTo>
                  <a:cubicBezTo>
                    <a:pt x="633809" y="339850"/>
                    <a:pt x="619675" y="345704"/>
                    <a:pt x="604938" y="345704"/>
                  </a:cubicBezTo>
                  <a:lnTo>
                    <a:pt x="55567" y="345704"/>
                  </a:lnTo>
                  <a:cubicBezTo>
                    <a:pt x="40830" y="345704"/>
                    <a:pt x="26696" y="339850"/>
                    <a:pt x="16275" y="329429"/>
                  </a:cubicBezTo>
                  <a:cubicBezTo>
                    <a:pt x="5854" y="319008"/>
                    <a:pt x="0" y="304874"/>
                    <a:pt x="0" y="290137"/>
                  </a:cubicBezTo>
                  <a:lnTo>
                    <a:pt x="0" y="55567"/>
                  </a:lnTo>
                  <a:cubicBezTo>
                    <a:pt x="0" y="40830"/>
                    <a:pt x="5854" y="26696"/>
                    <a:pt x="16275" y="16275"/>
                  </a:cubicBezTo>
                  <a:cubicBezTo>
                    <a:pt x="26696" y="5854"/>
                    <a:pt x="40830" y="0"/>
                    <a:pt x="5556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AB10"/>
              </a:solidFill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4718329" y="4067119"/>
            <a:ext cx="2537281" cy="1459273"/>
          </a:xfrm>
          <a:prstGeom prst="line">
            <a:avLst/>
          </a:prstGeom>
          <a:ln w="47625" cap="flat">
            <a:solidFill>
              <a:srgbClr val="FFAB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7" name="AutoShape 17"/>
          <p:cNvSpPr/>
          <p:nvPr/>
        </p:nvSpPr>
        <p:spPr>
          <a:xfrm>
            <a:off x="5508804" y="6063183"/>
            <a:ext cx="1589220" cy="1101368"/>
          </a:xfrm>
          <a:prstGeom prst="line">
            <a:avLst/>
          </a:prstGeom>
          <a:ln w="47625" cap="flat">
            <a:solidFill>
              <a:srgbClr val="FFAB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8" name="AutoShape 18"/>
          <p:cNvSpPr/>
          <p:nvPr/>
        </p:nvSpPr>
        <p:spPr>
          <a:xfrm>
            <a:off x="4644651" y="7465794"/>
            <a:ext cx="3007299" cy="1001333"/>
          </a:xfrm>
          <a:prstGeom prst="line">
            <a:avLst/>
          </a:prstGeom>
          <a:ln w="47625" cap="flat">
            <a:solidFill>
              <a:srgbClr val="FFAB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9" name="AutoShape 19"/>
          <p:cNvSpPr/>
          <p:nvPr/>
        </p:nvSpPr>
        <p:spPr>
          <a:xfrm>
            <a:off x="6824443" y="2329267"/>
            <a:ext cx="2647231" cy="2627920"/>
          </a:xfrm>
          <a:prstGeom prst="line">
            <a:avLst/>
          </a:prstGeom>
          <a:ln w="47625" cap="flat">
            <a:solidFill>
              <a:srgbClr val="FFAB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20" name="AutoShape 20"/>
          <p:cNvSpPr/>
          <p:nvPr/>
        </p:nvSpPr>
        <p:spPr>
          <a:xfrm flipH="1">
            <a:off x="10294971" y="1781973"/>
            <a:ext cx="1816023" cy="2878474"/>
          </a:xfrm>
          <a:prstGeom prst="line">
            <a:avLst/>
          </a:prstGeom>
          <a:ln w="47625" cap="flat">
            <a:solidFill>
              <a:srgbClr val="FFAB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21" name="AutoShape 21"/>
          <p:cNvSpPr/>
          <p:nvPr/>
        </p:nvSpPr>
        <p:spPr>
          <a:xfrm flipH="1">
            <a:off x="10800279" y="3113901"/>
            <a:ext cx="2430015" cy="1640363"/>
          </a:xfrm>
          <a:prstGeom prst="line">
            <a:avLst/>
          </a:prstGeom>
          <a:ln w="47625" cap="flat">
            <a:solidFill>
              <a:srgbClr val="FFAB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22" name="AutoShape 22"/>
          <p:cNvSpPr/>
          <p:nvPr/>
        </p:nvSpPr>
        <p:spPr>
          <a:xfrm flipH="1" flipV="1">
            <a:off x="10435605" y="5731937"/>
            <a:ext cx="1579682" cy="1445727"/>
          </a:xfrm>
          <a:prstGeom prst="line">
            <a:avLst/>
          </a:prstGeom>
          <a:ln w="47625" cap="flat">
            <a:solidFill>
              <a:srgbClr val="FFAB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23" name="AutoShape 23"/>
          <p:cNvSpPr/>
          <p:nvPr/>
        </p:nvSpPr>
        <p:spPr>
          <a:xfrm flipH="1" flipV="1">
            <a:off x="10545178" y="5358363"/>
            <a:ext cx="2483939" cy="81759"/>
          </a:xfrm>
          <a:prstGeom prst="line">
            <a:avLst/>
          </a:prstGeom>
          <a:ln w="47625" cap="flat">
            <a:solidFill>
              <a:srgbClr val="FFAB1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24" name="Group 24"/>
          <p:cNvGrpSpPr/>
          <p:nvPr/>
        </p:nvGrpSpPr>
        <p:grpSpPr>
          <a:xfrm>
            <a:off x="2324547" y="6880474"/>
            <a:ext cx="2320105" cy="1170641"/>
            <a:chOff x="0" y="0"/>
            <a:chExt cx="611056" cy="30831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11056" cy="308317"/>
            </a:xfrm>
            <a:custGeom>
              <a:avLst/>
              <a:gdLst/>
              <a:ahLst/>
              <a:cxnLst/>
              <a:rect l="l" t="t" r="r" b="b"/>
              <a:pathLst>
                <a:path w="611056" h="308317">
                  <a:moveTo>
                    <a:pt x="60064" y="0"/>
                  </a:moveTo>
                  <a:lnTo>
                    <a:pt x="550992" y="0"/>
                  </a:lnTo>
                  <a:cubicBezTo>
                    <a:pt x="584165" y="0"/>
                    <a:pt x="611056" y="26892"/>
                    <a:pt x="611056" y="60064"/>
                  </a:cubicBezTo>
                  <a:lnTo>
                    <a:pt x="611056" y="248253"/>
                  </a:lnTo>
                  <a:cubicBezTo>
                    <a:pt x="611056" y="264183"/>
                    <a:pt x="604728" y="279460"/>
                    <a:pt x="593464" y="290725"/>
                  </a:cubicBezTo>
                  <a:cubicBezTo>
                    <a:pt x="582200" y="301989"/>
                    <a:pt x="566922" y="308317"/>
                    <a:pt x="550992" y="308317"/>
                  </a:cubicBezTo>
                  <a:lnTo>
                    <a:pt x="60064" y="308317"/>
                  </a:lnTo>
                  <a:cubicBezTo>
                    <a:pt x="44134" y="308317"/>
                    <a:pt x="28856" y="301989"/>
                    <a:pt x="17592" y="290725"/>
                  </a:cubicBezTo>
                  <a:cubicBezTo>
                    <a:pt x="6328" y="279460"/>
                    <a:pt x="0" y="264183"/>
                    <a:pt x="0" y="248253"/>
                  </a:cubicBezTo>
                  <a:lnTo>
                    <a:pt x="0" y="60064"/>
                  </a:lnTo>
                  <a:cubicBezTo>
                    <a:pt x="0" y="44134"/>
                    <a:pt x="6328" y="28856"/>
                    <a:pt x="17592" y="17592"/>
                  </a:cubicBezTo>
                  <a:cubicBezTo>
                    <a:pt x="28856" y="6328"/>
                    <a:pt x="44134" y="0"/>
                    <a:pt x="60064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AB10"/>
              </a:solidFill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462410" y="6474520"/>
            <a:ext cx="3166686" cy="1307243"/>
            <a:chOff x="0" y="0"/>
            <a:chExt cx="834024" cy="34429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34024" cy="344294"/>
            </a:xfrm>
            <a:custGeom>
              <a:avLst/>
              <a:gdLst/>
              <a:ahLst/>
              <a:cxnLst/>
              <a:rect l="l" t="t" r="r" b="b"/>
              <a:pathLst>
                <a:path w="834024" h="344294">
                  <a:moveTo>
                    <a:pt x="44006" y="0"/>
                  </a:moveTo>
                  <a:lnTo>
                    <a:pt x="790018" y="0"/>
                  </a:lnTo>
                  <a:cubicBezTo>
                    <a:pt x="814322" y="0"/>
                    <a:pt x="834024" y="19702"/>
                    <a:pt x="834024" y="44006"/>
                  </a:cubicBezTo>
                  <a:lnTo>
                    <a:pt x="834024" y="300288"/>
                  </a:lnTo>
                  <a:cubicBezTo>
                    <a:pt x="834024" y="311959"/>
                    <a:pt x="829388" y="323152"/>
                    <a:pt x="821135" y="331405"/>
                  </a:cubicBezTo>
                  <a:cubicBezTo>
                    <a:pt x="812882" y="339658"/>
                    <a:pt x="801689" y="344294"/>
                    <a:pt x="790018" y="344294"/>
                  </a:cubicBezTo>
                  <a:lnTo>
                    <a:pt x="44006" y="344294"/>
                  </a:lnTo>
                  <a:cubicBezTo>
                    <a:pt x="32335" y="344294"/>
                    <a:pt x="21142" y="339658"/>
                    <a:pt x="12889" y="331405"/>
                  </a:cubicBezTo>
                  <a:cubicBezTo>
                    <a:pt x="4636" y="323152"/>
                    <a:pt x="0" y="311959"/>
                    <a:pt x="0" y="300288"/>
                  </a:cubicBezTo>
                  <a:lnTo>
                    <a:pt x="0" y="44006"/>
                  </a:lnTo>
                  <a:cubicBezTo>
                    <a:pt x="0" y="32335"/>
                    <a:pt x="4636" y="21142"/>
                    <a:pt x="12889" y="12889"/>
                  </a:cubicBezTo>
                  <a:cubicBezTo>
                    <a:pt x="21142" y="4636"/>
                    <a:pt x="32335" y="0"/>
                    <a:pt x="44006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AB10"/>
              </a:solidFill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860451" y="5345652"/>
            <a:ext cx="3105429" cy="991127"/>
            <a:chOff x="0" y="0"/>
            <a:chExt cx="817891" cy="26103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7891" cy="261038"/>
            </a:xfrm>
            <a:custGeom>
              <a:avLst/>
              <a:gdLst/>
              <a:ahLst/>
              <a:cxnLst/>
              <a:rect l="l" t="t" r="r" b="b"/>
              <a:pathLst>
                <a:path w="817891" h="261038">
                  <a:moveTo>
                    <a:pt x="44874" y="0"/>
                  </a:moveTo>
                  <a:lnTo>
                    <a:pt x="773016" y="0"/>
                  </a:lnTo>
                  <a:cubicBezTo>
                    <a:pt x="784918" y="0"/>
                    <a:pt x="796332" y="4728"/>
                    <a:pt x="804747" y="13143"/>
                  </a:cubicBezTo>
                  <a:cubicBezTo>
                    <a:pt x="813163" y="21559"/>
                    <a:pt x="817891" y="32973"/>
                    <a:pt x="817891" y="44874"/>
                  </a:cubicBezTo>
                  <a:lnTo>
                    <a:pt x="817891" y="216163"/>
                  </a:lnTo>
                  <a:cubicBezTo>
                    <a:pt x="817891" y="228065"/>
                    <a:pt x="813163" y="239479"/>
                    <a:pt x="804747" y="247894"/>
                  </a:cubicBezTo>
                  <a:cubicBezTo>
                    <a:pt x="796332" y="256310"/>
                    <a:pt x="784918" y="261038"/>
                    <a:pt x="773016" y="261038"/>
                  </a:cubicBezTo>
                  <a:lnTo>
                    <a:pt x="44874" y="261038"/>
                  </a:lnTo>
                  <a:cubicBezTo>
                    <a:pt x="20091" y="261038"/>
                    <a:pt x="0" y="240947"/>
                    <a:pt x="0" y="216163"/>
                  </a:cubicBezTo>
                  <a:lnTo>
                    <a:pt x="0" y="44874"/>
                  </a:lnTo>
                  <a:cubicBezTo>
                    <a:pt x="0" y="32973"/>
                    <a:pt x="4728" y="21559"/>
                    <a:pt x="13143" y="13143"/>
                  </a:cubicBezTo>
                  <a:cubicBezTo>
                    <a:pt x="21559" y="4728"/>
                    <a:pt x="32973" y="0"/>
                    <a:pt x="44874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AB10"/>
              </a:solidFill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964526" y="3038877"/>
            <a:ext cx="2473821" cy="1007600"/>
            <a:chOff x="0" y="0"/>
            <a:chExt cx="651541" cy="26537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51541" cy="265376"/>
            </a:xfrm>
            <a:custGeom>
              <a:avLst/>
              <a:gdLst/>
              <a:ahLst/>
              <a:cxnLst/>
              <a:rect l="l" t="t" r="r" b="b"/>
              <a:pathLst>
                <a:path w="651541" h="265376">
                  <a:moveTo>
                    <a:pt x="56332" y="0"/>
                  </a:moveTo>
                  <a:lnTo>
                    <a:pt x="595210" y="0"/>
                  </a:lnTo>
                  <a:cubicBezTo>
                    <a:pt x="610150" y="0"/>
                    <a:pt x="624478" y="5935"/>
                    <a:pt x="635042" y="16499"/>
                  </a:cubicBezTo>
                  <a:cubicBezTo>
                    <a:pt x="645606" y="27063"/>
                    <a:pt x="651541" y="41392"/>
                    <a:pt x="651541" y="56332"/>
                  </a:cubicBezTo>
                  <a:lnTo>
                    <a:pt x="651541" y="209044"/>
                  </a:lnTo>
                  <a:cubicBezTo>
                    <a:pt x="651541" y="240156"/>
                    <a:pt x="626321" y="265376"/>
                    <a:pt x="595210" y="265376"/>
                  </a:cubicBezTo>
                  <a:lnTo>
                    <a:pt x="56332" y="265376"/>
                  </a:lnTo>
                  <a:cubicBezTo>
                    <a:pt x="25221" y="265376"/>
                    <a:pt x="0" y="240156"/>
                    <a:pt x="0" y="209044"/>
                  </a:cubicBezTo>
                  <a:lnTo>
                    <a:pt x="0" y="56332"/>
                  </a:lnTo>
                  <a:cubicBezTo>
                    <a:pt x="0" y="25221"/>
                    <a:pt x="25221" y="0"/>
                    <a:pt x="56332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AB10"/>
              </a:solidFill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001240" y="1630308"/>
            <a:ext cx="2191381" cy="1269435"/>
            <a:chOff x="0" y="0"/>
            <a:chExt cx="577154" cy="33433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77154" cy="334337"/>
            </a:xfrm>
            <a:custGeom>
              <a:avLst/>
              <a:gdLst/>
              <a:ahLst/>
              <a:cxnLst/>
              <a:rect l="l" t="t" r="r" b="b"/>
              <a:pathLst>
                <a:path w="577154" h="334337">
                  <a:moveTo>
                    <a:pt x="63592" y="0"/>
                  </a:moveTo>
                  <a:lnTo>
                    <a:pt x="513562" y="0"/>
                  </a:lnTo>
                  <a:cubicBezTo>
                    <a:pt x="530427" y="0"/>
                    <a:pt x="546602" y="6700"/>
                    <a:pt x="558528" y="18626"/>
                  </a:cubicBezTo>
                  <a:cubicBezTo>
                    <a:pt x="570454" y="30552"/>
                    <a:pt x="577154" y="46726"/>
                    <a:pt x="577154" y="63592"/>
                  </a:cubicBezTo>
                  <a:lnTo>
                    <a:pt x="577154" y="270745"/>
                  </a:lnTo>
                  <a:cubicBezTo>
                    <a:pt x="577154" y="305866"/>
                    <a:pt x="548683" y="334337"/>
                    <a:pt x="513562" y="334337"/>
                  </a:cubicBezTo>
                  <a:lnTo>
                    <a:pt x="63592" y="334337"/>
                  </a:lnTo>
                  <a:cubicBezTo>
                    <a:pt x="28471" y="334337"/>
                    <a:pt x="0" y="305866"/>
                    <a:pt x="0" y="270745"/>
                  </a:cubicBezTo>
                  <a:lnTo>
                    <a:pt x="0" y="63592"/>
                  </a:lnTo>
                  <a:cubicBezTo>
                    <a:pt x="0" y="28471"/>
                    <a:pt x="28471" y="0"/>
                    <a:pt x="63592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AB10"/>
              </a:solidFill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316060" y="1672323"/>
            <a:ext cx="2383332" cy="1134672"/>
            <a:chOff x="0" y="0"/>
            <a:chExt cx="627709" cy="29884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27709" cy="298844"/>
            </a:xfrm>
            <a:custGeom>
              <a:avLst/>
              <a:gdLst/>
              <a:ahLst/>
              <a:cxnLst/>
              <a:rect l="l" t="t" r="r" b="b"/>
              <a:pathLst>
                <a:path w="627709" h="298844">
                  <a:moveTo>
                    <a:pt x="58470" y="0"/>
                  </a:moveTo>
                  <a:lnTo>
                    <a:pt x="569239" y="0"/>
                  </a:lnTo>
                  <a:cubicBezTo>
                    <a:pt x="601531" y="0"/>
                    <a:pt x="627709" y="26178"/>
                    <a:pt x="627709" y="58470"/>
                  </a:cubicBezTo>
                  <a:lnTo>
                    <a:pt x="627709" y="240373"/>
                  </a:lnTo>
                  <a:cubicBezTo>
                    <a:pt x="627709" y="272665"/>
                    <a:pt x="601531" y="298844"/>
                    <a:pt x="569239" y="298844"/>
                  </a:cubicBezTo>
                  <a:lnTo>
                    <a:pt x="58470" y="298844"/>
                  </a:lnTo>
                  <a:cubicBezTo>
                    <a:pt x="26178" y="298844"/>
                    <a:pt x="0" y="272665"/>
                    <a:pt x="0" y="240373"/>
                  </a:cubicBezTo>
                  <a:lnTo>
                    <a:pt x="0" y="58470"/>
                  </a:lnTo>
                  <a:cubicBezTo>
                    <a:pt x="0" y="26178"/>
                    <a:pt x="26178" y="0"/>
                    <a:pt x="58470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AB10"/>
              </a:solidFill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2548509" y="7031769"/>
            <a:ext cx="1817906" cy="868050"/>
          </a:xfrm>
          <a:custGeom>
            <a:avLst/>
            <a:gdLst/>
            <a:ahLst/>
            <a:cxnLst/>
            <a:rect l="l" t="t" r="r" b="b"/>
            <a:pathLst>
              <a:path w="1817906" h="868050">
                <a:moveTo>
                  <a:pt x="0" y="0"/>
                </a:moveTo>
                <a:lnTo>
                  <a:pt x="1817906" y="0"/>
                </a:lnTo>
                <a:lnTo>
                  <a:pt x="1817906" y="868050"/>
                </a:lnTo>
                <a:lnTo>
                  <a:pt x="0" y="8680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3" name="Freeform 43"/>
          <p:cNvSpPr/>
          <p:nvPr/>
        </p:nvSpPr>
        <p:spPr>
          <a:xfrm>
            <a:off x="11679769" y="6623586"/>
            <a:ext cx="2731967" cy="1038148"/>
          </a:xfrm>
          <a:custGeom>
            <a:avLst/>
            <a:gdLst/>
            <a:ahLst/>
            <a:cxnLst/>
            <a:rect l="l" t="t" r="r" b="b"/>
            <a:pathLst>
              <a:path w="2731967" h="1038148">
                <a:moveTo>
                  <a:pt x="0" y="0"/>
                </a:moveTo>
                <a:lnTo>
                  <a:pt x="2731968" y="0"/>
                </a:lnTo>
                <a:lnTo>
                  <a:pt x="2731968" y="1038148"/>
                </a:lnTo>
                <a:lnTo>
                  <a:pt x="0" y="10381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4" name="Freeform 44"/>
          <p:cNvSpPr/>
          <p:nvPr/>
        </p:nvSpPr>
        <p:spPr>
          <a:xfrm>
            <a:off x="2350335" y="3477149"/>
            <a:ext cx="2294317" cy="1166859"/>
          </a:xfrm>
          <a:custGeom>
            <a:avLst/>
            <a:gdLst/>
            <a:ahLst/>
            <a:cxnLst/>
            <a:rect l="l" t="t" r="r" b="b"/>
            <a:pathLst>
              <a:path w="2294317" h="1166859">
                <a:moveTo>
                  <a:pt x="0" y="0"/>
                </a:moveTo>
                <a:lnTo>
                  <a:pt x="2294316" y="0"/>
                </a:lnTo>
                <a:lnTo>
                  <a:pt x="2294316" y="1166859"/>
                </a:lnTo>
                <a:lnTo>
                  <a:pt x="0" y="11668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5632" t="-25726" r="-9458" b="-26562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5" name="Freeform 45"/>
          <p:cNvSpPr/>
          <p:nvPr/>
        </p:nvSpPr>
        <p:spPr>
          <a:xfrm>
            <a:off x="4486977" y="1832303"/>
            <a:ext cx="2030741" cy="899245"/>
          </a:xfrm>
          <a:custGeom>
            <a:avLst/>
            <a:gdLst/>
            <a:ahLst/>
            <a:cxnLst/>
            <a:rect l="l" t="t" r="r" b="b"/>
            <a:pathLst>
              <a:path w="2030741" h="899245">
                <a:moveTo>
                  <a:pt x="0" y="0"/>
                </a:moveTo>
                <a:lnTo>
                  <a:pt x="2030740" y="0"/>
                </a:lnTo>
                <a:lnTo>
                  <a:pt x="2030740" y="899245"/>
                </a:lnTo>
                <a:lnTo>
                  <a:pt x="0" y="89924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2642" b="-17908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6" name="Freeform 46"/>
          <p:cNvSpPr/>
          <p:nvPr/>
        </p:nvSpPr>
        <p:spPr>
          <a:xfrm>
            <a:off x="12216743" y="1728613"/>
            <a:ext cx="1850124" cy="1084361"/>
          </a:xfrm>
          <a:custGeom>
            <a:avLst/>
            <a:gdLst/>
            <a:ahLst/>
            <a:cxnLst/>
            <a:rect l="l" t="t" r="r" b="b"/>
            <a:pathLst>
              <a:path w="1850124" h="1084361">
                <a:moveTo>
                  <a:pt x="0" y="0"/>
                </a:moveTo>
                <a:lnTo>
                  <a:pt x="1850124" y="0"/>
                </a:lnTo>
                <a:lnTo>
                  <a:pt x="1850124" y="1084360"/>
                </a:lnTo>
                <a:lnTo>
                  <a:pt x="0" y="10843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0626" t="-10479" b="-8451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7" name="Freeform 47"/>
          <p:cNvSpPr/>
          <p:nvPr/>
        </p:nvSpPr>
        <p:spPr>
          <a:xfrm>
            <a:off x="13022864" y="5455961"/>
            <a:ext cx="2799653" cy="790264"/>
          </a:xfrm>
          <a:custGeom>
            <a:avLst/>
            <a:gdLst/>
            <a:ahLst/>
            <a:cxnLst/>
            <a:rect l="l" t="t" r="r" b="b"/>
            <a:pathLst>
              <a:path w="2799653" h="790264">
                <a:moveTo>
                  <a:pt x="0" y="0"/>
                </a:moveTo>
                <a:lnTo>
                  <a:pt x="2799654" y="0"/>
                </a:lnTo>
                <a:lnTo>
                  <a:pt x="2799654" y="790265"/>
                </a:lnTo>
                <a:lnTo>
                  <a:pt x="0" y="790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2592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8" name="Freeform 48"/>
          <p:cNvSpPr/>
          <p:nvPr/>
        </p:nvSpPr>
        <p:spPr>
          <a:xfrm>
            <a:off x="13097968" y="3134127"/>
            <a:ext cx="2181674" cy="811388"/>
          </a:xfrm>
          <a:custGeom>
            <a:avLst/>
            <a:gdLst/>
            <a:ahLst/>
            <a:cxnLst/>
            <a:rect l="l" t="t" r="r" b="b"/>
            <a:pathLst>
              <a:path w="2181674" h="811388">
                <a:moveTo>
                  <a:pt x="0" y="0"/>
                </a:moveTo>
                <a:lnTo>
                  <a:pt x="2181674" y="0"/>
                </a:lnTo>
                <a:lnTo>
                  <a:pt x="2181674" y="811388"/>
                </a:lnTo>
                <a:lnTo>
                  <a:pt x="0" y="81138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8883"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49" name="Group 49"/>
          <p:cNvGrpSpPr/>
          <p:nvPr/>
        </p:nvGrpSpPr>
        <p:grpSpPr>
          <a:xfrm>
            <a:off x="3206517" y="5553126"/>
            <a:ext cx="2414138" cy="1100406"/>
            <a:chOff x="0" y="0"/>
            <a:chExt cx="635822" cy="289819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35822" cy="289819"/>
            </a:xfrm>
            <a:custGeom>
              <a:avLst/>
              <a:gdLst/>
              <a:ahLst/>
              <a:cxnLst/>
              <a:rect l="l" t="t" r="r" b="b"/>
              <a:pathLst>
                <a:path w="635822" h="289819">
                  <a:moveTo>
                    <a:pt x="57724" y="0"/>
                  </a:moveTo>
                  <a:lnTo>
                    <a:pt x="578098" y="0"/>
                  </a:lnTo>
                  <a:cubicBezTo>
                    <a:pt x="609978" y="0"/>
                    <a:pt x="635822" y="25844"/>
                    <a:pt x="635822" y="57724"/>
                  </a:cubicBezTo>
                  <a:lnTo>
                    <a:pt x="635822" y="232095"/>
                  </a:lnTo>
                  <a:cubicBezTo>
                    <a:pt x="635822" y="263975"/>
                    <a:pt x="609978" y="289819"/>
                    <a:pt x="578098" y="289819"/>
                  </a:cubicBezTo>
                  <a:lnTo>
                    <a:pt x="57724" y="289819"/>
                  </a:lnTo>
                  <a:cubicBezTo>
                    <a:pt x="25844" y="289819"/>
                    <a:pt x="0" y="263975"/>
                    <a:pt x="0" y="232095"/>
                  </a:cubicBezTo>
                  <a:lnTo>
                    <a:pt x="0" y="57724"/>
                  </a:lnTo>
                  <a:cubicBezTo>
                    <a:pt x="0" y="25844"/>
                    <a:pt x="25844" y="0"/>
                    <a:pt x="57724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AB10"/>
              </a:solidFill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2" name="Freeform 52"/>
          <p:cNvSpPr/>
          <p:nvPr/>
        </p:nvSpPr>
        <p:spPr>
          <a:xfrm>
            <a:off x="3497493" y="5682415"/>
            <a:ext cx="1880998" cy="861180"/>
          </a:xfrm>
          <a:custGeom>
            <a:avLst/>
            <a:gdLst/>
            <a:ahLst/>
            <a:cxnLst/>
            <a:rect l="l" t="t" r="r" b="b"/>
            <a:pathLst>
              <a:path w="1880998" h="861180">
                <a:moveTo>
                  <a:pt x="0" y="0"/>
                </a:moveTo>
                <a:lnTo>
                  <a:pt x="1880998" y="0"/>
                </a:lnTo>
                <a:lnTo>
                  <a:pt x="1880998" y="861180"/>
                </a:lnTo>
                <a:lnTo>
                  <a:pt x="0" y="8611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06B394-066C-D7B4-FCD2-55AF6F34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166608"/>
            <a:ext cx="5128485" cy="21181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00B050"/>
                </a:solidFill>
              </a:rPr>
              <a:t>Why Ireland?</a:t>
            </a:r>
            <a:br>
              <a:rPr lang="en-US" sz="4800" dirty="0">
                <a:solidFill>
                  <a:srgbClr val="00B050"/>
                </a:solidFill>
              </a:rPr>
            </a:br>
            <a:br>
              <a:rPr lang="en-US" sz="4000" dirty="0">
                <a:solidFill>
                  <a:srgbClr val="00B050"/>
                </a:solidFill>
              </a:rPr>
            </a:br>
            <a:br>
              <a:rPr lang="en-US" sz="4000" dirty="0">
                <a:solidFill>
                  <a:srgbClr val="00B050"/>
                </a:solidFill>
              </a:rPr>
            </a:b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5" name="Picture 4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375A2CC1-132A-F15F-FE3E-EC093D5EA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b="23907"/>
          <a:stretch/>
        </p:blipFill>
        <p:spPr>
          <a:xfrm>
            <a:off x="20" y="10"/>
            <a:ext cx="18287980" cy="683763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91958" y="8202309"/>
            <a:ext cx="2057400" cy="27432"/>
          </a:xfrm>
          <a:custGeom>
            <a:avLst/>
            <a:gdLst>
              <a:gd name="connsiteX0" fmla="*/ 0 w 2057400"/>
              <a:gd name="connsiteY0" fmla="*/ 0 h 27432"/>
              <a:gd name="connsiteX1" fmla="*/ 685800 w 2057400"/>
              <a:gd name="connsiteY1" fmla="*/ 0 h 27432"/>
              <a:gd name="connsiteX2" fmla="*/ 1309878 w 2057400"/>
              <a:gd name="connsiteY2" fmla="*/ 0 h 27432"/>
              <a:gd name="connsiteX3" fmla="*/ 2057400 w 2057400"/>
              <a:gd name="connsiteY3" fmla="*/ 0 h 27432"/>
              <a:gd name="connsiteX4" fmla="*/ 2057400 w 2057400"/>
              <a:gd name="connsiteY4" fmla="*/ 27432 h 27432"/>
              <a:gd name="connsiteX5" fmla="*/ 1330452 w 2057400"/>
              <a:gd name="connsiteY5" fmla="*/ 27432 h 27432"/>
              <a:gd name="connsiteX6" fmla="*/ 685800 w 2057400"/>
              <a:gd name="connsiteY6" fmla="*/ 27432 h 27432"/>
              <a:gd name="connsiteX7" fmla="*/ 0 w 2057400"/>
              <a:gd name="connsiteY7" fmla="*/ 27432 h 27432"/>
              <a:gd name="connsiteX8" fmla="*/ 0 w 2057400"/>
              <a:gd name="connsiteY8" fmla="*/ 0 h 27432"/>
              <a:gd name="connsiteX0" fmla="*/ 0 w 2057400"/>
              <a:gd name="connsiteY0" fmla="*/ 0 h 27432"/>
              <a:gd name="connsiteX1" fmla="*/ 624078 w 2057400"/>
              <a:gd name="connsiteY1" fmla="*/ 0 h 27432"/>
              <a:gd name="connsiteX2" fmla="*/ 1289304 w 2057400"/>
              <a:gd name="connsiteY2" fmla="*/ 0 h 27432"/>
              <a:gd name="connsiteX3" fmla="*/ 2057400 w 2057400"/>
              <a:gd name="connsiteY3" fmla="*/ 0 h 27432"/>
              <a:gd name="connsiteX4" fmla="*/ 2057400 w 2057400"/>
              <a:gd name="connsiteY4" fmla="*/ 27432 h 27432"/>
              <a:gd name="connsiteX5" fmla="*/ 1412748 w 2057400"/>
              <a:gd name="connsiteY5" fmla="*/ 27432 h 27432"/>
              <a:gd name="connsiteX6" fmla="*/ 685800 w 2057400"/>
              <a:gd name="connsiteY6" fmla="*/ 27432 h 27432"/>
              <a:gd name="connsiteX7" fmla="*/ 0 w 2057400"/>
              <a:gd name="connsiteY7" fmla="*/ 27432 h 27432"/>
              <a:gd name="connsiteX8" fmla="*/ 0 w 2057400"/>
              <a:gd name="connsiteY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400" h="27432" fill="none" extrusionOk="0">
                <a:moveTo>
                  <a:pt x="0" y="0"/>
                </a:moveTo>
                <a:cubicBezTo>
                  <a:pt x="295080" y="-17992"/>
                  <a:pt x="457190" y="35109"/>
                  <a:pt x="685800" y="0"/>
                </a:cubicBezTo>
                <a:cubicBezTo>
                  <a:pt x="920399" y="-26168"/>
                  <a:pt x="1009375" y="21872"/>
                  <a:pt x="1309878" y="0"/>
                </a:cubicBezTo>
                <a:cubicBezTo>
                  <a:pt x="1617916" y="-38014"/>
                  <a:pt x="1769603" y="62963"/>
                  <a:pt x="2057400" y="0"/>
                </a:cubicBezTo>
                <a:cubicBezTo>
                  <a:pt x="2056501" y="10050"/>
                  <a:pt x="2056931" y="20649"/>
                  <a:pt x="2057400" y="27432"/>
                </a:cubicBezTo>
                <a:cubicBezTo>
                  <a:pt x="1769413" y="-14084"/>
                  <a:pt x="1621917" y="21979"/>
                  <a:pt x="1330452" y="27432"/>
                </a:cubicBezTo>
                <a:cubicBezTo>
                  <a:pt x="1096764" y="-9627"/>
                  <a:pt x="837307" y="69690"/>
                  <a:pt x="685800" y="27432"/>
                </a:cubicBezTo>
                <a:cubicBezTo>
                  <a:pt x="541336" y="18623"/>
                  <a:pt x="254183" y="30694"/>
                  <a:pt x="0" y="27432"/>
                </a:cubicBezTo>
                <a:cubicBezTo>
                  <a:pt x="1800" y="18764"/>
                  <a:pt x="-1206" y="10788"/>
                  <a:pt x="0" y="0"/>
                </a:cubicBezTo>
                <a:close/>
              </a:path>
              <a:path w="2057400" h="27432" stroke="0" extrusionOk="0">
                <a:moveTo>
                  <a:pt x="0" y="0"/>
                </a:moveTo>
                <a:cubicBezTo>
                  <a:pt x="312055" y="-18809"/>
                  <a:pt x="399548" y="531"/>
                  <a:pt x="624078" y="0"/>
                </a:cubicBezTo>
                <a:cubicBezTo>
                  <a:pt x="844755" y="21852"/>
                  <a:pt x="1129452" y="16255"/>
                  <a:pt x="1289304" y="0"/>
                </a:cubicBezTo>
                <a:cubicBezTo>
                  <a:pt x="1457074" y="-40148"/>
                  <a:pt x="1677943" y="41816"/>
                  <a:pt x="2057400" y="0"/>
                </a:cubicBezTo>
                <a:cubicBezTo>
                  <a:pt x="2058366" y="11015"/>
                  <a:pt x="2057231" y="19170"/>
                  <a:pt x="2057400" y="27432"/>
                </a:cubicBezTo>
                <a:cubicBezTo>
                  <a:pt x="1748899" y="-5122"/>
                  <a:pt x="1641790" y="22814"/>
                  <a:pt x="1412748" y="27432"/>
                </a:cubicBezTo>
                <a:cubicBezTo>
                  <a:pt x="1195046" y="27585"/>
                  <a:pt x="922785" y="59988"/>
                  <a:pt x="685800" y="27432"/>
                </a:cubicBezTo>
                <a:cubicBezTo>
                  <a:pt x="382546" y="45800"/>
                  <a:pt x="246348" y="66760"/>
                  <a:pt x="0" y="27432"/>
                </a:cubicBezTo>
                <a:cubicBezTo>
                  <a:pt x="1190" y="20756"/>
                  <a:pt x="-156" y="12031"/>
                  <a:pt x="0" y="0"/>
                </a:cubicBezTo>
                <a:close/>
              </a:path>
              <a:path w="2057400" h="27432" fill="none" stroke="0" extrusionOk="0">
                <a:moveTo>
                  <a:pt x="0" y="0"/>
                </a:moveTo>
                <a:cubicBezTo>
                  <a:pt x="297188" y="-54836"/>
                  <a:pt x="420742" y="24277"/>
                  <a:pt x="685800" y="0"/>
                </a:cubicBezTo>
                <a:cubicBezTo>
                  <a:pt x="920829" y="-50801"/>
                  <a:pt x="1017528" y="25472"/>
                  <a:pt x="1309878" y="0"/>
                </a:cubicBezTo>
                <a:cubicBezTo>
                  <a:pt x="1604631" y="7646"/>
                  <a:pt x="1812836" y="18610"/>
                  <a:pt x="2057400" y="0"/>
                </a:cubicBezTo>
                <a:cubicBezTo>
                  <a:pt x="2055224" y="10369"/>
                  <a:pt x="2056719" y="19696"/>
                  <a:pt x="2057400" y="27432"/>
                </a:cubicBezTo>
                <a:cubicBezTo>
                  <a:pt x="1782928" y="-10207"/>
                  <a:pt x="1565253" y="12523"/>
                  <a:pt x="1330452" y="27432"/>
                </a:cubicBezTo>
                <a:cubicBezTo>
                  <a:pt x="1047657" y="14287"/>
                  <a:pt x="819532" y="57960"/>
                  <a:pt x="685800" y="27432"/>
                </a:cubicBezTo>
                <a:cubicBezTo>
                  <a:pt x="503211" y="2269"/>
                  <a:pt x="193842" y="50171"/>
                  <a:pt x="0" y="27432"/>
                </a:cubicBezTo>
                <a:cubicBezTo>
                  <a:pt x="362" y="16086"/>
                  <a:pt x="-728" y="97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2057400"/>
                      <a:gd name="connsiteY0" fmla="*/ 0 h 27432"/>
                      <a:gd name="connsiteX1" fmla="*/ 685800 w 2057400"/>
                      <a:gd name="connsiteY1" fmla="*/ 0 h 27432"/>
                      <a:gd name="connsiteX2" fmla="*/ 1309878 w 2057400"/>
                      <a:gd name="connsiteY2" fmla="*/ 0 h 27432"/>
                      <a:gd name="connsiteX3" fmla="*/ 2057400 w 2057400"/>
                      <a:gd name="connsiteY3" fmla="*/ 0 h 27432"/>
                      <a:gd name="connsiteX4" fmla="*/ 2057400 w 2057400"/>
                      <a:gd name="connsiteY4" fmla="*/ 27432 h 27432"/>
                      <a:gd name="connsiteX5" fmla="*/ 1330452 w 2057400"/>
                      <a:gd name="connsiteY5" fmla="*/ 27432 h 27432"/>
                      <a:gd name="connsiteX6" fmla="*/ 685800 w 2057400"/>
                      <a:gd name="connsiteY6" fmla="*/ 27432 h 27432"/>
                      <a:gd name="connsiteX7" fmla="*/ 0 w 2057400"/>
                      <a:gd name="connsiteY7" fmla="*/ 27432 h 27432"/>
                      <a:gd name="connsiteX8" fmla="*/ 0 w 2057400"/>
                      <a:gd name="connsiteY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57400" h="27432" fill="none" extrusionOk="0">
                        <a:moveTo>
                          <a:pt x="0" y="0"/>
                        </a:moveTo>
                        <a:cubicBezTo>
                          <a:pt x="302803" y="-32679"/>
                          <a:pt x="450041" y="32706"/>
                          <a:pt x="685800" y="0"/>
                        </a:cubicBezTo>
                        <a:cubicBezTo>
                          <a:pt x="921559" y="-32706"/>
                          <a:pt x="1009847" y="29047"/>
                          <a:pt x="1309878" y="0"/>
                        </a:cubicBezTo>
                        <a:cubicBezTo>
                          <a:pt x="1609909" y="-29047"/>
                          <a:pt x="1809302" y="29901"/>
                          <a:pt x="2057400" y="0"/>
                        </a:cubicBezTo>
                        <a:cubicBezTo>
                          <a:pt x="2056280" y="10493"/>
                          <a:pt x="2057243" y="20203"/>
                          <a:pt x="2057400" y="27432"/>
                        </a:cubicBezTo>
                        <a:cubicBezTo>
                          <a:pt x="1773018" y="-8870"/>
                          <a:pt x="1583133" y="36663"/>
                          <a:pt x="1330452" y="27432"/>
                        </a:cubicBezTo>
                        <a:cubicBezTo>
                          <a:pt x="1077771" y="18201"/>
                          <a:pt x="835436" y="58848"/>
                          <a:pt x="685800" y="27432"/>
                        </a:cubicBezTo>
                        <a:cubicBezTo>
                          <a:pt x="536164" y="-3984"/>
                          <a:pt x="241183" y="24057"/>
                          <a:pt x="0" y="27432"/>
                        </a:cubicBezTo>
                        <a:cubicBezTo>
                          <a:pt x="-47" y="18228"/>
                          <a:pt x="-305" y="9449"/>
                          <a:pt x="0" y="0"/>
                        </a:cubicBezTo>
                        <a:close/>
                      </a:path>
                      <a:path w="2057400" h="27432" stroke="0" extrusionOk="0">
                        <a:moveTo>
                          <a:pt x="0" y="0"/>
                        </a:moveTo>
                        <a:cubicBezTo>
                          <a:pt x="303435" y="-7297"/>
                          <a:pt x="415843" y="-14809"/>
                          <a:pt x="624078" y="0"/>
                        </a:cubicBezTo>
                        <a:cubicBezTo>
                          <a:pt x="832313" y="14809"/>
                          <a:pt x="1133755" y="24795"/>
                          <a:pt x="1289304" y="0"/>
                        </a:cubicBezTo>
                        <a:cubicBezTo>
                          <a:pt x="1444853" y="-24795"/>
                          <a:pt x="1722910" y="22004"/>
                          <a:pt x="2057400" y="0"/>
                        </a:cubicBezTo>
                        <a:cubicBezTo>
                          <a:pt x="2056965" y="10475"/>
                          <a:pt x="2058277" y="19313"/>
                          <a:pt x="2057400" y="27432"/>
                        </a:cubicBezTo>
                        <a:cubicBezTo>
                          <a:pt x="1751285" y="-1123"/>
                          <a:pt x="1645759" y="29270"/>
                          <a:pt x="1412748" y="27432"/>
                        </a:cubicBezTo>
                        <a:cubicBezTo>
                          <a:pt x="1179737" y="25594"/>
                          <a:pt x="962869" y="32322"/>
                          <a:pt x="685800" y="27432"/>
                        </a:cubicBezTo>
                        <a:cubicBezTo>
                          <a:pt x="408731" y="22542"/>
                          <a:pt x="220204" y="52941"/>
                          <a:pt x="0" y="27432"/>
                        </a:cubicBezTo>
                        <a:cubicBezTo>
                          <a:pt x="-933" y="21824"/>
                          <a:pt x="-517" y="111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8BE490-491F-9CDA-1E10-5BC8170B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8106" y="7234990"/>
            <a:ext cx="10513110" cy="1962072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4400" dirty="0">
                <a:solidFill>
                  <a:srgbClr val="00B05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High quality of education</a:t>
            </a: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4400" dirty="0">
                <a:solidFill>
                  <a:srgbClr val="00B05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IUA HEIs consistently r</a:t>
            </a:r>
            <a:r>
              <a:rPr lang="en-IE" sz="14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anked in the top 1% of institutions in the world </a:t>
            </a:r>
          </a:p>
          <a:p>
            <a:pPr>
              <a:lnSpc>
                <a:spcPct val="90000"/>
              </a:lnSpc>
            </a:pPr>
            <a:r>
              <a:rPr lang="en-IE" sz="14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en-IE" sz="9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[16,8047 out of 22,0278 international students 21/22]</a:t>
            </a:r>
            <a:endParaRPr lang="en-IE" sz="14400" dirty="0">
              <a:solidFill>
                <a:srgbClr val="00B050"/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4400" dirty="0">
                <a:solidFill>
                  <a:srgbClr val="00B05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Work experience &amp; post study opportunities</a:t>
            </a: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4400" dirty="0">
                <a:solidFill>
                  <a:srgbClr val="00B05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USA, China, India, Malaysia</a:t>
            </a: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8600" dirty="0">
              <a:solidFill>
                <a:srgbClr val="00B050"/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IE" sz="8000" dirty="0">
              <a:solidFill>
                <a:srgbClr val="00B050"/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IE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IE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F63BA-4884-AA5D-FA47-67863A462C11}"/>
              </a:ext>
            </a:extLst>
          </p:cNvPr>
          <p:cNvSpPr txBox="1"/>
          <p:nvPr/>
        </p:nvSpPr>
        <p:spPr>
          <a:xfrm>
            <a:off x="12298681" y="46405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4694D-3214-3C46-AF40-3ED64E79909A}"/>
              </a:ext>
            </a:extLst>
          </p:cNvPr>
          <p:cNvSpPr txBox="1"/>
          <p:nvPr/>
        </p:nvSpPr>
        <p:spPr>
          <a:xfrm>
            <a:off x="2362200" y="-9525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392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06B394-066C-D7B4-FCD2-55AF6F34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166608"/>
            <a:ext cx="5128485" cy="21181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br>
              <a:rPr lang="en-US" sz="4800" dirty="0">
                <a:solidFill>
                  <a:srgbClr val="00B050"/>
                </a:solidFill>
              </a:rPr>
            </a:br>
            <a:br>
              <a:rPr lang="en-US" sz="4800" dirty="0">
                <a:solidFill>
                  <a:srgbClr val="00B050"/>
                </a:solidFill>
              </a:rPr>
            </a:br>
            <a:r>
              <a:rPr lang="en-US" sz="4800" dirty="0">
                <a:solidFill>
                  <a:srgbClr val="00B050"/>
                </a:solidFill>
              </a:rPr>
              <a:t>Why hire International Students?</a:t>
            </a:r>
            <a:br>
              <a:rPr lang="en-US" sz="4800" dirty="0">
                <a:solidFill>
                  <a:srgbClr val="00B050"/>
                </a:solidFill>
              </a:rPr>
            </a:br>
            <a:br>
              <a:rPr lang="en-US" sz="4000" dirty="0">
                <a:solidFill>
                  <a:srgbClr val="00B050"/>
                </a:solidFill>
              </a:rPr>
            </a:br>
            <a:br>
              <a:rPr lang="en-US" sz="4000" dirty="0">
                <a:solidFill>
                  <a:srgbClr val="00B050"/>
                </a:solidFill>
              </a:rPr>
            </a:b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5" name="Picture 4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375A2CC1-132A-F15F-FE3E-EC093D5EA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b="23907"/>
          <a:stretch/>
        </p:blipFill>
        <p:spPr>
          <a:xfrm>
            <a:off x="20" y="0"/>
            <a:ext cx="18287980" cy="683763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91958" y="8202309"/>
            <a:ext cx="2057400" cy="27432"/>
          </a:xfrm>
          <a:custGeom>
            <a:avLst/>
            <a:gdLst>
              <a:gd name="connsiteX0" fmla="*/ 0 w 2057400"/>
              <a:gd name="connsiteY0" fmla="*/ 0 h 27432"/>
              <a:gd name="connsiteX1" fmla="*/ 685800 w 2057400"/>
              <a:gd name="connsiteY1" fmla="*/ 0 h 27432"/>
              <a:gd name="connsiteX2" fmla="*/ 1309878 w 2057400"/>
              <a:gd name="connsiteY2" fmla="*/ 0 h 27432"/>
              <a:gd name="connsiteX3" fmla="*/ 2057400 w 2057400"/>
              <a:gd name="connsiteY3" fmla="*/ 0 h 27432"/>
              <a:gd name="connsiteX4" fmla="*/ 2057400 w 2057400"/>
              <a:gd name="connsiteY4" fmla="*/ 27432 h 27432"/>
              <a:gd name="connsiteX5" fmla="*/ 1330452 w 2057400"/>
              <a:gd name="connsiteY5" fmla="*/ 27432 h 27432"/>
              <a:gd name="connsiteX6" fmla="*/ 685800 w 2057400"/>
              <a:gd name="connsiteY6" fmla="*/ 27432 h 27432"/>
              <a:gd name="connsiteX7" fmla="*/ 0 w 2057400"/>
              <a:gd name="connsiteY7" fmla="*/ 27432 h 27432"/>
              <a:gd name="connsiteX8" fmla="*/ 0 w 2057400"/>
              <a:gd name="connsiteY8" fmla="*/ 0 h 27432"/>
              <a:gd name="connsiteX0" fmla="*/ 0 w 2057400"/>
              <a:gd name="connsiteY0" fmla="*/ 0 h 27432"/>
              <a:gd name="connsiteX1" fmla="*/ 624078 w 2057400"/>
              <a:gd name="connsiteY1" fmla="*/ 0 h 27432"/>
              <a:gd name="connsiteX2" fmla="*/ 1289304 w 2057400"/>
              <a:gd name="connsiteY2" fmla="*/ 0 h 27432"/>
              <a:gd name="connsiteX3" fmla="*/ 2057400 w 2057400"/>
              <a:gd name="connsiteY3" fmla="*/ 0 h 27432"/>
              <a:gd name="connsiteX4" fmla="*/ 2057400 w 2057400"/>
              <a:gd name="connsiteY4" fmla="*/ 27432 h 27432"/>
              <a:gd name="connsiteX5" fmla="*/ 1412748 w 2057400"/>
              <a:gd name="connsiteY5" fmla="*/ 27432 h 27432"/>
              <a:gd name="connsiteX6" fmla="*/ 685800 w 2057400"/>
              <a:gd name="connsiteY6" fmla="*/ 27432 h 27432"/>
              <a:gd name="connsiteX7" fmla="*/ 0 w 2057400"/>
              <a:gd name="connsiteY7" fmla="*/ 27432 h 27432"/>
              <a:gd name="connsiteX8" fmla="*/ 0 w 2057400"/>
              <a:gd name="connsiteY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400" h="27432" fill="none" extrusionOk="0">
                <a:moveTo>
                  <a:pt x="0" y="0"/>
                </a:moveTo>
                <a:cubicBezTo>
                  <a:pt x="295080" y="-17992"/>
                  <a:pt x="457190" y="35109"/>
                  <a:pt x="685800" y="0"/>
                </a:cubicBezTo>
                <a:cubicBezTo>
                  <a:pt x="920399" y="-26168"/>
                  <a:pt x="1009375" y="21872"/>
                  <a:pt x="1309878" y="0"/>
                </a:cubicBezTo>
                <a:cubicBezTo>
                  <a:pt x="1617916" y="-38014"/>
                  <a:pt x="1769603" y="62963"/>
                  <a:pt x="2057400" y="0"/>
                </a:cubicBezTo>
                <a:cubicBezTo>
                  <a:pt x="2056501" y="10050"/>
                  <a:pt x="2056931" y="20649"/>
                  <a:pt x="2057400" y="27432"/>
                </a:cubicBezTo>
                <a:cubicBezTo>
                  <a:pt x="1769413" y="-14084"/>
                  <a:pt x="1621917" y="21979"/>
                  <a:pt x="1330452" y="27432"/>
                </a:cubicBezTo>
                <a:cubicBezTo>
                  <a:pt x="1096764" y="-9627"/>
                  <a:pt x="837307" y="69690"/>
                  <a:pt x="685800" y="27432"/>
                </a:cubicBezTo>
                <a:cubicBezTo>
                  <a:pt x="541336" y="18623"/>
                  <a:pt x="254183" y="30694"/>
                  <a:pt x="0" y="27432"/>
                </a:cubicBezTo>
                <a:cubicBezTo>
                  <a:pt x="1800" y="18764"/>
                  <a:pt x="-1206" y="10788"/>
                  <a:pt x="0" y="0"/>
                </a:cubicBezTo>
                <a:close/>
              </a:path>
              <a:path w="2057400" h="27432" stroke="0" extrusionOk="0">
                <a:moveTo>
                  <a:pt x="0" y="0"/>
                </a:moveTo>
                <a:cubicBezTo>
                  <a:pt x="312055" y="-18809"/>
                  <a:pt x="399548" y="531"/>
                  <a:pt x="624078" y="0"/>
                </a:cubicBezTo>
                <a:cubicBezTo>
                  <a:pt x="844755" y="21852"/>
                  <a:pt x="1129452" y="16255"/>
                  <a:pt x="1289304" y="0"/>
                </a:cubicBezTo>
                <a:cubicBezTo>
                  <a:pt x="1457074" y="-40148"/>
                  <a:pt x="1677943" y="41816"/>
                  <a:pt x="2057400" y="0"/>
                </a:cubicBezTo>
                <a:cubicBezTo>
                  <a:pt x="2058366" y="11015"/>
                  <a:pt x="2057231" y="19170"/>
                  <a:pt x="2057400" y="27432"/>
                </a:cubicBezTo>
                <a:cubicBezTo>
                  <a:pt x="1748899" y="-5122"/>
                  <a:pt x="1641790" y="22814"/>
                  <a:pt x="1412748" y="27432"/>
                </a:cubicBezTo>
                <a:cubicBezTo>
                  <a:pt x="1195046" y="27585"/>
                  <a:pt x="922785" y="59988"/>
                  <a:pt x="685800" y="27432"/>
                </a:cubicBezTo>
                <a:cubicBezTo>
                  <a:pt x="382546" y="45800"/>
                  <a:pt x="246348" y="66760"/>
                  <a:pt x="0" y="27432"/>
                </a:cubicBezTo>
                <a:cubicBezTo>
                  <a:pt x="1190" y="20756"/>
                  <a:pt x="-156" y="12031"/>
                  <a:pt x="0" y="0"/>
                </a:cubicBezTo>
                <a:close/>
              </a:path>
              <a:path w="2057400" h="27432" fill="none" stroke="0" extrusionOk="0">
                <a:moveTo>
                  <a:pt x="0" y="0"/>
                </a:moveTo>
                <a:cubicBezTo>
                  <a:pt x="297188" y="-54836"/>
                  <a:pt x="420742" y="24277"/>
                  <a:pt x="685800" y="0"/>
                </a:cubicBezTo>
                <a:cubicBezTo>
                  <a:pt x="920829" y="-50801"/>
                  <a:pt x="1017528" y="25472"/>
                  <a:pt x="1309878" y="0"/>
                </a:cubicBezTo>
                <a:cubicBezTo>
                  <a:pt x="1604631" y="7646"/>
                  <a:pt x="1812836" y="18610"/>
                  <a:pt x="2057400" y="0"/>
                </a:cubicBezTo>
                <a:cubicBezTo>
                  <a:pt x="2055224" y="10369"/>
                  <a:pt x="2056719" y="19696"/>
                  <a:pt x="2057400" y="27432"/>
                </a:cubicBezTo>
                <a:cubicBezTo>
                  <a:pt x="1782928" y="-10207"/>
                  <a:pt x="1565253" y="12523"/>
                  <a:pt x="1330452" y="27432"/>
                </a:cubicBezTo>
                <a:cubicBezTo>
                  <a:pt x="1047657" y="14287"/>
                  <a:pt x="819532" y="57960"/>
                  <a:pt x="685800" y="27432"/>
                </a:cubicBezTo>
                <a:cubicBezTo>
                  <a:pt x="503211" y="2269"/>
                  <a:pt x="193842" y="50171"/>
                  <a:pt x="0" y="27432"/>
                </a:cubicBezTo>
                <a:cubicBezTo>
                  <a:pt x="362" y="16086"/>
                  <a:pt x="-728" y="97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2057400"/>
                      <a:gd name="connsiteY0" fmla="*/ 0 h 27432"/>
                      <a:gd name="connsiteX1" fmla="*/ 685800 w 2057400"/>
                      <a:gd name="connsiteY1" fmla="*/ 0 h 27432"/>
                      <a:gd name="connsiteX2" fmla="*/ 1309878 w 2057400"/>
                      <a:gd name="connsiteY2" fmla="*/ 0 h 27432"/>
                      <a:gd name="connsiteX3" fmla="*/ 2057400 w 2057400"/>
                      <a:gd name="connsiteY3" fmla="*/ 0 h 27432"/>
                      <a:gd name="connsiteX4" fmla="*/ 2057400 w 2057400"/>
                      <a:gd name="connsiteY4" fmla="*/ 27432 h 27432"/>
                      <a:gd name="connsiteX5" fmla="*/ 1330452 w 2057400"/>
                      <a:gd name="connsiteY5" fmla="*/ 27432 h 27432"/>
                      <a:gd name="connsiteX6" fmla="*/ 685800 w 2057400"/>
                      <a:gd name="connsiteY6" fmla="*/ 27432 h 27432"/>
                      <a:gd name="connsiteX7" fmla="*/ 0 w 2057400"/>
                      <a:gd name="connsiteY7" fmla="*/ 27432 h 27432"/>
                      <a:gd name="connsiteX8" fmla="*/ 0 w 2057400"/>
                      <a:gd name="connsiteY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57400" h="27432" fill="none" extrusionOk="0">
                        <a:moveTo>
                          <a:pt x="0" y="0"/>
                        </a:moveTo>
                        <a:cubicBezTo>
                          <a:pt x="302803" y="-32679"/>
                          <a:pt x="450041" y="32706"/>
                          <a:pt x="685800" y="0"/>
                        </a:cubicBezTo>
                        <a:cubicBezTo>
                          <a:pt x="921559" y="-32706"/>
                          <a:pt x="1009847" y="29047"/>
                          <a:pt x="1309878" y="0"/>
                        </a:cubicBezTo>
                        <a:cubicBezTo>
                          <a:pt x="1609909" y="-29047"/>
                          <a:pt x="1809302" y="29901"/>
                          <a:pt x="2057400" y="0"/>
                        </a:cubicBezTo>
                        <a:cubicBezTo>
                          <a:pt x="2056280" y="10493"/>
                          <a:pt x="2057243" y="20203"/>
                          <a:pt x="2057400" y="27432"/>
                        </a:cubicBezTo>
                        <a:cubicBezTo>
                          <a:pt x="1773018" y="-8870"/>
                          <a:pt x="1583133" y="36663"/>
                          <a:pt x="1330452" y="27432"/>
                        </a:cubicBezTo>
                        <a:cubicBezTo>
                          <a:pt x="1077771" y="18201"/>
                          <a:pt x="835436" y="58848"/>
                          <a:pt x="685800" y="27432"/>
                        </a:cubicBezTo>
                        <a:cubicBezTo>
                          <a:pt x="536164" y="-3984"/>
                          <a:pt x="241183" y="24057"/>
                          <a:pt x="0" y="27432"/>
                        </a:cubicBezTo>
                        <a:cubicBezTo>
                          <a:pt x="-47" y="18228"/>
                          <a:pt x="-305" y="9449"/>
                          <a:pt x="0" y="0"/>
                        </a:cubicBezTo>
                        <a:close/>
                      </a:path>
                      <a:path w="2057400" h="27432" stroke="0" extrusionOk="0">
                        <a:moveTo>
                          <a:pt x="0" y="0"/>
                        </a:moveTo>
                        <a:cubicBezTo>
                          <a:pt x="303435" y="-7297"/>
                          <a:pt x="415843" y="-14809"/>
                          <a:pt x="624078" y="0"/>
                        </a:cubicBezTo>
                        <a:cubicBezTo>
                          <a:pt x="832313" y="14809"/>
                          <a:pt x="1133755" y="24795"/>
                          <a:pt x="1289304" y="0"/>
                        </a:cubicBezTo>
                        <a:cubicBezTo>
                          <a:pt x="1444853" y="-24795"/>
                          <a:pt x="1722910" y="22004"/>
                          <a:pt x="2057400" y="0"/>
                        </a:cubicBezTo>
                        <a:cubicBezTo>
                          <a:pt x="2056965" y="10475"/>
                          <a:pt x="2058277" y="19313"/>
                          <a:pt x="2057400" y="27432"/>
                        </a:cubicBezTo>
                        <a:cubicBezTo>
                          <a:pt x="1751285" y="-1123"/>
                          <a:pt x="1645759" y="29270"/>
                          <a:pt x="1412748" y="27432"/>
                        </a:cubicBezTo>
                        <a:cubicBezTo>
                          <a:pt x="1179737" y="25594"/>
                          <a:pt x="962869" y="32322"/>
                          <a:pt x="685800" y="27432"/>
                        </a:cubicBezTo>
                        <a:cubicBezTo>
                          <a:pt x="408731" y="22542"/>
                          <a:pt x="220204" y="52941"/>
                          <a:pt x="0" y="27432"/>
                        </a:cubicBezTo>
                        <a:cubicBezTo>
                          <a:pt x="-933" y="21824"/>
                          <a:pt x="-517" y="111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8BE490-491F-9CDA-1E10-5BC8170B6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8106" y="7234990"/>
            <a:ext cx="10513110" cy="1962072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28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28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28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2800" dirty="0">
                <a:solidFill>
                  <a:srgbClr val="00B05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Retention and loyalty</a:t>
            </a: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2800" dirty="0">
                <a:solidFill>
                  <a:srgbClr val="00B05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Experienced Hire (3 – 5 years approx.)</a:t>
            </a: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2800" dirty="0">
                <a:solidFill>
                  <a:srgbClr val="00B05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Greater diversity, cross cultural and global perspectives in workplace</a:t>
            </a: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2800" dirty="0">
                <a:solidFill>
                  <a:srgbClr val="00B05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Expanded pool of talent</a:t>
            </a: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2800" dirty="0">
                <a:solidFill>
                  <a:srgbClr val="00B05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Bring Graduate working permission ( 1 or 2 years)</a:t>
            </a: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2800" dirty="0">
                <a:solidFill>
                  <a:srgbClr val="00B05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High rates of performance – increase long term sponsorship</a:t>
            </a: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28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4400" dirty="0">
              <a:solidFill>
                <a:srgbClr val="00B05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143000" indent="-11430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8600" dirty="0">
              <a:solidFill>
                <a:srgbClr val="00B050"/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IE" sz="8000" dirty="0">
              <a:solidFill>
                <a:srgbClr val="00B050"/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IE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IE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F63BA-4884-AA5D-FA47-67863A462C11}"/>
              </a:ext>
            </a:extLst>
          </p:cNvPr>
          <p:cNvSpPr txBox="1"/>
          <p:nvPr/>
        </p:nvSpPr>
        <p:spPr>
          <a:xfrm>
            <a:off x="12298681" y="46405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4694D-3214-3C46-AF40-3ED64E79909A}"/>
              </a:ext>
            </a:extLst>
          </p:cNvPr>
          <p:cNvSpPr txBox="1"/>
          <p:nvPr/>
        </p:nvSpPr>
        <p:spPr>
          <a:xfrm>
            <a:off x="2362200" y="-9525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078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graduation caps with tassels&#10;&#10;Description automatically generated">
            <a:extLst>
              <a:ext uri="{FF2B5EF4-FFF2-40B4-BE49-F238E27FC236}">
                <a16:creationId xmlns:a16="http://schemas.microsoft.com/office/drawing/2014/main" id="{9D30F860-9498-041B-A070-5DA6217E2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509655"/>
            <a:ext cx="18287980" cy="1028699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309" y="172789"/>
            <a:ext cx="17909382" cy="99414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4CD75-34CB-77FA-863A-FFD2FE04FDF8}"/>
              </a:ext>
            </a:extLst>
          </p:cNvPr>
          <p:cNvSpPr txBox="1"/>
          <p:nvPr/>
        </p:nvSpPr>
        <p:spPr>
          <a:xfrm>
            <a:off x="304800" y="2552700"/>
            <a:ext cx="16687800" cy="5311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IE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Visa </a:t>
            </a:r>
          </a:p>
          <a:p>
            <a:pPr marL="685800" indent="-6858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IE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 Visa Scheme </a:t>
            </a:r>
          </a:p>
          <a:p>
            <a:pPr marL="685800" indent="-6858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IE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Work Permit</a:t>
            </a:r>
          </a:p>
          <a:p>
            <a:pPr marL="685800" indent="-6858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IE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Skills</a:t>
            </a:r>
          </a:p>
          <a:p>
            <a:pPr marL="685800" indent="-6858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IE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Hosting Agreement </a:t>
            </a:r>
          </a:p>
        </p:txBody>
      </p:sp>
    </p:spTree>
    <p:extLst>
      <p:ext uri="{BB962C8B-B14F-4D97-AF65-F5344CB8AC3E}">
        <p14:creationId xmlns:p14="http://schemas.microsoft.com/office/powerpoint/2010/main" val="26391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graduation caps with tassels&#10;&#10;Description automatically generated">
            <a:extLst>
              <a:ext uri="{FF2B5EF4-FFF2-40B4-BE49-F238E27FC236}">
                <a16:creationId xmlns:a16="http://schemas.microsoft.com/office/drawing/2014/main" id="{9D30F860-9498-041B-A070-5DA6217E2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028700"/>
            <a:ext cx="18287980" cy="1028699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309" y="172789"/>
            <a:ext cx="17909382" cy="99414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4CD75-34CB-77FA-863A-FFD2FE04FDF8}"/>
              </a:ext>
            </a:extLst>
          </p:cNvPr>
          <p:cNvSpPr txBox="1"/>
          <p:nvPr/>
        </p:nvSpPr>
        <p:spPr>
          <a:xfrm>
            <a:off x="381000" y="495300"/>
            <a:ext cx="16611600" cy="1175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 </a:t>
            </a:r>
          </a:p>
          <a:p>
            <a:endParaRPr lang="en-IE" sz="3600" b="1" u="sng" dirty="0">
              <a:solidFill>
                <a:srgbClr val="0070C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IE" sz="3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Useful Links</a:t>
            </a:r>
          </a:p>
          <a:p>
            <a:endParaRPr lang="en-GB" sz="3600" b="1" u="sng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students working while studying in higher education in Ireland - Education in Ireland </a:t>
            </a:r>
            <a:endParaRPr lang="en-US" sz="2800" dirty="0"/>
          </a:p>
          <a:p>
            <a:r>
              <a:rPr lang="en-GB" sz="2800" dirty="0"/>
              <a:t>   </a:t>
            </a:r>
            <a:endParaRPr lang="en-IE" sz="2800" dirty="0"/>
          </a:p>
          <a:p>
            <a:r>
              <a:rPr lang="en-GB" sz="28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Third level graduate programme - Immigration Service Delivery (irishimmigration.ie)</a:t>
            </a:r>
            <a:endParaRPr lang="en-GB" sz="2800" u="sng" dirty="0"/>
          </a:p>
          <a:p>
            <a:endParaRPr lang="en-GB" sz="2800" u="sng" dirty="0"/>
          </a:p>
          <a:p>
            <a:r>
              <a:rPr lang="en-US" sz="2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Employment Permit - DETE (enterprise.gov.ie)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 Track Work Permit for Non-EU R&amp;D (Hosting Agreement Scheme) | EURAXESS</a:t>
            </a:r>
            <a:endParaRPr lang="en-US" sz="2800" dirty="0"/>
          </a:p>
          <a:p>
            <a:endParaRPr lang="en-GB" sz="2800" u="sng" dirty="0"/>
          </a:p>
          <a:p>
            <a:r>
              <a:rPr lang="en-US" sz="2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Employable You - An online guide for International Students | Irish Universities Association (iua.ie)</a:t>
            </a:r>
            <a:endParaRPr lang="en-GB" sz="2800" u="sng" dirty="0"/>
          </a:p>
          <a:p>
            <a:endParaRPr lang="en-GB" sz="2800" u="sng" dirty="0"/>
          </a:p>
          <a:p>
            <a:r>
              <a:rPr lang="en-US" sz="28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Employers | Irish Universities Association (iua.ie)</a:t>
            </a:r>
            <a:endParaRPr lang="en-US" sz="2800" dirty="0"/>
          </a:p>
          <a:p>
            <a:endParaRPr lang="en-US" sz="2800" dirty="0"/>
          </a:p>
          <a:p>
            <a:r>
              <a:rPr lang="en-IE" sz="28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Students | Irish Universities Association (iua.ie)</a:t>
            </a:r>
            <a:endParaRPr lang="en-US" sz="2800" dirty="0"/>
          </a:p>
          <a:p>
            <a:endParaRPr lang="en-US" sz="3600" dirty="0"/>
          </a:p>
          <a:p>
            <a:endParaRPr lang="en-IE" sz="3600" dirty="0"/>
          </a:p>
          <a:p>
            <a:r>
              <a:rPr lang="en-GB" sz="2800" dirty="0"/>
              <a:t> 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513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-168880" y="-3631788"/>
            <a:ext cx="18625760" cy="18625760"/>
          </a:xfrm>
          <a:custGeom>
            <a:avLst/>
            <a:gdLst/>
            <a:ahLst/>
            <a:cxnLst/>
            <a:rect l="l" t="t" r="r" b="b"/>
            <a:pathLst>
              <a:path w="18625760" h="18625760">
                <a:moveTo>
                  <a:pt x="18625760" y="0"/>
                </a:moveTo>
                <a:lnTo>
                  <a:pt x="0" y="0"/>
                </a:lnTo>
                <a:lnTo>
                  <a:pt x="0" y="18625760"/>
                </a:lnTo>
                <a:lnTo>
                  <a:pt x="18625760" y="18625760"/>
                </a:lnTo>
                <a:lnTo>
                  <a:pt x="186257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4200628"/>
            <a:ext cx="18288000" cy="5344184"/>
          </a:xfrm>
          <a:custGeom>
            <a:avLst/>
            <a:gdLst/>
            <a:ahLst/>
            <a:cxnLst/>
            <a:rect l="l" t="t" r="r" b="b"/>
            <a:pathLst>
              <a:path w="18288000" h="5344184">
                <a:moveTo>
                  <a:pt x="0" y="0"/>
                </a:moveTo>
                <a:lnTo>
                  <a:pt x="18288000" y="0"/>
                </a:lnTo>
                <a:lnTo>
                  <a:pt x="18288000" y="5344184"/>
                </a:lnTo>
                <a:lnTo>
                  <a:pt x="0" y="534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186390" y="245307"/>
            <a:ext cx="2903562" cy="1239237"/>
          </a:xfrm>
          <a:custGeom>
            <a:avLst/>
            <a:gdLst/>
            <a:ahLst/>
            <a:cxnLst/>
            <a:rect l="l" t="t" r="r" b="b"/>
            <a:pathLst>
              <a:path w="2903562" h="1239237">
                <a:moveTo>
                  <a:pt x="0" y="0"/>
                </a:moveTo>
                <a:lnTo>
                  <a:pt x="2903562" y="0"/>
                </a:lnTo>
                <a:lnTo>
                  <a:pt x="2903562" y="1239238"/>
                </a:lnTo>
                <a:lnTo>
                  <a:pt x="0" y="123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027454" y="8826855"/>
            <a:ext cx="7060440" cy="1862420"/>
          </a:xfrm>
          <a:custGeom>
            <a:avLst/>
            <a:gdLst/>
            <a:ahLst/>
            <a:cxnLst/>
            <a:rect l="l" t="t" r="r" b="b"/>
            <a:pathLst>
              <a:path w="7060440" h="1862420">
                <a:moveTo>
                  <a:pt x="0" y="0"/>
                </a:moveTo>
                <a:lnTo>
                  <a:pt x="7060439" y="0"/>
                </a:lnTo>
                <a:lnTo>
                  <a:pt x="7060439" y="1862419"/>
                </a:lnTo>
                <a:lnTo>
                  <a:pt x="0" y="18624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837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200107" y="8826855"/>
            <a:ext cx="3138491" cy="1862420"/>
          </a:xfrm>
          <a:custGeom>
            <a:avLst/>
            <a:gdLst/>
            <a:ahLst/>
            <a:cxnLst/>
            <a:rect l="l" t="t" r="r" b="b"/>
            <a:pathLst>
              <a:path w="3138491" h="1862420">
                <a:moveTo>
                  <a:pt x="0" y="0"/>
                </a:moveTo>
                <a:lnTo>
                  <a:pt x="3138490" y="0"/>
                </a:lnTo>
                <a:lnTo>
                  <a:pt x="3138490" y="1862419"/>
                </a:lnTo>
                <a:lnTo>
                  <a:pt x="0" y="18624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7877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686522" y="9462672"/>
            <a:ext cx="1107516" cy="656888"/>
          </a:xfrm>
          <a:custGeom>
            <a:avLst/>
            <a:gdLst/>
            <a:ahLst/>
            <a:cxnLst/>
            <a:rect l="l" t="t" r="r" b="b"/>
            <a:pathLst>
              <a:path w="1107516" h="656888">
                <a:moveTo>
                  <a:pt x="0" y="0"/>
                </a:moveTo>
                <a:lnTo>
                  <a:pt x="1107517" y="0"/>
                </a:lnTo>
                <a:lnTo>
                  <a:pt x="1107517" y="656888"/>
                </a:lnTo>
                <a:lnTo>
                  <a:pt x="0" y="6568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181" b="-218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4800" y="342900"/>
            <a:ext cx="13196439" cy="3404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  <a:p>
            <a:pPr marL="0" marR="0" lvl="0" indent="0" algn="l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Jennifer Cleary, Head of International and IUA HR Manager</a:t>
            </a:r>
          </a:p>
          <a:p>
            <a:pPr marL="0" marR="0" lvl="0" indent="0" algn="l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Jennifer.Cleary</a:t>
            </a:r>
            <a:r>
              <a:rPr lang="en-US" sz="4000" b="1" dirty="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@iua.ie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42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255</Words>
  <Application>Microsoft Office PowerPoint</Application>
  <PresentationFormat>Custom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Open Sans Bold</vt:lpstr>
      <vt:lpstr>Arial</vt:lpstr>
      <vt:lpstr>Calibri</vt:lpstr>
      <vt:lpstr>Office Theme</vt:lpstr>
      <vt:lpstr>PowerPoint Presentation</vt:lpstr>
      <vt:lpstr>PowerPoint Presentation</vt:lpstr>
      <vt:lpstr>Why Ireland?   </vt:lpstr>
      <vt:lpstr>  Why hire International Students?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Universities Scotland</dc:title>
  <dc:creator>Jennifer Cleary</dc:creator>
  <cp:lastModifiedBy>Jennifer Cleary</cp:lastModifiedBy>
  <cp:revision>26</cp:revision>
  <dcterms:created xsi:type="dcterms:W3CDTF">2006-08-16T00:00:00Z</dcterms:created>
  <dcterms:modified xsi:type="dcterms:W3CDTF">2023-09-20T12:33:30Z</dcterms:modified>
  <dc:identifier>DAFsZwqXh64</dc:identifier>
</cp:coreProperties>
</file>