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82" r:id="rId5"/>
    <p:sldId id="283" r:id="rId6"/>
    <p:sldId id="356" r:id="rId7"/>
    <p:sldId id="310" r:id="rId8"/>
    <p:sldId id="320" r:id="rId9"/>
    <p:sldId id="369" r:id="rId10"/>
    <p:sldId id="361" r:id="rId11"/>
    <p:sldId id="330" r:id="rId12"/>
    <p:sldId id="343" r:id="rId13"/>
    <p:sldId id="357" r:id="rId14"/>
    <p:sldId id="358" r:id="rId15"/>
    <p:sldId id="360" r:id="rId16"/>
    <p:sldId id="338" r:id="rId17"/>
    <p:sldId id="359" r:id="rId18"/>
    <p:sldId id="314" r:id="rId19"/>
    <p:sldId id="329" r:id="rId20"/>
    <p:sldId id="332" r:id="rId21"/>
    <p:sldId id="324" r:id="rId22"/>
    <p:sldId id="328" r:id="rId23"/>
    <p:sldId id="326" r:id="rId24"/>
    <p:sldId id="327" r:id="rId25"/>
    <p:sldId id="365" r:id="rId26"/>
    <p:sldId id="367" r:id="rId27"/>
    <p:sldId id="368" r:id="rId28"/>
    <p:sldId id="363" r:id="rId29"/>
    <p:sldId id="318" r:id="rId30"/>
    <p:sldId id="321" r:id="rId31"/>
    <p:sldId id="331" r:id="rId32"/>
    <p:sldId id="322"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ZZINO Verena (REA)" initials="BV(" lastIdx="5" clrIdx="0">
    <p:extLst>
      <p:ext uri="{19B8F6BF-5375-455C-9EA6-DF929625EA0E}">
        <p15:presenceInfo xmlns:p15="http://schemas.microsoft.com/office/powerpoint/2012/main" userId="S-1-5-21-1606980848-2025429265-839522115-774683" providerId="AD"/>
      </p:ext>
    </p:extLst>
  </p:cmAuthor>
  <p:cmAuthor id="2" name="COFFEY Alice (REA)" initials="CA(" lastIdx="1" clrIdx="1">
    <p:extLst>
      <p:ext uri="{19B8F6BF-5375-455C-9EA6-DF929625EA0E}">
        <p15:presenceInfo xmlns:p15="http://schemas.microsoft.com/office/powerpoint/2012/main" userId="S-1-5-21-1606980848-2025429265-839522115-1372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080"/>
    <a:srgbClr val="8D216B"/>
    <a:srgbClr val="BE81A3"/>
    <a:srgbClr val="FFFFFF"/>
    <a:srgbClr val="C284B1"/>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p:cViewPr varScale="1">
        <p:scale>
          <a:sx n="110" d="100"/>
          <a:sy n="110" d="100"/>
        </p:scale>
        <p:origin x="55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F873D-E3FB-45A5-9A86-875B33D9B6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79032B-3F32-421F-B2DB-2F96E5691E60}">
      <dgm:prSet custT="1"/>
      <dgm:spPr>
        <a:solidFill>
          <a:srgbClr val="8D216B"/>
        </a:solidFill>
      </dgm:spPr>
      <dgm:t>
        <a:bodyPr/>
        <a:lstStyle/>
        <a:p>
          <a:r>
            <a:rPr lang="en-IE" sz="2800" dirty="0"/>
            <a:t>Postdoctoral researchers </a:t>
          </a:r>
          <a:r>
            <a:rPr lang="en-IE" sz="2800" u="sng" dirty="0"/>
            <a:t>only</a:t>
          </a:r>
          <a:r>
            <a:rPr lang="en-IE" sz="2800" u="none" dirty="0"/>
            <a:t> </a:t>
          </a:r>
          <a:r>
            <a:rPr lang="en-IE" sz="2800" i="1" u="none" dirty="0"/>
            <a:t>[ELIGIBILITY]</a:t>
          </a:r>
          <a:endParaRPr lang="en-US" sz="2800" i="1" u="none" dirty="0"/>
        </a:p>
      </dgm:t>
    </dgm:pt>
    <dgm:pt modelId="{87AB6E70-505F-4639-95C5-4966D6382503}" type="parTrans" cxnId="{15FBC771-692E-4709-83AD-C44367CB81DF}">
      <dgm:prSet/>
      <dgm:spPr/>
      <dgm:t>
        <a:bodyPr/>
        <a:lstStyle/>
        <a:p>
          <a:endParaRPr lang="en-US"/>
        </a:p>
      </dgm:t>
    </dgm:pt>
    <dgm:pt modelId="{429702C3-CDDF-4AE6-97EC-7256342F3A47}" type="sibTrans" cxnId="{15FBC771-692E-4709-83AD-C44367CB81DF}">
      <dgm:prSet/>
      <dgm:spPr/>
      <dgm:t>
        <a:bodyPr/>
        <a:lstStyle/>
        <a:p>
          <a:endParaRPr lang="en-US"/>
        </a:p>
      </dgm:t>
    </dgm:pt>
    <dgm:pt modelId="{6D309DEE-C518-4D31-8C54-8D9E0C16F04E}">
      <dgm:prSet custT="1"/>
      <dgm:spPr>
        <a:solidFill>
          <a:schemeClr val="accent5">
            <a:lumMod val="75000"/>
          </a:schemeClr>
        </a:solidFill>
      </dgm:spPr>
      <dgm:t>
        <a:bodyPr/>
        <a:lstStyle/>
        <a:p>
          <a:r>
            <a:rPr lang="en-IE" sz="2800" dirty="0"/>
            <a:t>Maximum of 8 years FTE postdoctoral research experience </a:t>
          </a:r>
          <a:r>
            <a:rPr lang="en-IE" sz="2700" i="1" dirty="0"/>
            <a:t>[ELIGIBILITY] </a:t>
          </a:r>
          <a:endParaRPr lang="en-US" sz="2700" i="1" dirty="0"/>
        </a:p>
      </dgm:t>
    </dgm:pt>
    <dgm:pt modelId="{EB3082A7-0FBD-4DB1-9261-8557B968E2B3}" type="parTrans" cxnId="{BD55F256-9A98-45C6-8D93-2980F7F92225}">
      <dgm:prSet/>
      <dgm:spPr/>
      <dgm:t>
        <a:bodyPr/>
        <a:lstStyle/>
        <a:p>
          <a:endParaRPr lang="en-US"/>
        </a:p>
      </dgm:t>
    </dgm:pt>
    <dgm:pt modelId="{7E8812C0-8319-4296-BBB5-48EF70FFD2AC}" type="sibTrans" cxnId="{BD55F256-9A98-45C6-8D93-2980F7F92225}">
      <dgm:prSet/>
      <dgm:spPr/>
      <dgm:t>
        <a:bodyPr/>
        <a:lstStyle/>
        <a:p>
          <a:endParaRPr lang="en-US"/>
        </a:p>
      </dgm:t>
    </dgm:pt>
    <dgm:pt modelId="{CD5BFC09-FB07-43EC-9DBD-982C56CEC893}">
      <dgm:prSet custT="1"/>
      <dgm:spPr>
        <a:solidFill>
          <a:srgbClr val="8D216B"/>
        </a:solidFill>
      </dgm:spPr>
      <dgm:t>
        <a:bodyPr/>
        <a:lstStyle/>
        <a:p>
          <a:r>
            <a:rPr lang="en-IE" sz="2800" dirty="0"/>
            <a:t>Researcher mobility scheme </a:t>
          </a:r>
          <a:r>
            <a:rPr lang="en-IE" sz="2800" i="1" dirty="0"/>
            <a:t>[ELIGIBILITY]</a:t>
          </a:r>
          <a:endParaRPr lang="en-US" sz="2800" i="1" dirty="0"/>
        </a:p>
      </dgm:t>
    </dgm:pt>
    <dgm:pt modelId="{EEC3692C-CF1B-4425-A059-87B6BF4EEE7F}" type="parTrans" cxnId="{542EB165-72C1-47B8-83A1-06AA76ACD203}">
      <dgm:prSet/>
      <dgm:spPr/>
      <dgm:t>
        <a:bodyPr/>
        <a:lstStyle/>
        <a:p>
          <a:endParaRPr lang="en-US"/>
        </a:p>
      </dgm:t>
    </dgm:pt>
    <dgm:pt modelId="{7A0D6A70-D5FD-4953-B353-844EFA53C0CB}" type="sibTrans" cxnId="{542EB165-72C1-47B8-83A1-06AA76ACD203}">
      <dgm:prSet/>
      <dgm:spPr/>
      <dgm:t>
        <a:bodyPr/>
        <a:lstStyle/>
        <a:p>
          <a:endParaRPr lang="en-US"/>
        </a:p>
      </dgm:t>
    </dgm:pt>
    <dgm:pt modelId="{A127C0F1-D530-4F12-90CA-BA58E7246496}">
      <dgm:prSet custT="1"/>
      <dgm:spPr>
        <a:solidFill>
          <a:schemeClr val="accent5">
            <a:lumMod val="75000"/>
          </a:schemeClr>
        </a:solidFill>
      </dgm:spPr>
      <dgm:t>
        <a:bodyPr/>
        <a:lstStyle/>
        <a:p>
          <a:r>
            <a:rPr lang="en-IE" sz="2800" dirty="0"/>
            <a:t>Training through research</a:t>
          </a:r>
          <a:endParaRPr lang="en-US" sz="2800" dirty="0"/>
        </a:p>
      </dgm:t>
    </dgm:pt>
    <dgm:pt modelId="{40D1EC23-9834-4DF4-8253-87F97A9F2E71}" type="parTrans" cxnId="{373D7421-0ADA-442F-BE9D-7A8C67BB612E}">
      <dgm:prSet/>
      <dgm:spPr/>
      <dgm:t>
        <a:bodyPr/>
        <a:lstStyle/>
        <a:p>
          <a:endParaRPr lang="en-US"/>
        </a:p>
      </dgm:t>
    </dgm:pt>
    <dgm:pt modelId="{784E3138-B68C-4888-BED8-91FDED79C772}" type="sibTrans" cxnId="{373D7421-0ADA-442F-BE9D-7A8C67BB612E}">
      <dgm:prSet/>
      <dgm:spPr/>
      <dgm:t>
        <a:bodyPr/>
        <a:lstStyle/>
        <a:p>
          <a:endParaRPr lang="en-US"/>
        </a:p>
      </dgm:t>
    </dgm:pt>
    <dgm:pt modelId="{E77EE5BD-3FF7-4A00-931F-7DF86CDA14A6}">
      <dgm:prSet custT="1"/>
      <dgm:spPr>
        <a:solidFill>
          <a:srgbClr val="8D216B"/>
        </a:solidFill>
      </dgm:spPr>
      <dgm:t>
        <a:bodyPr/>
        <a:lstStyle/>
        <a:p>
          <a:r>
            <a:rPr lang="en-IE" sz="2800" dirty="0"/>
            <a:t>12-24m (EF) or 24-36m (GF) + Non-Academic Placement (max. 6m) </a:t>
          </a:r>
          <a:endParaRPr lang="en-US" sz="2800" dirty="0"/>
        </a:p>
      </dgm:t>
    </dgm:pt>
    <dgm:pt modelId="{6EB1DDC8-534B-48A4-99BF-6E8EF44432F0}" type="parTrans" cxnId="{945452C7-53E3-4DE9-85DE-4F8314D01F42}">
      <dgm:prSet/>
      <dgm:spPr/>
      <dgm:t>
        <a:bodyPr/>
        <a:lstStyle/>
        <a:p>
          <a:endParaRPr lang="en-US"/>
        </a:p>
      </dgm:t>
    </dgm:pt>
    <dgm:pt modelId="{0A7D0D47-F879-4A2A-B9A6-07EF191E7C46}" type="sibTrans" cxnId="{945452C7-53E3-4DE9-85DE-4F8314D01F42}">
      <dgm:prSet/>
      <dgm:spPr/>
      <dgm:t>
        <a:bodyPr/>
        <a:lstStyle/>
        <a:p>
          <a:endParaRPr lang="en-US"/>
        </a:p>
      </dgm:t>
    </dgm:pt>
    <dgm:pt modelId="{BD799F4B-B1AD-4BE6-83B5-9783823B063C}">
      <dgm:prSet custT="1"/>
      <dgm:spPr>
        <a:solidFill>
          <a:schemeClr val="accent5">
            <a:lumMod val="75000"/>
          </a:schemeClr>
        </a:solidFill>
      </dgm:spPr>
      <dgm:t>
        <a:bodyPr/>
        <a:lstStyle/>
        <a:p>
          <a:r>
            <a:rPr lang="en-US" sz="2800" dirty="0"/>
            <a:t>Secondments encouraged (worldwide, up to 1/3 of project duration)</a:t>
          </a:r>
        </a:p>
      </dgm:t>
    </dgm:pt>
    <dgm:pt modelId="{C99729FD-CF04-4E43-A2AA-48C6F6F3D5C9}" type="parTrans" cxnId="{FA7A057D-3395-4C82-831E-D56D7A80AA4F}">
      <dgm:prSet/>
      <dgm:spPr/>
      <dgm:t>
        <a:bodyPr/>
        <a:lstStyle/>
        <a:p>
          <a:endParaRPr lang="en-IE"/>
        </a:p>
      </dgm:t>
    </dgm:pt>
    <dgm:pt modelId="{CB284217-68C1-4DE5-9F72-ABACF6C7A447}" type="sibTrans" cxnId="{FA7A057D-3395-4C82-831E-D56D7A80AA4F}">
      <dgm:prSet/>
      <dgm:spPr/>
      <dgm:t>
        <a:bodyPr/>
        <a:lstStyle/>
        <a:p>
          <a:endParaRPr lang="en-IE"/>
        </a:p>
      </dgm:t>
    </dgm:pt>
    <dgm:pt modelId="{CE66D66C-74B7-4F7B-9553-8E97C436CFB2}">
      <dgm:prSet custT="1"/>
      <dgm:spPr>
        <a:solidFill>
          <a:srgbClr val="8D216B"/>
        </a:solidFill>
      </dgm:spPr>
      <dgm:t>
        <a:bodyPr/>
        <a:lstStyle/>
        <a:p>
          <a:r>
            <a:rPr lang="en-US" sz="2800" dirty="0"/>
            <a:t>Non-Academic Placements possible (up to 6m at end of project)</a:t>
          </a:r>
        </a:p>
      </dgm:t>
    </dgm:pt>
    <dgm:pt modelId="{4F4336EE-D849-424F-8B65-3ED951753602}" type="parTrans" cxnId="{988066FC-69C1-459D-9E7B-15111631C06A}">
      <dgm:prSet/>
      <dgm:spPr/>
      <dgm:t>
        <a:bodyPr/>
        <a:lstStyle/>
        <a:p>
          <a:endParaRPr lang="en-IE"/>
        </a:p>
      </dgm:t>
    </dgm:pt>
    <dgm:pt modelId="{CDE0A527-C47A-42F6-BB5A-15F54FCBF59B}" type="sibTrans" cxnId="{988066FC-69C1-459D-9E7B-15111631C06A}">
      <dgm:prSet/>
      <dgm:spPr/>
      <dgm:t>
        <a:bodyPr/>
        <a:lstStyle/>
        <a:p>
          <a:endParaRPr lang="en-IE"/>
        </a:p>
      </dgm:t>
    </dgm:pt>
    <dgm:pt modelId="{8907B0C5-E0C9-4089-83BC-F9B9D7A396B4}" type="pres">
      <dgm:prSet presAssocID="{667F873D-E3FB-45A5-9A86-875B33D9B639}" presName="linear" presStyleCnt="0">
        <dgm:presLayoutVars>
          <dgm:animLvl val="lvl"/>
          <dgm:resizeHandles val="exact"/>
        </dgm:presLayoutVars>
      </dgm:prSet>
      <dgm:spPr/>
    </dgm:pt>
    <dgm:pt modelId="{42C82602-CB6C-4616-9C81-F430485E8C98}" type="pres">
      <dgm:prSet presAssocID="{CB79032B-3F32-421F-B2DB-2F96E5691E60}" presName="parentText" presStyleLbl="node1" presStyleIdx="0" presStyleCnt="7" custScaleY="42653" custLinFactNeighborY="-23192">
        <dgm:presLayoutVars>
          <dgm:chMax val="0"/>
          <dgm:bulletEnabled val="1"/>
        </dgm:presLayoutVars>
      </dgm:prSet>
      <dgm:spPr/>
    </dgm:pt>
    <dgm:pt modelId="{CE3B4229-CCAF-48E1-93C2-3D72C9786A92}" type="pres">
      <dgm:prSet presAssocID="{429702C3-CDDF-4AE6-97EC-7256342F3A47}" presName="spacer" presStyleCnt="0"/>
      <dgm:spPr/>
    </dgm:pt>
    <dgm:pt modelId="{F310F8CA-967E-40FA-BBC8-7F273A42DC0F}" type="pres">
      <dgm:prSet presAssocID="{6D309DEE-C518-4D31-8C54-8D9E0C16F04E}" presName="parentText" presStyleLbl="node1" presStyleIdx="1" presStyleCnt="7" custScaleY="41304">
        <dgm:presLayoutVars>
          <dgm:chMax val="0"/>
          <dgm:bulletEnabled val="1"/>
        </dgm:presLayoutVars>
      </dgm:prSet>
      <dgm:spPr/>
    </dgm:pt>
    <dgm:pt modelId="{76FAA5C8-EF08-45BF-8039-E991E35702ED}" type="pres">
      <dgm:prSet presAssocID="{7E8812C0-8319-4296-BBB5-48EF70FFD2AC}" presName="spacer" presStyleCnt="0"/>
      <dgm:spPr/>
    </dgm:pt>
    <dgm:pt modelId="{BBF3A6F7-0DD7-424D-881A-806C51962AAF}" type="pres">
      <dgm:prSet presAssocID="{CD5BFC09-FB07-43EC-9DBD-982C56CEC893}" presName="parentText" presStyleLbl="node1" presStyleIdx="2" presStyleCnt="7" custScaleY="39623">
        <dgm:presLayoutVars>
          <dgm:chMax val="0"/>
          <dgm:bulletEnabled val="1"/>
        </dgm:presLayoutVars>
      </dgm:prSet>
      <dgm:spPr/>
    </dgm:pt>
    <dgm:pt modelId="{7C0DB734-6316-4F61-8249-B3908FD5B6F5}" type="pres">
      <dgm:prSet presAssocID="{7A0D6A70-D5FD-4953-B353-844EFA53C0CB}" presName="spacer" presStyleCnt="0"/>
      <dgm:spPr/>
    </dgm:pt>
    <dgm:pt modelId="{2C1EC70D-88AF-441A-BA72-88F903DBE636}" type="pres">
      <dgm:prSet presAssocID="{A127C0F1-D530-4F12-90CA-BA58E7246496}" presName="parentText" presStyleLbl="node1" presStyleIdx="3" presStyleCnt="7" custScaleY="46404" custLinFactNeighborY="-6013">
        <dgm:presLayoutVars>
          <dgm:chMax val="0"/>
          <dgm:bulletEnabled val="1"/>
        </dgm:presLayoutVars>
      </dgm:prSet>
      <dgm:spPr/>
    </dgm:pt>
    <dgm:pt modelId="{A79A7BBD-5E5E-484D-9D2B-218C569A53F3}" type="pres">
      <dgm:prSet presAssocID="{784E3138-B68C-4888-BED8-91FDED79C772}" presName="spacer" presStyleCnt="0"/>
      <dgm:spPr/>
    </dgm:pt>
    <dgm:pt modelId="{40E67868-B5EB-4417-807C-830FE61C2A89}" type="pres">
      <dgm:prSet presAssocID="{E77EE5BD-3FF7-4A00-931F-7DF86CDA14A6}" presName="parentText" presStyleLbl="node1" presStyleIdx="4" presStyleCnt="7" custScaleY="47879" custLinFactY="88663" custLinFactNeighborY="100000">
        <dgm:presLayoutVars>
          <dgm:chMax val="0"/>
          <dgm:bulletEnabled val="1"/>
        </dgm:presLayoutVars>
      </dgm:prSet>
      <dgm:spPr/>
    </dgm:pt>
    <dgm:pt modelId="{5BE5F77B-098E-48B6-A9ED-9FAD8D717764}" type="pres">
      <dgm:prSet presAssocID="{0A7D0D47-F879-4A2A-B9A6-07EF191E7C46}" presName="spacer" presStyleCnt="0"/>
      <dgm:spPr/>
    </dgm:pt>
    <dgm:pt modelId="{B0EE6077-B053-41C3-AD39-380B9B2C4CB0}" type="pres">
      <dgm:prSet presAssocID="{BD799F4B-B1AD-4BE6-83B5-9783823B063C}" presName="parentText" presStyleLbl="node1" presStyleIdx="5" presStyleCnt="7" custScaleY="39357" custLinFactNeighborY="-74024">
        <dgm:presLayoutVars>
          <dgm:chMax val="0"/>
          <dgm:bulletEnabled val="1"/>
        </dgm:presLayoutVars>
      </dgm:prSet>
      <dgm:spPr/>
    </dgm:pt>
    <dgm:pt modelId="{75FB64BB-BFCC-4DA3-9F3B-07E937C3C042}" type="pres">
      <dgm:prSet presAssocID="{CB284217-68C1-4DE5-9F72-ABACF6C7A447}" presName="spacer" presStyleCnt="0"/>
      <dgm:spPr/>
    </dgm:pt>
    <dgm:pt modelId="{D4CC920E-87FF-4527-9D33-364F568A552B}" type="pres">
      <dgm:prSet presAssocID="{CE66D66C-74B7-4F7B-9553-8E97C436CFB2}" presName="parentText" presStyleLbl="node1" presStyleIdx="6" presStyleCnt="7" custScaleY="41624" custLinFactY="-100000" custLinFactNeighborY="-123277">
        <dgm:presLayoutVars>
          <dgm:chMax val="0"/>
          <dgm:bulletEnabled val="1"/>
        </dgm:presLayoutVars>
      </dgm:prSet>
      <dgm:spPr/>
    </dgm:pt>
  </dgm:ptLst>
  <dgm:cxnLst>
    <dgm:cxn modelId="{C6BCD702-925D-414F-B6D2-AD7BA943E1F3}" type="presOf" srcId="{667F873D-E3FB-45A5-9A86-875B33D9B639}" destId="{8907B0C5-E0C9-4089-83BC-F9B9D7A396B4}" srcOrd="0" destOrd="0" presId="urn:microsoft.com/office/officeart/2005/8/layout/vList2"/>
    <dgm:cxn modelId="{373D7421-0ADA-442F-BE9D-7A8C67BB612E}" srcId="{667F873D-E3FB-45A5-9A86-875B33D9B639}" destId="{A127C0F1-D530-4F12-90CA-BA58E7246496}" srcOrd="3" destOrd="0" parTransId="{40D1EC23-9834-4DF4-8253-87F97A9F2E71}" sibTransId="{784E3138-B68C-4888-BED8-91FDED79C772}"/>
    <dgm:cxn modelId="{542EB165-72C1-47B8-83A1-06AA76ACD203}" srcId="{667F873D-E3FB-45A5-9A86-875B33D9B639}" destId="{CD5BFC09-FB07-43EC-9DBD-982C56CEC893}" srcOrd="2" destOrd="0" parTransId="{EEC3692C-CF1B-4425-A059-87B6BF4EEE7F}" sibTransId="{7A0D6A70-D5FD-4953-B353-844EFA53C0CB}"/>
    <dgm:cxn modelId="{FAD4096F-5345-4E11-A94F-9714BC465DD6}" type="presOf" srcId="{A127C0F1-D530-4F12-90CA-BA58E7246496}" destId="{2C1EC70D-88AF-441A-BA72-88F903DBE636}" srcOrd="0" destOrd="0" presId="urn:microsoft.com/office/officeart/2005/8/layout/vList2"/>
    <dgm:cxn modelId="{1E103250-A1B4-4C55-B54A-BE5F9ECA3E28}" type="presOf" srcId="{CB79032B-3F32-421F-B2DB-2F96E5691E60}" destId="{42C82602-CB6C-4616-9C81-F430485E8C98}" srcOrd="0" destOrd="0" presId="urn:microsoft.com/office/officeart/2005/8/layout/vList2"/>
    <dgm:cxn modelId="{15FBC771-692E-4709-83AD-C44367CB81DF}" srcId="{667F873D-E3FB-45A5-9A86-875B33D9B639}" destId="{CB79032B-3F32-421F-B2DB-2F96E5691E60}" srcOrd="0" destOrd="0" parTransId="{87AB6E70-505F-4639-95C5-4966D6382503}" sibTransId="{429702C3-CDDF-4AE6-97EC-7256342F3A47}"/>
    <dgm:cxn modelId="{BD55F256-9A98-45C6-8D93-2980F7F92225}" srcId="{667F873D-E3FB-45A5-9A86-875B33D9B639}" destId="{6D309DEE-C518-4D31-8C54-8D9E0C16F04E}" srcOrd="1" destOrd="0" parTransId="{EB3082A7-0FBD-4DB1-9261-8557B968E2B3}" sibTransId="{7E8812C0-8319-4296-BBB5-48EF70FFD2AC}"/>
    <dgm:cxn modelId="{4DFBAA58-B308-4AB5-A2D3-9571C94CD2DE}" type="presOf" srcId="{CD5BFC09-FB07-43EC-9DBD-982C56CEC893}" destId="{BBF3A6F7-0DD7-424D-881A-806C51962AAF}" srcOrd="0" destOrd="0" presId="urn:microsoft.com/office/officeart/2005/8/layout/vList2"/>
    <dgm:cxn modelId="{FA7A057D-3395-4C82-831E-D56D7A80AA4F}" srcId="{667F873D-E3FB-45A5-9A86-875B33D9B639}" destId="{BD799F4B-B1AD-4BE6-83B5-9783823B063C}" srcOrd="5" destOrd="0" parTransId="{C99729FD-CF04-4E43-A2AA-48C6F6F3D5C9}" sibTransId="{CB284217-68C1-4DE5-9F72-ABACF6C7A447}"/>
    <dgm:cxn modelId="{2F27EF7F-B2F4-42D4-8AC6-11281DB11719}" type="presOf" srcId="{6D309DEE-C518-4D31-8C54-8D9E0C16F04E}" destId="{F310F8CA-967E-40FA-BBC8-7F273A42DC0F}" srcOrd="0" destOrd="0" presId="urn:microsoft.com/office/officeart/2005/8/layout/vList2"/>
    <dgm:cxn modelId="{B01FEC88-AFA7-4C2B-B5A9-86725414E1C5}" type="presOf" srcId="{BD799F4B-B1AD-4BE6-83B5-9783823B063C}" destId="{B0EE6077-B053-41C3-AD39-380B9B2C4CB0}" srcOrd="0" destOrd="0" presId="urn:microsoft.com/office/officeart/2005/8/layout/vList2"/>
    <dgm:cxn modelId="{BEBB028B-F372-4024-B028-A56497052D68}" type="presOf" srcId="{CE66D66C-74B7-4F7B-9553-8E97C436CFB2}" destId="{D4CC920E-87FF-4527-9D33-364F568A552B}" srcOrd="0" destOrd="0" presId="urn:microsoft.com/office/officeart/2005/8/layout/vList2"/>
    <dgm:cxn modelId="{4A9DDAA8-0385-4262-8B53-8ABD937CC38C}" type="presOf" srcId="{E77EE5BD-3FF7-4A00-931F-7DF86CDA14A6}" destId="{40E67868-B5EB-4417-807C-830FE61C2A89}" srcOrd="0" destOrd="0" presId="urn:microsoft.com/office/officeart/2005/8/layout/vList2"/>
    <dgm:cxn modelId="{945452C7-53E3-4DE9-85DE-4F8314D01F42}" srcId="{667F873D-E3FB-45A5-9A86-875B33D9B639}" destId="{E77EE5BD-3FF7-4A00-931F-7DF86CDA14A6}" srcOrd="4" destOrd="0" parTransId="{6EB1DDC8-534B-48A4-99BF-6E8EF44432F0}" sibTransId="{0A7D0D47-F879-4A2A-B9A6-07EF191E7C46}"/>
    <dgm:cxn modelId="{988066FC-69C1-459D-9E7B-15111631C06A}" srcId="{667F873D-E3FB-45A5-9A86-875B33D9B639}" destId="{CE66D66C-74B7-4F7B-9553-8E97C436CFB2}" srcOrd="6" destOrd="0" parTransId="{4F4336EE-D849-424F-8B65-3ED951753602}" sibTransId="{CDE0A527-C47A-42F6-BB5A-15F54FCBF59B}"/>
    <dgm:cxn modelId="{FA589EA8-98FF-4EBD-8114-DBB45F5B7FE3}" type="presParOf" srcId="{8907B0C5-E0C9-4089-83BC-F9B9D7A396B4}" destId="{42C82602-CB6C-4616-9C81-F430485E8C98}" srcOrd="0" destOrd="0" presId="urn:microsoft.com/office/officeart/2005/8/layout/vList2"/>
    <dgm:cxn modelId="{C705BB88-11CF-48BE-BFA9-449A8721C989}" type="presParOf" srcId="{8907B0C5-E0C9-4089-83BC-F9B9D7A396B4}" destId="{CE3B4229-CCAF-48E1-93C2-3D72C9786A92}" srcOrd="1" destOrd="0" presId="urn:microsoft.com/office/officeart/2005/8/layout/vList2"/>
    <dgm:cxn modelId="{1AF5818E-7C82-4D35-B6C3-473412B17B14}" type="presParOf" srcId="{8907B0C5-E0C9-4089-83BC-F9B9D7A396B4}" destId="{F310F8CA-967E-40FA-BBC8-7F273A42DC0F}" srcOrd="2" destOrd="0" presId="urn:microsoft.com/office/officeart/2005/8/layout/vList2"/>
    <dgm:cxn modelId="{2E9DBE83-466D-46F5-A6AE-29FC813E901E}" type="presParOf" srcId="{8907B0C5-E0C9-4089-83BC-F9B9D7A396B4}" destId="{76FAA5C8-EF08-45BF-8039-E991E35702ED}" srcOrd="3" destOrd="0" presId="urn:microsoft.com/office/officeart/2005/8/layout/vList2"/>
    <dgm:cxn modelId="{ECBDA050-8725-4933-B804-C1638A9741D0}" type="presParOf" srcId="{8907B0C5-E0C9-4089-83BC-F9B9D7A396B4}" destId="{BBF3A6F7-0DD7-424D-881A-806C51962AAF}" srcOrd="4" destOrd="0" presId="urn:microsoft.com/office/officeart/2005/8/layout/vList2"/>
    <dgm:cxn modelId="{952C49C7-ED2A-4F46-8406-C004DF20E08A}" type="presParOf" srcId="{8907B0C5-E0C9-4089-83BC-F9B9D7A396B4}" destId="{7C0DB734-6316-4F61-8249-B3908FD5B6F5}" srcOrd="5" destOrd="0" presId="urn:microsoft.com/office/officeart/2005/8/layout/vList2"/>
    <dgm:cxn modelId="{1B8AD81F-17DE-48B9-85AA-D269AD1FE93F}" type="presParOf" srcId="{8907B0C5-E0C9-4089-83BC-F9B9D7A396B4}" destId="{2C1EC70D-88AF-441A-BA72-88F903DBE636}" srcOrd="6" destOrd="0" presId="urn:microsoft.com/office/officeart/2005/8/layout/vList2"/>
    <dgm:cxn modelId="{DB9F88F0-53C3-4274-B2E2-912D28EA1086}" type="presParOf" srcId="{8907B0C5-E0C9-4089-83BC-F9B9D7A396B4}" destId="{A79A7BBD-5E5E-484D-9D2B-218C569A53F3}" srcOrd="7" destOrd="0" presId="urn:microsoft.com/office/officeart/2005/8/layout/vList2"/>
    <dgm:cxn modelId="{52923FC9-248A-449A-8F52-E88B8D577BAC}" type="presParOf" srcId="{8907B0C5-E0C9-4089-83BC-F9B9D7A396B4}" destId="{40E67868-B5EB-4417-807C-830FE61C2A89}" srcOrd="8" destOrd="0" presId="urn:microsoft.com/office/officeart/2005/8/layout/vList2"/>
    <dgm:cxn modelId="{8682BAC6-29D0-4878-BF5A-DEDAFF7C30FA}" type="presParOf" srcId="{8907B0C5-E0C9-4089-83BC-F9B9D7A396B4}" destId="{5BE5F77B-098E-48B6-A9ED-9FAD8D717764}" srcOrd="9" destOrd="0" presId="urn:microsoft.com/office/officeart/2005/8/layout/vList2"/>
    <dgm:cxn modelId="{91298FC4-B3F9-4C79-8B4D-739D955ED882}" type="presParOf" srcId="{8907B0C5-E0C9-4089-83BC-F9B9D7A396B4}" destId="{B0EE6077-B053-41C3-AD39-380B9B2C4CB0}" srcOrd="10" destOrd="0" presId="urn:microsoft.com/office/officeart/2005/8/layout/vList2"/>
    <dgm:cxn modelId="{0F63CFB4-422B-49B3-A7B2-D7ABFBBF4C82}" type="presParOf" srcId="{8907B0C5-E0C9-4089-83BC-F9B9D7A396B4}" destId="{75FB64BB-BFCC-4DA3-9F3B-07E937C3C042}" srcOrd="11" destOrd="0" presId="urn:microsoft.com/office/officeart/2005/8/layout/vList2"/>
    <dgm:cxn modelId="{8383E1A4-2818-49C1-9A21-A4F8C31BCF56}" type="presParOf" srcId="{8907B0C5-E0C9-4089-83BC-F9B9D7A396B4}" destId="{D4CC920E-87FF-4527-9D33-364F568A552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CF68BD-5C47-4EA2-83D5-9F021D9B602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AB8AE21-5DC4-47B0-B677-E5B9E9EF4C4E}">
      <dgm:prSet/>
      <dgm:spPr>
        <a:solidFill>
          <a:schemeClr val="accent5">
            <a:lumMod val="75000"/>
          </a:schemeClr>
        </a:solidFill>
      </dgm:spPr>
      <dgm:t>
        <a:bodyPr/>
        <a:lstStyle/>
        <a:p>
          <a:r>
            <a:rPr lang="en-IE" b="1" dirty="0"/>
            <a:t>Large-Scale Evaluation</a:t>
          </a:r>
        </a:p>
        <a:p>
          <a:r>
            <a:rPr lang="en-IE" b="0" dirty="0"/>
            <a:t>Due to l</a:t>
          </a:r>
          <a:r>
            <a:rPr lang="en-IE" dirty="0"/>
            <a:t>arge number of proposals</a:t>
          </a:r>
          <a:endParaRPr lang="en-US" dirty="0"/>
        </a:p>
      </dgm:t>
    </dgm:pt>
    <dgm:pt modelId="{BA950021-1EBB-4B71-97A4-F08F16150933}" type="parTrans" cxnId="{BF665FA5-23F9-4337-B15A-A90143FDD645}">
      <dgm:prSet/>
      <dgm:spPr/>
      <dgm:t>
        <a:bodyPr/>
        <a:lstStyle/>
        <a:p>
          <a:endParaRPr lang="en-US"/>
        </a:p>
      </dgm:t>
    </dgm:pt>
    <dgm:pt modelId="{4A6DF35B-F32F-4D28-AB84-00A9CFE00C37}" type="sibTrans" cxnId="{BF665FA5-23F9-4337-B15A-A90143FDD645}">
      <dgm:prSet/>
      <dgm:spPr/>
      <dgm:t>
        <a:bodyPr/>
        <a:lstStyle/>
        <a:p>
          <a:endParaRPr lang="en-US"/>
        </a:p>
      </dgm:t>
    </dgm:pt>
    <dgm:pt modelId="{F295C8D6-1359-4547-A0C5-F9220A90008F}">
      <dgm:prSet/>
      <dgm:spPr>
        <a:solidFill>
          <a:srgbClr val="8D216B"/>
        </a:solidFill>
      </dgm:spPr>
      <dgm:t>
        <a:bodyPr/>
        <a:lstStyle/>
        <a:p>
          <a:r>
            <a:rPr lang="en-IE" b="1" dirty="0"/>
            <a:t>Standard Peer-Review </a:t>
          </a:r>
        </a:p>
        <a:p>
          <a:r>
            <a:rPr lang="en-IE" dirty="0"/>
            <a:t>≥ 3 experts per proposal</a:t>
          </a:r>
          <a:endParaRPr lang="en-US" dirty="0"/>
        </a:p>
      </dgm:t>
    </dgm:pt>
    <dgm:pt modelId="{DA67500A-2F27-472F-ADFE-F4565B4A55B5}" type="parTrans" cxnId="{E8CBC474-F675-4A43-80F5-993FE9E94114}">
      <dgm:prSet/>
      <dgm:spPr/>
      <dgm:t>
        <a:bodyPr/>
        <a:lstStyle/>
        <a:p>
          <a:endParaRPr lang="en-US"/>
        </a:p>
      </dgm:t>
    </dgm:pt>
    <dgm:pt modelId="{65A18C4E-9837-4926-A354-F528DE06142F}" type="sibTrans" cxnId="{E8CBC474-F675-4A43-80F5-993FE9E94114}">
      <dgm:prSet/>
      <dgm:spPr/>
      <dgm:t>
        <a:bodyPr/>
        <a:lstStyle/>
        <a:p>
          <a:endParaRPr lang="en-US"/>
        </a:p>
      </dgm:t>
    </dgm:pt>
    <dgm:pt modelId="{0C9E9292-A75A-42F4-BEDE-E44B03BEBEC0}">
      <dgm:prSet/>
      <dgm:spPr>
        <a:solidFill>
          <a:schemeClr val="accent5">
            <a:lumMod val="75000"/>
          </a:schemeClr>
        </a:solidFill>
      </dgm:spPr>
      <dgm:t>
        <a:bodyPr/>
        <a:lstStyle/>
        <a:p>
          <a:r>
            <a:rPr lang="en-IE" b="1" dirty="0"/>
            <a:t>Bottom-up Programme</a:t>
          </a:r>
        </a:p>
        <a:p>
          <a:r>
            <a:rPr lang="en-IE" b="0" dirty="0"/>
            <a:t>Proposals and Experts from all disciplines</a:t>
          </a:r>
          <a:endParaRPr lang="en-US" b="0" dirty="0"/>
        </a:p>
      </dgm:t>
    </dgm:pt>
    <dgm:pt modelId="{83CE153A-A9A6-447F-8DA5-3D84D3ACC1E1}" type="parTrans" cxnId="{9BA18B80-987A-4D21-9892-E3210CA797A0}">
      <dgm:prSet/>
      <dgm:spPr/>
      <dgm:t>
        <a:bodyPr/>
        <a:lstStyle/>
        <a:p>
          <a:endParaRPr lang="en-US"/>
        </a:p>
      </dgm:t>
    </dgm:pt>
    <dgm:pt modelId="{8351EAE6-2524-445D-BE7F-69EC0368B373}" type="sibTrans" cxnId="{9BA18B80-987A-4D21-9892-E3210CA797A0}">
      <dgm:prSet/>
      <dgm:spPr/>
      <dgm:t>
        <a:bodyPr/>
        <a:lstStyle/>
        <a:p>
          <a:endParaRPr lang="en-US"/>
        </a:p>
      </dgm:t>
    </dgm:pt>
    <dgm:pt modelId="{B90AED87-5A62-4327-8222-218518AA6906}">
      <dgm:prSet/>
      <dgm:spPr>
        <a:solidFill>
          <a:srgbClr val="8D216B"/>
        </a:solidFill>
      </dgm:spPr>
      <dgm:t>
        <a:bodyPr/>
        <a:lstStyle/>
        <a:p>
          <a:r>
            <a:rPr lang="en-IE" b="1" dirty="0"/>
            <a:t>Expert Balance</a:t>
          </a:r>
        </a:p>
        <a:p>
          <a:r>
            <a:rPr lang="en-IE" b="0" dirty="0"/>
            <a:t>of experience, nationality, gender, age, sector, etc.</a:t>
          </a:r>
          <a:endParaRPr lang="en-US" b="0" dirty="0"/>
        </a:p>
      </dgm:t>
    </dgm:pt>
    <dgm:pt modelId="{D7CC602D-FB12-459C-B01C-C8A1B6CDC64D}" type="parTrans" cxnId="{CF4C70B2-7F3B-44F7-80D8-6451F65FFFF9}">
      <dgm:prSet/>
      <dgm:spPr/>
      <dgm:t>
        <a:bodyPr/>
        <a:lstStyle/>
        <a:p>
          <a:endParaRPr lang="en-US"/>
        </a:p>
      </dgm:t>
    </dgm:pt>
    <dgm:pt modelId="{D610B515-0210-43A7-A85C-A4DA72B9254C}" type="sibTrans" cxnId="{CF4C70B2-7F3B-44F7-80D8-6451F65FFFF9}">
      <dgm:prSet/>
      <dgm:spPr/>
      <dgm:t>
        <a:bodyPr/>
        <a:lstStyle/>
        <a:p>
          <a:endParaRPr lang="en-US"/>
        </a:p>
      </dgm:t>
    </dgm:pt>
    <dgm:pt modelId="{680CB9E2-6810-4711-B868-668397BC9E80}">
      <dgm:prSet/>
      <dgm:spPr>
        <a:solidFill>
          <a:schemeClr val="accent5">
            <a:lumMod val="75000"/>
          </a:schemeClr>
        </a:solidFill>
      </dgm:spPr>
      <dgm:t>
        <a:bodyPr/>
        <a:lstStyle/>
        <a:p>
          <a:r>
            <a:rPr lang="en-IE" b="1" dirty="0"/>
            <a:t>8 Scientific Panels</a:t>
          </a:r>
        </a:p>
        <a:p>
          <a:r>
            <a:rPr lang="en-IE" b="0" dirty="0"/>
            <a:t>CHE, ECO, ENG, ENV, LIF, MAT, PHY, SOC</a:t>
          </a:r>
          <a:endParaRPr lang="en-US" b="0" dirty="0"/>
        </a:p>
      </dgm:t>
    </dgm:pt>
    <dgm:pt modelId="{96BDEEF8-BB19-448F-9B3D-200138624C1C}" type="parTrans" cxnId="{318D4C2C-02CB-4E74-B7CD-6F8E801E7EEF}">
      <dgm:prSet/>
      <dgm:spPr/>
      <dgm:t>
        <a:bodyPr/>
        <a:lstStyle/>
        <a:p>
          <a:endParaRPr lang="en-US"/>
        </a:p>
      </dgm:t>
    </dgm:pt>
    <dgm:pt modelId="{4F6B8F29-D994-4CF9-BFBB-DF96E1E913FA}" type="sibTrans" cxnId="{318D4C2C-02CB-4E74-B7CD-6F8E801E7EEF}">
      <dgm:prSet/>
      <dgm:spPr/>
      <dgm:t>
        <a:bodyPr/>
        <a:lstStyle/>
        <a:p>
          <a:endParaRPr lang="en-US"/>
        </a:p>
      </dgm:t>
    </dgm:pt>
    <dgm:pt modelId="{479A29E2-DF3F-4C16-BFB1-A2459231472F}">
      <dgm:prSet/>
      <dgm:spPr>
        <a:solidFill>
          <a:srgbClr val="8D216B"/>
        </a:solidFill>
      </dgm:spPr>
      <dgm:t>
        <a:bodyPr/>
        <a:lstStyle/>
        <a:p>
          <a:r>
            <a:rPr lang="en-IE" b="1" dirty="0"/>
            <a:t>Single-Stage Evaluation</a:t>
          </a:r>
          <a:endParaRPr lang="en-US" dirty="0"/>
        </a:p>
      </dgm:t>
    </dgm:pt>
    <dgm:pt modelId="{54FC0B81-6F08-477D-97E7-6BD84AE5E95C}" type="parTrans" cxnId="{F0A20E7E-99CB-47AF-8C2D-D565C5FE753F}">
      <dgm:prSet/>
      <dgm:spPr/>
      <dgm:t>
        <a:bodyPr/>
        <a:lstStyle/>
        <a:p>
          <a:endParaRPr lang="en-US"/>
        </a:p>
      </dgm:t>
    </dgm:pt>
    <dgm:pt modelId="{C1DCA61F-4230-439F-B9C2-217136FA46DA}" type="sibTrans" cxnId="{F0A20E7E-99CB-47AF-8C2D-D565C5FE753F}">
      <dgm:prSet/>
      <dgm:spPr/>
      <dgm:t>
        <a:bodyPr/>
        <a:lstStyle/>
        <a:p>
          <a:endParaRPr lang="en-US"/>
        </a:p>
      </dgm:t>
    </dgm:pt>
    <dgm:pt modelId="{053BAF0F-D560-4F6B-995A-158E5B702A91}" type="pres">
      <dgm:prSet presAssocID="{72CF68BD-5C47-4EA2-83D5-9F021D9B602A}" presName="diagram" presStyleCnt="0">
        <dgm:presLayoutVars>
          <dgm:dir/>
          <dgm:resizeHandles val="exact"/>
        </dgm:presLayoutVars>
      </dgm:prSet>
      <dgm:spPr/>
    </dgm:pt>
    <dgm:pt modelId="{2C2508EF-B458-4245-AB86-679E2A06F31B}" type="pres">
      <dgm:prSet presAssocID="{7AB8AE21-5DC4-47B0-B677-E5B9E9EF4C4E}" presName="node" presStyleLbl="node1" presStyleIdx="0" presStyleCnt="6">
        <dgm:presLayoutVars>
          <dgm:bulletEnabled val="1"/>
        </dgm:presLayoutVars>
      </dgm:prSet>
      <dgm:spPr/>
    </dgm:pt>
    <dgm:pt modelId="{E23F1BEA-FEA9-453E-81E6-F9326F7A3BE2}" type="pres">
      <dgm:prSet presAssocID="{4A6DF35B-F32F-4D28-AB84-00A9CFE00C37}" presName="sibTrans" presStyleCnt="0"/>
      <dgm:spPr/>
    </dgm:pt>
    <dgm:pt modelId="{24523C32-5698-47C8-86ED-2F83E8CF8534}" type="pres">
      <dgm:prSet presAssocID="{F295C8D6-1359-4547-A0C5-F9220A90008F}" presName="node" presStyleLbl="node1" presStyleIdx="1" presStyleCnt="6">
        <dgm:presLayoutVars>
          <dgm:bulletEnabled val="1"/>
        </dgm:presLayoutVars>
      </dgm:prSet>
      <dgm:spPr/>
    </dgm:pt>
    <dgm:pt modelId="{FF425F7D-C883-4E44-A01C-E9E9DFDF10D6}" type="pres">
      <dgm:prSet presAssocID="{65A18C4E-9837-4926-A354-F528DE06142F}" presName="sibTrans" presStyleCnt="0"/>
      <dgm:spPr/>
    </dgm:pt>
    <dgm:pt modelId="{BFFFB98B-7325-4C34-A413-4999967070FD}" type="pres">
      <dgm:prSet presAssocID="{0C9E9292-A75A-42F4-BEDE-E44B03BEBEC0}" presName="node" presStyleLbl="node1" presStyleIdx="2" presStyleCnt="6">
        <dgm:presLayoutVars>
          <dgm:bulletEnabled val="1"/>
        </dgm:presLayoutVars>
      </dgm:prSet>
      <dgm:spPr/>
    </dgm:pt>
    <dgm:pt modelId="{F774ADEF-86D4-490F-96BE-7F5ED4B0F200}" type="pres">
      <dgm:prSet presAssocID="{8351EAE6-2524-445D-BE7F-69EC0368B373}" presName="sibTrans" presStyleCnt="0"/>
      <dgm:spPr/>
    </dgm:pt>
    <dgm:pt modelId="{77CBF0AA-B101-4E19-8C07-1AAA141AC28D}" type="pres">
      <dgm:prSet presAssocID="{B90AED87-5A62-4327-8222-218518AA6906}" presName="node" presStyleLbl="node1" presStyleIdx="3" presStyleCnt="6">
        <dgm:presLayoutVars>
          <dgm:bulletEnabled val="1"/>
        </dgm:presLayoutVars>
      </dgm:prSet>
      <dgm:spPr/>
    </dgm:pt>
    <dgm:pt modelId="{DE14B750-5A5E-4F94-894D-8398073F845B}" type="pres">
      <dgm:prSet presAssocID="{D610B515-0210-43A7-A85C-A4DA72B9254C}" presName="sibTrans" presStyleCnt="0"/>
      <dgm:spPr/>
    </dgm:pt>
    <dgm:pt modelId="{F4B638BA-6018-4EAC-9B49-62AFE374C157}" type="pres">
      <dgm:prSet presAssocID="{680CB9E2-6810-4711-B868-668397BC9E80}" presName="node" presStyleLbl="node1" presStyleIdx="4" presStyleCnt="6">
        <dgm:presLayoutVars>
          <dgm:bulletEnabled val="1"/>
        </dgm:presLayoutVars>
      </dgm:prSet>
      <dgm:spPr/>
    </dgm:pt>
    <dgm:pt modelId="{F1793EFA-2776-4443-B027-EB6465DA579F}" type="pres">
      <dgm:prSet presAssocID="{4F6B8F29-D994-4CF9-BFBB-DF96E1E913FA}" presName="sibTrans" presStyleCnt="0"/>
      <dgm:spPr/>
    </dgm:pt>
    <dgm:pt modelId="{671C5C17-4257-4274-9C13-7F591FA7B54B}" type="pres">
      <dgm:prSet presAssocID="{479A29E2-DF3F-4C16-BFB1-A2459231472F}" presName="node" presStyleLbl="node1" presStyleIdx="5" presStyleCnt="6">
        <dgm:presLayoutVars>
          <dgm:bulletEnabled val="1"/>
        </dgm:presLayoutVars>
      </dgm:prSet>
      <dgm:spPr/>
    </dgm:pt>
  </dgm:ptLst>
  <dgm:cxnLst>
    <dgm:cxn modelId="{5E037C02-9274-431A-910E-FE87887BCFA7}" type="presOf" srcId="{B90AED87-5A62-4327-8222-218518AA6906}" destId="{77CBF0AA-B101-4E19-8C07-1AAA141AC28D}" srcOrd="0" destOrd="0" presId="urn:microsoft.com/office/officeart/2005/8/layout/default"/>
    <dgm:cxn modelId="{3421A41E-3EDE-4D60-9314-8B1CC062120C}" type="presOf" srcId="{7AB8AE21-5DC4-47B0-B677-E5B9E9EF4C4E}" destId="{2C2508EF-B458-4245-AB86-679E2A06F31B}" srcOrd="0" destOrd="0" presId="urn:microsoft.com/office/officeart/2005/8/layout/default"/>
    <dgm:cxn modelId="{318D4C2C-02CB-4E74-B7CD-6F8E801E7EEF}" srcId="{72CF68BD-5C47-4EA2-83D5-9F021D9B602A}" destId="{680CB9E2-6810-4711-B868-668397BC9E80}" srcOrd="4" destOrd="0" parTransId="{96BDEEF8-BB19-448F-9B3D-200138624C1C}" sibTransId="{4F6B8F29-D994-4CF9-BFBB-DF96E1E913FA}"/>
    <dgm:cxn modelId="{E66E412E-3EE9-43C6-B75E-E84579E0DE39}" type="presOf" srcId="{0C9E9292-A75A-42F4-BEDE-E44B03BEBEC0}" destId="{BFFFB98B-7325-4C34-A413-4999967070FD}" srcOrd="0" destOrd="0" presId="urn:microsoft.com/office/officeart/2005/8/layout/default"/>
    <dgm:cxn modelId="{FF900832-4AC1-448E-9E12-0894D9ECC2EE}" type="presOf" srcId="{F295C8D6-1359-4547-A0C5-F9220A90008F}" destId="{24523C32-5698-47C8-86ED-2F83E8CF8534}" srcOrd="0" destOrd="0" presId="urn:microsoft.com/office/officeart/2005/8/layout/default"/>
    <dgm:cxn modelId="{B9016A37-AB90-424A-99AC-5F359462CCAD}" type="presOf" srcId="{680CB9E2-6810-4711-B868-668397BC9E80}" destId="{F4B638BA-6018-4EAC-9B49-62AFE374C157}" srcOrd="0" destOrd="0" presId="urn:microsoft.com/office/officeart/2005/8/layout/default"/>
    <dgm:cxn modelId="{6688E23B-05F1-4EC4-ADB2-B7BC5A089E78}" type="presOf" srcId="{72CF68BD-5C47-4EA2-83D5-9F021D9B602A}" destId="{053BAF0F-D560-4F6B-995A-158E5B702A91}" srcOrd="0" destOrd="0" presId="urn:microsoft.com/office/officeart/2005/8/layout/default"/>
    <dgm:cxn modelId="{E8CBC474-F675-4A43-80F5-993FE9E94114}" srcId="{72CF68BD-5C47-4EA2-83D5-9F021D9B602A}" destId="{F295C8D6-1359-4547-A0C5-F9220A90008F}" srcOrd="1" destOrd="0" parTransId="{DA67500A-2F27-472F-ADFE-F4565B4A55B5}" sibTransId="{65A18C4E-9837-4926-A354-F528DE06142F}"/>
    <dgm:cxn modelId="{F0A20E7E-99CB-47AF-8C2D-D565C5FE753F}" srcId="{72CF68BD-5C47-4EA2-83D5-9F021D9B602A}" destId="{479A29E2-DF3F-4C16-BFB1-A2459231472F}" srcOrd="5" destOrd="0" parTransId="{54FC0B81-6F08-477D-97E7-6BD84AE5E95C}" sibTransId="{C1DCA61F-4230-439F-B9C2-217136FA46DA}"/>
    <dgm:cxn modelId="{9BA18B80-987A-4D21-9892-E3210CA797A0}" srcId="{72CF68BD-5C47-4EA2-83D5-9F021D9B602A}" destId="{0C9E9292-A75A-42F4-BEDE-E44B03BEBEC0}" srcOrd="2" destOrd="0" parTransId="{83CE153A-A9A6-447F-8DA5-3D84D3ACC1E1}" sibTransId="{8351EAE6-2524-445D-BE7F-69EC0368B373}"/>
    <dgm:cxn modelId="{86209C87-87BE-4F95-8F85-175D5EE3CFD9}" type="presOf" srcId="{479A29E2-DF3F-4C16-BFB1-A2459231472F}" destId="{671C5C17-4257-4274-9C13-7F591FA7B54B}" srcOrd="0" destOrd="0" presId="urn:microsoft.com/office/officeart/2005/8/layout/default"/>
    <dgm:cxn modelId="{BF665FA5-23F9-4337-B15A-A90143FDD645}" srcId="{72CF68BD-5C47-4EA2-83D5-9F021D9B602A}" destId="{7AB8AE21-5DC4-47B0-B677-E5B9E9EF4C4E}" srcOrd="0" destOrd="0" parTransId="{BA950021-1EBB-4B71-97A4-F08F16150933}" sibTransId="{4A6DF35B-F32F-4D28-AB84-00A9CFE00C37}"/>
    <dgm:cxn modelId="{CF4C70B2-7F3B-44F7-80D8-6451F65FFFF9}" srcId="{72CF68BD-5C47-4EA2-83D5-9F021D9B602A}" destId="{B90AED87-5A62-4327-8222-218518AA6906}" srcOrd="3" destOrd="0" parTransId="{D7CC602D-FB12-459C-B01C-C8A1B6CDC64D}" sibTransId="{D610B515-0210-43A7-A85C-A4DA72B9254C}"/>
    <dgm:cxn modelId="{4CF50807-F943-4197-8022-31362BBE5CD4}" type="presParOf" srcId="{053BAF0F-D560-4F6B-995A-158E5B702A91}" destId="{2C2508EF-B458-4245-AB86-679E2A06F31B}" srcOrd="0" destOrd="0" presId="urn:microsoft.com/office/officeart/2005/8/layout/default"/>
    <dgm:cxn modelId="{42B8FB1B-A6FA-465F-B029-4F3F36BCBA80}" type="presParOf" srcId="{053BAF0F-D560-4F6B-995A-158E5B702A91}" destId="{E23F1BEA-FEA9-453E-81E6-F9326F7A3BE2}" srcOrd="1" destOrd="0" presId="urn:microsoft.com/office/officeart/2005/8/layout/default"/>
    <dgm:cxn modelId="{2712CFD6-5A9F-429B-8BA7-C2ED8808FDA3}" type="presParOf" srcId="{053BAF0F-D560-4F6B-995A-158E5B702A91}" destId="{24523C32-5698-47C8-86ED-2F83E8CF8534}" srcOrd="2" destOrd="0" presId="urn:microsoft.com/office/officeart/2005/8/layout/default"/>
    <dgm:cxn modelId="{755DB02F-F147-4B5C-910B-5D09E7DF49DD}" type="presParOf" srcId="{053BAF0F-D560-4F6B-995A-158E5B702A91}" destId="{FF425F7D-C883-4E44-A01C-E9E9DFDF10D6}" srcOrd="3" destOrd="0" presId="urn:microsoft.com/office/officeart/2005/8/layout/default"/>
    <dgm:cxn modelId="{7B645F24-C433-4F51-B892-9DB0BC6B70C4}" type="presParOf" srcId="{053BAF0F-D560-4F6B-995A-158E5B702A91}" destId="{BFFFB98B-7325-4C34-A413-4999967070FD}" srcOrd="4" destOrd="0" presId="urn:microsoft.com/office/officeart/2005/8/layout/default"/>
    <dgm:cxn modelId="{03199EAE-6585-4EE3-A947-FAF349CDF534}" type="presParOf" srcId="{053BAF0F-D560-4F6B-995A-158E5B702A91}" destId="{F774ADEF-86D4-490F-96BE-7F5ED4B0F200}" srcOrd="5" destOrd="0" presId="urn:microsoft.com/office/officeart/2005/8/layout/default"/>
    <dgm:cxn modelId="{D7238F22-738C-4369-AA8D-43899A444163}" type="presParOf" srcId="{053BAF0F-D560-4F6B-995A-158E5B702A91}" destId="{77CBF0AA-B101-4E19-8C07-1AAA141AC28D}" srcOrd="6" destOrd="0" presId="urn:microsoft.com/office/officeart/2005/8/layout/default"/>
    <dgm:cxn modelId="{0EDD86B3-C96C-4B6A-BD98-718AE21D2DA6}" type="presParOf" srcId="{053BAF0F-D560-4F6B-995A-158E5B702A91}" destId="{DE14B750-5A5E-4F94-894D-8398073F845B}" srcOrd="7" destOrd="0" presId="urn:microsoft.com/office/officeart/2005/8/layout/default"/>
    <dgm:cxn modelId="{950A7CAD-A7EB-4C75-8B71-6775B3A8B178}" type="presParOf" srcId="{053BAF0F-D560-4F6B-995A-158E5B702A91}" destId="{F4B638BA-6018-4EAC-9B49-62AFE374C157}" srcOrd="8" destOrd="0" presId="urn:microsoft.com/office/officeart/2005/8/layout/default"/>
    <dgm:cxn modelId="{DD661B02-B5F5-4B1C-A137-BB32C9CCD6E9}" type="presParOf" srcId="{053BAF0F-D560-4F6B-995A-158E5B702A91}" destId="{F1793EFA-2776-4443-B027-EB6465DA579F}" srcOrd="9" destOrd="0" presId="urn:microsoft.com/office/officeart/2005/8/layout/default"/>
    <dgm:cxn modelId="{0CD43CC2-A31C-46E8-858D-B94C537547FA}" type="presParOf" srcId="{053BAF0F-D560-4F6B-995A-158E5B702A91}" destId="{671C5C17-4257-4274-9C13-7F591FA7B54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D36E7-C9F6-4604-A6BC-B239B3A694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F86C48-90BE-4024-B65C-4060A04CC3DA}">
      <dgm:prSet custT="1"/>
      <dgm:spPr>
        <a:solidFill>
          <a:srgbClr val="8D216B"/>
        </a:solidFill>
      </dgm:spPr>
      <dgm:t>
        <a:bodyPr/>
        <a:lstStyle/>
        <a:p>
          <a:r>
            <a:rPr lang="en-IE" sz="2400" b="1" dirty="0"/>
            <a:t>Missing the Call deadline</a:t>
          </a:r>
          <a:endParaRPr lang="en-US" sz="2400" b="1" dirty="0"/>
        </a:p>
      </dgm:t>
    </dgm:pt>
    <dgm:pt modelId="{4CCEB891-365E-4252-AFE9-8D89C24755C4}" type="parTrans" cxnId="{ED3D42AA-5D63-4653-A4EF-4CFDD7E70F15}">
      <dgm:prSet/>
      <dgm:spPr/>
      <dgm:t>
        <a:bodyPr/>
        <a:lstStyle/>
        <a:p>
          <a:endParaRPr lang="en-US"/>
        </a:p>
      </dgm:t>
    </dgm:pt>
    <dgm:pt modelId="{76B623BB-5E87-4E79-BDF2-3362089F5BF0}" type="sibTrans" cxnId="{ED3D42AA-5D63-4653-A4EF-4CFDD7E70F15}">
      <dgm:prSet/>
      <dgm:spPr/>
      <dgm:t>
        <a:bodyPr/>
        <a:lstStyle/>
        <a:p>
          <a:endParaRPr lang="en-US"/>
        </a:p>
      </dgm:t>
    </dgm:pt>
    <dgm:pt modelId="{81D9B889-9476-455C-B1B5-ED133D530DA7}">
      <dgm:prSet custT="1"/>
      <dgm:spPr>
        <a:solidFill>
          <a:schemeClr val="accent5">
            <a:lumMod val="75000"/>
          </a:schemeClr>
        </a:solidFill>
      </dgm:spPr>
      <dgm:t>
        <a:bodyPr/>
        <a:lstStyle/>
        <a:p>
          <a:r>
            <a:rPr lang="en-IE" sz="2400" b="1" dirty="0"/>
            <a:t>Not respecting eligibility requirements </a:t>
          </a:r>
          <a:r>
            <a:rPr lang="en-IE" sz="2400" dirty="0"/>
            <a:t>(e.g. PhD or max 8 years research experience)</a:t>
          </a:r>
          <a:endParaRPr lang="en-US" sz="2400" dirty="0"/>
        </a:p>
      </dgm:t>
    </dgm:pt>
    <dgm:pt modelId="{843A9074-9BFD-485E-99E3-E50034ED11E1}" type="parTrans" cxnId="{76DDB28C-3A7E-4E29-A53B-F2A62DC78566}">
      <dgm:prSet/>
      <dgm:spPr/>
      <dgm:t>
        <a:bodyPr/>
        <a:lstStyle/>
        <a:p>
          <a:endParaRPr lang="en-US"/>
        </a:p>
      </dgm:t>
    </dgm:pt>
    <dgm:pt modelId="{11BB4AAC-9F94-41B8-B71A-6B6A80928E23}" type="sibTrans" cxnId="{76DDB28C-3A7E-4E29-A53B-F2A62DC78566}">
      <dgm:prSet/>
      <dgm:spPr/>
      <dgm:t>
        <a:bodyPr/>
        <a:lstStyle/>
        <a:p>
          <a:endParaRPr lang="en-US"/>
        </a:p>
      </dgm:t>
    </dgm:pt>
    <dgm:pt modelId="{A6E85E0B-BA4E-441E-B6A3-3BF88A80D9E7}">
      <dgm:prSet custT="1"/>
      <dgm:spPr>
        <a:solidFill>
          <a:srgbClr val="8D216B"/>
        </a:solidFill>
      </dgm:spPr>
      <dgm:t>
        <a:bodyPr/>
        <a:lstStyle/>
        <a:p>
          <a:r>
            <a:rPr lang="en-IE" sz="2400" b="1" dirty="0"/>
            <a:t>Exceeding the page limits</a:t>
          </a:r>
          <a:endParaRPr lang="en-US" sz="2400" b="1" dirty="0"/>
        </a:p>
      </dgm:t>
    </dgm:pt>
    <dgm:pt modelId="{848643A4-4611-4808-8CBD-0252D02CE70D}" type="parTrans" cxnId="{CE53A70E-976E-4673-9269-693A383C9948}">
      <dgm:prSet/>
      <dgm:spPr/>
      <dgm:t>
        <a:bodyPr/>
        <a:lstStyle/>
        <a:p>
          <a:endParaRPr lang="en-US"/>
        </a:p>
      </dgm:t>
    </dgm:pt>
    <dgm:pt modelId="{790688EA-E23B-4BD8-8C36-558849F4E540}" type="sibTrans" cxnId="{CE53A70E-976E-4673-9269-693A383C9948}">
      <dgm:prSet/>
      <dgm:spPr/>
      <dgm:t>
        <a:bodyPr/>
        <a:lstStyle/>
        <a:p>
          <a:endParaRPr lang="en-US"/>
        </a:p>
      </dgm:t>
    </dgm:pt>
    <dgm:pt modelId="{647090D6-4E03-4E1E-A5FF-AE9BBFD94356}">
      <dgm:prSet custT="1"/>
      <dgm:spPr>
        <a:solidFill>
          <a:schemeClr val="accent5">
            <a:lumMod val="75000"/>
          </a:schemeClr>
        </a:solidFill>
      </dgm:spPr>
      <dgm:t>
        <a:bodyPr/>
        <a:lstStyle/>
        <a:p>
          <a:r>
            <a:rPr lang="en-IE" sz="2400" b="1" dirty="0"/>
            <a:t>Missing Letter of Commitment </a:t>
          </a:r>
          <a:r>
            <a:rPr lang="en-IE" sz="2400" dirty="0"/>
            <a:t>(for Global Fellowships)</a:t>
          </a:r>
          <a:endParaRPr lang="en-US" sz="2400" dirty="0"/>
        </a:p>
      </dgm:t>
    </dgm:pt>
    <dgm:pt modelId="{0E576E70-E391-4F13-861D-2C61AC5E323A}" type="parTrans" cxnId="{2B499CCB-EFB3-4803-9C38-B44BD51C2AE3}">
      <dgm:prSet/>
      <dgm:spPr/>
      <dgm:t>
        <a:bodyPr/>
        <a:lstStyle/>
        <a:p>
          <a:endParaRPr lang="en-US"/>
        </a:p>
      </dgm:t>
    </dgm:pt>
    <dgm:pt modelId="{752EBE94-B5D7-42AE-8037-C8650EC6BE64}" type="sibTrans" cxnId="{2B499CCB-EFB3-4803-9C38-B44BD51C2AE3}">
      <dgm:prSet/>
      <dgm:spPr/>
      <dgm:t>
        <a:bodyPr/>
        <a:lstStyle/>
        <a:p>
          <a:endParaRPr lang="en-US"/>
        </a:p>
      </dgm:t>
    </dgm:pt>
    <dgm:pt modelId="{2E6AF1C8-6881-4D19-8590-F3214614A13F}">
      <dgm:prSet custT="1"/>
      <dgm:spPr>
        <a:solidFill>
          <a:srgbClr val="8D216B"/>
        </a:solidFill>
      </dgm:spPr>
      <dgm:t>
        <a:bodyPr/>
        <a:lstStyle/>
        <a:p>
          <a:r>
            <a:rPr lang="en-IE" sz="2400" b="1" dirty="0"/>
            <a:t>Confusing Secondments and Non-Academic Placements</a:t>
          </a:r>
          <a:endParaRPr lang="en-US" sz="2400" b="1" dirty="0"/>
        </a:p>
      </dgm:t>
    </dgm:pt>
    <dgm:pt modelId="{BA6C70F8-8280-4C47-9F33-21C0DAD9C376}" type="parTrans" cxnId="{6E645F2C-0193-4915-A27B-A8A038D5474B}">
      <dgm:prSet/>
      <dgm:spPr/>
      <dgm:t>
        <a:bodyPr/>
        <a:lstStyle/>
        <a:p>
          <a:endParaRPr lang="en-US"/>
        </a:p>
      </dgm:t>
    </dgm:pt>
    <dgm:pt modelId="{67D03B73-75CA-46AC-941E-DD0C7BCF3ACA}" type="sibTrans" cxnId="{6E645F2C-0193-4915-A27B-A8A038D5474B}">
      <dgm:prSet/>
      <dgm:spPr/>
      <dgm:t>
        <a:bodyPr/>
        <a:lstStyle/>
        <a:p>
          <a:endParaRPr lang="en-US"/>
        </a:p>
      </dgm:t>
    </dgm:pt>
    <dgm:pt modelId="{9AF407EF-CAA5-4759-9309-5BF084C77978}">
      <dgm:prSet custT="1"/>
      <dgm:spPr>
        <a:solidFill>
          <a:schemeClr val="accent5">
            <a:lumMod val="75000"/>
          </a:schemeClr>
        </a:solidFill>
      </dgm:spPr>
      <dgm:t>
        <a:bodyPr/>
        <a:lstStyle/>
        <a:p>
          <a:r>
            <a:rPr lang="en-IE" sz="2400" b="1" dirty="0"/>
            <a:t>Requesting an ineligible Non-Academic Placement or secondment</a:t>
          </a:r>
          <a:endParaRPr lang="en-US" sz="2400" b="1" dirty="0"/>
        </a:p>
      </dgm:t>
    </dgm:pt>
    <dgm:pt modelId="{05F42C14-5D99-4011-B0F2-990F38ECE52E}" type="parTrans" cxnId="{8024E35F-3337-4B12-BEA6-03EA7DA3969A}">
      <dgm:prSet/>
      <dgm:spPr/>
      <dgm:t>
        <a:bodyPr/>
        <a:lstStyle/>
        <a:p>
          <a:endParaRPr lang="en-US"/>
        </a:p>
      </dgm:t>
    </dgm:pt>
    <dgm:pt modelId="{D90361D3-F6B5-4AB1-B601-19B65953F6B9}" type="sibTrans" cxnId="{8024E35F-3337-4B12-BEA6-03EA7DA3969A}">
      <dgm:prSet/>
      <dgm:spPr/>
      <dgm:t>
        <a:bodyPr/>
        <a:lstStyle/>
        <a:p>
          <a:endParaRPr lang="en-US"/>
        </a:p>
      </dgm:t>
    </dgm:pt>
    <dgm:pt modelId="{2A9857EB-08D6-48E4-B004-836619A2E84B}">
      <dgm:prSet custT="1"/>
      <dgm:spPr>
        <a:solidFill>
          <a:srgbClr val="8D216B"/>
        </a:solidFill>
      </dgm:spPr>
      <dgm:t>
        <a:bodyPr/>
        <a:lstStyle/>
        <a:p>
          <a:r>
            <a:rPr lang="en-IE" sz="2400" b="1" dirty="0"/>
            <a:t>Using too small font</a:t>
          </a:r>
          <a:endParaRPr lang="en-US" sz="2400" b="1" dirty="0"/>
        </a:p>
      </dgm:t>
    </dgm:pt>
    <dgm:pt modelId="{A570812F-6B83-4896-9FDD-66C70211E358}" type="parTrans" cxnId="{F29D8938-3E71-49C5-921A-6B40625AA44C}">
      <dgm:prSet/>
      <dgm:spPr/>
      <dgm:t>
        <a:bodyPr/>
        <a:lstStyle/>
        <a:p>
          <a:endParaRPr lang="en-IE"/>
        </a:p>
      </dgm:t>
    </dgm:pt>
    <dgm:pt modelId="{23CDF39D-55F0-4EAD-A948-946D2C8C0EFE}" type="sibTrans" cxnId="{F29D8938-3E71-49C5-921A-6B40625AA44C}">
      <dgm:prSet/>
      <dgm:spPr/>
      <dgm:t>
        <a:bodyPr/>
        <a:lstStyle/>
        <a:p>
          <a:endParaRPr lang="en-IE"/>
        </a:p>
      </dgm:t>
    </dgm:pt>
    <dgm:pt modelId="{588238BD-0395-41D4-9049-04C61F416599}" type="pres">
      <dgm:prSet presAssocID="{729D36E7-C9F6-4604-A6BC-B239B3A69416}" presName="linear" presStyleCnt="0">
        <dgm:presLayoutVars>
          <dgm:animLvl val="lvl"/>
          <dgm:resizeHandles val="exact"/>
        </dgm:presLayoutVars>
      </dgm:prSet>
      <dgm:spPr/>
    </dgm:pt>
    <dgm:pt modelId="{FDFAEB88-CC8A-48B7-8203-409121A910C8}" type="pres">
      <dgm:prSet presAssocID="{E0F86C48-90BE-4024-B65C-4060A04CC3DA}" presName="parentText" presStyleLbl="node1" presStyleIdx="0" presStyleCnt="7" custScaleY="44372" custLinFactY="9384" custLinFactNeighborY="100000">
        <dgm:presLayoutVars>
          <dgm:chMax val="0"/>
          <dgm:bulletEnabled val="1"/>
        </dgm:presLayoutVars>
      </dgm:prSet>
      <dgm:spPr/>
    </dgm:pt>
    <dgm:pt modelId="{8D8EDE48-E05D-47E8-98CA-CFE5E605AB34}" type="pres">
      <dgm:prSet presAssocID="{76B623BB-5E87-4E79-BDF2-3362089F5BF0}" presName="spacer" presStyleCnt="0"/>
      <dgm:spPr/>
    </dgm:pt>
    <dgm:pt modelId="{DFEBF713-F6B9-4E78-8B79-DD6762E18A8D}" type="pres">
      <dgm:prSet presAssocID="{81D9B889-9476-455C-B1B5-ED133D530DA7}" presName="parentText" presStyleLbl="node1" presStyleIdx="1" presStyleCnt="7" custScaleY="61802" custLinFactY="7209" custLinFactNeighborX="-141" custLinFactNeighborY="100000">
        <dgm:presLayoutVars>
          <dgm:chMax val="0"/>
          <dgm:bulletEnabled val="1"/>
        </dgm:presLayoutVars>
      </dgm:prSet>
      <dgm:spPr/>
    </dgm:pt>
    <dgm:pt modelId="{86749CA1-75C0-44A9-A22F-6B132663F0E6}" type="pres">
      <dgm:prSet presAssocID="{11BB4AAC-9F94-41B8-B71A-6B6A80928E23}" presName="spacer" presStyleCnt="0"/>
      <dgm:spPr/>
    </dgm:pt>
    <dgm:pt modelId="{BA49BA8A-A6A2-475D-8A40-39D42B8D8777}" type="pres">
      <dgm:prSet presAssocID="{A6E85E0B-BA4E-441E-B6A3-3BF88A80D9E7}" presName="parentText" presStyleLbl="node1" presStyleIdx="2" presStyleCnt="7" custScaleY="38453" custLinFactY="2277" custLinFactNeighborX="-424" custLinFactNeighborY="100000">
        <dgm:presLayoutVars>
          <dgm:chMax val="0"/>
          <dgm:bulletEnabled val="1"/>
        </dgm:presLayoutVars>
      </dgm:prSet>
      <dgm:spPr/>
    </dgm:pt>
    <dgm:pt modelId="{3D25924E-F0C5-4649-A9F7-AA71369FD824}" type="pres">
      <dgm:prSet presAssocID="{790688EA-E23B-4BD8-8C36-558849F4E540}" presName="spacer" presStyleCnt="0"/>
      <dgm:spPr/>
    </dgm:pt>
    <dgm:pt modelId="{C5A7B880-CA00-48F7-8813-E317689E8121}" type="pres">
      <dgm:prSet presAssocID="{647090D6-4E03-4E1E-A5FF-AE9BBFD94356}" presName="parentText" presStyleLbl="node1" presStyleIdx="3" presStyleCnt="7" custScaleY="70679" custLinFactNeighborY="80811">
        <dgm:presLayoutVars>
          <dgm:chMax val="0"/>
          <dgm:bulletEnabled val="1"/>
        </dgm:presLayoutVars>
      </dgm:prSet>
      <dgm:spPr/>
    </dgm:pt>
    <dgm:pt modelId="{703ADAEB-C3E2-4997-BFE7-DF5282C8C858}" type="pres">
      <dgm:prSet presAssocID="{752EBE94-B5D7-42AE-8037-C8650EC6BE64}" presName="spacer" presStyleCnt="0"/>
      <dgm:spPr/>
    </dgm:pt>
    <dgm:pt modelId="{62F26D5F-12F0-4C3A-97A7-703265FE71B5}" type="pres">
      <dgm:prSet presAssocID="{2E6AF1C8-6881-4D19-8590-F3214614A13F}" presName="parentText" presStyleLbl="node1" presStyleIdx="4" presStyleCnt="7" custScaleY="46951" custLinFactNeighborY="26091">
        <dgm:presLayoutVars>
          <dgm:chMax val="0"/>
          <dgm:bulletEnabled val="1"/>
        </dgm:presLayoutVars>
      </dgm:prSet>
      <dgm:spPr/>
    </dgm:pt>
    <dgm:pt modelId="{3AC4EFE5-6774-44B8-8DA6-3A0656D1E347}" type="pres">
      <dgm:prSet presAssocID="{67D03B73-75CA-46AC-941E-DD0C7BCF3ACA}" presName="spacer" presStyleCnt="0"/>
      <dgm:spPr/>
    </dgm:pt>
    <dgm:pt modelId="{4D46C3E1-0AF6-4737-A5E2-597C21BFF947}" type="pres">
      <dgm:prSet presAssocID="{9AF407EF-CAA5-4759-9309-5BF084C77978}" presName="parentText" presStyleLbl="node1" presStyleIdx="5" presStyleCnt="7" custScaleY="59284" custLinFactNeighborX="424" custLinFactNeighborY="-2595">
        <dgm:presLayoutVars>
          <dgm:chMax val="0"/>
          <dgm:bulletEnabled val="1"/>
        </dgm:presLayoutVars>
      </dgm:prSet>
      <dgm:spPr/>
    </dgm:pt>
    <dgm:pt modelId="{D2ADB507-72EF-438A-AD45-150F51BA0C74}" type="pres">
      <dgm:prSet presAssocID="{D90361D3-F6B5-4AB1-B601-19B65953F6B9}" presName="spacer" presStyleCnt="0"/>
      <dgm:spPr/>
    </dgm:pt>
    <dgm:pt modelId="{29B23D3F-4FC3-4AA3-A032-0318E26FEF81}" type="pres">
      <dgm:prSet presAssocID="{2A9857EB-08D6-48E4-B004-836619A2E84B}" presName="parentText" presStyleLbl="node1" presStyleIdx="6" presStyleCnt="7" custScaleY="38453" custLinFactNeighborX="-241" custLinFactNeighborY="-24463">
        <dgm:presLayoutVars>
          <dgm:chMax val="0"/>
          <dgm:bulletEnabled val="1"/>
        </dgm:presLayoutVars>
      </dgm:prSet>
      <dgm:spPr/>
    </dgm:pt>
  </dgm:ptLst>
  <dgm:cxnLst>
    <dgm:cxn modelId="{4E3D8A03-5007-43C9-BF7B-036935E7381C}" type="presOf" srcId="{E0F86C48-90BE-4024-B65C-4060A04CC3DA}" destId="{FDFAEB88-CC8A-48B7-8203-409121A910C8}" srcOrd="0" destOrd="0" presId="urn:microsoft.com/office/officeart/2005/8/layout/vList2"/>
    <dgm:cxn modelId="{918C8F09-4E5A-4241-A2A8-A4EB936E6B5B}" type="presOf" srcId="{2A9857EB-08D6-48E4-B004-836619A2E84B}" destId="{29B23D3F-4FC3-4AA3-A032-0318E26FEF81}" srcOrd="0" destOrd="0" presId="urn:microsoft.com/office/officeart/2005/8/layout/vList2"/>
    <dgm:cxn modelId="{CE53A70E-976E-4673-9269-693A383C9948}" srcId="{729D36E7-C9F6-4604-A6BC-B239B3A69416}" destId="{A6E85E0B-BA4E-441E-B6A3-3BF88A80D9E7}" srcOrd="2" destOrd="0" parTransId="{848643A4-4611-4808-8CBD-0252D02CE70D}" sibTransId="{790688EA-E23B-4BD8-8C36-558849F4E540}"/>
    <dgm:cxn modelId="{F5FE5D19-2661-4A56-9B41-293FA7344E7C}" type="presOf" srcId="{81D9B889-9476-455C-B1B5-ED133D530DA7}" destId="{DFEBF713-F6B9-4E78-8B79-DD6762E18A8D}" srcOrd="0" destOrd="0" presId="urn:microsoft.com/office/officeart/2005/8/layout/vList2"/>
    <dgm:cxn modelId="{6E645F2C-0193-4915-A27B-A8A038D5474B}" srcId="{729D36E7-C9F6-4604-A6BC-B239B3A69416}" destId="{2E6AF1C8-6881-4D19-8590-F3214614A13F}" srcOrd="4" destOrd="0" parTransId="{BA6C70F8-8280-4C47-9F33-21C0DAD9C376}" sibTransId="{67D03B73-75CA-46AC-941E-DD0C7BCF3ACA}"/>
    <dgm:cxn modelId="{F29D8938-3E71-49C5-921A-6B40625AA44C}" srcId="{729D36E7-C9F6-4604-A6BC-B239B3A69416}" destId="{2A9857EB-08D6-48E4-B004-836619A2E84B}" srcOrd="6" destOrd="0" parTransId="{A570812F-6B83-4896-9FDD-66C70211E358}" sibTransId="{23CDF39D-55F0-4EAD-A948-946D2C8C0EFE}"/>
    <dgm:cxn modelId="{8024E35F-3337-4B12-BEA6-03EA7DA3969A}" srcId="{729D36E7-C9F6-4604-A6BC-B239B3A69416}" destId="{9AF407EF-CAA5-4759-9309-5BF084C77978}" srcOrd="5" destOrd="0" parTransId="{05F42C14-5D99-4011-B0F2-990F38ECE52E}" sibTransId="{D90361D3-F6B5-4AB1-B601-19B65953F6B9}"/>
    <dgm:cxn modelId="{3FBF7169-933E-4183-8882-6F4ECB1CCD1A}" type="presOf" srcId="{A6E85E0B-BA4E-441E-B6A3-3BF88A80D9E7}" destId="{BA49BA8A-A6A2-475D-8A40-39D42B8D8777}" srcOrd="0" destOrd="0" presId="urn:microsoft.com/office/officeart/2005/8/layout/vList2"/>
    <dgm:cxn modelId="{B38B6C72-D21E-472F-AD92-F43ED5A9BEE2}" type="presOf" srcId="{2E6AF1C8-6881-4D19-8590-F3214614A13F}" destId="{62F26D5F-12F0-4C3A-97A7-703265FE71B5}" srcOrd="0" destOrd="0" presId="urn:microsoft.com/office/officeart/2005/8/layout/vList2"/>
    <dgm:cxn modelId="{7262DA5A-8C72-4E6F-AC57-947E19991806}" type="presOf" srcId="{647090D6-4E03-4E1E-A5FF-AE9BBFD94356}" destId="{C5A7B880-CA00-48F7-8813-E317689E8121}" srcOrd="0" destOrd="0" presId="urn:microsoft.com/office/officeart/2005/8/layout/vList2"/>
    <dgm:cxn modelId="{76DDB28C-3A7E-4E29-A53B-F2A62DC78566}" srcId="{729D36E7-C9F6-4604-A6BC-B239B3A69416}" destId="{81D9B889-9476-455C-B1B5-ED133D530DA7}" srcOrd="1" destOrd="0" parTransId="{843A9074-9BFD-485E-99E3-E50034ED11E1}" sibTransId="{11BB4AAC-9F94-41B8-B71A-6B6A80928E23}"/>
    <dgm:cxn modelId="{ED3D42AA-5D63-4653-A4EF-4CFDD7E70F15}" srcId="{729D36E7-C9F6-4604-A6BC-B239B3A69416}" destId="{E0F86C48-90BE-4024-B65C-4060A04CC3DA}" srcOrd="0" destOrd="0" parTransId="{4CCEB891-365E-4252-AFE9-8D89C24755C4}" sibTransId="{76B623BB-5E87-4E79-BDF2-3362089F5BF0}"/>
    <dgm:cxn modelId="{2B499CCB-EFB3-4803-9C38-B44BD51C2AE3}" srcId="{729D36E7-C9F6-4604-A6BC-B239B3A69416}" destId="{647090D6-4E03-4E1E-A5FF-AE9BBFD94356}" srcOrd="3" destOrd="0" parTransId="{0E576E70-E391-4F13-861D-2C61AC5E323A}" sibTransId="{752EBE94-B5D7-42AE-8037-C8650EC6BE64}"/>
    <dgm:cxn modelId="{596AFDF3-7B11-4FF2-927F-CF79A4898992}" type="presOf" srcId="{729D36E7-C9F6-4604-A6BC-B239B3A69416}" destId="{588238BD-0395-41D4-9049-04C61F416599}" srcOrd="0" destOrd="0" presId="urn:microsoft.com/office/officeart/2005/8/layout/vList2"/>
    <dgm:cxn modelId="{90C6D8F5-36E9-4A2F-A466-95C5ECF462C0}" type="presOf" srcId="{9AF407EF-CAA5-4759-9309-5BF084C77978}" destId="{4D46C3E1-0AF6-4737-A5E2-597C21BFF947}" srcOrd="0" destOrd="0" presId="urn:microsoft.com/office/officeart/2005/8/layout/vList2"/>
    <dgm:cxn modelId="{6CF164F2-0392-4DA1-B80A-6E5BA7A19924}" type="presParOf" srcId="{588238BD-0395-41D4-9049-04C61F416599}" destId="{FDFAEB88-CC8A-48B7-8203-409121A910C8}" srcOrd="0" destOrd="0" presId="urn:microsoft.com/office/officeart/2005/8/layout/vList2"/>
    <dgm:cxn modelId="{51A12BA5-EDBA-47CC-80C8-FA5C2FABD338}" type="presParOf" srcId="{588238BD-0395-41D4-9049-04C61F416599}" destId="{8D8EDE48-E05D-47E8-98CA-CFE5E605AB34}" srcOrd="1" destOrd="0" presId="urn:microsoft.com/office/officeart/2005/8/layout/vList2"/>
    <dgm:cxn modelId="{CFB470A2-CCB9-47F7-93C0-9A24E586F509}" type="presParOf" srcId="{588238BD-0395-41D4-9049-04C61F416599}" destId="{DFEBF713-F6B9-4E78-8B79-DD6762E18A8D}" srcOrd="2" destOrd="0" presId="urn:microsoft.com/office/officeart/2005/8/layout/vList2"/>
    <dgm:cxn modelId="{AF6ACD78-FC7C-4171-836D-1D75CC148B4D}" type="presParOf" srcId="{588238BD-0395-41D4-9049-04C61F416599}" destId="{86749CA1-75C0-44A9-A22F-6B132663F0E6}" srcOrd="3" destOrd="0" presId="urn:microsoft.com/office/officeart/2005/8/layout/vList2"/>
    <dgm:cxn modelId="{76FBB4D4-17B7-4C28-8240-19867FCEE265}" type="presParOf" srcId="{588238BD-0395-41D4-9049-04C61F416599}" destId="{BA49BA8A-A6A2-475D-8A40-39D42B8D8777}" srcOrd="4" destOrd="0" presId="urn:microsoft.com/office/officeart/2005/8/layout/vList2"/>
    <dgm:cxn modelId="{29AC24EC-9036-4EFD-BEF4-8A09B9766885}" type="presParOf" srcId="{588238BD-0395-41D4-9049-04C61F416599}" destId="{3D25924E-F0C5-4649-A9F7-AA71369FD824}" srcOrd="5" destOrd="0" presId="urn:microsoft.com/office/officeart/2005/8/layout/vList2"/>
    <dgm:cxn modelId="{41B7C741-29A2-4C0F-85A1-C8B913E6162F}" type="presParOf" srcId="{588238BD-0395-41D4-9049-04C61F416599}" destId="{C5A7B880-CA00-48F7-8813-E317689E8121}" srcOrd="6" destOrd="0" presId="urn:microsoft.com/office/officeart/2005/8/layout/vList2"/>
    <dgm:cxn modelId="{C84F7F0E-E6C2-4ECC-B5F4-980A4450D85A}" type="presParOf" srcId="{588238BD-0395-41D4-9049-04C61F416599}" destId="{703ADAEB-C3E2-4997-BFE7-DF5282C8C858}" srcOrd="7" destOrd="0" presId="urn:microsoft.com/office/officeart/2005/8/layout/vList2"/>
    <dgm:cxn modelId="{FAE1974C-38F2-4666-8300-7D50AD02FB51}" type="presParOf" srcId="{588238BD-0395-41D4-9049-04C61F416599}" destId="{62F26D5F-12F0-4C3A-97A7-703265FE71B5}" srcOrd="8" destOrd="0" presId="urn:microsoft.com/office/officeart/2005/8/layout/vList2"/>
    <dgm:cxn modelId="{3A71AE8E-F293-4148-A547-1194B6F8A236}" type="presParOf" srcId="{588238BD-0395-41D4-9049-04C61F416599}" destId="{3AC4EFE5-6774-44B8-8DA6-3A0656D1E347}" srcOrd="9" destOrd="0" presId="urn:microsoft.com/office/officeart/2005/8/layout/vList2"/>
    <dgm:cxn modelId="{737301F1-9C88-43F8-BE4C-4544C6F1E6B3}" type="presParOf" srcId="{588238BD-0395-41D4-9049-04C61F416599}" destId="{4D46C3E1-0AF6-4737-A5E2-597C21BFF947}" srcOrd="10" destOrd="0" presId="urn:microsoft.com/office/officeart/2005/8/layout/vList2"/>
    <dgm:cxn modelId="{56DAB1EC-1872-49CF-9892-8E689D88E0FA}" type="presParOf" srcId="{588238BD-0395-41D4-9049-04C61F416599}" destId="{D2ADB507-72EF-438A-AD45-150F51BA0C74}" srcOrd="11" destOrd="0" presId="urn:microsoft.com/office/officeart/2005/8/layout/vList2"/>
    <dgm:cxn modelId="{9896F169-DF5E-4010-9D21-55CD4EE09340}" type="presParOf" srcId="{588238BD-0395-41D4-9049-04C61F416599}" destId="{29B23D3F-4FC3-4AA3-A032-0318E26FEF8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82602-CB6C-4616-9C81-F430485E8C98}">
      <dsp:nvSpPr>
        <dsp:cNvPr id="0" name=""/>
        <dsp:cNvSpPr/>
      </dsp:nvSpPr>
      <dsp:spPr>
        <a:xfrm>
          <a:off x="0" y="115040"/>
          <a:ext cx="10515600" cy="511017"/>
        </a:xfrm>
        <a:prstGeom prst="round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Postdoctoral researchers </a:t>
          </a:r>
          <a:r>
            <a:rPr lang="en-IE" sz="2800" u="sng" kern="1200" dirty="0"/>
            <a:t>only</a:t>
          </a:r>
          <a:r>
            <a:rPr lang="en-IE" sz="2800" u="none" kern="1200" dirty="0"/>
            <a:t> </a:t>
          </a:r>
          <a:r>
            <a:rPr lang="en-IE" sz="2800" i="1" u="none" kern="1200" dirty="0"/>
            <a:t>[ELIGIBILITY]</a:t>
          </a:r>
          <a:endParaRPr lang="en-US" sz="2800" i="1" u="none" kern="1200" dirty="0"/>
        </a:p>
      </dsp:txBody>
      <dsp:txXfrm>
        <a:off x="24946" y="139986"/>
        <a:ext cx="10465708" cy="461125"/>
      </dsp:txXfrm>
    </dsp:sp>
    <dsp:sp modelId="{F310F8CA-967E-40FA-BBC8-7F273A42DC0F}">
      <dsp:nvSpPr>
        <dsp:cNvPr id="0" name=""/>
        <dsp:cNvSpPr/>
      </dsp:nvSpPr>
      <dsp:spPr>
        <a:xfrm>
          <a:off x="0" y="853125"/>
          <a:ext cx="10515600" cy="494854"/>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Maximum of 8 years FTE postdoctoral research experience </a:t>
          </a:r>
          <a:r>
            <a:rPr lang="en-IE" sz="2700" i="1" kern="1200" dirty="0"/>
            <a:t>[ELIGIBILITY] </a:t>
          </a:r>
          <a:endParaRPr lang="en-US" sz="2700" i="1" kern="1200" dirty="0"/>
        </a:p>
      </dsp:txBody>
      <dsp:txXfrm>
        <a:off x="24157" y="877282"/>
        <a:ext cx="10467286" cy="446540"/>
      </dsp:txXfrm>
    </dsp:sp>
    <dsp:sp modelId="{BBF3A6F7-0DD7-424D-881A-806C51962AAF}">
      <dsp:nvSpPr>
        <dsp:cNvPr id="0" name=""/>
        <dsp:cNvSpPr/>
      </dsp:nvSpPr>
      <dsp:spPr>
        <a:xfrm>
          <a:off x="0" y="1532300"/>
          <a:ext cx="10515600" cy="474715"/>
        </a:xfrm>
        <a:prstGeom prst="round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Researcher mobility scheme </a:t>
          </a:r>
          <a:r>
            <a:rPr lang="en-IE" sz="2800" i="1" kern="1200" dirty="0"/>
            <a:t>[ELIGIBILITY]</a:t>
          </a:r>
          <a:endParaRPr lang="en-US" sz="2800" i="1" kern="1200" dirty="0"/>
        </a:p>
      </dsp:txBody>
      <dsp:txXfrm>
        <a:off x="23174" y="1555474"/>
        <a:ext cx="10469252" cy="428367"/>
      </dsp:txXfrm>
    </dsp:sp>
    <dsp:sp modelId="{2C1EC70D-88AF-441A-BA72-88F903DBE636}">
      <dsp:nvSpPr>
        <dsp:cNvPr id="0" name=""/>
        <dsp:cNvSpPr/>
      </dsp:nvSpPr>
      <dsp:spPr>
        <a:xfrm>
          <a:off x="0" y="2180252"/>
          <a:ext cx="10515600" cy="55595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Training through research</a:t>
          </a:r>
          <a:endParaRPr lang="en-US" sz="2800" kern="1200" dirty="0"/>
        </a:p>
      </dsp:txBody>
      <dsp:txXfrm>
        <a:off x="27140" y="2207392"/>
        <a:ext cx="10461320" cy="501677"/>
      </dsp:txXfrm>
    </dsp:sp>
    <dsp:sp modelId="{40E67868-B5EB-4417-807C-830FE61C2A89}">
      <dsp:nvSpPr>
        <dsp:cNvPr id="0" name=""/>
        <dsp:cNvSpPr/>
      </dsp:nvSpPr>
      <dsp:spPr>
        <a:xfrm>
          <a:off x="0" y="4178186"/>
          <a:ext cx="10515600" cy="573628"/>
        </a:xfrm>
        <a:prstGeom prst="round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12-24m (EF) or 24-36m (GF) + Non-Academic Placement (max. 6m) </a:t>
          </a:r>
          <a:endParaRPr lang="en-US" sz="2800" kern="1200" dirty="0"/>
        </a:p>
      </dsp:txBody>
      <dsp:txXfrm>
        <a:off x="28002" y="4206188"/>
        <a:ext cx="10459596" cy="517624"/>
      </dsp:txXfrm>
    </dsp:sp>
    <dsp:sp modelId="{B0EE6077-B053-41C3-AD39-380B9B2C4CB0}">
      <dsp:nvSpPr>
        <dsp:cNvPr id="0" name=""/>
        <dsp:cNvSpPr/>
      </dsp:nvSpPr>
      <dsp:spPr>
        <a:xfrm>
          <a:off x="0" y="3553120"/>
          <a:ext cx="10515600" cy="47152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Secondments encouraged (worldwide, up to 1/3 of project duration)</a:t>
          </a:r>
        </a:p>
      </dsp:txBody>
      <dsp:txXfrm>
        <a:off x="23018" y="3576138"/>
        <a:ext cx="10469564" cy="425492"/>
      </dsp:txXfrm>
    </dsp:sp>
    <dsp:sp modelId="{D4CC920E-87FF-4527-9D33-364F568A552B}">
      <dsp:nvSpPr>
        <dsp:cNvPr id="0" name=""/>
        <dsp:cNvSpPr/>
      </dsp:nvSpPr>
      <dsp:spPr>
        <a:xfrm>
          <a:off x="0" y="2920105"/>
          <a:ext cx="10515600" cy="498688"/>
        </a:xfrm>
        <a:prstGeom prst="round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Non-Academic Placements possible (up to 6m at end of project)</a:t>
          </a:r>
        </a:p>
      </dsp:txBody>
      <dsp:txXfrm>
        <a:off x="24344" y="2944449"/>
        <a:ext cx="10466912" cy="45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508EF-B458-4245-AB86-679E2A06F31B}">
      <dsp:nvSpPr>
        <dsp:cNvPr id="0" name=""/>
        <dsp:cNvSpPr/>
      </dsp:nvSpPr>
      <dsp:spPr>
        <a:xfrm>
          <a:off x="0" y="40290"/>
          <a:ext cx="3286125" cy="1971675"/>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b="1" kern="1200" dirty="0"/>
            <a:t>Large-Scale Evaluation</a:t>
          </a:r>
        </a:p>
        <a:p>
          <a:pPr marL="0" lvl="0" indent="0" algn="ctr" defTabSz="1200150">
            <a:lnSpc>
              <a:spcPct val="90000"/>
            </a:lnSpc>
            <a:spcBef>
              <a:spcPct val="0"/>
            </a:spcBef>
            <a:spcAft>
              <a:spcPct val="35000"/>
            </a:spcAft>
            <a:buNone/>
          </a:pPr>
          <a:r>
            <a:rPr lang="en-IE" sz="2700" b="0" kern="1200" dirty="0"/>
            <a:t>Due to l</a:t>
          </a:r>
          <a:r>
            <a:rPr lang="en-IE" sz="2700" kern="1200" dirty="0"/>
            <a:t>arge number of proposals</a:t>
          </a:r>
          <a:endParaRPr lang="en-US" sz="2700" kern="1200" dirty="0"/>
        </a:p>
      </dsp:txBody>
      <dsp:txXfrm>
        <a:off x="0" y="40290"/>
        <a:ext cx="3286125" cy="1971675"/>
      </dsp:txXfrm>
    </dsp:sp>
    <dsp:sp modelId="{24523C32-5698-47C8-86ED-2F83E8CF8534}">
      <dsp:nvSpPr>
        <dsp:cNvPr id="0" name=""/>
        <dsp:cNvSpPr/>
      </dsp:nvSpPr>
      <dsp:spPr>
        <a:xfrm>
          <a:off x="3614737" y="40290"/>
          <a:ext cx="3286125" cy="1971675"/>
        </a:xfrm>
        <a:prstGeom prst="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b="1" kern="1200" dirty="0"/>
            <a:t>Standard Peer-Review </a:t>
          </a:r>
        </a:p>
        <a:p>
          <a:pPr marL="0" lvl="0" indent="0" algn="ctr" defTabSz="1200150">
            <a:lnSpc>
              <a:spcPct val="90000"/>
            </a:lnSpc>
            <a:spcBef>
              <a:spcPct val="0"/>
            </a:spcBef>
            <a:spcAft>
              <a:spcPct val="35000"/>
            </a:spcAft>
            <a:buNone/>
          </a:pPr>
          <a:r>
            <a:rPr lang="en-IE" sz="2700" kern="1200" dirty="0"/>
            <a:t>≥ 3 experts per proposal</a:t>
          </a:r>
          <a:endParaRPr lang="en-US" sz="2700" kern="1200" dirty="0"/>
        </a:p>
      </dsp:txBody>
      <dsp:txXfrm>
        <a:off x="3614737" y="40290"/>
        <a:ext cx="3286125" cy="1971675"/>
      </dsp:txXfrm>
    </dsp:sp>
    <dsp:sp modelId="{BFFFB98B-7325-4C34-A413-4999967070FD}">
      <dsp:nvSpPr>
        <dsp:cNvPr id="0" name=""/>
        <dsp:cNvSpPr/>
      </dsp:nvSpPr>
      <dsp:spPr>
        <a:xfrm>
          <a:off x="7229475" y="40290"/>
          <a:ext cx="3286125" cy="1971675"/>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b="1" kern="1200" dirty="0"/>
            <a:t>Bottom-up Programme</a:t>
          </a:r>
        </a:p>
        <a:p>
          <a:pPr marL="0" lvl="0" indent="0" algn="ctr" defTabSz="1200150">
            <a:lnSpc>
              <a:spcPct val="90000"/>
            </a:lnSpc>
            <a:spcBef>
              <a:spcPct val="0"/>
            </a:spcBef>
            <a:spcAft>
              <a:spcPct val="35000"/>
            </a:spcAft>
            <a:buNone/>
          </a:pPr>
          <a:r>
            <a:rPr lang="en-IE" sz="2700" b="0" kern="1200" dirty="0"/>
            <a:t>Proposals and Experts from all disciplines</a:t>
          </a:r>
          <a:endParaRPr lang="en-US" sz="2700" b="0" kern="1200" dirty="0"/>
        </a:p>
      </dsp:txBody>
      <dsp:txXfrm>
        <a:off x="7229475" y="40290"/>
        <a:ext cx="3286125" cy="1971675"/>
      </dsp:txXfrm>
    </dsp:sp>
    <dsp:sp modelId="{77CBF0AA-B101-4E19-8C07-1AAA141AC28D}">
      <dsp:nvSpPr>
        <dsp:cNvPr id="0" name=""/>
        <dsp:cNvSpPr/>
      </dsp:nvSpPr>
      <dsp:spPr>
        <a:xfrm>
          <a:off x="0" y="2340578"/>
          <a:ext cx="3286125" cy="1971675"/>
        </a:xfrm>
        <a:prstGeom prst="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b="1" kern="1200" dirty="0"/>
            <a:t>Expert Balance</a:t>
          </a:r>
        </a:p>
        <a:p>
          <a:pPr marL="0" lvl="0" indent="0" algn="ctr" defTabSz="1200150">
            <a:lnSpc>
              <a:spcPct val="90000"/>
            </a:lnSpc>
            <a:spcBef>
              <a:spcPct val="0"/>
            </a:spcBef>
            <a:spcAft>
              <a:spcPct val="35000"/>
            </a:spcAft>
            <a:buNone/>
          </a:pPr>
          <a:r>
            <a:rPr lang="en-IE" sz="2700" b="0" kern="1200" dirty="0"/>
            <a:t>of experience, nationality, gender, age, sector, etc.</a:t>
          </a:r>
          <a:endParaRPr lang="en-US" sz="2700" b="0" kern="1200" dirty="0"/>
        </a:p>
      </dsp:txBody>
      <dsp:txXfrm>
        <a:off x="0" y="2340578"/>
        <a:ext cx="3286125" cy="1971675"/>
      </dsp:txXfrm>
    </dsp:sp>
    <dsp:sp modelId="{F4B638BA-6018-4EAC-9B49-62AFE374C157}">
      <dsp:nvSpPr>
        <dsp:cNvPr id="0" name=""/>
        <dsp:cNvSpPr/>
      </dsp:nvSpPr>
      <dsp:spPr>
        <a:xfrm>
          <a:off x="3614737" y="2340578"/>
          <a:ext cx="3286125" cy="1971675"/>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b="1" kern="1200" dirty="0"/>
            <a:t>8 Scientific Panels</a:t>
          </a:r>
        </a:p>
        <a:p>
          <a:pPr marL="0" lvl="0" indent="0" algn="ctr" defTabSz="1200150">
            <a:lnSpc>
              <a:spcPct val="90000"/>
            </a:lnSpc>
            <a:spcBef>
              <a:spcPct val="0"/>
            </a:spcBef>
            <a:spcAft>
              <a:spcPct val="35000"/>
            </a:spcAft>
            <a:buNone/>
          </a:pPr>
          <a:r>
            <a:rPr lang="en-IE" sz="2700" b="0" kern="1200" dirty="0"/>
            <a:t>CHE, ECO, ENG, ENV, LIF, MAT, PHY, SOC</a:t>
          </a:r>
          <a:endParaRPr lang="en-US" sz="2700" b="0" kern="1200" dirty="0"/>
        </a:p>
      </dsp:txBody>
      <dsp:txXfrm>
        <a:off x="3614737" y="2340578"/>
        <a:ext cx="3286125" cy="1971675"/>
      </dsp:txXfrm>
    </dsp:sp>
    <dsp:sp modelId="{671C5C17-4257-4274-9C13-7F591FA7B54B}">
      <dsp:nvSpPr>
        <dsp:cNvPr id="0" name=""/>
        <dsp:cNvSpPr/>
      </dsp:nvSpPr>
      <dsp:spPr>
        <a:xfrm>
          <a:off x="7229475" y="2340578"/>
          <a:ext cx="3286125" cy="1971675"/>
        </a:xfrm>
        <a:prstGeom prst="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b="1" kern="1200" dirty="0"/>
            <a:t>Single-Stage Evaluation</a:t>
          </a:r>
          <a:endParaRPr lang="en-US" sz="2700" kern="1200" dirty="0"/>
        </a:p>
      </dsp:txBody>
      <dsp:txXfrm>
        <a:off x="7229475" y="2340578"/>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AEB88-CC8A-48B7-8203-409121A910C8}">
      <dsp:nvSpPr>
        <dsp:cNvPr id="0" name=""/>
        <dsp:cNvSpPr/>
      </dsp:nvSpPr>
      <dsp:spPr>
        <a:xfrm>
          <a:off x="0" y="339623"/>
          <a:ext cx="7917399" cy="531612"/>
        </a:xfrm>
        <a:prstGeom prst="round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Missing the Call deadline</a:t>
          </a:r>
          <a:endParaRPr lang="en-US" sz="2400" b="1" kern="1200" dirty="0"/>
        </a:p>
      </dsp:txBody>
      <dsp:txXfrm>
        <a:off x="25951" y="365574"/>
        <a:ext cx="7865497" cy="479710"/>
      </dsp:txXfrm>
    </dsp:sp>
    <dsp:sp modelId="{DFEBF713-F6B9-4E78-8B79-DD6762E18A8D}">
      <dsp:nvSpPr>
        <dsp:cNvPr id="0" name=""/>
        <dsp:cNvSpPr/>
      </dsp:nvSpPr>
      <dsp:spPr>
        <a:xfrm>
          <a:off x="0" y="1029497"/>
          <a:ext cx="7917399" cy="74043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Not respecting eligibility requirements </a:t>
          </a:r>
          <a:r>
            <a:rPr lang="en-IE" sz="2400" kern="1200" dirty="0"/>
            <a:t>(e.g. PhD or max 8 years research experience)</a:t>
          </a:r>
          <a:endParaRPr lang="en-US" sz="2400" kern="1200" dirty="0"/>
        </a:p>
      </dsp:txBody>
      <dsp:txXfrm>
        <a:off x="36145" y="1065642"/>
        <a:ext cx="7845109" cy="668147"/>
      </dsp:txXfrm>
    </dsp:sp>
    <dsp:sp modelId="{BA49BA8A-A6A2-475D-8A40-39D42B8D8777}">
      <dsp:nvSpPr>
        <dsp:cNvPr id="0" name=""/>
        <dsp:cNvSpPr/>
      </dsp:nvSpPr>
      <dsp:spPr>
        <a:xfrm>
          <a:off x="0" y="1895165"/>
          <a:ext cx="7917399" cy="460697"/>
        </a:xfrm>
        <a:prstGeom prst="round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Exceeding the page limits</a:t>
          </a:r>
          <a:endParaRPr lang="en-US" sz="2400" b="1" kern="1200" dirty="0"/>
        </a:p>
      </dsp:txBody>
      <dsp:txXfrm>
        <a:off x="22489" y="1917654"/>
        <a:ext cx="7872421" cy="415719"/>
      </dsp:txXfrm>
    </dsp:sp>
    <dsp:sp modelId="{C5A7B880-CA00-48F7-8813-E317689E8121}">
      <dsp:nvSpPr>
        <dsp:cNvPr id="0" name=""/>
        <dsp:cNvSpPr/>
      </dsp:nvSpPr>
      <dsp:spPr>
        <a:xfrm>
          <a:off x="0" y="2477533"/>
          <a:ext cx="7917399" cy="84679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Missing Letter of Commitment </a:t>
          </a:r>
          <a:r>
            <a:rPr lang="en-IE" sz="2400" kern="1200" dirty="0"/>
            <a:t>(for Global Fellowships)</a:t>
          </a:r>
          <a:endParaRPr lang="en-US" sz="2400" kern="1200" dirty="0"/>
        </a:p>
      </dsp:txBody>
      <dsp:txXfrm>
        <a:off x="41337" y="2518870"/>
        <a:ext cx="7834725" cy="764116"/>
      </dsp:txXfrm>
    </dsp:sp>
    <dsp:sp modelId="{62F26D5F-12F0-4C3A-97A7-703265FE71B5}">
      <dsp:nvSpPr>
        <dsp:cNvPr id="0" name=""/>
        <dsp:cNvSpPr/>
      </dsp:nvSpPr>
      <dsp:spPr>
        <a:xfrm>
          <a:off x="0" y="3407784"/>
          <a:ext cx="7917399" cy="562510"/>
        </a:xfrm>
        <a:prstGeom prst="round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Confusing Secondments and Non-Academic Placements</a:t>
          </a:r>
          <a:endParaRPr lang="en-US" sz="2400" b="1" kern="1200" dirty="0"/>
        </a:p>
      </dsp:txBody>
      <dsp:txXfrm>
        <a:off x="27459" y="3435243"/>
        <a:ext cx="7862481" cy="507592"/>
      </dsp:txXfrm>
    </dsp:sp>
    <dsp:sp modelId="{4D46C3E1-0AF6-4737-A5E2-597C21BFF947}">
      <dsp:nvSpPr>
        <dsp:cNvPr id="0" name=""/>
        <dsp:cNvSpPr/>
      </dsp:nvSpPr>
      <dsp:spPr>
        <a:xfrm>
          <a:off x="0" y="4101741"/>
          <a:ext cx="7917399" cy="710269"/>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Requesting an ineligible Non-Academic Placement or secondment</a:t>
          </a:r>
          <a:endParaRPr lang="en-US" sz="2400" b="1" kern="1200" dirty="0"/>
        </a:p>
      </dsp:txBody>
      <dsp:txXfrm>
        <a:off x="34672" y="4136413"/>
        <a:ext cx="7848055" cy="640925"/>
      </dsp:txXfrm>
    </dsp:sp>
    <dsp:sp modelId="{29B23D3F-4FC3-4AA3-A032-0318E26FEF81}">
      <dsp:nvSpPr>
        <dsp:cNvPr id="0" name=""/>
        <dsp:cNvSpPr/>
      </dsp:nvSpPr>
      <dsp:spPr>
        <a:xfrm>
          <a:off x="0" y="4956024"/>
          <a:ext cx="7917399" cy="460697"/>
        </a:xfrm>
        <a:prstGeom prst="roundRect">
          <a:avLst/>
        </a:prstGeom>
        <a:solidFill>
          <a:srgbClr val="8D21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Using too small font</a:t>
          </a:r>
          <a:endParaRPr lang="en-US" sz="2400" b="1" kern="1200" dirty="0"/>
        </a:p>
      </dsp:txBody>
      <dsp:txXfrm>
        <a:off x="22489" y="4978513"/>
        <a:ext cx="7872421" cy="4157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85D6C-A28E-456C-99AA-4808B5DD9F2E}"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75C47-C4C8-470B-A4FC-BF85E7BE5C8E}" type="slidenum">
              <a:rPr lang="en-GB" smtClean="0"/>
              <a:t>‹#›</a:t>
            </a:fld>
            <a:endParaRPr lang="en-GB"/>
          </a:p>
        </p:txBody>
      </p:sp>
    </p:spTree>
    <p:extLst>
      <p:ext uri="{BB962C8B-B14F-4D97-AF65-F5344CB8AC3E}">
        <p14:creationId xmlns:p14="http://schemas.microsoft.com/office/powerpoint/2010/main" val="209912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6816436" y="3876675"/>
            <a:ext cx="4682837" cy="1381125"/>
          </a:xfrm>
        </p:spPr>
        <p:txBody>
          <a:bodyPr anchor="b">
            <a:noAutofit/>
          </a:bodyPr>
          <a:lstStyle>
            <a:lvl1pPr algn="l">
              <a:defRPr sz="4800">
                <a:solidFill>
                  <a:schemeClr val="bg1"/>
                </a:solidFill>
                <a:latin typeface="EC Square Sans Pro" panose="020B0506040000020004" pitchFamily="34" charset="0"/>
              </a:defRPr>
            </a:lvl1pPr>
          </a:lstStyle>
          <a:p>
            <a:r>
              <a:rPr lang="en-US" dirty="0"/>
              <a:t>Title of the presentation</a:t>
            </a:r>
            <a:endParaRPr lang="fr-BE" dirty="0"/>
          </a:p>
        </p:txBody>
      </p:sp>
      <p:sp>
        <p:nvSpPr>
          <p:cNvPr id="3" name="Subtitle 2"/>
          <p:cNvSpPr>
            <a:spLocks noGrp="1"/>
          </p:cNvSpPr>
          <p:nvPr>
            <p:ph type="subTitle" idx="1" hasCustomPrompt="1"/>
          </p:nvPr>
        </p:nvSpPr>
        <p:spPr>
          <a:xfrm>
            <a:off x="6816436" y="5257800"/>
            <a:ext cx="4682837" cy="796636"/>
          </a:xfrm>
        </p:spPr>
        <p:txBody>
          <a:bodyPr/>
          <a:lstStyle>
            <a:lvl1pPr marL="0" indent="0" algn="l">
              <a:buNone/>
              <a:defRPr sz="2400" baseline="0">
                <a:solidFill>
                  <a:schemeClr val="bg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 and department</a:t>
            </a:r>
            <a:endParaRPr lang="fr-BE" dirty="0"/>
          </a:p>
        </p:txBody>
      </p:sp>
      <p:sp>
        <p:nvSpPr>
          <p:cNvPr id="4" name="Date Placeholder 3"/>
          <p:cNvSpPr>
            <a:spLocks noGrp="1"/>
          </p:cNvSpPr>
          <p:nvPr>
            <p:ph type="dt" sz="half" idx="10"/>
          </p:nvPr>
        </p:nvSpPr>
        <p:spPr/>
        <p:txBody>
          <a:bodyPr/>
          <a:lstStyle/>
          <a:p>
            <a:fld id="{23A9A917-59BC-4AD2-BA19-E0C19F894695}" type="datetimeFigureOut">
              <a:rPr lang="fr-BE" smtClean="0"/>
              <a:t>23-03-2023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70432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3A9A917-59BC-4AD2-BA19-E0C19F894695}" type="datetimeFigureOut">
              <a:rPr lang="fr-BE" smtClean="0"/>
              <a:t>23-03-2023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09020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9A917-59BC-4AD2-BA19-E0C19F894695}" type="datetimeFigureOut">
              <a:rPr lang="fr-BE" smtClean="0"/>
              <a:t>23-03-2023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257749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A9A917-59BC-4AD2-BA19-E0C19F894695}" type="datetimeFigureOut">
              <a:rPr lang="fr-BE" smtClean="0"/>
              <a:t>23-03-2023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182369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A9A917-59BC-4AD2-BA19-E0C19F894695}" type="datetimeFigureOut">
              <a:rPr lang="fr-BE" smtClean="0"/>
              <a:t>23-03-2023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4223923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3A9A917-59BC-4AD2-BA19-E0C19F894695}" type="datetimeFigureOut">
              <a:rPr lang="fr-BE" smtClean="0"/>
              <a:t>23-03-2023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734702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3A9A917-59BC-4AD2-BA19-E0C19F894695}" type="datetimeFigureOut">
              <a:rPr lang="fr-BE" smtClean="0"/>
              <a:t>23-03-2023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20097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816436" y="3876675"/>
            <a:ext cx="4682837" cy="1381125"/>
          </a:xfrm>
        </p:spPr>
        <p:txBody>
          <a:bodyPr anchor="b">
            <a:noAutofit/>
          </a:bodyPr>
          <a:lstStyle>
            <a:lvl1pPr algn="l">
              <a:defRPr sz="4800">
                <a:solidFill>
                  <a:schemeClr val="bg1"/>
                </a:solidFill>
                <a:latin typeface="EC Square Sans Pro" panose="020B0506040000020004" pitchFamily="34" charset="0"/>
              </a:defRPr>
            </a:lvl1pPr>
          </a:lstStyle>
          <a:p>
            <a:r>
              <a:rPr lang="en-US" dirty="0"/>
              <a:t>Title of the presentation</a:t>
            </a:r>
            <a:endParaRPr lang="fr-BE" dirty="0"/>
          </a:p>
        </p:txBody>
      </p:sp>
      <p:sp>
        <p:nvSpPr>
          <p:cNvPr id="3" name="Subtitle 2"/>
          <p:cNvSpPr>
            <a:spLocks noGrp="1"/>
          </p:cNvSpPr>
          <p:nvPr>
            <p:ph type="subTitle" idx="1" hasCustomPrompt="1"/>
          </p:nvPr>
        </p:nvSpPr>
        <p:spPr>
          <a:xfrm>
            <a:off x="6816436" y="5257800"/>
            <a:ext cx="4682837" cy="796636"/>
          </a:xfrm>
        </p:spPr>
        <p:txBody>
          <a:bodyPr/>
          <a:lstStyle>
            <a:lvl1pPr marL="0" indent="0" algn="l">
              <a:buNone/>
              <a:defRPr sz="2400" baseline="0">
                <a:solidFill>
                  <a:schemeClr val="bg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 and department</a:t>
            </a:r>
            <a:endParaRPr lang="fr-BE" dirty="0"/>
          </a:p>
        </p:txBody>
      </p:sp>
      <p:sp>
        <p:nvSpPr>
          <p:cNvPr id="4" name="Date Placeholder 3"/>
          <p:cNvSpPr>
            <a:spLocks noGrp="1"/>
          </p:cNvSpPr>
          <p:nvPr>
            <p:ph type="dt" sz="half" idx="10"/>
          </p:nvPr>
        </p:nvSpPr>
        <p:spPr/>
        <p:txBody>
          <a:bodyPr/>
          <a:lstStyle/>
          <a:p>
            <a:fld id="{23A9A917-59BC-4AD2-BA19-E0C19F894695}" type="datetimeFigureOut">
              <a:rPr lang="fr-BE" smtClean="0"/>
              <a:t>23-03-2023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31735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38600" y="365125"/>
            <a:ext cx="7315199" cy="964911"/>
          </a:xfrm>
        </p:spPr>
        <p:txBody>
          <a:bodyPr/>
          <a:lstStyle>
            <a:lvl1pPr>
              <a:defRPr>
                <a:solidFill>
                  <a:srgbClr val="8D216B"/>
                </a:solidFill>
                <a:latin typeface="EC Square Sans Pro Medium" panose="020B05000000000200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a:xfrm>
            <a:off x="4038600" y="1468582"/>
            <a:ext cx="7315200" cy="4708381"/>
          </a:xfrm>
        </p:spPr>
        <p:txBody>
          <a:bodyPr/>
          <a:lstStyle>
            <a:lvl1pPr>
              <a:defRPr>
                <a:latin typeface="EC Square Sans Pro" panose="020B0506040000020004" pitchFamily="34" charset="0"/>
              </a:defRPr>
            </a:lvl1pPr>
            <a:lvl2pPr marL="685800" indent="-228600">
              <a:buFont typeface="Wingdings" panose="05000000000000000000" pitchFamily="2" charset="2"/>
              <a:buChar char="Ø"/>
              <a:defRPr>
                <a:latin typeface="EC Square Sans Pro" panose="020B0506040000020004" pitchFamily="34" charset="0"/>
              </a:defRPr>
            </a:lvl2pPr>
            <a:lvl3pPr marL="1143000" indent="-228600">
              <a:buFont typeface="Wingdings" panose="05000000000000000000" pitchFamily="2" charset="2"/>
              <a:buChar char="ü"/>
              <a:defRPr>
                <a:latin typeface="EC Square Sans Pro" panose="020B0506040000020004" pitchFamily="34" charset="0"/>
              </a:defRPr>
            </a:lvl3pPr>
            <a:lvl4pPr marL="1600200" indent="-228600">
              <a:buFont typeface="Courier New" panose="02070309020205020404" pitchFamily="49" charset="0"/>
              <a:buChar char="o"/>
              <a:defRPr>
                <a:latin typeface="EC Square Sans Pro" panose="020B0506040000020004" pitchFamily="34" charset="0"/>
              </a:defRPr>
            </a:lvl4pPr>
            <a:lvl5pPr>
              <a:defRPr>
                <a:latin typeface="EC Square Sans Pro" panose="020B050604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23A9A917-59BC-4AD2-BA19-E0C19F894695}" type="datetimeFigureOut">
              <a:rPr lang="fr-BE" smtClean="0"/>
              <a:t>23-03-2023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53547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64911"/>
          </a:xfrm>
        </p:spPr>
        <p:txBody>
          <a:bodyPr/>
          <a:lstStyle>
            <a:lvl1pPr>
              <a:defRPr>
                <a:solidFill>
                  <a:srgbClr val="8D216B"/>
                </a:solidFill>
                <a:latin typeface="EC Square Sans Pro Medium" panose="020B05000000000200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a:xfrm>
            <a:off x="838200" y="1468582"/>
            <a:ext cx="10515600" cy="4708381"/>
          </a:xfrm>
        </p:spPr>
        <p:txBody>
          <a:bodyPr/>
          <a:lstStyle>
            <a:lvl1pPr>
              <a:defRPr>
                <a:latin typeface="EC Square Sans Pro" panose="020B0506040000020004" pitchFamily="34" charset="0"/>
              </a:defRPr>
            </a:lvl1pPr>
            <a:lvl2pPr marL="685800" indent="-228600">
              <a:buFont typeface="Wingdings" panose="05000000000000000000" pitchFamily="2" charset="2"/>
              <a:buChar char="Ø"/>
              <a:defRPr>
                <a:latin typeface="EC Square Sans Pro" panose="020B0506040000020004" pitchFamily="34" charset="0"/>
              </a:defRPr>
            </a:lvl2pPr>
            <a:lvl3pPr marL="1143000" indent="-228600">
              <a:buFont typeface="Wingdings" panose="05000000000000000000" pitchFamily="2" charset="2"/>
              <a:buChar char="ü"/>
              <a:defRPr>
                <a:latin typeface="EC Square Sans Pro" panose="020B0506040000020004" pitchFamily="34" charset="0"/>
              </a:defRPr>
            </a:lvl3pPr>
            <a:lvl4pPr marL="1600200" indent="-228600">
              <a:buFont typeface="Courier New" panose="02070309020205020404" pitchFamily="49" charset="0"/>
              <a:buChar char="o"/>
              <a:defRPr>
                <a:latin typeface="EC Square Sans Pro" panose="020B0506040000020004" pitchFamily="34" charset="0"/>
              </a:defRPr>
            </a:lvl4pPr>
            <a:lvl5pPr>
              <a:defRPr>
                <a:latin typeface="EC Square Sans Pro" panose="020B050604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23A9A917-59BC-4AD2-BA19-E0C19F894695}" type="datetimeFigureOut">
              <a:rPr lang="fr-BE" smtClean="0"/>
              <a:t>23-03-2023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2933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64911"/>
          </a:xfrm>
        </p:spPr>
        <p:txBody>
          <a:bodyPr/>
          <a:lstStyle>
            <a:lvl1pPr>
              <a:defRPr b="0">
                <a:solidFill>
                  <a:srgbClr val="8D216B"/>
                </a:solidFill>
                <a:latin typeface="EC Square Sans Pro Medium" panose="020B05000000000200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a:xfrm>
            <a:off x="838200" y="1468582"/>
            <a:ext cx="10515600" cy="4708381"/>
          </a:xfrm>
        </p:spPr>
        <p:txBody>
          <a:bodyPr/>
          <a:lstStyle>
            <a:lvl1pPr>
              <a:defRPr>
                <a:latin typeface="EC Square Sans Pro" panose="020B0506040000020004" pitchFamily="34" charset="0"/>
              </a:defRPr>
            </a:lvl1pPr>
            <a:lvl2pPr marL="685800" indent="-228600">
              <a:buFont typeface="Wingdings" panose="05000000000000000000" pitchFamily="2" charset="2"/>
              <a:buChar char="Ø"/>
              <a:defRPr>
                <a:latin typeface="EC Square Sans Pro" panose="020B0506040000020004" pitchFamily="34" charset="0"/>
              </a:defRPr>
            </a:lvl2pPr>
            <a:lvl3pPr marL="1143000" indent="-228600">
              <a:buFont typeface="Wingdings" panose="05000000000000000000" pitchFamily="2" charset="2"/>
              <a:buChar char="ü"/>
              <a:defRPr>
                <a:latin typeface="EC Square Sans Pro" panose="020B0506040000020004" pitchFamily="34" charset="0"/>
              </a:defRPr>
            </a:lvl3pPr>
            <a:lvl4pPr marL="1600200" indent="-228600">
              <a:buFont typeface="Courier New" panose="02070309020205020404" pitchFamily="49" charset="0"/>
              <a:buChar char="o"/>
              <a:defRPr>
                <a:latin typeface="EC Square Sans Pro" panose="020B0506040000020004" pitchFamily="34" charset="0"/>
              </a:defRPr>
            </a:lvl4pPr>
            <a:lvl5pPr>
              <a:defRPr>
                <a:latin typeface="EC Square Sans Pro" panose="020B050604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23A9A917-59BC-4AD2-BA19-E0C19F894695}" type="datetimeFigureOut">
              <a:rPr lang="fr-BE" smtClean="0"/>
              <a:t>23-03-2023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278199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2112182"/>
            <a:ext cx="10515600" cy="964911"/>
          </a:xfrm>
        </p:spPr>
        <p:txBody>
          <a:bodyPr/>
          <a:lstStyle>
            <a:lvl1pPr algn="ctr">
              <a:defRPr>
                <a:solidFill>
                  <a:srgbClr val="8D216B"/>
                </a:solidFill>
                <a:latin typeface="EC Square Sans Pro Medium" panose="020B0500000000020004" pitchFamily="34" charset="0"/>
              </a:defRPr>
            </a:lvl1pPr>
          </a:lstStyle>
          <a:p>
            <a:r>
              <a:rPr lang="en-US" dirty="0"/>
              <a:t>Thank you!</a:t>
            </a:r>
            <a:endParaRPr lang="fr-BE" dirty="0"/>
          </a:p>
        </p:txBody>
      </p:sp>
      <p:sp>
        <p:nvSpPr>
          <p:cNvPr id="10" name="Subtitle 2"/>
          <p:cNvSpPr txBox="1">
            <a:spLocks/>
          </p:cNvSpPr>
          <p:nvPr userDrawn="1"/>
        </p:nvSpPr>
        <p:spPr>
          <a:xfrm>
            <a:off x="2225964" y="5916080"/>
            <a:ext cx="7102764"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800" b="1" kern="0" dirty="0">
                <a:solidFill>
                  <a:schemeClr val="tx1"/>
                </a:solidFill>
                <a:latin typeface="EC Square Sans Pro" panose="020B0506040000020004" pitchFamily="34" charset="0"/>
              </a:rPr>
              <a:t>© European Union 2021</a:t>
            </a:r>
          </a:p>
          <a:p>
            <a:pPr marL="0" indent="0" algn="just">
              <a:buNone/>
            </a:pPr>
            <a:r>
              <a:rPr lang="en-US" sz="700" b="0" kern="0" dirty="0">
                <a:solidFill>
                  <a:schemeClr val="tx1"/>
                </a:solidFill>
                <a:latin typeface="EC Square Sans Pro" panose="020B0506040000020004" pitchFamily="34" charset="0"/>
              </a:rPr>
              <a:t>Unless otherwise noted the reuse of this presentation is </a:t>
            </a:r>
            <a:r>
              <a:rPr lang="en-US" sz="700" b="0" kern="0" dirty="0" err="1">
                <a:solidFill>
                  <a:schemeClr val="tx1"/>
                </a:solidFill>
                <a:latin typeface="EC Square Sans Pro" panose="020B0506040000020004" pitchFamily="34" charset="0"/>
              </a:rPr>
              <a:t>authorised</a:t>
            </a:r>
            <a:r>
              <a:rPr lang="en-US" sz="700" b="0" kern="0" dirty="0">
                <a:solidFill>
                  <a:schemeClr val="tx1"/>
                </a:solidFill>
                <a:latin typeface="EC Square Sans Pro" panose="020B0506040000020004" pitchFamily="34" charset="0"/>
              </a:rPr>
              <a:t> under the </a:t>
            </a:r>
            <a:r>
              <a:rPr lang="en-US" sz="700" b="0" u="sng" kern="0" dirty="0">
                <a:solidFill>
                  <a:schemeClr val="tx1"/>
                </a:solidFill>
                <a:latin typeface="EC Square Sans Pro" panose="020B0506040000020004" pitchFamily="34" charset="0"/>
              </a:rPr>
              <a:t>CC BY 4.0</a:t>
            </a:r>
            <a:r>
              <a:rPr lang="en-US" sz="700" b="1" kern="0" dirty="0">
                <a:solidFill>
                  <a:schemeClr val="tx1"/>
                </a:solidFill>
                <a:latin typeface="EC Square Sans Pro" panose="020B0506040000020004" pitchFamily="34" charset="0"/>
              </a:rPr>
              <a:t>  </a:t>
            </a:r>
            <a:r>
              <a:rPr lang="en-US" sz="700" b="0" kern="0" dirty="0">
                <a:solidFill>
                  <a:schemeClr val="tx1"/>
                </a:solidFill>
                <a:latin typeface="EC Square Sans Pro" panose="020B0506040000020004" pitchFamily="34" charset="0"/>
              </a:rPr>
              <a:t>license. For any use or reproduction of elements that are not owned by the EU, permission may need to be sought directly from the respective right holders. </a:t>
            </a:r>
            <a:r>
              <a:rPr lang="en-GB" sz="700" kern="0" dirty="0">
                <a:solidFill>
                  <a:schemeClr val="tx1"/>
                </a:solidFill>
                <a:latin typeface="EC Square Sans Pro" panose="020B0506040000020004" pitchFamily="34" charset="0"/>
              </a:rPr>
              <a:t>Image sources: iStockphoto.com/</a:t>
            </a:r>
            <a:r>
              <a:rPr lang="en-GB" sz="700" kern="0" dirty="0" err="1">
                <a:solidFill>
                  <a:schemeClr val="tx1"/>
                </a:solidFill>
                <a:latin typeface="EC Square Sans Pro" panose="020B0506040000020004" pitchFamily="34" charset="0"/>
              </a:rPr>
              <a:t>Unsplash</a:t>
            </a:r>
            <a:r>
              <a:rPr lang="en-US" sz="700" kern="0" baseline="0" dirty="0">
                <a:solidFill>
                  <a:schemeClr val="tx1"/>
                </a:solidFill>
                <a:latin typeface="EC Square Sans Pro" panose="020B0506040000020004" pitchFamily="34" charset="0"/>
              </a:rPr>
              <a:t> </a:t>
            </a:r>
            <a:endParaRPr lang="en-GB" sz="700" kern="0" dirty="0">
              <a:solidFill>
                <a:schemeClr val="tx1"/>
              </a:solidFill>
              <a:latin typeface="EC Square Sans Pro" panose="020B0506040000020004"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9200" y="5994400"/>
            <a:ext cx="894381" cy="314920"/>
          </a:xfrm>
          <a:prstGeom prst="rect">
            <a:avLst/>
          </a:prstGeom>
        </p:spPr>
      </p:pic>
    </p:spTree>
    <p:extLst>
      <p:ext uri="{BB962C8B-B14F-4D97-AF65-F5344CB8AC3E}">
        <p14:creationId xmlns:p14="http://schemas.microsoft.com/office/powerpoint/2010/main" val="39221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A9A917-59BC-4AD2-BA19-E0C19F894695}" type="datetimeFigureOut">
              <a:rPr lang="fr-BE" smtClean="0"/>
              <a:t>23-03-2023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181217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23A9A917-59BC-4AD2-BA19-E0C19F894695}" type="datetimeFigureOut">
              <a:rPr lang="fr-BE" smtClean="0"/>
              <a:t>23-03-2023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375486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23A9A917-59BC-4AD2-BA19-E0C19F894695}" type="datetimeFigureOut">
              <a:rPr lang="fr-BE" smtClean="0"/>
              <a:t>23-03-2023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F8D2E46-35A1-4524-AE5B-CFFEE6C4B2C1}" type="slidenum">
              <a:rPr lang="fr-BE" smtClean="0"/>
              <a:t>‹#›</a:t>
            </a:fld>
            <a:endParaRPr lang="fr-BE"/>
          </a:p>
        </p:txBody>
      </p:sp>
    </p:spTree>
    <p:extLst>
      <p:ext uri="{BB962C8B-B14F-4D97-AF65-F5344CB8AC3E}">
        <p14:creationId xmlns:p14="http://schemas.microsoft.com/office/powerpoint/2010/main" val="144502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9A917-59BC-4AD2-BA19-E0C19F894695}" type="datetimeFigureOut">
              <a:rPr lang="fr-BE" smtClean="0"/>
              <a:t>23-03-2023</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D2E46-35A1-4524-AE5B-CFFEE6C4B2C1}" type="slidenum">
              <a:rPr lang="fr-BE" smtClean="0"/>
              <a:t>‹#›</a:t>
            </a:fld>
            <a:endParaRPr lang="fr-BE"/>
          </a:p>
        </p:txBody>
      </p:sp>
      <p:sp>
        <p:nvSpPr>
          <p:cNvPr id="8" name="TextBox 7"/>
          <p:cNvSpPr txBox="1"/>
          <p:nvPr userDrawn="1"/>
        </p:nvSpPr>
        <p:spPr>
          <a:xfrm>
            <a:off x="7282736" y="3446584"/>
            <a:ext cx="4485429" cy="584775"/>
          </a:xfrm>
          <a:prstGeom prst="rect">
            <a:avLst/>
          </a:prstGeom>
          <a:noFill/>
        </p:spPr>
        <p:txBody>
          <a:bodyPr wrap="square" rtlCol="0">
            <a:spAutoFit/>
          </a:bodyPr>
          <a:lstStyle/>
          <a:p>
            <a:r>
              <a:rPr lang="fr-BE" sz="3200" dirty="0">
                <a:solidFill>
                  <a:schemeClr val="bg1"/>
                </a:solidFill>
                <a:latin typeface="EC Square Sans Pro" panose="020B0506040000020004" pitchFamily="34" charset="0"/>
              </a:rPr>
              <a:t>[</a:t>
            </a:r>
            <a:r>
              <a:rPr lang="fr-BE" sz="3200" dirty="0" err="1">
                <a:solidFill>
                  <a:schemeClr val="bg1"/>
                </a:solidFill>
                <a:latin typeface="EC Square Sans Pro" panose="020B0506040000020004" pitchFamily="34" charset="0"/>
              </a:rPr>
              <a:t>Title</a:t>
            </a:r>
            <a:r>
              <a:rPr lang="fr-BE" sz="3200" dirty="0">
                <a:solidFill>
                  <a:schemeClr val="bg1"/>
                </a:solidFill>
                <a:latin typeface="EC Square Sans Pro" panose="020B0506040000020004" pitchFamily="34" charset="0"/>
              </a:rPr>
              <a:t>]</a:t>
            </a:r>
          </a:p>
        </p:txBody>
      </p:sp>
    </p:spTree>
    <p:extLst>
      <p:ext uri="{BB962C8B-B14F-4D97-AF65-F5344CB8AC3E}">
        <p14:creationId xmlns:p14="http://schemas.microsoft.com/office/powerpoint/2010/main" val="19129304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2" r:id="rId4"/>
    <p:sldLayoutId id="2147483650" r:id="rId5"/>
    <p:sldLayoutId id="2147483664"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url?sa=t&amp;rct=j&amp;q=&amp;esrc=s&amp;source=web&amp;cd=&amp;ved=2ahUKEwj1qtOxpbb3AhV5gv0HHZIoDYQQFnoECAcQAQ&amp;url=http%3A%2F%2Fec.europa.eu%2Fresearch%2Fparticipants%2Fdata%2Fref%2Fh2020%2Fother%2Fcall_ptef%2Fpt%2Fh2020-call-list-descr-msca-itn_en.pdf&amp;usg=AOvVaw2BWRya7Il04QS14K-1Lboq"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temp-form/af/af_he-msca-pf_en.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ec.europa.eu/research/mariecurieactions/node_en" TargetMode="External"/><Relationship Id="rId3" Type="http://schemas.openxmlformats.org/officeDocument/2006/relationships/hyperlink" Target="https://rea.ec.europa.eu/horizon-europe-msca-how-apply_en#ecl-inpage-293" TargetMode="External"/><Relationship Id="rId7" Type="http://schemas.openxmlformats.org/officeDocument/2006/relationships/hyperlink" Target="https://ec.europa.eu/info/funding-tenders/opportunities/docs/2021-2027/common/guidance/aga_en.pdf" TargetMode="External"/><Relationship Id="rId2" Type="http://schemas.openxmlformats.org/officeDocument/2006/relationships/hyperlink" Target="https://ec.europa.eu/info/funding-tenders/opportunities/docs/2021-2027/horizon/wp-call/2021-2022/wp-2-msca-actions_horizon-2021-2022_en.pdf" TargetMode="External"/><Relationship Id="rId1" Type="http://schemas.openxmlformats.org/officeDocument/2006/relationships/slideLayout" Target="../slideLayouts/slideLayout4.xml"/><Relationship Id="rId6" Type="http://schemas.openxmlformats.org/officeDocument/2006/relationships/hyperlink" Target="https://ec.europa.eu/info/funding-tenders/opportunities/docs/2021-2027/horizon/agr-contr/unit-mga_he_en.pdf" TargetMode="External"/><Relationship Id="rId5" Type="http://schemas.openxmlformats.org/officeDocument/2006/relationships/hyperlink" Target="https://ec.europa.eu/info/funding-tenders/opportunities/portal/screen/opportunities/topic-details/horizon-msca-2021-pf-01-01;callCode=null;freeTextSearchKeyword=;matchWholeText=true;typeCodes=0,1,2;statusCodes=31094501,31094502,31094503;programmePeriod=null;programCcm2Id=43108390;programDivisionCode=43108473;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0" Type="http://schemas.openxmlformats.org/officeDocument/2006/relationships/hyperlink" Target="https://ec.europa.eu/info/funding-tenders/opportunities/portal/screen/support/ncp" TargetMode="External"/><Relationship Id="rId4" Type="http://schemas.openxmlformats.org/officeDocument/2006/relationships/hyperlink" Target="https://ec.europa.eu/info/funding-tenders/opportunities/docs/2021-2027/horizon/temp-form/af/af_he-msca-pf_en.pdf" TargetMode="External"/><Relationship Id="rId9" Type="http://schemas.openxmlformats.org/officeDocument/2006/relationships/hyperlink" Target="https://ec.europa.eu/info/research-and-innovation/contact/research-enquiry-service_e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7751" y="3786140"/>
            <a:ext cx="4682837" cy="1381125"/>
          </a:xfrm>
        </p:spPr>
        <p:txBody>
          <a:bodyPr/>
          <a:lstStyle/>
          <a:p>
            <a:r>
              <a:rPr lang="en-GB" b="1" dirty="0"/>
              <a:t>MSCA Postdoctoral Fellowships</a:t>
            </a:r>
            <a:br>
              <a:rPr lang="en-GB" b="1" dirty="0"/>
            </a:br>
            <a:r>
              <a:rPr lang="en-GB" sz="2800" b="1" dirty="0"/>
              <a:t>A Brief Guide </a:t>
            </a:r>
            <a:endParaRPr lang="en-GB" b="1" dirty="0"/>
          </a:p>
        </p:txBody>
      </p:sp>
      <p:sp>
        <p:nvSpPr>
          <p:cNvPr id="3" name="Subtitle 2"/>
          <p:cNvSpPr>
            <a:spLocks noGrp="1"/>
          </p:cNvSpPr>
          <p:nvPr>
            <p:ph type="subTitle" idx="1"/>
          </p:nvPr>
        </p:nvSpPr>
        <p:spPr>
          <a:xfrm>
            <a:off x="7377751" y="5502243"/>
            <a:ext cx="4682837" cy="1124894"/>
          </a:xfrm>
        </p:spPr>
        <p:txBody>
          <a:bodyPr>
            <a:normAutofit fontScale="55000" lnSpcReduction="20000"/>
          </a:bodyPr>
          <a:lstStyle/>
          <a:p>
            <a:r>
              <a:rPr lang="en-GB" sz="3300" dirty="0"/>
              <a:t>Dr Christopher Reynolds</a:t>
            </a:r>
            <a:endParaRPr lang="en-GB" sz="3300" i="1" dirty="0"/>
          </a:p>
          <a:p>
            <a:r>
              <a:rPr lang="en-GB" sz="3300" i="1" dirty="0"/>
              <a:t>European Research Executive Agency (REA)</a:t>
            </a:r>
          </a:p>
          <a:p>
            <a:r>
              <a:rPr lang="en-GB" sz="3300"/>
              <a:t>28 March 2023</a:t>
            </a:r>
            <a:endParaRPr lang="en-GB" sz="3300" dirty="0"/>
          </a:p>
        </p:txBody>
      </p:sp>
      <p:sp>
        <p:nvSpPr>
          <p:cNvPr id="4" name="TextBox 3">
            <a:extLst>
              <a:ext uri="{FF2B5EF4-FFF2-40B4-BE49-F238E27FC236}">
                <a16:creationId xmlns:a16="http://schemas.microsoft.com/office/drawing/2014/main" id="{686B83F7-C2D9-4E87-A7CF-50A646D0E813}"/>
              </a:ext>
            </a:extLst>
          </p:cNvPr>
          <p:cNvSpPr txBox="1"/>
          <p:nvPr/>
        </p:nvSpPr>
        <p:spPr>
          <a:xfrm>
            <a:off x="335360" y="6234811"/>
            <a:ext cx="5354241" cy="507831"/>
          </a:xfrm>
          <a:prstGeom prst="rect">
            <a:avLst/>
          </a:prstGeom>
          <a:noFill/>
        </p:spPr>
        <p:txBody>
          <a:bodyPr wrap="square" rtlCol="0">
            <a:spAutoFit/>
          </a:bodyPr>
          <a:lstStyle/>
          <a:p>
            <a:pPr algn="just"/>
            <a:r>
              <a:rPr lang="en-GB" sz="1100" b="1" i="1" u="sng" dirty="0">
                <a:solidFill>
                  <a:schemeClr val="bg1"/>
                </a:solidFill>
                <a:effectLst/>
                <a:latin typeface="Calibri" panose="020F0502020204030204" pitchFamily="34" charset="0"/>
                <a:ea typeface="Calibri" panose="020F0502020204030204" pitchFamily="34" charset="0"/>
              </a:rPr>
              <a:t>DISCLAIMER:</a:t>
            </a:r>
            <a:r>
              <a:rPr lang="en-GB" sz="1100" b="1" i="1" dirty="0">
                <a:solidFill>
                  <a:schemeClr val="bg1"/>
                </a:solidFill>
                <a:effectLst/>
                <a:latin typeface="Calibri" panose="020F0502020204030204" pitchFamily="34" charset="0"/>
                <a:ea typeface="Calibri" panose="020F0502020204030204" pitchFamily="34" charset="0"/>
              </a:rPr>
              <a:t> </a:t>
            </a:r>
            <a:r>
              <a:rPr lang="en-GB" sz="800" i="1" dirty="0">
                <a:solidFill>
                  <a:schemeClr val="bg1"/>
                </a:solidFill>
                <a:effectLst/>
                <a:latin typeface="Calibri" panose="020F0502020204030204" pitchFamily="34" charset="0"/>
                <a:ea typeface="Calibri" panose="020F0502020204030204" pitchFamily="34" charset="0"/>
              </a:rPr>
              <a:t>This presentation is provided for information purposes only and is not intended to replace consultation of any applicable legal sources. Neither the European Commission nor the European </a:t>
            </a:r>
            <a:r>
              <a:rPr lang="en-GB" sz="800" i="1" dirty="0">
                <a:solidFill>
                  <a:schemeClr val="bg1"/>
                </a:solidFill>
                <a:latin typeface="Calibri" panose="020F0502020204030204" pitchFamily="34" charset="0"/>
                <a:ea typeface="Calibri" panose="020F0502020204030204" pitchFamily="34" charset="0"/>
              </a:rPr>
              <a:t>Research Executive Agency </a:t>
            </a:r>
            <a:r>
              <a:rPr lang="en-GB" sz="800" i="1" dirty="0">
                <a:solidFill>
                  <a:schemeClr val="bg1"/>
                </a:solidFill>
                <a:effectLst/>
                <a:latin typeface="Calibri" panose="020F0502020204030204" pitchFamily="34" charset="0"/>
                <a:ea typeface="Calibri" panose="020F0502020204030204" pitchFamily="34" charset="0"/>
              </a:rPr>
              <a:t>(or any person acting on their behalf) can be held responsible for the use made of the guidance provided in this document.</a:t>
            </a:r>
            <a:endParaRPr lang="en-IE" sz="8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0285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7800-3EB8-D800-13BF-348CB498DB0E}"/>
              </a:ext>
            </a:extLst>
          </p:cNvPr>
          <p:cNvSpPr>
            <a:spLocks noGrp="1"/>
          </p:cNvSpPr>
          <p:nvPr>
            <p:ph type="title"/>
          </p:nvPr>
        </p:nvSpPr>
        <p:spPr>
          <a:xfrm>
            <a:off x="838200" y="365125"/>
            <a:ext cx="10874424" cy="1103457"/>
          </a:xfrm>
        </p:spPr>
        <p:txBody>
          <a:bodyPr>
            <a:normAutofit/>
          </a:bodyPr>
          <a:lstStyle/>
          <a:p>
            <a:r>
              <a:rPr lang="en-IE" dirty="0"/>
              <a:t>Secondments &amp; Non-Academic Placements </a:t>
            </a:r>
          </a:p>
        </p:txBody>
      </p:sp>
      <p:sp>
        <p:nvSpPr>
          <p:cNvPr id="3" name="Content Placeholder 2">
            <a:extLst>
              <a:ext uri="{FF2B5EF4-FFF2-40B4-BE49-F238E27FC236}">
                <a16:creationId xmlns:a16="http://schemas.microsoft.com/office/drawing/2014/main" id="{2C0FCBA7-100F-3C0B-8D6F-FBDEE82E503C}"/>
              </a:ext>
            </a:extLst>
          </p:cNvPr>
          <p:cNvSpPr>
            <a:spLocks noGrp="1"/>
          </p:cNvSpPr>
          <p:nvPr>
            <p:ph idx="1"/>
          </p:nvPr>
        </p:nvSpPr>
        <p:spPr/>
        <p:txBody>
          <a:bodyPr/>
          <a:lstStyle/>
          <a:p>
            <a:r>
              <a:rPr lang="en-IE" dirty="0">
                <a:solidFill>
                  <a:srgbClr val="002060"/>
                </a:solidFill>
              </a:rPr>
              <a:t>Researcher must be hosted at premises of the beneficiary</a:t>
            </a:r>
          </a:p>
          <a:p>
            <a:r>
              <a:rPr lang="en-IE" dirty="0">
                <a:solidFill>
                  <a:srgbClr val="002060"/>
                </a:solidFill>
              </a:rPr>
              <a:t>But secondments, short visits and non-academic placements also possible</a:t>
            </a:r>
          </a:p>
          <a:p>
            <a:endParaRPr lang="en-IE" dirty="0">
              <a:solidFill>
                <a:srgbClr val="002060"/>
              </a:solidFill>
            </a:endParaRPr>
          </a:p>
          <a:p>
            <a:r>
              <a:rPr lang="en-IE" b="1" dirty="0">
                <a:solidFill>
                  <a:srgbClr val="002060"/>
                </a:solidFill>
              </a:rPr>
              <a:t>Secondments possible worldwide</a:t>
            </a:r>
            <a:r>
              <a:rPr lang="en-IE" dirty="0">
                <a:solidFill>
                  <a:srgbClr val="002060"/>
                </a:solidFill>
              </a:rPr>
              <a:t>, up to 1/3 of the project duration (i.e. 8m for a 24m project)</a:t>
            </a:r>
          </a:p>
          <a:p>
            <a:endParaRPr lang="en-IE" dirty="0">
              <a:solidFill>
                <a:srgbClr val="002060"/>
              </a:solidFill>
            </a:endParaRPr>
          </a:p>
          <a:p>
            <a:r>
              <a:rPr lang="en-IE" b="1" dirty="0">
                <a:solidFill>
                  <a:srgbClr val="002060"/>
                </a:solidFill>
              </a:rPr>
              <a:t>Non-Academic Placement: </a:t>
            </a:r>
            <a:r>
              <a:rPr lang="en-IE" dirty="0">
                <a:solidFill>
                  <a:srgbClr val="002060"/>
                </a:solidFill>
              </a:rPr>
              <a:t>up to 6m after the end of the project in a non-academic institution</a:t>
            </a:r>
          </a:p>
          <a:p>
            <a:r>
              <a:rPr lang="en-IE" dirty="0">
                <a:solidFill>
                  <a:srgbClr val="002060"/>
                </a:solidFill>
              </a:rPr>
              <a:t>Not a big take-up so far…</a:t>
            </a:r>
          </a:p>
          <a:p>
            <a:pPr marL="0" indent="0">
              <a:buNone/>
            </a:pPr>
            <a:endParaRPr lang="en-IE" dirty="0"/>
          </a:p>
        </p:txBody>
      </p:sp>
    </p:spTree>
    <p:extLst>
      <p:ext uri="{BB962C8B-B14F-4D97-AF65-F5344CB8AC3E}">
        <p14:creationId xmlns:p14="http://schemas.microsoft.com/office/powerpoint/2010/main" val="119842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7036-D044-2E21-8156-B7B76EA7B476}"/>
              </a:ext>
            </a:extLst>
          </p:cNvPr>
          <p:cNvSpPr>
            <a:spLocks noGrp="1"/>
          </p:cNvSpPr>
          <p:nvPr>
            <p:ph type="title"/>
          </p:nvPr>
        </p:nvSpPr>
        <p:spPr/>
        <p:txBody>
          <a:bodyPr/>
          <a:lstStyle/>
          <a:p>
            <a:r>
              <a:rPr lang="en-IE" dirty="0"/>
              <a:t>Example 1</a:t>
            </a:r>
          </a:p>
        </p:txBody>
      </p:sp>
      <p:sp>
        <p:nvSpPr>
          <p:cNvPr id="3" name="Content Placeholder 2">
            <a:extLst>
              <a:ext uri="{FF2B5EF4-FFF2-40B4-BE49-F238E27FC236}">
                <a16:creationId xmlns:a16="http://schemas.microsoft.com/office/drawing/2014/main" id="{E0E2DFD5-B6BD-9B08-9D70-37B05604A0A6}"/>
              </a:ext>
            </a:extLst>
          </p:cNvPr>
          <p:cNvSpPr>
            <a:spLocks noGrp="1"/>
          </p:cNvSpPr>
          <p:nvPr>
            <p:ph idx="1"/>
          </p:nvPr>
        </p:nvSpPr>
        <p:spPr/>
        <p:txBody>
          <a:bodyPr/>
          <a:lstStyle/>
          <a:p>
            <a:pPr marL="0" indent="0">
              <a:buNone/>
            </a:pPr>
            <a:r>
              <a:rPr lang="en-IE" sz="3200" b="1" dirty="0">
                <a:solidFill>
                  <a:srgbClr val="002060"/>
                </a:solidFill>
              </a:rPr>
              <a:t>European Fellowship</a:t>
            </a:r>
          </a:p>
          <a:p>
            <a:r>
              <a:rPr lang="en-IE" dirty="0">
                <a:solidFill>
                  <a:srgbClr val="002060"/>
                </a:solidFill>
              </a:rPr>
              <a:t>Irish researcher awarded a PhD in 2019 in the UK, remains resident there. Applies for a European Fellowship in the field of nanotechnology together with a host institution in Ireland. </a:t>
            </a:r>
          </a:p>
          <a:p>
            <a:r>
              <a:rPr lang="en-IE" b="1" u="sng" dirty="0">
                <a:solidFill>
                  <a:srgbClr val="002060"/>
                </a:solidFill>
              </a:rPr>
              <a:t>ELIGIBLE?</a:t>
            </a:r>
            <a:r>
              <a:rPr lang="en-IE" b="1" dirty="0">
                <a:solidFill>
                  <a:srgbClr val="002060"/>
                </a:solidFill>
              </a:rPr>
              <a:t> </a:t>
            </a:r>
            <a:r>
              <a:rPr lang="en-IE" i="1" dirty="0">
                <a:solidFill>
                  <a:srgbClr val="002060"/>
                </a:solidFill>
              </a:rPr>
              <a:t>Awarded a PhD before the Call deadline; less than 8 years since award of PhD; has not resided in Ireland for more than 12 months in previous 3 years.</a:t>
            </a:r>
          </a:p>
          <a:p>
            <a:pPr marL="0" indent="0">
              <a:buNone/>
            </a:pPr>
            <a:endParaRPr lang="en-IE" i="1" dirty="0"/>
          </a:p>
          <a:p>
            <a:pPr marL="0" indent="0">
              <a:buNone/>
            </a:pPr>
            <a:endParaRPr lang="en-IE" i="1" dirty="0"/>
          </a:p>
          <a:p>
            <a:endParaRPr lang="en-IE" i="1" dirty="0"/>
          </a:p>
        </p:txBody>
      </p:sp>
      <p:pic>
        <p:nvPicPr>
          <p:cNvPr id="5" name="Graphic 4" descr="Checkmark with solid fill">
            <a:extLst>
              <a:ext uri="{FF2B5EF4-FFF2-40B4-BE49-F238E27FC236}">
                <a16:creationId xmlns:a16="http://schemas.microsoft.com/office/drawing/2014/main" id="{B3694302-ECB5-732E-BB42-9B97A11346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4581128"/>
            <a:ext cx="914400" cy="914400"/>
          </a:xfrm>
          <a:prstGeom prst="rect">
            <a:avLst/>
          </a:prstGeom>
        </p:spPr>
      </p:pic>
    </p:spTree>
    <p:extLst>
      <p:ext uri="{BB962C8B-B14F-4D97-AF65-F5344CB8AC3E}">
        <p14:creationId xmlns:p14="http://schemas.microsoft.com/office/powerpoint/2010/main" val="254088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48E1-940B-91C8-DA63-EF4A66723608}"/>
              </a:ext>
            </a:extLst>
          </p:cNvPr>
          <p:cNvSpPr>
            <a:spLocks noGrp="1"/>
          </p:cNvSpPr>
          <p:nvPr>
            <p:ph type="title"/>
          </p:nvPr>
        </p:nvSpPr>
        <p:spPr/>
        <p:txBody>
          <a:bodyPr/>
          <a:lstStyle/>
          <a:p>
            <a:r>
              <a:rPr lang="en-IE" dirty="0"/>
              <a:t>Example 2</a:t>
            </a:r>
          </a:p>
        </p:txBody>
      </p:sp>
      <p:sp>
        <p:nvSpPr>
          <p:cNvPr id="3" name="Content Placeholder 2">
            <a:extLst>
              <a:ext uri="{FF2B5EF4-FFF2-40B4-BE49-F238E27FC236}">
                <a16:creationId xmlns:a16="http://schemas.microsoft.com/office/drawing/2014/main" id="{A0FE30C8-3A47-2473-1C95-573B239CA1DB}"/>
              </a:ext>
            </a:extLst>
          </p:cNvPr>
          <p:cNvSpPr>
            <a:spLocks noGrp="1"/>
          </p:cNvSpPr>
          <p:nvPr>
            <p:ph idx="1"/>
          </p:nvPr>
        </p:nvSpPr>
        <p:spPr/>
        <p:txBody>
          <a:bodyPr/>
          <a:lstStyle/>
          <a:p>
            <a:pPr marL="0" indent="0">
              <a:buNone/>
            </a:pPr>
            <a:r>
              <a:rPr lang="en-IE" sz="3200" b="1" dirty="0">
                <a:solidFill>
                  <a:srgbClr val="002060"/>
                </a:solidFill>
              </a:rPr>
              <a:t>Global Fellowship</a:t>
            </a:r>
          </a:p>
          <a:p>
            <a:r>
              <a:rPr lang="en-IE" dirty="0">
                <a:solidFill>
                  <a:srgbClr val="002060"/>
                </a:solidFill>
              </a:rPr>
              <a:t>Indian researcher living in Ireland for previous 3 years, PhD in 2022, applies for a Global Fellowship in the field of thermodynamics with a host in France, and outgoing phase in the US.</a:t>
            </a:r>
          </a:p>
          <a:p>
            <a:r>
              <a:rPr lang="en-IE" b="1" u="sng" dirty="0">
                <a:solidFill>
                  <a:srgbClr val="002060"/>
                </a:solidFill>
              </a:rPr>
              <a:t>Eligible?</a:t>
            </a:r>
            <a:r>
              <a:rPr lang="en-IE" dirty="0">
                <a:solidFill>
                  <a:srgbClr val="002060"/>
                </a:solidFill>
              </a:rPr>
              <a:t> Awarded a PhD before the call deadline; less than 8 years since award of PhD; not more than 12 months in France in previous 3 years…but “long-term resident” in EU/AC?</a:t>
            </a:r>
          </a:p>
          <a:p>
            <a:endParaRPr lang="en-IE" dirty="0"/>
          </a:p>
        </p:txBody>
      </p:sp>
      <p:pic>
        <p:nvPicPr>
          <p:cNvPr id="5" name="Graphic 4" descr="Question Mark with solid fill">
            <a:extLst>
              <a:ext uri="{FF2B5EF4-FFF2-40B4-BE49-F238E27FC236}">
                <a16:creationId xmlns:a16="http://schemas.microsoft.com/office/drawing/2014/main" id="{D58EB463-81E4-C3E9-0DE5-336D009772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4725144"/>
            <a:ext cx="914400" cy="914400"/>
          </a:xfrm>
          <a:prstGeom prst="rect">
            <a:avLst/>
          </a:prstGeom>
        </p:spPr>
      </p:pic>
    </p:spTree>
    <p:extLst>
      <p:ext uri="{BB962C8B-B14F-4D97-AF65-F5344CB8AC3E}">
        <p14:creationId xmlns:p14="http://schemas.microsoft.com/office/powerpoint/2010/main" val="228951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57AE-5A52-4337-A8C9-14964C42CE64}"/>
              </a:ext>
            </a:extLst>
          </p:cNvPr>
          <p:cNvSpPr>
            <a:spLocks noGrp="1"/>
          </p:cNvSpPr>
          <p:nvPr>
            <p:ph type="title"/>
          </p:nvPr>
        </p:nvSpPr>
        <p:spPr/>
        <p:txBody>
          <a:bodyPr/>
          <a:lstStyle/>
          <a:p>
            <a:r>
              <a:rPr lang="en-IE" dirty="0"/>
              <a:t>The MSCA-PF Evaluation</a:t>
            </a:r>
          </a:p>
        </p:txBody>
      </p:sp>
      <p:graphicFrame>
        <p:nvGraphicFramePr>
          <p:cNvPr id="7" name="Content Placeholder 2">
            <a:extLst>
              <a:ext uri="{FF2B5EF4-FFF2-40B4-BE49-F238E27FC236}">
                <a16:creationId xmlns:a16="http://schemas.microsoft.com/office/drawing/2014/main" id="{958BB054-D18C-43AC-B8F0-45EF87F5C1A3}"/>
              </a:ext>
            </a:extLst>
          </p:cNvPr>
          <p:cNvGraphicFramePr>
            <a:graphicFrameLocks noGrp="1"/>
          </p:cNvGraphicFramePr>
          <p:nvPr>
            <p:ph idx="1"/>
            <p:extLst>
              <p:ext uri="{D42A27DB-BD31-4B8C-83A1-F6EECF244321}">
                <p14:modId xmlns:p14="http://schemas.microsoft.com/office/powerpoint/2010/main" val="4291988550"/>
              </p:ext>
            </p:extLst>
          </p:nvPr>
        </p:nvGraphicFramePr>
        <p:xfrm>
          <a:off x="835726" y="1363477"/>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90E05E4-66A5-F44D-4F0B-79D2E243A547}"/>
              </a:ext>
            </a:extLst>
          </p:cNvPr>
          <p:cNvSpPr txBox="1"/>
          <p:nvPr/>
        </p:nvSpPr>
        <p:spPr>
          <a:xfrm>
            <a:off x="2639616" y="6037509"/>
            <a:ext cx="7128792" cy="369332"/>
          </a:xfrm>
          <a:prstGeom prst="rect">
            <a:avLst/>
          </a:prstGeom>
          <a:noFill/>
        </p:spPr>
        <p:txBody>
          <a:bodyPr wrap="square" rtlCol="0">
            <a:spAutoFit/>
          </a:bodyPr>
          <a:lstStyle/>
          <a:p>
            <a:r>
              <a:rPr lang="en-IE" b="1" dirty="0">
                <a:solidFill>
                  <a:srgbClr val="0E4080"/>
                </a:solidFill>
              </a:rPr>
              <a:t>Call deadline to funding decision: 5 months (+3m to GA signature)</a:t>
            </a:r>
          </a:p>
        </p:txBody>
      </p:sp>
    </p:spTree>
    <p:extLst>
      <p:ext uri="{BB962C8B-B14F-4D97-AF65-F5344CB8AC3E}">
        <p14:creationId xmlns:p14="http://schemas.microsoft.com/office/powerpoint/2010/main" val="109997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5A64-594F-92D9-5B2D-9FCA6B0FCF9A}"/>
              </a:ext>
            </a:extLst>
          </p:cNvPr>
          <p:cNvSpPr>
            <a:spLocks noGrp="1"/>
          </p:cNvSpPr>
          <p:nvPr>
            <p:ph type="title"/>
          </p:nvPr>
        </p:nvSpPr>
        <p:spPr/>
        <p:txBody>
          <a:bodyPr/>
          <a:lstStyle/>
          <a:p>
            <a:r>
              <a:rPr lang="en-IE" dirty="0"/>
              <a:t>Evaluation Process</a:t>
            </a:r>
          </a:p>
        </p:txBody>
      </p:sp>
      <p:pic>
        <p:nvPicPr>
          <p:cNvPr id="5" name="Content Placeholder 4">
            <a:extLst>
              <a:ext uri="{FF2B5EF4-FFF2-40B4-BE49-F238E27FC236}">
                <a16:creationId xmlns:a16="http://schemas.microsoft.com/office/drawing/2014/main" id="{A5A05E0D-BF06-D9C4-222D-FD59E4D53AC3}"/>
              </a:ext>
            </a:extLst>
          </p:cNvPr>
          <p:cNvPicPr>
            <a:picLocks noGrp="1" noChangeAspect="1"/>
          </p:cNvPicPr>
          <p:nvPr>
            <p:ph idx="1"/>
          </p:nvPr>
        </p:nvPicPr>
        <p:blipFill>
          <a:blip r:embed="rId2"/>
          <a:stretch>
            <a:fillRect/>
          </a:stretch>
        </p:blipFill>
        <p:spPr>
          <a:xfrm>
            <a:off x="4337149" y="1273460"/>
            <a:ext cx="3517697" cy="388170"/>
          </a:xfrm>
          <a:prstGeom prst="rect">
            <a:avLst/>
          </a:prstGeom>
        </p:spPr>
      </p:pic>
      <p:sp>
        <p:nvSpPr>
          <p:cNvPr id="6" name="object 65">
            <a:extLst>
              <a:ext uri="{FF2B5EF4-FFF2-40B4-BE49-F238E27FC236}">
                <a16:creationId xmlns:a16="http://schemas.microsoft.com/office/drawing/2014/main" id="{9329FCA8-4960-FC77-7639-3A03F878999A}"/>
              </a:ext>
            </a:extLst>
          </p:cNvPr>
          <p:cNvSpPr txBox="1"/>
          <p:nvPr/>
        </p:nvSpPr>
        <p:spPr>
          <a:xfrm>
            <a:off x="5685009" y="1332683"/>
            <a:ext cx="786130" cy="228909"/>
          </a:xfrm>
          <a:prstGeom prst="rect">
            <a:avLst/>
          </a:prstGeom>
        </p:spPr>
        <p:txBody>
          <a:bodyPr vert="horz" wrap="square" lIns="0" tIns="13335" rIns="0" bIns="0" rtlCol="0">
            <a:spAutoFit/>
          </a:bodyPr>
          <a:lstStyle/>
          <a:p>
            <a:pPr marL="12700">
              <a:spcBef>
                <a:spcPts val="105"/>
              </a:spcBef>
            </a:pPr>
            <a:r>
              <a:rPr sz="1400" dirty="0">
                <a:solidFill>
                  <a:srgbClr val="FFFFFF"/>
                </a:solidFill>
                <a:latin typeface="Verdana"/>
                <a:cs typeface="Verdana"/>
              </a:rPr>
              <a:t>Propos</a:t>
            </a:r>
            <a:r>
              <a:rPr sz="1400" spc="-10" dirty="0">
                <a:solidFill>
                  <a:srgbClr val="FFFFFF"/>
                </a:solidFill>
                <a:latin typeface="Verdana"/>
                <a:cs typeface="Verdana"/>
              </a:rPr>
              <a:t>a</a:t>
            </a:r>
            <a:r>
              <a:rPr sz="1400" dirty="0">
                <a:solidFill>
                  <a:srgbClr val="FFFFFF"/>
                </a:solidFill>
                <a:latin typeface="Verdana"/>
                <a:cs typeface="Verdana"/>
              </a:rPr>
              <a:t>l</a:t>
            </a:r>
            <a:endParaRPr sz="1400" dirty="0">
              <a:latin typeface="Verdana"/>
              <a:cs typeface="Verdana"/>
            </a:endParaRPr>
          </a:p>
        </p:txBody>
      </p:sp>
      <p:sp>
        <p:nvSpPr>
          <p:cNvPr id="8" name="object 43">
            <a:extLst>
              <a:ext uri="{FF2B5EF4-FFF2-40B4-BE49-F238E27FC236}">
                <a16:creationId xmlns:a16="http://schemas.microsoft.com/office/drawing/2014/main" id="{FEF6DD9C-2CB3-D69E-0ACD-A9857B251672}"/>
              </a:ext>
            </a:extLst>
          </p:cNvPr>
          <p:cNvSpPr/>
          <p:nvPr/>
        </p:nvSpPr>
        <p:spPr>
          <a:xfrm>
            <a:off x="5315166" y="2812871"/>
            <a:ext cx="1440159" cy="698500"/>
          </a:xfrm>
          <a:custGeom>
            <a:avLst/>
            <a:gdLst/>
            <a:ahLst/>
            <a:cxnLst/>
            <a:rect l="l" t="t" r="r" b="b"/>
            <a:pathLst>
              <a:path w="650875" h="698500">
                <a:moveTo>
                  <a:pt x="330605" y="0"/>
                </a:moveTo>
                <a:lnTo>
                  <a:pt x="279153" y="2779"/>
                </a:lnTo>
                <a:lnTo>
                  <a:pt x="229707" y="12353"/>
                </a:lnTo>
                <a:lnTo>
                  <a:pt x="183048" y="28258"/>
                </a:lnTo>
                <a:lnTo>
                  <a:pt x="139953" y="50027"/>
                </a:lnTo>
                <a:lnTo>
                  <a:pt x="101202" y="77195"/>
                </a:lnTo>
                <a:lnTo>
                  <a:pt x="67573" y="109295"/>
                </a:lnTo>
                <a:lnTo>
                  <a:pt x="39845" y="145864"/>
                </a:lnTo>
                <a:lnTo>
                  <a:pt x="18797" y="186434"/>
                </a:lnTo>
                <a:lnTo>
                  <a:pt x="5206" y="230541"/>
                </a:lnTo>
                <a:lnTo>
                  <a:pt x="0" y="275955"/>
                </a:lnTo>
                <a:lnTo>
                  <a:pt x="3220" y="320309"/>
                </a:lnTo>
                <a:lnTo>
                  <a:pt x="14328" y="362932"/>
                </a:lnTo>
                <a:lnTo>
                  <a:pt x="32781" y="403152"/>
                </a:lnTo>
                <a:lnTo>
                  <a:pt x="58039" y="440298"/>
                </a:lnTo>
                <a:lnTo>
                  <a:pt x="89560" y="473699"/>
                </a:lnTo>
                <a:lnTo>
                  <a:pt x="126804" y="502683"/>
                </a:lnTo>
                <a:lnTo>
                  <a:pt x="169230" y="526579"/>
                </a:lnTo>
                <a:lnTo>
                  <a:pt x="216296" y="544717"/>
                </a:lnTo>
                <a:lnTo>
                  <a:pt x="267461" y="556423"/>
                </a:lnTo>
                <a:lnTo>
                  <a:pt x="331723" y="698155"/>
                </a:lnTo>
                <a:lnTo>
                  <a:pt x="391667" y="555026"/>
                </a:lnTo>
                <a:lnTo>
                  <a:pt x="445359" y="541129"/>
                </a:lnTo>
                <a:lnTo>
                  <a:pt x="494627" y="519951"/>
                </a:lnTo>
                <a:lnTo>
                  <a:pt x="538641" y="492221"/>
                </a:lnTo>
                <a:lnTo>
                  <a:pt x="576571" y="458669"/>
                </a:lnTo>
                <a:lnTo>
                  <a:pt x="607584" y="420023"/>
                </a:lnTo>
                <a:lnTo>
                  <a:pt x="630851" y="377012"/>
                </a:lnTo>
                <a:lnTo>
                  <a:pt x="645540" y="330363"/>
                </a:lnTo>
                <a:lnTo>
                  <a:pt x="650747" y="284950"/>
                </a:lnTo>
                <a:lnTo>
                  <a:pt x="647527" y="240596"/>
                </a:lnTo>
                <a:lnTo>
                  <a:pt x="636419" y="197973"/>
                </a:lnTo>
                <a:lnTo>
                  <a:pt x="617966" y="157753"/>
                </a:lnTo>
                <a:lnTo>
                  <a:pt x="592708" y="120607"/>
                </a:lnTo>
                <a:lnTo>
                  <a:pt x="561187" y="87206"/>
                </a:lnTo>
                <a:lnTo>
                  <a:pt x="523943" y="58222"/>
                </a:lnTo>
                <a:lnTo>
                  <a:pt x="481517" y="34325"/>
                </a:lnTo>
                <a:lnTo>
                  <a:pt x="434451" y="16188"/>
                </a:lnTo>
                <a:lnTo>
                  <a:pt x="383285" y="4481"/>
                </a:lnTo>
                <a:lnTo>
                  <a:pt x="330605" y="0"/>
                </a:lnTo>
                <a:close/>
              </a:path>
            </a:pathLst>
          </a:cu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endParaRPr/>
          </a:p>
        </p:txBody>
      </p:sp>
      <p:sp>
        <p:nvSpPr>
          <p:cNvPr id="11" name="object 45">
            <a:extLst>
              <a:ext uri="{FF2B5EF4-FFF2-40B4-BE49-F238E27FC236}">
                <a16:creationId xmlns:a16="http://schemas.microsoft.com/office/drawing/2014/main" id="{FBBD00A7-5FF5-50A3-AE56-2AF3225D26C6}"/>
              </a:ext>
            </a:extLst>
          </p:cNvPr>
          <p:cNvSpPr txBox="1"/>
          <p:nvPr/>
        </p:nvSpPr>
        <p:spPr>
          <a:xfrm>
            <a:off x="5588669" y="2979128"/>
            <a:ext cx="882470" cy="228268"/>
          </a:xfrm>
          <a:prstGeom prst="rect">
            <a:avLst/>
          </a:prstGeom>
        </p:spPr>
        <p:txBody>
          <a:bodyPr vert="horz" wrap="square" lIns="0" tIns="12700" rIns="0" bIns="0" rtlCol="0">
            <a:spAutoFit/>
          </a:bodyPr>
          <a:lstStyle/>
          <a:p>
            <a:pPr marL="12700">
              <a:spcBef>
                <a:spcPts val="100"/>
              </a:spcBef>
            </a:pPr>
            <a:r>
              <a:rPr sz="1400" b="1" spc="-5" dirty="0">
                <a:latin typeface="Verdana"/>
                <a:cs typeface="Verdana"/>
              </a:rPr>
              <a:t>E</a:t>
            </a:r>
            <a:r>
              <a:rPr sz="1400" b="1" spc="-10" dirty="0">
                <a:latin typeface="Verdana"/>
                <a:cs typeface="Verdana"/>
              </a:rPr>
              <a:t>x</a:t>
            </a:r>
            <a:r>
              <a:rPr sz="1400" b="1" spc="-5" dirty="0">
                <a:latin typeface="Verdana"/>
                <a:cs typeface="Verdana"/>
              </a:rPr>
              <a:t>p</a:t>
            </a:r>
            <a:r>
              <a:rPr sz="1400" b="1" dirty="0">
                <a:latin typeface="Verdana"/>
                <a:cs typeface="Verdana"/>
              </a:rPr>
              <a:t>ert</a:t>
            </a:r>
            <a:r>
              <a:rPr lang="en-IE" sz="1400" b="1" dirty="0">
                <a:latin typeface="Verdana"/>
                <a:cs typeface="Verdana"/>
              </a:rPr>
              <a:t> 2</a:t>
            </a:r>
            <a:endParaRPr sz="1400" b="1" dirty="0">
              <a:latin typeface="Verdana"/>
              <a:cs typeface="Verdana"/>
            </a:endParaRPr>
          </a:p>
        </p:txBody>
      </p:sp>
      <p:pic>
        <p:nvPicPr>
          <p:cNvPr id="18" name="Graphic 17" descr="Office worker female with solid fill">
            <a:extLst>
              <a:ext uri="{FF2B5EF4-FFF2-40B4-BE49-F238E27FC236}">
                <a16:creationId xmlns:a16="http://schemas.microsoft.com/office/drawing/2014/main" id="{83E5C688-7C6F-D651-92CA-FE812B9517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9838" y="1748920"/>
            <a:ext cx="914400" cy="914400"/>
          </a:xfrm>
          <a:prstGeom prst="rect">
            <a:avLst/>
          </a:prstGeom>
        </p:spPr>
      </p:pic>
      <p:pic>
        <p:nvPicPr>
          <p:cNvPr id="20" name="Graphic 19" descr="Programmer female with solid fill">
            <a:extLst>
              <a:ext uri="{FF2B5EF4-FFF2-40B4-BE49-F238E27FC236}">
                <a16:creationId xmlns:a16="http://schemas.microsoft.com/office/drawing/2014/main" id="{3D79ABF7-60DC-EF0A-6AC6-ADABA91E09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90774" y="1728500"/>
            <a:ext cx="914400" cy="914400"/>
          </a:xfrm>
          <a:prstGeom prst="rect">
            <a:avLst/>
          </a:prstGeom>
        </p:spPr>
      </p:pic>
      <p:pic>
        <p:nvPicPr>
          <p:cNvPr id="22" name="Graphic 21" descr="Office worker male with solid fill">
            <a:extLst>
              <a:ext uri="{FF2B5EF4-FFF2-40B4-BE49-F238E27FC236}">
                <a16:creationId xmlns:a16="http://schemas.microsoft.com/office/drawing/2014/main" id="{B558FC3B-3241-953B-15D3-646E62C303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67764" y="1773677"/>
            <a:ext cx="914400" cy="914400"/>
          </a:xfrm>
          <a:prstGeom prst="rect">
            <a:avLst/>
          </a:prstGeom>
        </p:spPr>
      </p:pic>
      <p:sp>
        <p:nvSpPr>
          <p:cNvPr id="23" name="object 43">
            <a:extLst>
              <a:ext uri="{FF2B5EF4-FFF2-40B4-BE49-F238E27FC236}">
                <a16:creationId xmlns:a16="http://schemas.microsoft.com/office/drawing/2014/main" id="{F2E6EA1A-58C8-A297-F353-E1BC6503A29B}"/>
              </a:ext>
            </a:extLst>
          </p:cNvPr>
          <p:cNvSpPr/>
          <p:nvPr/>
        </p:nvSpPr>
        <p:spPr>
          <a:xfrm>
            <a:off x="3418102" y="2776267"/>
            <a:ext cx="1440159" cy="698500"/>
          </a:xfrm>
          <a:custGeom>
            <a:avLst/>
            <a:gdLst/>
            <a:ahLst/>
            <a:cxnLst/>
            <a:rect l="l" t="t" r="r" b="b"/>
            <a:pathLst>
              <a:path w="650875" h="698500">
                <a:moveTo>
                  <a:pt x="330605" y="0"/>
                </a:moveTo>
                <a:lnTo>
                  <a:pt x="279153" y="2779"/>
                </a:lnTo>
                <a:lnTo>
                  <a:pt x="229707" y="12353"/>
                </a:lnTo>
                <a:lnTo>
                  <a:pt x="183048" y="28258"/>
                </a:lnTo>
                <a:lnTo>
                  <a:pt x="139953" y="50027"/>
                </a:lnTo>
                <a:lnTo>
                  <a:pt x="101202" y="77195"/>
                </a:lnTo>
                <a:lnTo>
                  <a:pt x="67573" y="109295"/>
                </a:lnTo>
                <a:lnTo>
                  <a:pt x="39845" y="145864"/>
                </a:lnTo>
                <a:lnTo>
                  <a:pt x="18797" y="186434"/>
                </a:lnTo>
                <a:lnTo>
                  <a:pt x="5206" y="230541"/>
                </a:lnTo>
                <a:lnTo>
                  <a:pt x="0" y="275955"/>
                </a:lnTo>
                <a:lnTo>
                  <a:pt x="3220" y="320309"/>
                </a:lnTo>
                <a:lnTo>
                  <a:pt x="14328" y="362932"/>
                </a:lnTo>
                <a:lnTo>
                  <a:pt x="32781" y="403152"/>
                </a:lnTo>
                <a:lnTo>
                  <a:pt x="58039" y="440298"/>
                </a:lnTo>
                <a:lnTo>
                  <a:pt x="89560" y="473699"/>
                </a:lnTo>
                <a:lnTo>
                  <a:pt x="126804" y="502683"/>
                </a:lnTo>
                <a:lnTo>
                  <a:pt x="169230" y="526579"/>
                </a:lnTo>
                <a:lnTo>
                  <a:pt x="216296" y="544717"/>
                </a:lnTo>
                <a:lnTo>
                  <a:pt x="267461" y="556423"/>
                </a:lnTo>
                <a:lnTo>
                  <a:pt x="331723" y="698155"/>
                </a:lnTo>
                <a:lnTo>
                  <a:pt x="391667" y="555026"/>
                </a:lnTo>
                <a:lnTo>
                  <a:pt x="445359" y="541129"/>
                </a:lnTo>
                <a:lnTo>
                  <a:pt x="494627" y="519951"/>
                </a:lnTo>
                <a:lnTo>
                  <a:pt x="538641" y="492221"/>
                </a:lnTo>
                <a:lnTo>
                  <a:pt x="576571" y="458669"/>
                </a:lnTo>
                <a:lnTo>
                  <a:pt x="607584" y="420023"/>
                </a:lnTo>
                <a:lnTo>
                  <a:pt x="630851" y="377012"/>
                </a:lnTo>
                <a:lnTo>
                  <a:pt x="645540" y="330363"/>
                </a:lnTo>
                <a:lnTo>
                  <a:pt x="650747" y="284950"/>
                </a:lnTo>
                <a:lnTo>
                  <a:pt x="647527" y="240596"/>
                </a:lnTo>
                <a:lnTo>
                  <a:pt x="636419" y="197973"/>
                </a:lnTo>
                <a:lnTo>
                  <a:pt x="617966" y="157753"/>
                </a:lnTo>
                <a:lnTo>
                  <a:pt x="592708" y="120607"/>
                </a:lnTo>
                <a:lnTo>
                  <a:pt x="561187" y="87206"/>
                </a:lnTo>
                <a:lnTo>
                  <a:pt x="523943" y="58222"/>
                </a:lnTo>
                <a:lnTo>
                  <a:pt x="481517" y="34325"/>
                </a:lnTo>
                <a:lnTo>
                  <a:pt x="434451" y="16188"/>
                </a:lnTo>
                <a:lnTo>
                  <a:pt x="383285" y="4481"/>
                </a:lnTo>
                <a:lnTo>
                  <a:pt x="330605" y="0"/>
                </a:lnTo>
                <a:close/>
              </a:path>
            </a:pathLst>
          </a:cu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endParaRPr/>
          </a:p>
        </p:txBody>
      </p:sp>
      <p:sp>
        <p:nvSpPr>
          <p:cNvPr id="24" name="object 45">
            <a:extLst>
              <a:ext uri="{FF2B5EF4-FFF2-40B4-BE49-F238E27FC236}">
                <a16:creationId xmlns:a16="http://schemas.microsoft.com/office/drawing/2014/main" id="{36E7020B-0CF5-1088-FDB7-C07FA8E214A6}"/>
              </a:ext>
            </a:extLst>
          </p:cNvPr>
          <p:cNvSpPr txBox="1"/>
          <p:nvPr/>
        </p:nvSpPr>
        <p:spPr>
          <a:xfrm>
            <a:off x="3676649" y="2943253"/>
            <a:ext cx="882470" cy="228268"/>
          </a:xfrm>
          <a:prstGeom prst="rect">
            <a:avLst/>
          </a:prstGeom>
        </p:spPr>
        <p:txBody>
          <a:bodyPr vert="horz" wrap="square" lIns="0" tIns="12700" rIns="0" bIns="0" rtlCol="0">
            <a:spAutoFit/>
          </a:bodyPr>
          <a:lstStyle/>
          <a:p>
            <a:pPr marL="12700">
              <a:spcBef>
                <a:spcPts val="100"/>
              </a:spcBef>
            </a:pPr>
            <a:r>
              <a:rPr sz="1400" b="1" spc="-5" dirty="0">
                <a:latin typeface="Verdana"/>
                <a:cs typeface="Verdana"/>
              </a:rPr>
              <a:t>E</a:t>
            </a:r>
            <a:r>
              <a:rPr sz="1400" b="1" spc="-10" dirty="0">
                <a:latin typeface="Verdana"/>
                <a:cs typeface="Verdana"/>
              </a:rPr>
              <a:t>x</a:t>
            </a:r>
            <a:r>
              <a:rPr sz="1400" b="1" spc="-5" dirty="0">
                <a:latin typeface="Verdana"/>
                <a:cs typeface="Verdana"/>
              </a:rPr>
              <a:t>p</a:t>
            </a:r>
            <a:r>
              <a:rPr sz="1400" b="1" dirty="0">
                <a:latin typeface="Verdana"/>
                <a:cs typeface="Verdana"/>
              </a:rPr>
              <a:t>ert</a:t>
            </a:r>
            <a:r>
              <a:rPr lang="en-IE" sz="1400" b="1" dirty="0">
                <a:latin typeface="Verdana"/>
                <a:cs typeface="Verdana"/>
              </a:rPr>
              <a:t> 1</a:t>
            </a:r>
            <a:endParaRPr sz="1400" b="1" dirty="0">
              <a:latin typeface="Verdana"/>
              <a:cs typeface="Verdana"/>
            </a:endParaRPr>
          </a:p>
        </p:txBody>
      </p:sp>
      <p:sp>
        <p:nvSpPr>
          <p:cNvPr id="25" name="object 43">
            <a:extLst>
              <a:ext uri="{FF2B5EF4-FFF2-40B4-BE49-F238E27FC236}">
                <a16:creationId xmlns:a16="http://schemas.microsoft.com/office/drawing/2014/main" id="{DBF1F601-E4B5-FFCD-D16F-9CB50A5EE73C}"/>
              </a:ext>
            </a:extLst>
          </p:cNvPr>
          <p:cNvSpPr/>
          <p:nvPr/>
        </p:nvSpPr>
        <p:spPr>
          <a:xfrm>
            <a:off x="7304884" y="2812871"/>
            <a:ext cx="1440159" cy="698500"/>
          </a:xfrm>
          <a:custGeom>
            <a:avLst/>
            <a:gdLst/>
            <a:ahLst/>
            <a:cxnLst/>
            <a:rect l="l" t="t" r="r" b="b"/>
            <a:pathLst>
              <a:path w="650875" h="698500">
                <a:moveTo>
                  <a:pt x="330605" y="0"/>
                </a:moveTo>
                <a:lnTo>
                  <a:pt x="279153" y="2779"/>
                </a:lnTo>
                <a:lnTo>
                  <a:pt x="229707" y="12353"/>
                </a:lnTo>
                <a:lnTo>
                  <a:pt x="183048" y="28258"/>
                </a:lnTo>
                <a:lnTo>
                  <a:pt x="139953" y="50027"/>
                </a:lnTo>
                <a:lnTo>
                  <a:pt x="101202" y="77195"/>
                </a:lnTo>
                <a:lnTo>
                  <a:pt x="67573" y="109295"/>
                </a:lnTo>
                <a:lnTo>
                  <a:pt x="39845" y="145864"/>
                </a:lnTo>
                <a:lnTo>
                  <a:pt x="18797" y="186434"/>
                </a:lnTo>
                <a:lnTo>
                  <a:pt x="5206" y="230541"/>
                </a:lnTo>
                <a:lnTo>
                  <a:pt x="0" y="275955"/>
                </a:lnTo>
                <a:lnTo>
                  <a:pt x="3220" y="320309"/>
                </a:lnTo>
                <a:lnTo>
                  <a:pt x="14328" y="362932"/>
                </a:lnTo>
                <a:lnTo>
                  <a:pt x="32781" y="403152"/>
                </a:lnTo>
                <a:lnTo>
                  <a:pt x="58039" y="440298"/>
                </a:lnTo>
                <a:lnTo>
                  <a:pt x="89560" y="473699"/>
                </a:lnTo>
                <a:lnTo>
                  <a:pt x="126804" y="502683"/>
                </a:lnTo>
                <a:lnTo>
                  <a:pt x="169230" y="526579"/>
                </a:lnTo>
                <a:lnTo>
                  <a:pt x="216296" y="544717"/>
                </a:lnTo>
                <a:lnTo>
                  <a:pt x="267461" y="556423"/>
                </a:lnTo>
                <a:lnTo>
                  <a:pt x="331723" y="698155"/>
                </a:lnTo>
                <a:lnTo>
                  <a:pt x="391667" y="555026"/>
                </a:lnTo>
                <a:lnTo>
                  <a:pt x="445359" y="541129"/>
                </a:lnTo>
                <a:lnTo>
                  <a:pt x="494627" y="519951"/>
                </a:lnTo>
                <a:lnTo>
                  <a:pt x="538641" y="492221"/>
                </a:lnTo>
                <a:lnTo>
                  <a:pt x="576571" y="458669"/>
                </a:lnTo>
                <a:lnTo>
                  <a:pt x="607584" y="420023"/>
                </a:lnTo>
                <a:lnTo>
                  <a:pt x="630851" y="377012"/>
                </a:lnTo>
                <a:lnTo>
                  <a:pt x="645540" y="330363"/>
                </a:lnTo>
                <a:lnTo>
                  <a:pt x="650747" y="284950"/>
                </a:lnTo>
                <a:lnTo>
                  <a:pt x="647527" y="240596"/>
                </a:lnTo>
                <a:lnTo>
                  <a:pt x="636419" y="197973"/>
                </a:lnTo>
                <a:lnTo>
                  <a:pt x="617966" y="157753"/>
                </a:lnTo>
                <a:lnTo>
                  <a:pt x="592708" y="120607"/>
                </a:lnTo>
                <a:lnTo>
                  <a:pt x="561187" y="87206"/>
                </a:lnTo>
                <a:lnTo>
                  <a:pt x="523943" y="58222"/>
                </a:lnTo>
                <a:lnTo>
                  <a:pt x="481517" y="34325"/>
                </a:lnTo>
                <a:lnTo>
                  <a:pt x="434451" y="16188"/>
                </a:lnTo>
                <a:lnTo>
                  <a:pt x="383285" y="4481"/>
                </a:lnTo>
                <a:lnTo>
                  <a:pt x="330605" y="0"/>
                </a:lnTo>
                <a:close/>
              </a:path>
            </a:pathLst>
          </a:cu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endParaRPr/>
          </a:p>
        </p:txBody>
      </p:sp>
      <p:sp>
        <p:nvSpPr>
          <p:cNvPr id="26" name="object 45">
            <a:extLst>
              <a:ext uri="{FF2B5EF4-FFF2-40B4-BE49-F238E27FC236}">
                <a16:creationId xmlns:a16="http://schemas.microsoft.com/office/drawing/2014/main" id="{95ADEDFB-91D1-6EEA-8FAD-A47C493F8ED9}"/>
              </a:ext>
            </a:extLst>
          </p:cNvPr>
          <p:cNvSpPr txBox="1"/>
          <p:nvPr/>
        </p:nvSpPr>
        <p:spPr>
          <a:xfrm>
            <a:off x="7645925" y="2990156"/>
            <a:ext cx="882470" cy="228268"/>
          </a:xfrm>
          <a:prstGeom prst="rect">
            <a:avLst/>
          </a:prstGeom>
        </p:spPr>
        <p:txBody>
          <a:bodyPr vert="horz" wrap="square" lIns="0" tIns="12700" rIns="0" bIns="0" rtlCol="0">
            <a:spAutoFit/>
          </a:bodyPr>
          <a:lstStyle/>
          <a:p>
            <a:pPr marL="12700">
              <a:spcBef>
                <a:spcPts val="100"/>
              </a:spcBef>
            </a:pPr>
            <a:r>
              <a:rPr sz="1400" b="1" spc="-5" dirty="0">
                <a:latin typeface="Verdana"/>
                <a:cs typeface="Verdana"/>
              </a:rPr>
              <a:t>E</a:t>
            </a:r>
            <a:r>
              <a:rPr sz="1400" b="1" spc="-10" dirty="0">
                <a:latin typeface="Verdana"/>
                <a:cs typeface="Verdana"/>
              </a:rPr>
              <a:t>x</a:t>
            </a:r>
            <a:r>
              <a:rPr sz="1400" b="1" spc="-5" dirty="0">
                <a:latin typeface="Verdana"/>
                <a:cs typeface="Verdana"/>
              </a:rPr>
              <a:t>p</a:t>
            </a:r>
            <a:r>
              <a:rPr sz="1400" b="1" dirty="0">
                <a:latin typeface="Verdana"/>
                <a:cs typeface="Verdana"/>
              </a:rPr>
              <a:t>ert</a:t>
            </a:r>
            <a:r>
              <a:rPr lang="en-IE" sz="1400" b="1" dirty="0">
                <a:latin typeface="Verdana"/>
                <a:cs typeface="Verdana"/>
              </a:rPr>
              <a:t> 3</a:t>
            </a:r>
            <a:endParaRPr sz="1400" b="1" dirty="0">
              <a:latin typeface="Verdana"/>
              <a:cs typeface="Verdana"/>
            </a:endParaRPr>
          </a:p>
        </p:txBody>
      </p:sp>
      <p:sp>
        <p:nvSpPr>
          <p:cNvPr id="28" name="object 20">
            <a:extLst>
              <a:ext uri="{FF2B5EF4-FFF2-40B4-BE49-F238E27FC236}">
                <a16:creationId xmlns:a16="http://schemas.microsoft.com/office/drawing/2014/main" id="{1234BE37-1060-A21C-D5DB-6A0721EDB24B}"/>
              </a:ext>
            </a:extLst>
          </p:cNvPr>
          <p:cNvSpPr/>
          <p:nvPr/>
        </p:nvSpPr>
        <p:spPr>
          <a:xfrm>
            <a:off x="5398095" y="3565667"/>
            <a:ext cx="1357230" cy="625235"/>
          </a:xfrm>
          <a:custGeom>
            <a:avLst/>
            <a:gdLst/>
            <a:ahLst/>
            <a:cxnLst/>
            <a:rect l="l" t="t" r="r" b="b"/>
            <a:pathLst>
              <a:path w="1155700" h="525779">
                <a:moveTo>
                  <a:pt x="1067562" y="0"/>
                </a:moveTo>
                <a:lnTo>
                  <a:pt x="87630" y="0"/>
                </a:lnTo>
                <a:lnTo>
                  <a:pt x="53524" y="6887"/>
                </a:lnTo>
                <a:lnTo>
                  <a:pt x="25669" y="25669"/>
                </a:lnTo>
                <a:lnTo>
                  <a:pt x="6887" y="53524"/>
                </a:lnTo>
                <a:lnTo>
                  <a:pt x="0" y="87629"/>
                </a:lnTo>
                <a:lnTo>
                  <a:pt x="0" y="438150"/>
                </a:lnTo>
                <a:lnTo>
                  <a:pt x="6887" y="472255"/>
                </a:lnTo>
                <a:lnTo>
                  <a:pt x="25669" y="500110"/>
                </a:lnTo>
                <a:lnTo>
                  <a:pt x="53524" y="518892"/>
                </a:lnTo>
                <a:lnTo>
                  <a:pt x="87630" y="525780"/>
                </a:lnTo>
                <a:lnTo>
                  <a:pt x="1067562" y="525780"/>
                </a:lnTo>
                <a:lnTo>
                  <a:pt x="1101667" y="518892"/>
                </a:lnTo>
                <a:lnTo>
                  <a:pt x="1129522" y="500110"/>
                </a:lnTo>
                <a:lnTo>
                  <a:pt x="1148304" y="472255"/>
                </a:lnTo>
                <a:lnTo>
                  <a:pt x="1155191" y="438150"/>
                </a:lnTo>
                <a:lnTo>
                  <a:pt x="1155191" y="87629"/>
                </a:lnTo>
                <a:lnTo>
                  <a:pt x="1148304" y="53524"/>
                </a:lnTo>
                <a:lnTo>
                  <a:pt x="1129522" y="25669"/>
                </a:lnTo>
                <a:lnTo>
                  <a:pt x="1101667" y="6887"/>
                </a:lnTo>
                <a:lnTo>
                  <a:pt x="1067562" y="0"/>
                </a:lnTo>
                <a:close/>
              </a:path>
            </a:pathLst>
          </a:custGeom>
          <a:solidFill>
            <a:srgbClr val="006F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endParaRPr/>
          </a:p>
        </p:txBody>
      </p:sp>
      <p:sp>
        <p:nvSpPr>
          <p:cNvPr id="29" name="object 20">
            <a:extLst>
              <a:ext uri="{FF2B5EF4-FFF2-40B4-BE49-F238E27FC236}">
                <a16:creationId xmlns:a16="http://schemas.microsoft.com/office/drawing/2014/main" id="{45D33042-E853-C10E-BD1C-D5DD21F86414}"/>
              </a:ext>
            </a:extLst>
          </p:cNvPr>
          <p:cNvSpPr/>
          <p:nvPr/>
        </p:nvSpPr>
        <p:spPr>
          <a:xfrm>
            <a:off x="3418102" y="3565215"/>
            <a:ext cx="1277632" cy="600163"/>
          </a:xfrm>
          <a:custGeom>
            <a:avLst/>
            <a:gdLst/>
            <a:ahLst/>
            <a:cxnLst/>
            <a:rect l="l" t="t" r="r" b="b"/>
            <a:pathLst>
              <a:path w="1155700" h="525779">
                <a:moveTo>
                  <a:pt x="1067562" y="0"/>
                </a:moveTo>
                <a:lnTo>
                  <a:pt x="87630" y="0"/>
                </a:lnTo>
                <a:lnTo>
                  <a:pt x="53524" y="6887"/>
                </a:lnTo>
                <a:lnTo>
                  <a:pt x="25669" y="25669"/>
                </a:lnTo>
                <a:lnTo>
                  <a:pt x="6887" y="53524"/>
                </a:lnTo>
                <a:lnTo>
                  <a:pt x="0" y="87629"/>
                </a:lnTo>
                <a:lnTo>
                  <a:pt x="0" y="438150"/>
                </a:lnTo>
                <a:lnTo>
                  <a:pt x="6887" y="472255"/>
                </a:lnTo>
                <a:lnTo>
                  <a:pt x="25669" y="500110"/>
                </a:lnTo>
                <a:lnTo>
                  <a:pt x="53524" y="518892"/>
                </a:lnTo>
                <a:lnTo>
                  <a:pt x="87630" y="525780"/>
                </a:lnTo>
                <a:lnTo>
                  <a:pt x="1067562" y="525780"/>
                </a:lnTo>
                <a:lnTo>
                  <a:pt x="1101667" y="518892"/>
                </a:lnTo>
                <a:lnTo>
                  <a:pt x="1129522" y="500110"/>
                </a:lnTo>
                <a:lnTo>
                  <a:pt x="1148304" y="472255"/>
                </a:lnTo>
                <a:lnTo>
                  <a:pt x="1155191" y="438150"/>
                </a:lnTo>
                <a:lnTo>
                  <a:pt x="1155191" y="87629"/>
                </a:lnTo>
                <a:lnTo>
                  <a:pt x="1148304" y="53524"/>
                </a:lnTo>
                <a:lnTo>
                  <a:pt x="1129522" y="25669"/>
                </a:lnTo>
                <a:lnTo>
                  <a:pt x="1101667" y="6887"/>
                </a:lnTo>
                <a:lnTo>
                  <a:pt x="1067562" y="0"/>
                </a:lnTo>
                <a:close/>
              </a:path>
            </a:pathLst>
          </a:custGeom>
          <a:solidFill>
            <a:srgbClr val="006F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endParaRPr/>
          </a:p>
        </p:txBody>
      </p:sp>
      <p:sp>
        <p:nvSpPr>
          <p:cNvPr id="30" name="object 20">
            <a:extLst>
              <a:ext uri="{FF2B5EF4-FFF2-40B4-BE49-F238E27FC236}">
                <a16:creationId xmlns:a16="http://schemas.microsoft.com/office/drawing/2014/main" id="{FF00DF2A-BBCB-C8AF-0229-0D312601A139}"/>
              </a:ext>
            </a:extLst>
          </p:cNvPr>
          <p:cNvSpPr/>
          <p:nvPr/>
        </p:nvSpPr>
        <p:spPr>
          <a:xfrm>
            <a:off x="7447112" y="3546408"/>
            <a:ext cx="1267037" cy="618970"/>
          </a:xfrm>
          <a:custGeom>
            <a:avLst/>
            <a:gdLst/>
            <a:ahLst/>
            <a:cxnLst/>
            <a:rect l="l" t="t" r="r" b="b"/>
            <a:pathLst>
              <a:path w="1155700" h="525779">
                <a:moveTo>
                  <a:pt x="1067562" y="0"/>
                </a:moveTo>
                <a:lnTo>
                  <a:pt x="87630" y="0"/>
                </a:lnTo>
                <a:lnTo>
                  <a:pt x="53524" y="6887"/>
                </a:lnTo>
                <a:lnTo>
                  <a:pt x="25669" y="25669"/>
                </a:lnTo>
                <a:lnTo>
                  <a:pt x="6887" y="53524"/>
                </a:lnTo>
                <a:lnTo>
                  <a:pt x="0" y="87629"/>
                </a:lnTo>
                <a:lnTo>
                  <a:pt x="0" y="438150"/>
                </a:lnTo>
                <a:lnTo>
                  <a:pt x="6887" y="472255"/>
                </a:lnTo>
                <a:lnTo>
                  <a:pt x="25669" y="500110"/>
                </a:lnTo>
                <a:lnTo>
                  <a:pt x="53524" y="518892"/>
                </a:lnTo>
                <a:lnTo>
                  <a:pt x="87630" y="525780"/>
                </a:lnTo>
                <a:lnTo>
                  <a:pt x="1067562" y="525780"/>
                </a:lnTo>
                <a:lnTo>
                  <a:pt x="1101667" y="518892"/>
                </a:lnTo>
                <a:lnTo>
                  <a:pt x="1129522" y="500110"/>
                </a:lnTo>
                <a:lnTo>
                  <a:pt x="1148304" y="472255"/>
                </a:lnTo>
                <a:lnTo>
                  <a:pt x="1155191" y="438150"/>
                </a:lnTo>
                <a:lnTo>
                  <a:pt x="1155191" y="87629"/>
                </a:lnTo>
                <a:lnTo>
                  <a:pt x="1148304" y="53524"/>
                </a:lnTo>
                <a:lnTo>
                  <a:pt x="1129522" y="25669"/>
                </a:lnTo>
                <a:lnTo>
                  <a:pt x="1101667" y="6887"/>
                </a:lnTo>
                <a:lnTo>
                  <a:pt x="1067562" y="0"/>
                </a:lnTo>
                <a:close/>
              </a:path>
            </a:pathLst>
          </a:custGeom>
          <a:solidFill>
            <a:srgbClr val="006F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endParaRPr/>
          </a:p>
        </p:txBody>
      </p:sp>
      <p:sp>
        <p:nvSpPr>
          <p:cNvPr id="31" name="TextBox 30">
            <a:extLst>
              <a:ext uri="{FF2B5EF4-FFF2-40B4-BE49-F238E27FC236}">
                <a16:creationId xmlns:a16="http://schemas.microsoft.com/office/drawing/2014/main" id="{8FFFDF75-104E-787A-04AE-840DD4E4B9BE}"/>
              </a:ext>
            </a:extLst>
          </p:cNvPr>
          <p:cNvSpPr txBox="1"/>
          <p:nvPr/>
        </p:nvSpPr>
        <p:spPr>
          <a:xfrm>
            <a:off x="3479069" y="3539603"/>
            <a:ext cx="1155698" cy="646331"/>
          </a:xfrm>
          <a:prstGeom prst="rect">
            <a:avLst/>
          </a:prstGeom>
          <a:noFill/>
        </p:spPr>
        <p:txBody>
          <a:bodyPr wrap="square" rtlCol="0">
            <a:spAutoFit/>
          </a:bodyPr>
          <a:lstStyle/>
          <a:p>
            <a:pPr algn="ctr"/>
            <a:r>
              <a:rPr lang="en-IE" sz="1200" b="1" dirty="0">
                <a:solidFill>
                  <a:schemeClr val="bg1"/>
                </a:solidFill>
              </a:rPr>
              <a:t>Individual Evaluation Report</a:t>
            </a:r>
          </a:p>
        </p:txBody>
      </p:sp>
      <p:sp>
        <p:nvSpPr>
          <p:cNvPr id="32" name="TextBox 31">
            <a:extLst>
              <a:ext uri="{FF2B5EF4-FFF2-40B4-BE49-F238E27FC236}">
                <a16:creationId xmlns:a16="http://schemas.microsoft.com/office/drawing/2014/main" id="{899B6A07-0BAB-8CCC-0615-E0AA49F75F4B}"/>
              </a:ext>
            </a:extLst>
          </p:cNvPr>
          <p:cNvSpPr txBox="1"/>
          <p:nvPr/>
        </p:nvSpPr>
        <p:spPr>
          <a:xfrm>
            <a:off x="5498861" y="3551055"/>
            <a:ext cx="1155698" cy="646331"/>
          </a:xfrm>
          <a:prstGeom prst="rect">
            <a:avLst/>
          </a:prstGeom>
          <a:noFill/>
        </p:spPr>
        <p:txBody>
          <a:bodyPr wrap="square" rtlCol="0">
            <a:spAutoFit/>
          </a:bodyPr>
          <a:lstStyle/>
          <a:p>
            <a:pPr algn="ctr"/>
            <a:r>
              <a:rPr lang="en-IE" sz="1200" b="1" dirty="0">
                <a:solidFill>
                  <a:schemeClr val="bg1"/>
                </a:solidFill>
              </a:rPr>
              <a:t>Individual Evaluation Report</a:t>
            </a:r>
          </a:p>
        </p:txBody>
      </p:sp>
      <p:sp>
        <p:nvSpPr>
          <p:cNvPr id="33" name="TextBox 32">
            <a:extLst>
              <a:ext uri="{FF2B5EF4-FFF2-40B4-BE49-F238E27FC236}">
                <a16:creationId xmlns:a16="http://schemas.microsoft.com/office/drawing/2014/main" id="{D12C3D11-661D-9EED-79A7-9D6C002DD6E4}"/>
              </a:ext>
            </a:extLst>
          </p:cNvPr>
          <p:cNvSpPr txBox="1"/>
          <p:nvPr/>
        </p:nvSpPr>
        <p:spPr>
          <a:xfrm>
            <a:off x="7544058" y="3511372"/>
            <a:ext cx="1170092" cy="646331"/>
          </a:xfrm>
          <a:prstGeom prst="rect">
            <a:avLst/>
          </a:prstGeom>
          <a:noFill/>
        </p:spPr>
        <p:txBody>
          <a:bodyPr wrap="square" rtlCol="0">
            <a:spAutoFit/>
          </a:bodyPr>
          <a:lstStyle/>
          <a:p>
            <a:pPr algn="ctr"/>
            <a:r>
              <a:rPr lang="en-IE" sz="1200" b="1" dirty="0">
                <a:solidFill>
                  <a:schemeClr val="bg1"/>
                </a:solidFill>
              </a:rPr>
              <a:t>Individual Evaluation Report</a:t>
            </a:r>
          </a:p>
        </p:txBody>
      </p:sp>
      <p:sp>
        <p:nvSpPr>
          <p:cNvPr id="34" name="object 17">
            <a:extLst>
              <a:ext uri="{FF2B5EF4-FFF2-40B4-BE49-F238E27FC236}">
                <a16:creationId xmlns:a16="http://schemas.microsoft.com/office/drawing/2014/main" id="{21D3572F-0F0C-F386-63D9-9C1F765F09EA}"/>
              </a:ext>
            </a:extLst>
          </p:cNvPr>
          <p:cNvSpPr/>
          <p:nvPr/>
        </p:nvSpPr>
        <p:spPr>
          <a:xfrm>
            <a:off x="5819140" y="4284676"/>
            <a:ext cx="553720" cy="452755"/>
          </a:xfrm>
          <a:custGeom>
            <a:avLst/>
            <a:gdLst/>
            <a:ahLst/>
            <a:cxnLst/>
            <a:rect l="l" t="t" r="r" b="b"/>
            <a:pathLst>
              <a:path w="553720" h="452754">
                <a:moveTo>
                  <a:pt x="553212" y="226313"/>
                </a:moveTo>
                <a:lnTo>
                  <a:pt x="0" y="226313"/>
                </a:lnTo>
                <a:lnTo>
                  <a:pt x="276606" y="452627"/>
                </a:lnTo>
                <a:lnTo>
                  <a:pt x="553212" y="226313"/>
                </a:lnTo>
                <a:close/>
              </a:path>
              <a:path w="553720" h="452754">
                <a:moveTo>
                  <a:pt x="414909" y="0"/>
                </a:moveTo>
                <a:lnTo>
                  <a:pt x="138303" y="0"/>
                </a:lnTo>
                <a:lnTo>
                  <a:pt x="138303" y="226313"/>
                </a:lnTo>
                <a:lnTo>
                  <a:pt x="414909" y="226313"/>
                </a:lnTo>
                <a:lnTo>
                  <a:pt x="414909" y="0"/>
                </a:lnTo>
                <a:close/>
              </a:path>
            </a:pathLst>
          </a:custGeom>
          <a:solidFill>
            <a:srgbClr val="006FC0"/>
          </a:solidFill>
        </p:spPr>
        <p:txBody>
          <a:bodyPr wrap="square" lIns="0" tIns="0" rIns="0" bIns="0" rtlCol="0"/>
          <a:lstStyle/>
          <a:p>
            <a:endParaRPr/>
          </a:p>
        </p:txBody>
      </p:sp>
      <p:sp>
        <p:nvSpPr>
          <p:cNvPr id="35" name="object 17">
            <a:extLst>
              <a:ext uri="{FF2B5EF4-FFF2-40B4-BE49-F238E27FC236}">
                <a16:creationId xmlns:a16="http://schemas.microsoft.com/office/drawing/2014/main" id="{479ABC8E-A65A-59BC-815B-2A8A1C345E93}"/>
              </a:ext>
            </a:extLst>
          </p:cNvPr>
          <p:cNvSpPr/>
          <p:nvPr/>
        </p:nvSpPr>
        <p:spPr>
          <a:xfrm rot="19095437">
            <a:off x="3974582" y="4274179"/>
            <a:ext cx="553720" cy="452755"/>
          </a:xfrm>
          <a:custGeom>
            <a:avLst/>
            <a:gdLst/>
            <a:ahLst/>
            <a:cxnLst/>
            <a:rect l="l" t="t" r="r" b="b"/>
            <a:pathLst>
              <a:path w="553720" h="452754">
                <a:moveTo>
                  <a:pt x="553212" y="226313"/>
                </a:moveTo>
                <a:lnTo>
                  <a:pt x="0" y="226313"/>
                </a:lnTo>
                <a:lnTo>
                  <a:pt x="276606" y="452627"/>
                </a:lnTo>
                <a:lnTo>
                  <a:pt x="553212" y="226313"/>
                </a:lnTo>
                <a:close/>
              </a:path>
              <a:path w="553720" h="452754">
                <a:moveTo>
                  <a:pt x="414909" y="0"/>
                </a:moveTo>
                <a:lnTo>
                  <a:pt x="138303" y="0"/>
                </a:lnTo>
                <a:lnTo>
                  <a:pt x="138303" y="226313"/>
                </a:lnTo>
                <a:lnTo>
                  <a:pt x="414909" y="226313"/>
                </a:lnTo>
                <a:lnTo>
                  <a:pt x="414909" y="0"/>
                </a:lnTo>
                <a:close/>
              </a:path>
            </a:pathLst>
          </a:custGeom>
          <a:solidFill>
            <a:srgbClr val="006FC0"/>
          </a:solidFill>
        </p:spPr>
        <p:txBody>
          <a:bodyPr wrap="square" lIns="0" tIns="0" rIns="0" bIns="0" rtlCol="0"/>
          <a:lstStyle/>
          <a:p>
            <a:endParaRPr/>
          </a:p>
        </p:txBody>
      </p:sp>
      <p:sp>
        <p:nvSpPr>
          <p:cNvPr id="36" name="object 17">
            <a:extLst>
              <a:ext uri="{FF2B5EF4-FFF2-40B4-BE49-F238E27FC236}">
                <a16:creationId xmlns:a16="http://schemas.microsoft.com/office/drawing/2014/main" id="{6EB97CE5-448E-5045-1A58-285C16CFDA4D}"/>
              </a:ext>
            </a:extLst>
          </p:cNvPr>
          <p:cNvSpPr/>
          <p:nvPr/>
        </p:nvSpPr>
        <p:spPr>
          <a:xfrm rot="2441172">
            <a:off x="7739300" y="4308658"/>
            <a:ext cx="553720" cy="452755"/>
          </a:xfrm>
          <a:custGeom>
            <a:avLst/>
            <a:gdLst/>
            <a:ahLst/>
            <a:cxnLst/>
            <a:rect l="l" t="t" r="r" b="b"/>
            <a:pathLst>
              <a:path w="553720" h="452754">
                <a:moveTo>
                  <a:pt x="553212" y="226313"/>
                </a:moveTo>
                <a:lnTo>
                  <a:pt x="0" y="226313"/>
                </a:lnTo>
                <a:lnTo>
                  <a:pt x="276606" y="452627"/>
                </a:lnTo>
                <a:lnTo>
                  <a:pt x="553212" y="226313"/>
                </a:lnTo>
                <a:close/>
              </a:path>
              <a:path w="553720" h="452754">
                <a:moveTo>
                  <a:pt x="414909" y="0"/>
                </a:moveTo>
                <a:lnTo>
                  <a:pt x="138303" y="0"/>
                </a:lnTo>
                <a:lnTo>
                  <a:pt x="138303" y="226313"/>
                </a:lnTo>
                <a:lnTo>
                  <a:pt x="414909" y="226313"/>
                </a:lnTo>
                <a:lnTo>
                  <a:pt x="414909" y="0"/>
                </a:lnTo>
                <a:close/>
              </a:path>
            </a:pathLst>
          </a:custGeom>
          <a:solidFill>
            <a:srgbClr val="006FC0"/>
          </a:solidFill>
        </p:spPr>
        <p:txBody>
          <a:bodyPr wrap="square" lIns="0" tIns="0" rIns="0" bIns="0" rtlCol="0"/>
          <a:lstStyle/>
          <a:p>
            <a:endParaRPr/>
          </a:p>
        </p:txBody>
      </p:sp>
      <p:sp>
        <p:nvSpPr>
          <p:cNvPr id="37" name="object 33">
            <a:extLst>
              <a:ext uri="{FF2B5EF4-FFF2-40B4-BE49-F238E27FC236}">
                <a16:creationId xmlns:a16="http://schemas.microsoft.com/office/drawing/2014/main" id="{189E8269-6A77-EA5D-B833-0673F7076A4D}"/>
              </a:ext>
            </a:extLst>
          </p:cNvPr>
          <p:cNvSpPr/>
          <p:nvPr/>
        </p:nvSpPr>
        <p:spPr>
          <a:xfrm>
            <a:off x="5015880" y="4755728"/>
            <a:ext cx="2160240" cy="894715"/>
          </a:xfrm>
          <a:custGeom>
            <a:avLst/>
            <a:gdLst/>
            <a:ahLst/>
            <a:cxnLst/>
            <a:rect l="l" t="t" r="r" b="b"/>
            <a:pathLst>
              <a:path w="1047114" h="894714">
                <a:moveTo>
                  <a:pt x="523494" y="0"/>
                </a:moveTo>
                <a:lnTo>
                  <a:pt x="473068" y="2047"/>
                </a:lnTo>
                <a:lnTo>
                  <a:pt x="424001" y="8066"/>
                </a:lnTo>
                <a:lnTo>
                  <a:pt x="376511" y="17867"/>
                </a:lnTo>
                <a:lnTo>
                  <a:pt x="330817" y="31264"/>
                </a:lnTo>
                <a:lnTo>
                  <a:pt x="287139" y="48068"/>
                </a:lnTo>
                <a:lnTo>
                  <a:pt x="245696" y="68094"/>
                </a:lnTo>
                <a:lnTo>
                  <a:pt x="206707" y="91152"/>
                </a:lnTo>
                <a:lnTo>
                  <a:pt x="170391" y="117056"/>
                </a:lnTo>
                <a:lnTo>
                  <a:pt x="136968" y="145617"/>
                </a:lnTo>
                <a:lnTo>
                  <a:pt x="106656" y="176649"/>
                </a:lnTo>
                <a:lnTo>
                  <a:pt x="79674" y="209964"/>
                </a:lnTo>
                <a:lnTo>
                  <a:pt x="56242" y="245374"/>
                </a:lnTo>
                <a:lnTo>
                  <a:pt x="36579" y="282693"/>
                </a:lnTo>
                <a:lnTo>
                  <a:pt x="20904" y="321731"/>
                </a:lnTo>
                <a:lnTo>
                  <a:pt x="9437" y="362302"/>
                </a:lnTo>
                <a:lnTo>
                  <a:pt x="2395" y="404219"/>
                </a:lnTo>
                <a:lnTo>
                  <a:pt x="0" y="447293"/>
                </a:lnTo>
                <a:lnTo>
                  <a:pt x="2395" y="490368"/>
                </a:lnTo>
                <a:lnTo>
                  <a:pt x="9437" y="532285"/>
                </a:lnTo>
                <a:lnTo>
                  <a:pt x="20904" y="572856"/>
                </a:lnTo>
                <a:lnTo>
                  <a:pt x="36579" y="611894"/>
                </a:lnTo>
                <a:lnTo>
                  <a:pt x="56242" y="649213"/>
                </a:lnTo>
                <a:lnTo>
                  <a:pt x="79674" y="684623"/>
                </a:lnTo>
                <a:lnTo>
                  <a:pt x="106656" y="717938"/>
                </a:lnTo>
                <a:lnTo>
                  <a:pt x="136968" y="748970"/>
                </a:lnTo>
                <a:lnTo>
                  <a:pt x="170391" y="777531"/>
                </a:lnTo>
                <a:lnTo>
                  <a:pt x="206707" y="803435"/>
                </a:lnTo>
                <a:lnTo>
                  <a:pt x="245696" y="826493"/>
                </a:lnTo>
                <a:lnTo>
                  <a:pt x="287139" y="846519"/>
                </a:lnTo>
                <a:lnTo>
                  <a:pt x="330817" y="863323"/>
                </a:lnTo>
                <a:lnTo>
                  <a:pt x="376511" y="876720"/>
                </a:lnTo>
                <a:lnTo>
                  <a:pt x="424001" y="886521"/>
                </a:lnTo>
                <a:lnTo>
                  <a:pt x="473068" y="892540"/>
                </a:lnTo>
                <a:lnTo>
                  <a:pt x="523494" y="894587"/>
                </a:lnTo>
                <a:lnTo>
                  <a:pt x="573919" y="892540"/>
                </a:lnTo>
                <a:lnTo>
                  <a:pt x="622986" y="886521"/>
                </a:lnTo>
                <a:lnTo>
                  <a:pt x="670476" y="876720"/>
                </a:lnTo>
                <a:lnTo>
                  <a:pt x="716170" y="863323"/>
                </a:lnTo>
                <a:lnTo>
                  <a:pt x="759848" y="846519"/>
                </a:lnTo>
                <a:lnTo>
                  <a:pt x="801291" y="826493"/>
                </a:lnTo>
                <a:lnTo>
                  <a:pt x="840280" y="803435"/>
                </a:lnTo>
                <a:lnTo>
                  <a:pt x="876596" y="777531"/>
                </a:lnTo>
                <a:lnTo>
                  <a:pt x="910019" y="748970"/>
                </a:lnTo>
                <a:lnTo>
                  <a:pt x="940331" y="717938"/>
                </a:lnTo>
                <a:lnTo>
                  <a:pt x="967313" y="684623"/>
                </a:lnTo>
                <a:lnTo>
                  <a:pt x="990745" y="649213"/>
                </a:lnTo>
                <a:lnTo>
                  <a:pt x="1010408" y="611894"/>
                </a:lnTo>
                <a:lnTo>
                  <a:pt x="1026083" y="572856"/>
                </a:lnTo>
                <a:lnTo>
                  <a:pt x="1037550" y="532285"/>
                </a:lnTo>
                <a:lnTo>
                  <a:pt x="1044592" y="490368"/>
                </a:lnTo>
                <a:lnTo>
                  <a:pt x="1046988" y="447293"/>
                </a:lnTo>
                <a:lnTo>
                  <a:pt x="1044592" y="404219"/>
                </a:lnTo>
                <a:lnTo>
                  <a:pt x="1037550" y="362302"/>
                </a:lnTo>
                <a:lnTo>
                  <a:pt x="1026083" y="321731"/>
                </a:lnTo>
                <a:lnTo>
                  <a:pt x="1010408" y="282693"/>
                </a:lnTo>
                <a:lnTo>
                  <a:pt x="990745" y="245374"/>
                </a:lnTo>
                <a:lnTo>
                  <a:pt x="967313" y="209964"/>
                </a:lnTo>
                <a:lnTo>
                  <a:pt x="940331" y="176649"/>
                </a:lnTo>
                <a:lnTo>
                  <a:pt x="910019" y="145617"/>
                </a:lnTo>
                <a:lnTo>
                  <a:pt x="876596" y="117056"/>
                </a:lnTo>
                <a:lnTo>
                  <a:pt x="840280" y="91152"/>
                </a:lnTo>
                <a:lnTo>
                  <a:pt x="801291" y="68094"/>
                </a:lnTo>
                <a:lnTo>
                  <a:pt x="759848" y="48068"/>
                </a:lnTo>
                <a:lnTo>
                  <a:pt x="716170" y="31264"/>
                </a:lnTo>
                <a:lnTo>
                  <a:pt x="670476" y="17867"/>
                </a:lnTo>
                <a:lnTo>
                  <a:pt x="622986" y="8066"/>
                </a:lnTo>
                <a:lnTo>
                  <a:pt x="573919" y="2047"/>
                </a:lnTo>
                <a:lnTo>
                  <a:pt x="523494" y="0"/>
                </a:lnTo>
                <a:close/>
              </a:path>
            </a:pathLst>
          </a:cu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endParaRPr/>
          </a:p>
        </p:txBody>
      </p:sp>
      <p:sp>
        <p:nvSpPr>
          <p:cNvPr id="38" name="TextBox 37">
            <a:extLst>
              <a:ext uri="{FF2B5EF4-FFF2-40B4-BE49-F238E27FC236}">
                <a16:creationId xmlns:a16="http://schemas.microsoft.com/office/drawing/2014/main" id="{787864DC-0EE8-60FF-95AA-8038ACE1A9CF}"/>
              </a:ext>
            </a:extLst>
          </p:cNvPr>
          <p:cNvSpPr txBox="1"/>
          <p:nvPr/>
        </p:nvSpPr>
        <p:spPr>
          <a:xfrm>
            <a:off x="5303912" y="4848504"/>
            <a:ext cx="1584176" cy="646331"/>
          </a:xfrm>
          <a:prstGeom prst="rect">
            <a:avLst/>
          </a:prstGeom>
          <a:noFill/>
        </p:spPr>
        <p:txBody>
          <a:bodyPr wrap="square" rtlCol="0">
            <a:spAutoFit/>
          </a:bodyPr>
          <a:lstStyle/>
          <a:p>
            <a:pPr algn="ctr"/>
            <a:r>
              <a:rPr lang="en-IE" b="1" dirty="0">
                <a:solidFill>
                  <a:schemeClr val="bg1"/>
                </a:solidFill>
              </a:rPr>
              <a:t>Consensus Discussions</a:t>
            </a:r>
          </a:p>
        </p:txBody>
      </p:sp>
      <p:pic>
        <p:nvPicPr>
          <p:cNvPr id="40" name="Graphic 39" descr="Pen with solid fill">
            <a:extLst>
              <a:ext uri="{FF2B5EF4-FFF2-40B4-BE49-F238E27FC236}">
                <a16:creationId xmlns:a16="http://schemas.microsoft.com/office/drawing/2014/main" id="{66E4502E-52A2-CFD8-FB54-96074C432C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37299" y="3466390"/>
            <a:ext cx="457200" cy="457200"/>
          </a:xfrm>
          <a:prstGeom prst="rect">
            <a:avLst/>
          </a:prstGeom>
        </p:spPr>
      </p:pic>
      <p:pic>
        <p:nvPicPr>
          <p:cNvPr id="41" name="Graphic 40" descr="Pen with solid fill">
            <a:extLst>
              <a:ext uri="{FF2B5EF4-FFF2-40B4-BE49-F238E27FC236}">
                <a16:creationId xmlns:a16="http://schemas.microsoft.com/office/drawing/2014/main" id="{C987FDAC-D487-77BF-C413-CDCB44130D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48053" y="3429000"/>
            <a:ext cx="457200" cy="457200"/>
          </a:xfrm>
          <a:prstGeom prst="rect">
            <a:avLst/>
          </a:prstGeom>
        </p:spPr>
      </p:pic>
      <p:pic>
        <p:nvPicPr>
          <p:cNvPr id="42" name="Graphic 41" descr="Pen with solid fill">
            <a:extLst>
              <a:ext uri="{FF2B5EF4-FFF2-40B4-BE49-F238E27FC236}">
                <a16:creationId xmlns:a16="http://schemas.microsoft.com/office/drawing/2014/main" id="{696E9F6E-9285-059B-C7B6-376C26BBDA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8376" y="3453715"/>
            <a:ext cx="457200" cy="457200"/>
          </a:xfrm>
          <a:prstGeom prst="rect">
            <a:avLst/>
          </a:prstGeom>
        </p:spPr>
      </p:pic>
      <p:sp>
        <p:nvSpPr>
          <p:cNvPr id="45" name="object 17">
            <a:extLst>
              <a:ext uri="{FF2B5EF4-FFF2-40B4-BE49-F238E27FC236}">
                <a16:creationId xmlns:a16="http://schemas.microsoft.com/office/drawing/2014/main" id="{A80F5B65-34C3-F3BF-3FF2-EBB28972559F}"/>
              </a:ext>
            </a:extLst>
          </p:cNvPr>
          <p:cNvSpPr/>
          <p:nvPr/>
        </p:nvSpPr>
        <p:spPr>
          <a:xfrm>
            <a:off x="5819140" y="5671111"/>
            <a:ext cx="553720" cy="452755"/>
          </a:xfrm>
          <a:custGeom>
            <a:avLst/>
            <a:gdLst/>
            <a:ahLst/>
            <a:cxnLst/>
            <a:rect l="l" t="t" r="r" b="b"/>
            <a:pathLst>
              <a:path w="553720" h="452754">
                <a:moveTo>
                  <a:pt x="553212" y="226313"/>
                </a:moveTo>
                <a:lnTo>
                  <a:pt x="0" y="226313"/>
                </a:lnTo>
                <a:lnTo>
                  <a:pt x="276606" y="452627"/>
                </a:lnTo>
                <a:lnTo>
                  <a:pt x="553212" y="226313"/>
                </a:lnTo>
                <a:close/>
              </a:path>
              <a:path w="553720" h="452754">
                <a:moveTo>
                  <a:pt x="414909" y="0"/>
                </a:moveTo>
                <a:lnTo>
                  <a:pt x="138303" y="0"/>
                </a:lnTo>
                <a:lnTo>
                  <a:pt x="138303" y="226313"/>
                </a:lnTo>
                <a:lnTo>
                  <a:pt x="414909" y="226313"/>
                </a:lnTo>
                <a:lnTo>
                  <a:pt x="414909" y="0"/>
                </a:lnTo>
                <a:close/>
              </a:path>
            </a:pathLst>
          </a:custGeom>
          <a:solidFill>
            <a:srgbClr val="006FC0"/>
          </a:solidFill>
        </p:spPr>
        <p:txBody>
          <a:bodyPr wrap="square" lIns="0" tIns="0" rIns="0" bIns="0" rtlCol="0"/>
          <a:lstStyle/>
          <a:p>
            <a:endParaRPr/>
          </a:p>
        </p:txBody>
      </p:sp>
      <p:sp>
        <p:nvSpPr>
          <p:cNvPr id="46" name="TextBox 45">
            <a:extLst>
              <a:ext uri="{FF2B5EF4-FFF2-40B4-BE49-F238E27FC236}">
                <a16:creationId xmlns:a16="http://schemas.microsoft.com/office/drawing/2014/main" id="{1F102B66-CFB3-859C-8590-6C8566697ADC}"/>
              </a:ext>
            </a:extLst>
          </p:cNvPr>
          <p:cNvSpPr txBox="1"/>
          <p:nvPr/>
        </p:nvSpPr>
        <p:spPr>
          <a:xfrm>
            <a:off x="3623488" y="6144534"/>
            <a:ext cx="4906444" cy="369332"/>
          </a:xfrm>
          <a:prstGeom prst="rect">
            <a:avLst/>
          </a:prstGeom>
          <a:solidFill>
            <a:srgbClr val="C284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IE" b="1" dirty="0">
                <a:solidFill>
                  <a:schemeClr val="bg1"/>
                </a:solidFill>
              </a:rPr>
              <a:t>Consensus Report / Evaluation Summary Report </a:t>
            </a:r>
          </a:p>
        </p:txBody>
      </p:sp>
      <p:sp>
        <p:nvSpPr>
          <p:cNvPr id="54" name="TextBox 53">
            <a:extLst>
              <a:ext uri="{FF2B5EF4-FFF2-40B4-BE49-F238E27FC236}">
                <a16:creationId xmlns:a16="http://schemas.microsoft.com/office/drawing/2014/main" id="{67A996AB-1B64-E7B6-9AA9-44D99A1D4645}"/>
              </a:ext>
            </a:extLst>
          </p:cNvPr>
          <p:cNvSpPr txBox="1"/>
          <p:nvPr/>
        </p:nvSpPr>
        <p:spPr>
          <a:xfrm>
            <a:off x="732229" y="2849101"/>
            <a:ext cx="1876136" cy="1754326"/>
          </a:xfrm>
          <a:prstGeom prst="rect">
            <a:avLst/>
          </a:prstGeom>
          <a:solidFill>
            <a:srgbClr val="8D216B"/>
          </a:solidFill>
          <a:ln w="38100">
            <a:solidFill>
              <a:srgbClr val="BE81A3"/>
            </a:solidFill>
          </a:ln>
        </p:spPr>
        <p:txBody>
          <a:bodyPr wrap="square" rtlCol="0">
            <a:spAutoFit/>
          </a:bodyPr>
          <a:lstStyle/>
          <a:p>
            <a:pPr algn="ctr"/>
            <a:r>
              <a:rPr lang="en-IE" b="1" dirty="0">
                <a:solidFill>
                  <a:schemeClr val="bg1"/>
                </a:solidFill>
              </a:rPr>
              <a:t>ALLOCATION OF PROPOSALS TO EXPERTS? </a:t>
            </a:r>
          </a:p>
          <a:p>
            <a:pPr algn="ctr"/>
            <a:endParaRPr lang="en-IE" b="1" dirty="0">
              <a:solidFill>
                <a:schemeClr val="bg1"/>
              </a:solidFill>
            </a:endParaRPr>
          </a:p>
          <a:p>
            <a:pPr algn="ctr"/>
            <a:r>
              <a:rPr lang="en-IE" b="1" i="1" dirty="0">
                <a:solidFill>
                  <a:schemeClr val="bg1"/>
                </a:solidFill>
              </a:rPr>
              <a:t>- DESCRIPTORS AND KEYWORDS</a:t>
            </a:r>
          </a:p>
        </p:txBody>
      </p:sp>
    </p:spTree>
    <p:extLst>
      <p:ext uri="{BB962C8B-B14F-4D97-AF65-F5344CB8AC3E}">
        <p14:creationId xmlns:p14="http://schemas.microsoft.com/office/powerpoint/2010/main" val="162022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9544-6567-4D67-99CF-E6ACEC8730BE}"/>
              </a:ext>
            </a:extLst>
          </p:cNvPr>
          <p:cNvSpPr>
            <a:spLocks noGrp="1"/>
          </p:cNvSpPr>
          <p:nvPr>
            <p:ph type="title"/>
          </p:nvPr>
        </p:nvSpPr>
        <p:spPr/>
        <p:txBody>
          <a:bodyPr/>
          <a:lstStyle/>
          <a:p>
            <a:r>
              <a:rPr lang="en-IE" dirty="0"/>
              <a:t>Proposal Ranking</a:t>
            </a:r>
          </a:p>
        </p:txBody>
      </p:sp>
      <p:sp>
        <p:nvSpPr>
          <p:cNvPr id="3" name="Content Placeholder 2">
            <a:extLst>
              <a:ext uri="{FF2B5EF4-FFF2-40B4-BE49-F238E27FC236}">
                <a16:creationId xmlns:a16="http://schemas.microsoft.com/office/drawing/2014/main" id="{519543CB-3546-4B98-8DDB-B79B7772F3BC}"/>
              </a:ext>
            </a:extLst>
          </p:cNvPr>
          <p:cNvSpPr>
            <a:spLocks noGrp="1"/>
          </p:cNvSpPr>
          <p:nvPr>
            <p:ph idx="1"/>
          </p:nvPr>
        </p:nvSpPr>
        <p:spPr>
          <a:xfrm>
            <a:off x="838200" y="1468582"/>
            <a:ext cx="10515600" cy="5196378"/>
          </a:xfrm>
        </p:spPr>
        <p:txBody>
          <a:bodyPr>
            <a:normAutofit fontScale="92500"/>
          </a:bodyPr>
          <a:lstStyle/>
          <a:p>
            <a:r>
              <a:rPr lang="en-IE" dirty="0">
                <a:solidFill>
                  <a:srgbClr val="002060"/>
                </a:solidFill>
              </a:rPr>
              <a:t>Proposals ranked – and funding allocated - </a:t>
            </a:r>
            <a:r>
              <a:rPr lang="en-IE" b="1" dirty="0">
                <a:solidFill>
                  <a:srgbClr val="002060"/>
                </a:solidFill>
              </a:rPr>
              <a:t>by Scientific panel </a:t>
            </a:r>
            <a:r>
              <a:rPr lang="en-IE" dirty="0">
                <a:solidFill>
                  <a:srgbClr val="002060"/>
                </a:solidFill>
              </a:rPr>
              <a:t>(NB. </a:t>
            </a:r>
            <a:r>
              <a:rPr lang="en-IE" i="1" dirty="0">
                <a:solidFill>
                  <a:srgbClr val="002060"/>
                </a:solidFill>
              </a:rPr>
              <a:t>separate ranking for European and Global Fellowships</a:t>
            </a:r>
            <a:r>
              <a:rPr lang="en-IE" dirty="0">
                <a:solidFill>
                  <a:srgbClr val="002060"/>
                </a:solidFill>
              </a:rPr>
              <a:t>)</a:t>
            </a:r>
          </a:p>
          <a:p>
            <a:endParaRPr lang="en-IE" b="1" dirty="0">
              <a:solidFill>
                <a:srgbClr val="002060"/>
              </a:solidFill>
            </a:endParaRPr>
          </a:p>
          <a:p>
            <a:r>
              <a:rPr lang="en-IE" b="1" i="1" dirty="0">
                <a:solidFill>
                  <a:srgbClr val="002060"/>
                </a:solidFill>
              </a:rPr>
              <a:t>Ex-</a:t>
            </a:r>
            <a:r>
              <a:rPr lang="en-IE" b="1" i="1" dirty="0" err="1">
                <a:solidFill>
                  <a:srgbClr val="002060"/>
                </a:solidFill>
              </a:rPr>
              <a:t>aqueo</a:t>
            </a:r>
            <a:r>
              <a:rPr lang="en-IE" b="1" dirty="0">
                <a:solidFill>
                  <a:srgbClr val="002060"/>
                </a:solidFill>
              </a:rPr>
              <a:t> cases: </a:t>
            </a:r>
            <a:r>
              <a:rPr lang="en-IE" dirty="0">
                <a:solidFill>
                  <a:srgbClr val="002060"/>
                </a:solidFill>
              </a:rPr>
              <a:t>priority established in the Work Programme</a:t>
            </a:r>
            <a:endParaRPr lang="en-IE" i="1" dirty="0">
              <a:solidFill>
                <a:srgbClr val="002060"/>
              </a:solidFill>
            </a:endParaRPr>
          </a:p>
          <a:p>
            <a:endParaRPr lang="en-IE" i="1" dirty="0">
              <a:solidFill>
                <a:srgbClr val="002060"/>
              </a:solidFill>
            </a:endParaRPr>
          </a:p>
          <a:p>
            <a:r>
              <a:rPr lang="en-IE" b="1" i="1" dirty="0">
                <a:solidFill>
                  <a:srgbClr val="002060"/>
                </a:solidFill>
              </a:rPr>
              <a:t>Seal of Excellence: </a:t>
            </a:r>
            <a:r>
              <a:rPr lang="en-IE" dirty="0">
                <a:solidFill>
                  <a:srgbClr val="002060"/>
                </a:solidFill>
              </a:rPr>
              <a:t>awarded to proposals which score ≥ 85%</a:t>
            </a:r>
          </a:p>
          <a:p>
            <a:pPr marL="0" indent="0">
              <a:buNone/>
            </a:pPr>
            <a:endParaRPr lang="en-IE" i="1" dirty="0">
              <a:solidFill>
                <a:srgbClr val="002060"/>
              </a:solidFill>
            </a:endParaRPr>
          </a:p>
          <a:p>
            <a:r>
              <a:rPr lang="en-IE" b="1" i="1" dirty="0">
                <a:solidFill>
                  <a:srgbClr val="002060"/>
                </a:solidFill>
              </a:rPr>
              <a:t>New for PF-2022 Call: </a:t>
            </a:r>
            <a:r>
              <a:rPr lang="en-IE" dirty="0">
                <a:solidFill>
                  <a:srgbClr val="002060"/>
                </a:solidFill>
              </a:rPr>
              <a:t>Resubmission restriction for proposals with same researcher and same host scoring &lt;70% in previous evaluation</a:t>
            </a:r>
          </a:p>
          <a:p>
            <a:endParaRPr lang="en-IE" dirty="0">
              <a:solidFill>
                <a:srgbClr val="002060"/>
              </a:solidFill>
            </a:endParaRPr>
          </a:p>
          <a:p>
            <a:r>
              <a:rPr lang="en-IE" b="1" dirty="0">
                <a:solidFill>
                  <a:srgbClr val="002060"/>
                </a:solidFill>
              </a:rPr>
              <a:t>Evaluation Review procedure</a:t>
            </a:r>
          </a:p>
          <a:p>
            <a:endParaRPr lang="en-IE" dirty="0"/>
          </a:p>
        </p:txBody>
      </p:sp>
    </p:spTree>
    <p:extLst>
      <p:ext uri="{BB962C8B-B14F-4D97-AF65-F5344CB8AC3E}">
        <p14:creationId xmlns:p14="http://schemas.microsoft.com/office/powerpoint/2010/main" val="157970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2FD31-B939-4EA8-883F-630B00EA3236}"/>
              </a:ext>
            </a:extLst>
          </p:cNvPr>
          <p:cNvSpPr>
            <a:spLocks noGrp="1"/>
          </p:cNvSpPr>
          <p:nvPr>
            <p:ph type="title"/>
          </p:nvPr>
        </p:nvSpPr>
        <p:spPr/>
        <p:txBody>
          <a:bodyPr/>
          <a:lstStyle/>
          <a:p>
            <a:r>
              <a:rPr lang="en-IE" dirty="0"/>
              <a:t>Evaluation Criteria</a:t>
            </a:r>
          </a:p>
        </p:txBody>
      </p:sp>
      <p:pic>
        <p:nvPicPr>
          <p:cNvPr id="8" name="Picture 7">
            <a:extLst>
              <a:ext uri="{FF2B5EF4-FFF2-40B4-BE49-F238E27FC236}">
                <a16:creationId xmlns:a16="http://schemas.microsoft.com/office/drawing/2014/main" id="{C09C5B1F-0DCC-437B-BD3C-89796B5E53F4}"/>
              </a:ext>
            </a:extLst>
          </p:cNvPr>
          <p:cNvPicPr>
            <a:picLocks noChangeAspect="1"/>
          </p:cNvPicPr>
          <p:nvPr/>
        </p:nvPicPr>
        <p:blipFill>
          <a:blip r:embed="rId2"/>
          <a:stretch>
            <a:fillRect/>
          </a:stretch>
        </p:blipFill>
        <p:spPr>
          <a:xfrm>
            <a:off x="2018570" y="1421233"/>
            <a:ext cx="7851294" cy="4895482"/>
          </a:xfrm>
          <a:prstGeom prst="rect">
            <a:avLst/>
          </a:prstGeom>
        </p:spPr>
      </p:pic>
      <p:sp>
        <p:nvSpPr>
          <p:cNvPr id="9" name="TextBox 8">
            <a:extLst>
              <a:ext uri="{FF2B5EF4-FFF2-40B4-BE49-F238E27FC236}">
                <a16:creationId xmlns:a16="http://schemas.microsoft.com/office/drawing/2014/main" id="{5CF4A23B-9372-4FC4-8DFD-D8E93C5E6650}"/>
              </a:ext>
            </a:extLst>
          </p:cNvPr>
          <p:cNvSpPr txBox="1"/>
          <p:nvPr/>
        </p:nvSpPr>
        <p:spPr>
          <a:xfrm>
            <a:off x="3215680" y="6316715"/>
            <a:ext cx="6557554" cy="307777"/>
          </a:xfrm>
          <a:prstGeom prst="rect">
            <a:avLst/>
          </a:prstGeom>
          <a:noFill/>
        </p:spPr>
        <p:txBody>
          <a:bodyPr wrap="square" rtlCol="0">
            <a:spAutoFit/>
          </a:bodyPr>
          <a:lstStyle/>
          <a:p>
            <a:r>
              <a:rPr lang="en-US" sz="1400" dirty="0"/>
              <a:t>See </a:t>
            </a:r>
            <a:r>
              <a:rPr lang="en-US" sz="1400" b="1" dirty="0"/>
              <a:t>MSCA Work </a:t>
            </a:r>
            <a:r>
              <a:rPr lang="en-US" sz="1400" b="1" dirty="0" err="1"/>
              <a:t>Programme</a:t>
            </a:r>
            <a:r>
              <a:rPr lang="en-US" sz="1400" b="1" dirty="0"/>
              <a:t> </a:t>
            </a:r>
            <a:r>
              <a:rPr lang="en-US" sz="1400" dirty="0"/>
              <a:t>2023-2024 (</a:t>
            </a:r>
            <a:r>
              <a:rPr lang="en-US" sz="1400" i="1" dirty="0"/>
              <a:t>C(2022)7550 of 6 December 2022</a:t>
            </a:r>
            <a:r>
              <a:rPr lang="en-US" sz="1400" dirty="0"/>
              <a:t>)</a:t>
            </a:r>
            <a:endParaRPr lang="en-IE" sz="1400" dirty="0"/>
          </a:p>
        </p:txBody>
      </p:sp>
    </p:spTree>
    <p:extLst>
      <p:ext uri="{BB962C8B-B14F-4D97-AF65-F5344CB8AC3E}">
        <p14:creationId xmlns:p14="http://schemas.microsoft.com/office/powerpoint/2010/main" val="7606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FA0-7E1E-4248-8418-4F53B771C9C9}"/>
              </a:ext>
            </a:extLst>
          </p:cNvPr>
          <p:cNvSpPr>
            <a:spLocks noGrp="1"/>
          </p:cNvSpPr>
          <p:nvPr>
            <p:ph type="title"/>
          </p:nvPr>
        </p:nvSpPr>
        <p:spPr/>
        <p:txBody>
          <a:bodyPr/>
          <a:lstStyle/>
          <a:p>
            <a:r>
              <a:rPr lang="en-IE" dirty="0"/>
              <a:t>Proposal Submission</a:t>
            </a:r>
          </a:p>
        </p:txBody>
      </p:sp>
      <p:pic>
        <p:nvPicPr>
          <p:cNvPr id="4" name="Picture 3">
            <a:extLst>
              <a:ext uri="{FF2B5EF4-FFF2-40B4-BE49-F238E27FC236}">
                <a16:creationId xmlns:a16="http://schemas.microsoft.com/office/drawing/2014/main" id="{DF5791E1-7244-4D79-8B3B-2DE5E5E910F4}"/>
              </a:ext>
            </a:extLst>
          </p:cNvPr>
          <p:cNvPicPr>
            <a:picLocks noChangeAspect="1"/>
          </p:cNvPicPr>
          <p:nvPr/>
        </p:nvPicPr>
        <p:blipFill rotWithShape="1">
          <a:blip r:embed="rId2"/>
          <a:srcRect b="4194"/>
          <a:stretch/>
        </p:blipFill>
        <p:spPr>
          <a:xfrm>
            <a:off x="1740739" y="1556792"/>
            <a:ext cx="7954889" cy="1872208"/>
          </a:xfrm>
          <a:prstGeom prst="rect">
            <a:avLst/>
          </a:prstGeom>
          <a:ln w="88900" cap="sq" cmpd="thickThin">
            <a:solidFill>
              <a:srgbClr val="000000"/>
            </a:solidFill>
            <a:prstDash val="solid"/>
            <a:miter lim="800000"/>
          </a:ln>
          <a:effectLst>
            <a:innerShdw blurRad="76200">
              <a:srgbClr val="000000"/>
            </a:innerShdw>
          </a:effectLst>
        </p:spPr>
      </p:pic>
      <p:grpSp>
        <p:nvGrpSpPr>
          <p:cNvPr id="7" name="Group 6">
            <a:extLst>
              <a:ext uri="{FF2B5EF4-FFF2-40B4-BE49-F238E27FC236}">
                <a16:creationId xmlns:a16="http://schemas.microsoft.com/office/drawing/2014/main" id="{3AD9996A-0CD6-462F-90D6-195D56E12593}"/>
              </a:ext>
            </a:extLst>
          </p:cNvPr>
          <p:cNvGrpSpPr/>
          <p:nvPr/>
        </p:nvGrpSpPr>
        <p:grpSpPr>
          <a:xfrm>
            <a:off x="3106024" y="5164907"/>
            <a:ext cx="707745" cy="862520"/>
            <a:chOff x="992231" y="2352724"/>
            <a:chExt cx="2931697" cy="3380532"/>
          </a:xfrm>
        </p:grpSpPr>
        <p:pic>
          <p:nvPicPr>
            <p:cNvPr id="8" name="Picture 7">
              <a:extLst>
                <a:ext uri="{FF2B5EF4-FFF2-40B4-BE49-F238E27FC236}">
                  <a16:creationId xmlns:a16="http://schemas.microsoft.com/office/drawing/2014/main" id="{3614AA98-C2A5-4844-93D3-937518DD3B66}"/>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009" y="2556668"/>
              <a:ext cx="2010835" cy="3176588"/>
            </a:xfrm>
            <a:prstGeom prst="rect">
              <a:avLst/>
            </a:prstGeom>
            <a:noFill/>
            <a:ln w="28575">
              <a:solidFill>
                <a:srgbClr val="0F5494"/>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5">
              <a:extLst>
                <a:ext uri="{FF2B5EF4-FFF2-40B4-BE49-F238E27FC236}">
                  <a16:creationId xmlns:a16="http://schemas.microsoft.com/office/drawing/2014/main" id="{151DAF13-C839-4787-BC60-09806CE2C389}"/>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1893" y="2470943"/>
              <a:ext cx="2010836" cy="3176588"/>
            </a:xfrm>
            <a:prstGeom prst="rect">
              <a:avLst/>
            </a:prstGeom>
            <a:noFill/>
            <a:ln w="28575">
              <a:solidFill>
                <a:srgbClr val="0F5494"/>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a:extLst>
                <a:ext uri="{FF2B5EF4-FFF2-40B4-BE49-F238E27FC236}">
                  <a16:creationId xmlns:a16="http://schemas.microsoft.com/office/drawing/2014/main" id="{4BF3CD08-3ECB-411F-AF8D-C6ADCB73D98D}"/>
                </a:ext>
              </a:extLst>
            </p:cNvPr>
            <p:cNvPicPr>
              <a:picLocks noChangeAspect="1"/>
            </p:cNvPicPr>
            <p:nvPr/>
          </p:nvPicPr>
          <p:blipFill>
            <a:blip r:embed="rId5"/>
            <a:stretch>
              <a:fillRect/>
            </a:stretch>
          </p:blipFill>
          <p:spPr>
            <a:xfrm>
              <a:off x="992231" y="2352724"/>
              <a:ext cx="2088232" cy="3189941"/>
            </a:xfrm>
            <a:prstGeom prst="rect">
              <a:avLst/>
            </a:prstGeom>
            <a:ln w="28575">
              <a:solidFill>
                <a:srgbClr val="0F5494"/>
              </a:solidFill>
            </a:ln>
          </p:spPr>
        </p:pic>
        <p:pic>
          <p:nvPicPr>
            <p:cNvPr id="11" name="Picture 4">
              <a:extLst>
                <a:ext uri="{FF2B5EF4-FFF2-40B4-BE49-F238E27FC236}">
                  <a16:creationId xmlns:a16="http://schemas.microsoft.com/office/drawing/2014/main" id="{4D207C8C-3505-443B-B027-FC8B3A6E1F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7814" y="2739805"/>
              <a:ext cx="1706114" cy="2170113"/>
            </a:xfrm>
            <a:prstGeom prst="rect">
              <a:avLst/>
            </a:prstGeom>
            <a:noFill/>
            <a:ln w="28575">
              <a:solidFill>
                <a:srgbClr val="0F5494"/>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4">
              <a:extLst>
                <a:ext uri="{FF2B5EF4-FFF2-40B4-BE49-F238E27FC236}">
                  <a16:creationId xmlns:a16="http://schemas.microsoft.com/office/drawing/2014/main" id="{584B73E1-6630-41E6-A99E-99667AC20B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1454" y="3436049"/>
              <a:ext cx="876330" cy="71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a:extLst>
              <a:ext uri="{FF2B5EF4-FFF2-40B4-BE49-F238E27FC236}">
                <a16:creationId xmlns:a16="http://schemas.microsoft.com/office/drawing/2014/main" id="{4163D784-275E-42F8-8DB9-14AB27593E1D}"/>
              </a:ext>
            </a:extLst>
          </p:cNvPr>
          <p:cNvSpPr txBox="1"/>
          <p:nvPr/>
        </p:nvSpPr>
        <p:spPr>
          <a:xfrm>
            <a:off x="5464190" y="3883104"/>
            <a:ext cx="4624979" cy="1877437"/>
          </a:xfrm>
          <a:prstGeom prst="rect">
            <a:avLst/>
          </a:prstGeom>
          <a:noFill/>
        </p:spPr>
        <p:txBody>
          <a:bodyPr wrap="square" rtlCol="0">
            <a:spAutoFit/>
          </a:bodyPr>
          <a:lstStyle/>
          <a:p>
            <a:pPr algn="ctr"/>
            <a:r>
              <a:rPr lang="en-IE" sz="2800" b="1" dirty="0"/>
              <a:t>Part B </a:t>
            </a:r>
          </a:p>
          <a:p>
            <a:pPr algn="ctr"/>
            <a:r>
              <a:rPr lang="en-IE" sz="2800" dirty="0"/>
              <a:t>(Technical Description)</a:t>
            </a:r>
          </a:p>
          <a:p>
            <a:endParaRPr lang="en-IE" sz="2000" dirty="0"/>
          </a:p>
          <a:p>
            <a:r>
              <a:rPr lang="en-IE" sz="2000" dirty="0"/>
              <a:t> </a:t>
            </a:r>
          </a:p>
          <a:p>
            <a:endParaRPr lang="en-IE" sz="2000" dirty="0"/>
          </a:p>
        </p:txBody>
      </p:sp>
      <p:pic>
        <p:nvPicPr>
          <p:cNvPr id="14" name="Picture 13">
            <a:extLst>
              <a:ext uri="{FF2B5EF4-FFF2-40B4-BE49-F238E27FC236}">
                <a16:creationId xmlns:a16="http://schemas.microsoft.com/office/drawing/2014/main" id="{B9090D25-649A-405C-B976-2AE36181E449}"/>
              </a:ext>
            </a:extLst>
          </p:cNvPr>
          <p:cNvPicPr>
            <a:picLocks noChangeAspect="1"/>
          </p:cNvPicPr>
          <p:nvPr/>
        </p:nvPicPr>
        <p:blipFill>
          <a:blip r:embed="rId8"/>
          <a:stretch>
            <a:fillRect/>
          </a:stretch>
        </p:blipFill>
        <p:spPr>
          <a:xfrm>
            <a:off x="7414226" y="5263668"/>
            <a:ext cx="590977" cy="7870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5" name="TextBox 14">
            <a:extLst>
              <a:ext uri="{FF2B5EF4-FFF2-40B4-BE49-F238E27FC236}">
                <a16:creationId xmlns:a16="http://schemas.microsoft.com/office/drawing/2014/main" id="{514DFFDD-0C69-4F91-B788-3F74B193FD60}"/>
              </a:ext>
            </a:extLst>
          </p:cNvPr>
          <p:cNvSpPr txBox="1"/>
          <p:nvPr/>
        </p:nvSpPr>
        <p:spPr>
          <a:xfrm>
            <a:off x="1537539" y="3924436"/>
            <a:ext cx="3926651" cy="1785104"/>
          </a:xfrm>
          <a:prstGeom prst="rect">
            <a:avLst/>
          </a:prstGeom>
          <a:noFill/>
        </p:spPr>
        <p:txBody>
          <a:bodyPr wrap="square" rtlCol="0">
            <a:spAutoFit/>
          </a:bodyPr>
          <a:lstStyle/>
          <a:p>
            <a:pPr algn="ctr"/>
            <a:r>
              <a:rPr lang="en-IE" sz="2800" b="1" dirty="0"/>
              <a:t>Part A </a:t>
            </a:r>
          </a:p>
          <a:p>
            <a:pPr algn="ctr"/>
            <a:r>
              <a:rPr lang="en-IE" sz="2800" dirty="0"/>
              <a:t>(Application Forms)</a:t>
            </a:r>
          </a:p>
          <a:p>
            <a:pPr algn="ctr"/>
            <a:endParaRPr lang="en-IE" b="1" dirty="0"/>
          </a:p>
          <a:p>
            <a:pPr algn="ctr"/>
            <a:r>
              <a:rPr lang="en-IE" b="1" dirty="0"/>
              <a:t> </a:t>
            </a:r>
          </a:p>
          <a:p>
            <a:pPr algn="ctr"/>
            <a:endParaRPr lang="en-IE" dirty="0"/>
          </a:p>
        </p:txBody>
      </p:sp>
    </p:spTree>
    <p:extLst>
      <p:ext uri="{BB962C8B-B14F-4D97-AF65-F5344CB8AC3E}">
        <p14:creationId xmlns:p14="http://schemas.microsoft.com/office/powerpoint/2010/main" val="409814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9415-15D0-4301-AF8D-F138BD95AFCE}"/>
              </a:ext>
            </a:extLst>
          </p:cNvPr>
          <p:cNvSpPr>
            <a:spLocks noGrp="1"/>
          </p:cNvSpPr>
          <p:nvPr>
            <p:ph type="title"/>
          </p:nvPr>
        </p:nvSpPr>
        <p:spPr/>
        <p:txBody>
          <a:bodyPr/>
          <a:lstStyle/>
          <a:p>
            <a:r>
              <a:rPr lang="en-IE"/>
              <a:t>Part A (Application Forms)</a:t>
            </a:r>
            <a:endParaRPr lang="en-IE" dirty="0"/>
          </a:p>
        </p:txBody>
      </p:sp>
      <p:sp>
        <p:nvSpPr>
          <p:cNvPr id="3" name="Content Placeholder 2">
            <a:extLst>
              <a:ext uri="{FF2B5EF4-FFF2-40B4-BE49-F238E27FC236}">
                <a16:creationId xmlns:a16="http://schemas.microsoft.com/office/drawing/2014/main" id="{167B3F12-452C-466E-8554-8FCAB4549864}"/>
              </a:ext>
            </a:extLst>
          </p:cNvPr>
          <p:cNvSpPr>
            <a:spLocks noGrp="1"/>
          </p:cNvSpPr>
          <p:nvPr>
            <p:ph idx="1"/>
          </p:nvPr>
        </p:nvSpPr>
        <p:spPr/>
        <p:txBody>
          <a:bodyPr>
            <a:normAutofit lnSpcReduction="10000"/>
          </a:bodyPr>
          <a:lstStyle/>
          <a:p>
            <a:r>
              <a:rPr lang="en-IE" dirty="0">
                <a:solidFill>
                  <a:srgbClr val="002060"/>
                </a:solidFill>
              </a:rPr>
              <a:t>Structured data entered into the IT system</a:t>
            </a:r>
          </a:p>
          <a:p>
            <a:r>
              <a:rPr lang="en-IE" b="1" dirty="0">
                <a:solidFill>
                  <a:srgbClr val="002060"/>
                </a:solidFill>
              </a:rPr>
              <a:t>Acronym and Title </a:t>
            </a:r>
            <a:r>
              <a:rPr lang="en-IE" dirty="0">
                <a:solidFill>
                  <a:srgbClr val="002060"/>
                </a:solidFill>
              </a:rPr>
              <a:t>for the project (NB title is not the same as acronym)</a:t>
            </a:r>
          </a:p>
          <a:p>
            <a:r>
              <a:rPr lang="en-IE" dirty="0">
                <a:solidFill>
                  <a:srgbClr val="002060"/>
                </a:solidFill>
              </a:rPr>
              <a:t>Select the </a:t>
            </a:r>
            <a:r>
              <a:rPr lang="en-IE" b="1" dirty="0">
                <a:solidFill>
                  <a:srgbClr val="002060"/>
                </a:solidFill>
              </a:rPr>
              <a:t>Scientific Area </a:t>
            </a:r>
            <a:r>
              <a:rPr lang="en-IE" dirty="0">
                <a:solidFill>
                  <a:srgbClr val="002060"/>
                </a:solidFill>
              </a:rPr>
              <a:t>(i.e. panel) which is the “best fit”</a:t>
            </a:r>
          </a:p>
          <a:p>
            <a:r>
              <a:rPr lang="en-IE" b="1" dirty="0">
                <a:solidFill>
                  <a:srgbClr val="002060"/>
                </a:solidFill>
              </a:rPr>
              <a:t>Up to 5 </a:t>
            </a:r>
            <a:r>
              <a:rPr lang="en-IE" b="1" dirty="0">
                <a:solidFill>
                  <a:srgbClr val="002060"/>
                </a:solidFill>
                <a:hlinkClick r:id="rId2">
                  <a:extLst>
                    <a:ext uri="{A12FA001-AC4F-418D-AE19-62706E023703}">
                      <ahyp:hlinkClr xmlns:ahyp="http://schemas.microsoft.com/office/drawing/2018/hyperlinkcolor" val="tx"/>
                    </a:ext>
                  </a:extLst>
                </a:hlinkClick>
              </a:rPr>
              <a:t>“Descriptors”</a:t>
            </a:r>
            <a:r>
              <a:rPr lang="en-IE" b="1" dirty="0">
                <a:solidFill>
                  <a:srgbClr val="002060"/>
                </a:solidFill>
              </a:rPr>
              <a:t> </a:t>
            </a:r>
            <a:r>
              <a:rPr lang="en-IE" dirty="0">
                <a:solidFill>
                  <a:srgbClr val="002060"/>
                </a:solidFill>
              </a:rPr>
              <a:t>which best characterise the content of the proposal, in descending order of relevance</a:t>
            </a:r>
          </a:p>
          <a:p>
            <a:r>
              <a:rPr lang="en-IE" dirty="0">
                <a:solidFill>
                  <a:srgbClr val="002060"/>
                </a:solidFill>
              </a:rPr>
              <a:t>First 3 descriptors linked to selected panel, others unrestricted</a:t>
            </a:r>
          </a:p>
          <a:p>
            <a:r>
              <a:rPr lang="en-IE" dirty="0">
                <a:solidFill>
                  <a:srgbClr val="002060"/>
                </a:solidFill>
              </a:rPr>
              <a:t>Free keywords </a:t>
            </a:r>
          </a:p>
          <a:p>
            <a:r>
              <a:rPr lang="en-IE" b="1" dirty="0">
                <a:solidFill>
                  <a:srgbClr val="002060"/>
                </a:solidFill>
              </a:rPr>
              <a:t>Abstract: </a:t>
            </a:r>
            <a:r>
              <a:rPr lang="en-IE" dirty="0">
                <a:solidFill>
                  <a:srgbClr val="002060"/>
                </a:solidFill>
              </a:rPr>
              <a:t>maximum 2,000 characters</a:t>
            </a:r>
          </a:p>
          <a:p>
            <a:r>
              <a:rPr lang="en-IE" b="1" dirty="0">
                <a:solidFill>
                  <a:srgbClr val="002060"/>
                </a:solidFill>
              </a:rPr>
              <a:t>Resubmission?</a:t>
            </a:r>
          </a:p>
        </p:txBody>
      </p:sp>
    </p:spTree>
    <p:extLst>
      <p:ext uri="{BB962C8B-B14F-4D97-AF65-F5344CB8AC3E}">
        <p14:creationId xmlns:p14="http://schemas.microsoft.com/office/powerpoint/2010/main" val="114841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85FF-7793-44E1-BFE2-E4A1008FDFBA}"/>
              </a:ext>
            </a:extLst>
          </p:cNvPr>
          <p:cNvSpPr>
            <a:spLocks noGrp="1"/>
          </p:cNvSpPr>
          <p:nvPr>
            <p:ph type="title"/>
          </p:nvPr>
        </p:nvSpPr>
        <p:spPr/>
        <p:txBody>
          <a:bodyPr/>
          <a:lstStyle/>
          <a:p>
            <a:r>
              <a:rPr lang="en-IE" dirty="0"/>
              <a:t>Part A</a:t>
            </a:r>
          </a:p>
        </p:txBody>
      </p:sp>
      <p:sp>
        <p:nvSpPr>
          <p:cNvPr id="3" name="Content Placeholder 2">
            <a:extLst>
              <a:ext uri="{FF2B5EF4-FFF2-40B4-BE49-F238E27FC236}">
                <a16:creationId xmlns:a16="http://schemas.microsoft.com/office/drawing/2014/main" id="{CB11DF72-CD62-479E-BAFF-E10347A97B3D}"/>
              </a:ext>
            </a:extLst>
          </p:cNvPr>
          <p:cNvSpPr>
            <a:spLocks noGrp="1"/>
          </p:cNvSpPr>
          <p:nvPr>
            <p:ph idx="1"/>
          </p:nvPr>
        </p:nvSpPr>
        <p:spPr>
          <a:xfrm>
            <a:off x="838200" y="1468582"/>
            <a:ext cx="10515600" cy="4958344"/>
          </a:xfrm>
        </p:spPr>
        <p:txBody>
          <a:bodyPr>
            <a:normAutofit fontScale="92500"/>
          </a:bodyPr>
          <a:lstStyle/>
          <a:p>
            <a:pPr marL="0" indent="0">
              <a:buNone/>
            </a:pPr>
            <a:r>
              <a:rPr lang="en-IE" b="1" dirty="0">
                <a:solidFill>
                  <a:srgbClr val="0E4080"/>
                </a:solidFill>
              </a:rPr>
              <a:t>Researcher Information, </a:t>
            </a:r>
            <a:r>
              <a:rPr lang="en-IE" dirty="0">
                <a:solidFill>
                  <a:srgbClr val="0E4080"/>
                </a:solidFill>
              </a:rPr>
              <a:t>including:</a:t>
            </a:r>
          </a:p>
          <a:p>
            <a:r>
              <a:rPr lang="en-IE" dirty="0">
                <a:solidFill>
                  <a:srgbClr val="0E4080"/>
                </a:solidFill>
              </a:rPr>
              <a:t>PhD award date (or date of successful defence)</a:t>
            </a:r>
          </a:p>
          <a:p>
            <a:r>
              <a:rPr lang="en-IE" dirty="0">
                <a:solidFill>
                  <a:srgbClr val="0E4080"/>
                </a:solidFill>
              </a:rPr>
              <a:t>If PhD awarded more than 8 years ago, complete table for extensions</a:t>
            </a:r>
          </a:p>
          <a:p>
            <a:r>
              <a:rPr lang="en-IE" dirty="0">
                <a:solidFill>
                  <a:srgbClr val="0E4080"/>
                </a:solidFill>
              </a:rPr>
              <a:t>Countries of residence for past 5 years</a:t>
            </a:r>
          </a:p>
          <a:p>
            <a:pPr marL="0" indent="0">
              <a:buNone/>
            </a:pPr>
            <a:endParaRPr lang="en-IE" dirty="0">
              <a:solidFill>
                <a:srgbClr val="0E4080"/>
              </a:solidFill>
            </a:endParaRPr>
          </a:p>
          <a:p>
            <a:pPr marL="0" indent="0">
              <a:buNone/>
            </a:pPr>
            <a:r>
              <a:rPr lang="en-IE" b="1" dirty="0">
                <a:solidFill>
                  <a:srgbClr val="0E4080"/>
                </a:solidFill>
              </a:rPr>
              <a:t>Beneficiary Information, </a:t>
            </a:r>
            <a:r>
              <a:rPr lang="en-IE" dirty="0">
                <a:solidFill>
                  <a:srgbClr val="0E4080"/>
                </a:solidFill>
              </a:rPr>
              <a:t>including:</a:t>
            </a:r>
          </a:p>
          <a:p>
            <a:r>
              <a:rPr lang="en-IE" dirty="0">
                <a:solidFill>
                  <a:srgbClr val="0E4080"/>
                </a:solidFill>
              </a:rPr>
              <a:t>Participant Information Code (PIC)</a:t>
            </a:r>
          </a:p>
          <a:p>
            <a:r>
              <a:rPr lang="en-IE" dirty="0">
                <a:solidFill>
                  <a:srgbClr val="0E4080"/>
                </a:solidFill>
              </a:rPr>
              <a:t>Outgoing host (for GF)</a:t>
            </a:r>
          </a:p>
          <a:p>
            <a:r>
              <a:rPr lang="en-IE" dirty="0">
                <a:solidFill>
                  <a:srgbClr val="0E4080"/>
                </a:solidFill>
              </a:rPr>
              <a:t>Non-academic placement host (if applicable)</a:t>
            </a:r>
          </a:p>
          <a:p>
            <a:r>
              <a:rPr lang="en-IE" dirty="0">
                <a:solidFill>
                  <a:srgbClr val="0E4080"/>
                </a:solidFill>
              </a:rPr>
              <a:t>Indicate if secondment planned, but outline only in Part B</a:t>
            </a:r>
          </a:p>
          <a:p>
            <a:pPr marL="0" indent="0">
              <a:buNone/>
            </a:pPr>
            <a:endParaRPr lang="en-IE" dirty="0"/>
          </a:p>
        </p:txBody>
      </p:sp>
    </p:spTree>
    <p:extLst>
      <p:ext uri="{BB962C8B-B14F-4D97-AF65-F5344CB8AC3E}">
        <p14:creationId xmlns:p14="http://schemas.microsoft.com/office/powerpoint/2010/main" val="47544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normAutofit lnSpcReduction="10000"/>
          </a:bodyPr>
          <a:lstStyle/>
          <a:p>
            <a:r>
              <a:rPr lang="en-GB" dirty="0">
                <a:solidFill>
                  <a:srgbClr val="002060"/>
                </a:solidFill>
              </a:rPr>
              <a:t>Short introduction to MSCA and Postdoctoral Fellowships (PF)</a:t>
            </a:r>
          </a:p>
          <a:p>
            <a:pPr marL="0" indent="0">
              <a:buNone/>
            </a:pPr>
            <a:endParaRPr lang="en-GB" dirty="0">
              <a:solidFill>
                <a:srgbClr val="002060"/>
              </a:solidFill>
            </a:endParaRPr>
          </a:p>
          <a:p>
            <a:r>
              <a:rPr lang="en-GB" dirty="0">
                <a:solidFill>
                  <a:srgbClr val="002060"/>
                </a:solidFill>
              </a:rPr>
              <a:t>Explain the main objectives and eligibility criteria applicable to the PF 2023 call</a:t>
            </a:r>
          </a:p>
          <a:p>
            <a:pPr marL="0" indent="0">
              <a:buNone/>
            </a:pPr>
            <a:endParaRPr lang="en-GB" dirty="0">
              <a:solidFill>
                <a:srgbClr val="002060"/>
              </a:solidFill>
            </a:endParaRPr>
          </a:p>
          <a:p>
            <a:r>
              <a:rPr lang="en-GB" dirty="0">
                <a:solidFill>
                  <a:srgbClr val="002060"/>
                </a:solidFill>
              </a:rPr>
              <a:t>Talk through what is required of applicants (incl. evaluation criteria)</a:t>
            </a:r>
          </a:p>
          <a:p>
            <a:pPr marL="0" indent="0">
              <a:buNone/>
            </a:pPr>
            <a:endParaRPr lang="en-GB" dirty="0">
              <a:solidFill>
                <a:srgbClr val="002060"/>
              </a:solidFill>
            </a:endParaRPr>
          </a:p>
          <a:p>
            <a:r>
              <a:rPr lang="en-GB" dirty="0">
                <a:solidFill>
                  <a:srgbClr val="002060"/>
                </a:solidFill>
              </a:rPr>
              <a:t>Some data on Irish applications</a:t>
            </a:r>
          </a:p>
          <a:p>
            <a:endParaRPr lang="en-GB" dirty="0">
              <a:solidFill>
                <a:srgbClr val="002060"/>
              </a:solidFill>
            </a:endParaRPr>
          </a:p>
          <a:p>
            <a:r>
              <a:rPr lang="en-GB" dirty="0">
                <a:solidFill>
                  <a:srgbClr val="002060"/>
                </a:solidFill>
              </a:rPr>
              <a:t>Respond to your questions</a:t>
            </a:r>
          </a:p>
          <a:p>
            <a:pPr marL="0" indent="0">
              <a:buNone/>
            </a:pPr>
            <a:endParaRPr lang="en-GB" dirty="0"/>
          </a:p>
        </p:txBody>
      </p:sp>
    </p:spTree>
    <p:extLst>
      <p:ext uri="{BB962C8B-B14F-4D97-AF65-F5344CB8AC3E}">
        <p14:creationId xmlns:p14="http://schemas.microsoft.com/office/powerpoint/2010/main" val="3726307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C905-F447-44CD-B01C-975034BEC609}"/>
              </a:ext>
            </a:extLst>
          </p:cNvPr>
          <p:cNvSpPr>
            <a:spLocks noGrp="1"/>
          </p:cNvSpPr>
          <p:nvPr>
            <p:ph type="title"/>
          </p:nvPr>
        </p:nvSpPr>
        <p:spPr/>
        <p:txBody>
          <a:bodyPr/>
          <a:lstStyle/>
          <a:p>
            <a:r>
              <a:rPr lang="en-IE" dirty="0"/>
              <a:t>Proposal Part B1</a:t>
            </a:r>
          </a:p>
        </p:txBody>
      </p:sp>
      <p:sp>
        <p:nvSpPr>
          <p:cNvPr id="3" name="Content Placeholder 2">
            <a:extLst>
              <a:ext uri="{FF2B5EF4-FFF2-40B4-BE49-F238E27FC236}">
                <a16:creationId xmlns:a16="http://schemas.microsoft.com/office/drawing/2014/main" id="{38E7779A-815D-44F0-8D10-13EE3C39E572}"/>
              </a:ext>
            </a:extLst>
          </p:cNvPr>
          <p:cNvSpPr>
            <a:spLocks noGrp="1"/>
          </p:cNvSpPr>
          <p:nvPr>
            <p:ph idx="1"/>
          </p:nvPr>
        </p:nvSpPr>
        <p:spPr/>
        <p:txBody>
          <a:bodyPr>
            <a:normAutofit/>
          </a:bodyPr>
          <a:lstStyle/>
          <a:p>
            <a:r>
              <a:rPr lang="en-IE" dirty="0">
                <a:solidFill>
                  <a:srgbClr val="0E4080"/>
                </a:solidFill>
              </a:rPr>
              <a:t>Part B of the Proposal is comprised of </a:t>
            </a:r>
            <a:r>
              <a:rPr lang="en-IE" i="1" dirty="0">
                <a:solidFill>
                  <a:srgbClr val="0E4080"/>
                </a:solidFill>
              </a:rPr>
              <a:t>two documents </a:t>
            </a:r>
            <a:r>
              <a:rPr lang="en-IE" dirty="0">
                <a:solidFill>
                  <a:srgbClr val="0E4080"/>
                </a:solidFill>
              </a:rPr>
              <a:t>(</a:t>
            </a:r>
            <a:r>
              <a:rPr lang="en-IE" b="1" dirty="0">
                <a:solidFill>
                  <a:srgbClr val="0E4080"/>
                </a:solidFill>
              </a:rPr>
              <a:t>Part</a:t>
            </a:r>
            <a:r>
              <a:rPr lang="en-IE" dirty="0">
                <a:solidFill>
                  <a:srgbClr val="0E4080"/>
                </a:solidFill>
              </a:rPr>
              <a:t> </a:t>
            </a:r>
            <a:r>
              <a:rPr lang="en-IE" b="1" dirty="0">
                <a:solidFill>
                  <a:srgbClr val="0E4080"/>
                </a:solidFill>
              </a:rPr>
              <a:t>B1</a:t>
            </a:r>
            <a:r>
              <a:rPr lang="en-IE" dirty="0">
                <a:solidFill>
                  <a:srgbClr val="0E4080"/>
                </a:solidFill>
              </a:rPr>
              <a:t> and </a:t>
            </a:r>
            <a:r>
              <a:rPr lang="en-IE" b="1" dirty="0">
                <a:solidFill>
                  <a:srgbClr val="0E4080"/>
                </a:solidFill>
              </a:rPr>
              <a:t>Part</a:t>
            </a:r>
            <a:r>
              <a:rPr lang="en-IE" dirty="0">
                <a:solidFill>
                  <a:srgbClr val="0E4080"/>
                </a:solidFill>
              </a:rPr>
              <a:t> </a:t>
            </a:r>
            <a:r>
              <a:rPr lang="en-IE" b="1" dirty="0">
                <a:solidFill>
                  <a:srgbClr val="0E4080"/>
                </a:solidFill>
              </a:rPr>
              <a:t>B2</a:t>
            </a:r>
            <a:r>
              <a:rPr lang="en-IE" dirty="0">
                <a:solidFill>
                  <a:srgbClr val="0E4080"/>
                </a:solidFill>
              </a:rPr>
              <a:t>), uploaded as </a:t>
            </a:r>
            <a:r>
              <a:rPr lang="en-IE" u="sng" dirty="0">
                <a:solidFill>
                  <a:srgbClr val="0E4080"/>
                </a:solidFill>
              </a:rPr>
              <a:t>separate PDF files</a:t>
            </a:r>
          </a:p>
          <a:p>
            <a:pPr marL="0" indent="0">
              <a:buNone/>
            </a:pPr>
            <a:endParaRPr lang="en-IE" sz="1000" b="1" dirty="0">
              <a:solidFill>
                <a:srgbClr val="0E4080"/>
              </a:solidFill>
            </a:endParaRPr>
          </a:p>
          <a:p>
            <a:pPr marL="0" indent="0">
              <a:buNone/>
            </a:pPr>
            <a:r>
              <a:rPr lang="en-IE" sz="3100" b="1" dirty="0">
                <a:solidFill>
                  <a:srgbClr val="0E4080"/>
                </a:solidFill>
              </a:rPr>
              <a:t>Part B1</a:t>
            </a:r>
          </a:p>
          <a:p>
            <a:pPr marL="0" indent="0">
              <a:buNone/>
            </a:pPr>
            <a:r>
              <a:rPr lang="en-IE" dirty="0">
                <a:solidFill>
                  <a:srgbClr val="0E4080"/>
                </a:solidFill>
              </a:rPr>
              <a:t>-</a:t>
            </a:r>
            <a:r>
              <a:rPr lang="en-IE" b="1" dirty="0">
                <a:solidFill>
                  <a:srgbClr val="0E4080"/>
                </a:solidFill>
              </a:rPr>
              <a:t> </a:t>
            </a:r>
            <a:r>
              <a:rPr lang="en-IE" dirty="0">
                <a:solidFill>
                  <a:srgbClr val="0E4080"/>
                </a:solidFill>
              </a:rPr>
              <a:t>Technical description of the scientific work </a:t>
            </a:r>
          </a:p>
          <a:p>
            <a:pPr marL="0" indent="0">
              <a:buNone/>
            </a:pPr>
            <a:r>
              <a:rPr lang="en-IE" dirty="0">
                <a:solidFill>
                  <a:srgbClr val="0E4080"/>
                </a:solidFill>
              </a:rPr>
              <a:t>- </a:t>
            </a:r>
            <a:r>
              <a:rPr lang="en-IE" b="1" dirty="0">
                <a:solidFill>
                  <a:srgbClr val="0E4080"/>
                </a:solidFill>
              </a:rPr>
              <a:t>Limit of 10 pages </a:t>
            </a:r>
            <a:r>
              <a:rPr lang="en-IE" dirty="0">
                <a:solidFill>
                  <a:srgbClr val="0E4080"/>
                </a:solidFill>
              </a:rPr>
              <a:t>(excess pages will </a:t>
            </a:r>
            <a:r>
              <a:rPr lang="en-IE" u="sng" dirty="0">
                <a:solidFill>
                  <a:srgbClr val="0E4080"/>
                </a:solidFill>
              </a:rPr>
              <a:t>not be visible to evaluators</a:t>
            </a:r>
            <a:r>
              <a:rPr lang="en-IE" dirty="0">
                <a:solidFill>
                  <a:srgbClr val="0E4080"/>
                </a:solidFill>
              </a:rPr>
              <a:t>)</a:t>
            </a:r>
          </a:p>
          <a:p>
            <a:pPr>
              <a:buFontTx/>
              <a:buChar char="-"/>
            </a:pPr>
            <a:r>
              <a:rPr lang="en-IE" b="1" dirty="0">
                <a:solidFill>
                  <a:srgbClr val="0E4080"/>
                </a:solidFill>
              </a:rPr>
              <a:t>Minimum font size 11 points</a:t>
            </a:r>
            <a:r>
              <a:rPr lang="en-IE" dirty="0">
                <a:solidFill>
                  <a:srgbClr val="0E4080"/>
                </a:solidFill>
              </a:rPr>
              <a:t>, with standard spacing (footnotes, tables, etc: 8 points)</a:t>
            </a:r>
          </a:p>
          <a:p>
            <a:pPr>
              <a:buFontTx/>
              <a:buChar char="-"/>
            </a:pPr>
            <a:r>
              <a:rPr lang="en-IE" dirty="0">
                <a:solidFill>
                  <a:srgbClr val="0E4080"/>
                </a:solidFill>
              </a:rPr>
              <a:t>Use the </a:t>
            </a:r>
            <a:r>
              <a:rPr lang="en-IE" b="1" dirty="0">
                <a:solidFill>
                  <a:srgbClr val="0E4080"/>
                </a:solidFill>
              </a:rPr>
              <a:t>Part B template </a:t>
            </a:r>
            <a:r>
              <a:rPr lang="en-IE" dirty="0">
                <a:solidFill>
                  <a:srgbClr val="0E4080"/>
                </a:solidFill>
              </a:rPr>
              <a:t>available on the MSCA-PF Call page and structure your proposal accordingly</a:t>
            </a:r>
          </a:p>
          <a:p>
            <a:pPr>
              <a:buFontTx/>
              <a:buChar char="-"/>
            </a:pPr>
            <a:endParaRPr lang="en-IE" dirty="0"/>
          </a:p>
          <a:p>
            <a:pPr>
              <a:buFontTx/>
              <a:buChar char="-"/>
            </a:pPr>
            <a:endParaRPr lang="en-IE" dirty="0"/>
          </a:p>
          <a:p>
            <a:pPr>
              <a:buFontTx/>
              <a:buChar char="-"/>
            </a:pPr>
            <a:endParaRPr lang="en-IE" dirty="0"/>
          </a:p>
        </p:txBody>
      </p:sp>
    </p:spTree>
    <p:extLst>
      <p:ext uri="{BB962C8B-B14F-4D97-AF65-F5344CB8AC3E}">
        <p14:creationId xmlns:p14="http://schemas.microsoft.com/office/powerpoint/2010/main" val="183568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E193-E0D6-49B9-9964-96773F9148C2}"/>
              </a:ext>
            </a:extLst>
          </p:cNvPr>
          <p:cNvSpPr>
            <a:spLocks noGrp="1"/>
          </p:cNvSpPr>
          <p:nvPr>
            <p:ph type="title"/>
          </p:nvPr>
        </p:nvSpPr>
        <p:spPr/>
        <p:txBody>
          <a:bodyPr/>
          <a:lstStyle/>
          <a:p>
            <a:r>
              <a:rPr lang="en-IE" dirty="0"/>
              <a:t>Proposal Part B2</a:t>
            </a:r>
          </a:p>
        </p:txBody>
      </p:sp>
      <p:sp>
        <p:nvSpPr>
          <p:cNvPr id="3" name="Content Placeholder 2">
            <a:extLst>
              <a:ext uri="{FF2B5EF4-FFF2-40B4-BE49-F238E27FC236}">
                <a16:creationId xmlns:a16="http://schemas.microsoft.com/office/drawing/2014/main" id="{9C966DE0-B855-4CE1-A445-12C006B934FF}"/>
              </a:ext>
            </a:extLst>
          </p:cNvPr>
          <p:cNvSpPr>
            <a:spLocks noGrp="1"/>
          </p:cNvSpPr>
          <p:nvPr>
            <p:ph idx="1"/>
          </p:nvPr>
        </p:nvSpPr>
        <p:spPr>
          <a:xfrm>
            <a:off x="838199" y="1468582"/>
            <a:ext cx="10639697" cy="4708381"/>
          </a:xfrm>
        </p:spPr>
        <p:txBody>
          <a:bodyPr/>
          <a:lstStyle/>
          <a:p>
            <a:pPr marL="0" indent="0">
              <a:buNone/>
            </a:pPr>
            <a:r>
              <a:rPr lang="en-IE" sz="3100" b="1" dirty="0">
                <a:solidFill>
                  <a:srgbClr val="0E4080"/>
                </a:solidFill>
              </a:rPr>
              <a:t>Part B2 </a:t>
            </a:r>
            <a:r>
              <a:rPr lang="en-IE" sz="3100" dirty="0">
                <a:solidFill>
                  <a:srgbClr val="0E4080"/>
                </a:solidFill>
              </a:rPr>
              <a:t>(no formal page limit)</a:t>
            </a:r>
          </a:p>
          <a:p>
            <a:pPr>
              <a:buFontTx/>
              <a:buChar char="-"/>
            </a:pPr>
            <a:r>
              <a:rPr lang="en-IE" dirty="0">
                <a:solidFill>
                  <a:srgbClr val="0E4080"/>
                </a:solidFill>
              </a:rPr>
              <a:t>CV of the Researcher (ca. 5 pages)</a:t>
            </a:r>
          </a:p>
          <a:p>
            <a:pPr>
              <a:buFontTx/>
              <a:buChar char="-"/>
            </a:pPr>
            <a:r>
              <a:rPr lang="en-IE" dirty="0">
                <a:solidFill>
                  <a:srgbClr val="0E4080"/>
                </a:solidFill>
              </a:rPr>
              <a:t>Capacity of the Participating Organisations (max 1 page per organisation)</a:t>
            </a:r>
          </a:p>
          <a:p>
            <a:pPr>
              <a:buFontTx/>
              <a:buChar char="-"/>
            </a:pPr>
            <a:r>
              <a:rPr lang="en-IE" dirty="0">
                <a:solidFill>
                  <a:srgbClr val="0E4080"/>
                </a:solidFill>
              </a:rPr>
              <a:t>Letter of Commitment (for Global Fellowships)</a:t>
            </a:r>
          </a:p>
          <a:p>
            <a:pPr>
              <a:buFontTx/>
              <a:buChar char="-"/>
            </a:pPr>
            <a:endParaRPr lang="en-IE" dirty="0"/>
          </a:p>
          <a:p>
            <a:pPr>
              <a:buFontTx/>
              <a:buChar char="-"/>
            </a:pPr>
            <a:endParaRPr lang="en-IE" dirty="0"/>
          </a:p>
          <a:p>
            <a:pPr marL="0" indent="0">
              <a:buNone/>
            </a:pPr>
            <a:r>
              <a:rPr lang="en-IE" dirty="0">
                <a:solidFill>
                  <a:srgbClr val="0E4080"/>
                </a:solidFill>
              </a:rPr>
              <a:t>See </a:t>
            </a:r>
            <a:r>
              <a:rPr lang="en-IE" dirty="0">
                <a:solidFill>
                  <a:srgbClr val="0E4080"/>
                </a:solidFill>
                <a:hlinkClick r:id="rId2">
                  <a:extLst>
                    <a:ext uri="{A12FA001-AC4F-418D-AE19-62706E023703}">
                      <ahyp:hlinkClr xmlns:ahyp="http://schemas.microsoft.com/office/drawing/2018/hyperlinkcolor" val="tx"/>
                    </a:ext>
                  </a:extLst>
                </a:hlinkClick>
              </a:rPr>
              <a:t>Part B template </a:t>
            </a:r>
            <a:r>
              <a:rPr lang="en-IE" dirty="0">
                <a:solidFill>
                  <a:srgbClr val="0E4080"/>
                </a:solidFill>
              </a:rPr>
              <a:t>on MSCA-PF call page for more information</a:t>
            </a:r>
          </a:p>
          <a:p>
            <a:endParaRPr lang="en-IE" dirty="0"/>
          </a:p>
        </p:txBody>
      </p:sp>
    </p:spTree>
    <p:extLst>
      <p:ext uri="{BB962C8B-B14F-4D97-AF65-F5344CB8AC3E}">
        <p14:creationId xmlns:p14="http://schemas.microsoft.com/office/powerpoint/2010/main" val="344128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7D5C-29C4-C4A3-0405-637A578FCEA6}"/>
              </a:ext>
            </a:extLst>
          </p:cNvPr>
          <p:cNvSpPr>
            <a:spLocks noGrp="1"/>
          </p:cNvSpPr>
          <p:nvPr>
            <p:ph type="title"/>
          </p:nvPr>
        </p:nvSpPr>
        <p:spPr/>
        <p:txBody>
          <a:bodyPr/>
          <a:lstStyle/>
          <a:p>
            <a:r>
              <a:rPr lang="en-IE" dirty="0"/>
              <a:t>Funding levels</a:t>
            </a:r>
          </a:p>
        </p:txBody>
      </p:sp>
      <p:graphicFrame>
        <p:nvGraphicFramePr>
          <p:cNvPr id="4" name="Table 4">
            <a:extLst>
              <a:ext uri="{FF2B5EF4-FFF2-40B4-BE49-F238E27FC236}">
                <a16:creationId xmlns:a16="http://schemas.microsoft.com/office/drawing/2014/main" id="{C10028D3-F01C-48D4-8F1F-253F2954FEFD}"/>
              </a:ext>
            </a:extLst>
          </p:cNvPr>
          <p:cNvGraphicFramePr>
            <a:graphicFrameLocks noGrp="1"/>
          </p:cNvGraphicFramePr>
          <p:nvPr>
            <p:ph idx="1"/>
            <p:extLst>
              <p:ext uri="{D42A27DB-BD31-4B8C-83A1-F6EECF244321}">
                <p14:modId xmlns:p14="http://schemas.microsoft.com/office/powerpoint/2010/main" val="3175961815"/>
              </p:ext>
            </p:extLst>
          </p:nvPr>
        </p:nvGraphicFramePr>
        <p:xfrm>
          <a:off x="623392" y="1844824"/>
          <a:ext cx="10730408" cy="29870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271991097"/>
                    </a:ext>
                  </a:extLst>
                </a:gridCol>
                <a:gridCol w="1242442">
                  <a:extLst>
                    <a:ext uri="{9D8B030D-6E8A-4147-A177-3AD203B41FA5}">
                      <a16:colId xmlns:a16="http://schemas.microsoft.com/office/drawing/2014/main" val="2533368535"/>
                    </a:ext>
                  </a:extLst>
                </a:gridCol>
                <a:gridCol w="1341301">
                  <a:extLst>
                    <a:ext uri="{9D8B030D-6E8A-4147-A177-3AD203B41FA5}">
                      <a16:colId xmlns:a16="http://schemas.microsoft.com/office/drawing/2014/main" val="751421171"/>
                    </a:ext>
                  </a:extLst>
                </a:gridCol>
                <a:gridCol w="1341301">
                  <a:extLst>
                    <a:ext uri="{9D8B030D-6E8A-4147-A177-3AD203B41FA5}">
                      <a16:colId xmlns:a16="http://schemas.microsoft.com/office/drawing/2014/main" val="4287448221"/>
                    </a:ext>
                  </a:extLst>
                </a:gridCol>
                <a:gridCol w="1341301">
                  <a:extLst>
                    <a:ext uri="{9D8B030D-6E8A-4147-A177-3AD203B41FA5}">
                      <a16:colId xmlns:a16="http://schemas.microsoft.com/office/drawing/2014/main" val="3856964679"/>
                    </a:ext>
                  </a:extLst>
                </a:gridCol>
                <a:gridCol w="1341301">
                  <a:extLst>
                    <a:ext uri="{9D8B030D-6E8A-4147-A177-3AD203B41FA5}">
                      <a16:colId xmlns:a16="http://schemas.microsoft.com/office/drawing/2014/main" val="1542010364"/>
                    </a:ext>
                  </a:extLst>
                </a:gridCol>
                <a:gridCol w="1341301">
                  <a:extLst>
                    <a:ext uri="{9D8B030D-6E8A-4147-A177-3AD203B41FA5}">
                      <a16:colId xmlns:a16="http://schemas.microsoft.com/office/drawing/2014/main" val="4165867399"/>
                    </a:ext>
                  </a:extLst>
                </a:gridCol>
                <a:gridCol w="1341301">
                  <a:extLst>
                    <a:ext uri="{9D8B030D-6E8A-4147-A177-3AD203B41FA5}">
                      <a16:colId xmlns:a16="http://schemas.microsoft.com/office/drawing/2014/main" val="658234405"/>
                    </a:ext>
                  </a:extLst>
                </a:gridCol>
              </a:tblGrid>
              <a:tr h="370840">
                <a:tc rowSpan="3">
                  <a:txBody>
                    <a:bodyPr/>
                    <a:lstStyle/>
                    <a:p>
                      <a:r>
                        <a:rPr lang="en-IE" dirty="0"/>
                        <a:t>MSCA Postdoctoral Fellowships</a:t>
                      </a:r>
                    </a:p>
                    <a:p>
                      <a:endParaRPr lang="en-IE" dirty="0"/>
                    </a:p>
                    <a:p>
                      <a:r>
                        <a:rPr lang="en-IE" dirty="0"/>
                        <a:t>2023-2024</a:t>
                      </a:r>
                    </a:p>
                  </a:txBody>
                  <a:tcPr/>
                </a:tc>
                <a:tc gridSpan="5">
                  <a:txBody>
                    <a:bodyPr/>
                    <a:lstStyle/>
                    <a:p>
                      <a:pPr algn="ctr"/>
                      <a:r>
                        <a:rPr lang="en-IE" dirty="0"/>
                        <a:t>Contributions for the recruited researcher</a:t>
                      </a:r>
                    </a:p>
                    <a:p>
                      <a:pPr algn="ctr"/>
                      <a:endParaRPr lang="en-IE" dirty="0"/>
                    </a:p>
                    <a:p>
                      <a:pPr algn="ctr"/>
                      <a:endParaRPr lang="en-IE" dirty="0"/>
                    </a:p>
                    <a:p>
                      <a:pPr algn="ctr"/>
                      <a:r>
                        <a:rPr lang="en-IE" dirty="0"/>
                        <a:t>Per person-month</a:t>
                      </a:r>
                    </a:p>
                  </a:txBody>
                  <a:tcPr/>
                </a:tc>
                <a:tc hMerge="1">
                  <a:txBody>
                    <a:bodyPr/>
                    <a:lstStyle/>
                    <a:p>
                      <a:endParaRPr lang="en-IE" dirty="0"/>
                    </a:p>
                  </a:txBody>
                  <a:tcPr/>
                </a:tc>
                <a:tc hMerge="1">
                  <a:txBody>
                    <a:bodyPr/>
                    <a:lstStyle/>
                    <a:p>
                      <a:endParaRPr lang="en-IE" dirty="0"/>
                    </a:p>
                  </a:txBody>
                  <a:tcPr/>
                </a:tc>
                <a:tc hMerge="1">
                  <a:txBody>
                    <a:bodyPr/>
                    <a:lstStyle/>
                    <a:p>
                      <a:endParaRPr lang="en-IE" dirty="0"/>
                    </a:p>
                  </a:txBody>
                  <a:tcPr/>
                </a:tc>
                <a:tc hMerge="1">
                  <a:txBody>
                    <a:bodyPr/>
                    <a:lstStyle/>
                    <a:p>
                      <a:endParaRPr lang="en-IE" dirty="0"/>
                    </a:p>
                  </a:txBody>
                  <a:tcPr/>
                </a:tc>
                <a:tc gridSpan="2">
                  <a:txBody>
                    <a:bodyPr/>
                    <a:lstStyle/>
                    <a:p>
                      <a:pPr algn="ctr"/>
                      <a:r>
                        <a:rPr lang="en-IE" dirty="0"/>
                        <a:t>Institutional unit contributions</a:t>
                      </a:r>
                    </a:p>
                    <a:p>
                      <a:pPr algn="ctr"/>
                      <a:endParaRPr lang="en-IE" dirty="0"/>
                    </a:p>
                    <a:p>
                      <a:pPr algn="ctr"/>
                      <a:r>
                        <a:rPr lang="en-IE" dirty="0"/>
                        <a:t>Per person month</a:t>
                      </a:r>
                    </a:p>
                  </a:txBody>
                  <a:tcPr/>
                </a:tc>
                <a:tc hMerge="1">
                  <a:txBody>
                    <a:bodyPr/>
                    <a:lstStyle/>
                    <a:p>
                      <a:endParaRPr lang="en-IE" dirty="0"/>
                    </a:p>
                  </a:txBody>
                  <a:tcPr/>
                </a:tc>
                <a:extLst>
                  <a:ext uri="{0D108BD9-81ED-4DB2-BD59-A6C34878D82A}">
                    <a16:rowId xmlns:a16="http://schemas.microsoft.com/office/drawing/2014/main" val="2373730077"/>
                  </a:ext>
                </a:extLst>
              </a:tr>
              <a:tr h="370840">
                <a:tc vMerge="1">
                  <a:txBody>
                    <a:bodyPr/>
                    <a:lstStyle/>
                    <a:p>
                      <a:endParaRPr lang="en-IE" dirty="0"/>
                    </a:p>
                  </a:txBody>
                  <a:tcPr/>
                </a:tc>
                <a:tc>
                  <a:txBody>
                    <a:bodyPr/>
                    <a:lstStyle/>
                    <a:p>
                      <a:r>
                        <a:rPr lang="en-IE" sz="1600" b="1" dirty="0"/>
                        <a:t>Living Allowance</a:t>
                      </a:r>
                    </a:p>
                  </a:txBody>
                  <a:tcPr/>
                </a:tc>
                <a:tc>
                  <a:txBody>
                    <a:bodyPr/>
                    <a:lstStyle/>
                    <a:p>
                      <a:r>
                        <a:rPr lang="en-IE" sz="1600" b="1" dirty="0"/>
                        <a:t>Mobility Allowance</a:t>
                      </a:r>
                    </a:p>
                  </a:txBody>
                  <a:tcPr/>
                </a:tc>
                <a:tc>
                  <a:txBody>
                    <a:bodyPr/>
                    <a:lstStyle/>
                    <a:p>
                      <a:r>
                        <a:rPr lang="en-IE" sz="1600" b="1" dirty="0"/>
                        <a:t>Family Allowance</a:t>
                      </a:r>
                    </a:p>
                  </a:txBody>
                  <a:tcPr/>
                </a:tc>
                <a:tc>
                  <a:txBody>
                    <a:bodyPr/>
                    <a:lstStyle/>
                    <a:p>
                      <a:r>
                        <a:rPr lang="en-IE" sz="1400" i="1" dirty="0"/>
                        <a:t>Long-term leave allowance (if applicable)</a:t>
                      </a:r>
                    </a:p>
                  </a:txBody>
                  <a:tcPr/>
                </a:tc>
                <a:tc>
                  <a:txBody>
                    <a:bodyPr/>
                    <a:lstStyle/>
                    <a:p>
                      <a:r>
                        <a:rPr lang="en-IE" sz="1400" i="1" dirty="0"/>
                        <a:t>Special needs allowance (if applicable)</a:t>
                      </a:r>
                    </a:p>
                  </a:txBody>
                  <a:tcPr/>
                </a:tc>
                <a:tc>
                  <a:txBody>
                    <a:bodyPr/>
                    <a:lstStyle/>
                    <a:p>
                      <a:r>
                        <a:rPr lang="en-IE" sz="1600" b="1" dirty="0"/>
                        <a:t>Research, training and networking contribution</a:t>
                      </a:r>
                    </a:p>
                  </a:txBody>
                  <a:tcPr/>
                </a:tc>
                <a:tc>
                  <a:txBody>
                    <a:bodyPr/>
                    <a:lstStyle/>
                    <a:p>
                      <a:r>
                        <a:rPr lang="en-IE" sz="1600" b="1" dirty="0"/>
                        <a:t>Management and indirect contribution</a:t>
                      </a:r>
                    </a:p>
                  </a:txBody>
                  <a:tcPr/>
                </a:tc>
                <a:extLst>
                  <a:ext uri="{0D108BD9-81ED-4DB2-BD59-A6C34878D82A}">
                    <a16:rowId xmlns:a16="http://schemas.microsoft.com/office/drawing/2014/main" val="534239412"/>
                  </a:ext>
                </a:extLst>
              </a:tr>
              <a:tr h="370840">
                <a:tc vMerge="1">
                  <a:txBody>
                    <a:bodyPr/>
                    <a:lstStyle/>
                    <a:p>
                      <a:endParaRPr lang="en-IE" dirty="0"/>
                    </a:p>
                  </a:txBody>
                  <a:tcPr/>
                </a:tc>
                <a:tc>
                  <a:txBody>
                    <a:bodyPr/>
                    <a:lstStyle/>
                    <a:p>
                      <a:pPr algn="ctr"/>
                      <a:r>
                        <a:rPr lang="en-IE" sz="2400" b="1" dirty="0"/>
                        <a:t>€5,080</a:t>
                      </a:r>
                    </a:p>
                  </a:txBody>
                  <a:tcPr/>
                </a:tc>
                <a:tc>
                  <a:txBody>
                    <a:bodyPr/>
                    <a:lstStyle/>
                    <a:p>
                      <a:pPr algn="ctr"/>
                      <a:r>
                        <a:rPr lang="en-IE" sz="2400" b="1" dirty="0"/>
                        <a:t>€600</a:t>
                      </a:r>
                    </a:p>
                  </a:txBody>
                  <a:tcPr/>
                </a:tc>
                <a:tc>
                  <a:txBody>
                    <a:bodyPr/>
                    <a:lstStyle/>
                    <a:p>
                      <a:pPr algn="ctr"/>
                      <a:r>
                        <a:rPr lang="en-IE" sz="2400" b="1" dirty="0"/>
                        <a:t>€660</a:t>
                      </a:r>
                    </a:p>
                  </a:txBody>
                  <a:tcPr/>
                </a:tc>
                <a:tc>
                  <a:txBody>
                    <a:bodyPr/>
                    <a:lstStyle/>
                    <a:p>
                      <a:r>
                        <a:rPr lang="en-IE" sz="1400" i="1" dirty="0"/>
                        <a:t>€5,680 x % covered by beneficiary</a:t>
                      </a:r>
                    </a:p>
                  </a:txBody>
                  <a:tcPr/>
                </a:tc>
                <a:tc>
                  <a:txBody>
                    <a:bodyPr/>
                    <a:lstStyle/>
                    <a:p>
                      <a:r>
                        <a:rPr lang="en-IE" sz="1400" i="1" dirty="0"/>
                        <a:t>Requested unit x (1/number of months)</a:t>
                      </a:r>
                    </a:p>
                  </a:txBody>
                  <a:tcPr/>
                </a:tc>
                <a:tc>
                  <a:txBody>
                    <a:bodyPr/>
                    <a:lstStyle/>
                    <a:p>
                      <a:pPr algn="ctr"/>
                      <a:r>
                        <a:rPr lang="en-IE" sz="2400" b="1" dirty="0"/>
                        <a:t>€1,000</a:t>
                      </a:r>
                    </a:p>
                  </a:txBody>
                  <a:tcPr/>
                </a:tc>
                <a:tc>
                  <a:txBody>
                    <a:bodyPr/>
                    <a:lstStyle/>
                    <a:p>
                      <a:pPr algn="ctr"/>
                      <a:r>
                        <a:rPr lang="en-IE" sz="2400" b="1" dirty="0"/>
                        <a:t>€650</a:t>
                      </a:r>
                    </a:p>
                  </a:txBody>
                  <a:tcPr/>
                </a:tc>
                <a:extLst>
                  <a:ext uri="{0D108BD9-81ED-4DB2-BD59-A6C34878D82A}">
                    <a16:rowId xmlns:a16="http://schemas.microsoft.com/office/drawing/2014/main" val="594674435"/>
                  </a:ext>
                </a:extLst>
              </a:tr>
            </a:tbl>
          </a:graphicData>
        </a:graphic>
      </p:graphicFrame>
    </p:spTree>
    <p:extLst>
      <p:ext uri="{BB962C8B-B14F-4D97-AF65-F5344CB8AC3E}">
        <p14:creationId xmlns:p14="http://schemas.microsoft.com/office/powerpoint/2010/main" val="1222136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213F-B812-4125-6DFD-9A599C22069F}"/>
              </a:ext>
            </a:extLst>
          </p:cNvPr>
          <p:cNvSpPr>
            <a:spLocks noGrp="1"/>
          </p:cNvSpPr>
          <p:nvPr>
            <p:ph type="title"/>
          </p:nvPr>
        </p:nvSpPr>
        <p:spPr/>
        <p:txBody>
          <a:bodyPr/>
          <a:lstStyle/>
          <a:p>
            <a:r>
              <a:rPr lang="en-IE" dirty="0"/>
              <a:t>Success rate for Irish researchers</a:t>
            </a:r>
          </a:p>
        </p:txBody>
      </p:sp>
      <p:pic>
        <p:nvPicPr>
          <p:cNvPr id="4" name="Content Placeholder 3">
            <a:extLst>
              <a:ext uri="{FF2B5EF4-FFF2-40B4-BE49-F238E27FC236}">
                <a16:creationId xmlns:a16="http://schemas.microsoft.com/office/drawing/2014/main" id="{CC770965-EC53-1A78-75B8-6327A6920FB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6899" y="1468438"/>
            <a:ext cx="6478202" cy="4708525"/>
          </a:xfrm>
          <a:prstGeom prst="rect">
            <a:avLst/>
          </a:prstGeom>
          <a:noFill/>
        </p:spPr>
      </p:pic>
    </p:spTree>
    <p:extLst>
      <p:ext uri="{BB962C8B-B14F-4D97-AF65-F5344CB8AC3E}">
        <p14:creationId xmlns:p14="http://schemas.microsoft.com/office/powerpoint/2010/main" val="2957665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44F4-FDCA-EF20-7520-574212C3DF62}"/>
              </a:ext>
            </a:extLst>
          </p:cNvPr>
          <p:cNvSpPr>
            <a:spLocks noGrp="1"/>
          </p:cNvSpPr>
          <p:nvPr>
            <p:ph type="title"/>
          </p:nvPr>
        </p:nvSpPr>
        <p:spPr/>
        <p:txBody>
          <a:bodyPr/>
          <a:lstStyle/>
          <a:p>
            <a:r>
              <a:rPr lang="en-IE" dirty="0"/>
              <a:t>Success rate for Irish institutions</a:t>
            </a:r>
          </a:p>
        </p:txBody>
      </p:sp>
      <p:pic>
        <p:nvPicPr>
          <p:cNvPr id="4" name="Content Placeholder 3">
            <a:extLst>
              <a:ext uri="{FF2B5EF4-FFF2-40B4-BE49-F238E27FC236}">
                <a16:creationId xmlns:a16="http://schemas.microsoft.com/office/drawing/2014/main" id="{F31A43E9-0224-14B6-3D64-38A9CEE423E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9616" y="1310512"/>
            <a:ext cx="6695485" cy="4866452"/>
          </a:xfrm>
          <a:prstGeom prst="rect">
            <a:avLst/>
          </a:prstGeom>
          <a:noFill/>
        </p:spPr>
      </p:pic>
    </p:spTree>
    <p:extLst>
      <p:ext uri="{BB962C8B-B14F-4D97-AF65-F5344CB8AC3E}">
        <p14:creationId xmlns:p14="http://schemas.microsoft.com/office/powerpoint/2010/main" val="4240401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9AF5-9B78-2C52-60D5-1B900291E2E0}"/>
              </a:ext>
            </a:extLst>
          </p:cNvPr>
          <p:cNvSpPr>
            <a:spLocks noGrp="1"/>
          </p:cNvSpPr>
          <p:nvPr>
            <p:ph type="title"/>
          </p:nvPr>
        </p:nvSpPr>
        <p:spPr/>
        <p:txBody>
          <a:bodyPr/>
          <a:lstStyle/>
          <a:p>
            <a:r>
              <a:rPr lang="en-IE" dirty="0"/>
              <a:t>Ireland and MSCA-PF</a:t>
            </a:r>
          </a:p>
        </p:txBody>
      </p:sp>
      <p:pic>
        <p:nvPicPr>
          <p:cNvPr id="4" name="Content Placeholder 3">
            <a:extLst>
              <a:ext uri="{FF2B5EF4-FFF2-40B4-BE49-F238E27FC236}">
                <a16:creationId xmlns:a16="http://schemas.microsoft.com/office/drawing/2014/main" id="{C136E797-724C-0F0D-D7E5-45819B8D610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7774" y="1330036"/>
            <a:ext cx="9456452" cy="4708525"/>
          </a:xfrm>
          <a:prstGeom prst="rect">
            <a:avLst/>
          </a:prstGeom>
          <a:noFill/>
        </p:spPr>
      </p:pic>
    </p:spTree>
    <p:extLst>
      <p:ext uri="{BB962C8B-B14F-4D97-AF65-F5344CB8AC3E}">
        <p14:creationId xmlns:p14="http://schemas.microsoft.com/office/powerpoint/2010/main" val="2288608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546F-E948-4D9F-9C68-92EF668DC087}"/>
              </a:ext>
            </a:extLst>
          </p:cNvPr>
          <p:cNvSpPr>
            <a:spLocks noGrp="1"/>
          </p:cNvSpPr>
          <p:nvPr>
            <p:ph type="title"/>
          </p:nvPr>
        </p:nvSpPr>
        <p:spPr>
          <a:xfrm>
            <a:off x="524741" y="620392"/>
            <a:ext cx="3808268" cy="5504688"/>
          </a:xfrm>
        </p:spPr>
        <p:txBody>
          <a:bodyPr>
            <a:normAutofit/>
          </a:bodyPr>
          <a:lstStyle/>
          <a:p>
            <a:r>
              <a:rPr lang="en-IE" dirty="0"/>
              <a:t>Common Errors</a:t>
            </a:r>
          </a:p>
        </p:txBody>
      </p:sp>
      <p:graphicFrame>
        <p:nvGraphicFramePr>
          <p:cNvPr id="5" name="Content Placeholder 2">
            <a:extLst>
              <a:ext uri="{FF2B5EF4-FFF2-40B4-BE49-F238E27FC236}">
                <a16:creationId xmlns:a16="http://schemas.microsoft.com/office/drawing/2014/main" id="{9C881BD6-D5AF-8A31-2B4E-88FEFCDD0DB6}"/>
              </a:ext>
            </a:extLst>
          </p:cNvPr>
          <p:cNvGraphicFramePr>
            <a:graphicFrameLocks noGrp="1"/>
          </p:cNvGraphicFramePr>
          <p:nvPr>
            <p:ph idx="1"/>
            <p:extLst>
              <p:ext uri="{D42A27DB-BD31-4B8C-83A1-F6EECF244321}">
                <p14:modId xmlns:p14="http://schemas.microsoft.com/office/powerpoint/2010/main" val="1560166827"/>
              </p:ext>
            </p:extLst>
          </p:nvPr>
        </p:nvGraphicFramePr>
        <p:xfrm>
          <a:off x="3522760" y="417192"/>
          <a:ext cx="7917399"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219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02E1-13FA-44E8-B724-3B48B6E347E0}"/>
              </a:ext>
            </a:extLst>
          </p:cNvPr>
          <p:cNvSpPr>
            <a:spLocks noGrp="1"/>
          </p:cNvSpPr>
          <p:nvPr>
            <p:ph type="title"/>
          </p:nvPr>
        </p:nvSpPr>
        <p:spPr/>
        <p:txBody>
          <a:bodyPr/>
          <a:lstStyle/>
          <a:p>
            <a:r>
              <a:rPr lang="en-IE" dirty="0"/>
              <a:t>Call Planning</a:t>
            </a:r>
          </a:p>
        </p:txBody>
      </p:sp>
      <p:grpSp>
        <p:nvGrpSpPr>
          <p:cNvPr id="8" name="Group 7">
            <a:extLst>
              <a:ext uri="{FF2B5EF4-FFF2-40B4-BE49-F238E27FC236}">
                <a16:creationId xmlns:a16="http://schemas.microsoft.com/office/drawing/2014/main" id="{D0775FB1-F48E-4E8E-B52D-158458488F46}"/>
              </a:ext>
            </a:extLst>
          </p:cNvPr>
          <p:cNvGrpSpPr/>
          <p:nvPr/>
        </p:nvGrpSpPr>
        <p:grpSpPr>
          <a:xfrm>
            <a:off x="649664" y="1938179"/>
            <a:ext cx="10515600" cy="2981642"/>
            <a:chOff x="863638" y="2717459"/>
            <a:chExt cx="7615506" cy="2159336"/>
          </a:xfrm>
        </p:grpSpPr>
        <p:sp>
          <p:nvSpPr>
            <p:cNvPr id="9" name="Rounded Rectangle 8">
              <a:extLst>
                <a:ext uri="{FF2B5EF4-FFF2-40B4-BE49-F238E27FC236}">
                  <a16:creationId xmlns:a16="http://schemas.microsoft.com/office/drawing/2014/main" id="{1D56EE31-3BD0-4BA1-AB5F-6901FD757D4B}"/>
                </a:ext>
              </a:extLst>
            </p:cNvPr>
            <p:cNvSpPr>
              <a:spLocks noChangeArrowheads="1"/>
            </p:cNvSpPr>
            <p:nvPr/>
          </p:nvSpPr>
          <p:spPr bwMode="auto">
            <a:xfrm>
              <a:off x="863638" y="2717459"/>
              <a:ext cx="7615506" cy="2159336"/>
            </a:xfrm>
            <a:prstGeom prst="roundRect">
              <a:avLst>
                <a:gd name="adj" fmla="val 16667"/>
              </a:avLst>
            </a:prstGeom>
            <a:solidFill>
              <a:schemeClr val="accent5">
                <a:lumMod val="75000"/>
              </a:schemeClr>
            </a:solidFill>
            <a:ln w="9525" algn="ctr">
              <a:solidFill>
                <a:schemeClr val="tx1"/>
              </a:solidFill>
              <a:round/>
              <a:headEnd/>
              <a:tailEnd/>
            </a:ln>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Rectangle 6">
              <a:extLst>
                <a:ext uri="{FF2B5EF4-FFF2-40B4-BE49-F238E27FC236}">
                  <a16:creationId xmlns:a16="http://schemas.microsoft.com/office/drawing/2014/main" id="{258AB041-E0E4-4062-9E3B-AD8EAB6A996E}"/>
                </a:ext>
              </a:extLst>
            </p:cNvPr>
            <p:cNvSpPr>
              <a:spLocks noChangeArrowheads="1"/>
            </p:cNvSpPr>
            <p:nvPr/>
          </p:nvSpPr>
          <p:spPr bwMode="auto">
            <a:xfrm>
              <a:off x="1228801" y="2962744"/>
              <a:ext cx="7250343" cy="1569660"/>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80000"/>
                </a:lnSpc>
                <a:spcAft>
                  <a:spcPts val="1200"/>
                </a:spcAft>
                <a:buClr>
                  <a:srgbClr val="660066"/>
                </a:buClr>
                <a:defRPr/>
              </a:pPr>
              <a:r>
                <a:rPr lang="en-US" sz="2400" i="1" dirty="0">
                  <a:solidFill>
                    <a:schemeClr val="bg1"/>
                  </a:solidFill>
                  <a:latin typeface="Verdana" panose="020B0604030504040204" pitchFamily="34" charset="0"/>
                  <a:ea typeface="Verdana" panose="020B0604030504040204" pitchFamily="34" charset="0"/>
                </a:rPr>
                <a:t>Call Opening:</a:t>
              </a:r>
              <a:r>
                <a:rPr lang="en-US" sz="2400" dirty="0">
                  <a:solidFill>
                    <a:schemeClr val="bg1"/>
                  </a:solidFill>
                  <a:latin typeface="Verdana" panose="020B0604030504040204" pitchFamily="34" charset="0"/>
                  <a:ea typeface="Verdana" panose="020B0604030504040204" pitchFamily="34" charset="0"/>
                </a:rPr>
                <a:t>			</a:t>
              </a:r>
              <a:r>
                <a:rPr lang="en-US" sz="2400" b="1" dirty="0">
                  <a:solidFill>
                    <a:schemeClr val="bg1"/>
                  </a:solidFill>
                  <a:latin typeface="Verdana" panose="020B0604030504040204" pitchFamily="34" charset="0"/>
                  <a:ea typeface="Verdana" panose="020B0604030504040204" pitchFamily="34" charset="0"/>
                </a:rPr>
                <a:t>12 April 2023 </a:t>
              </a:r>
            </a:p>
            <a:p>
              <a:pPr>
                <a:lnSpc>
                  <a:spcPct val="80000"/>
                </a:lnSpc>
                <a:spcAft>
                  <a:spcPts val="1200"/>
                </a:spcAft>
                <a:buClr>
                  <a:srgbClr val="660066"/>
                </a:buClr>
                <a:defRPr/>
              </a:pPr>
              <a:r>
                <a:rPr lang="en-US" sz="2400" i="1" dirty="0">
                  <a:solidFill>
                    <a:schemeClr val="bg1"/>
                  </a:solidFill>
                  <a:latin typeface="Verdana" panose="020B0604030504040204" pitchFamily="34" charset="0"/>
                  <a:ea typeface="Verdana" panose="020B0604030504040204" pitchFamily="34" charset="0"/>
                </a:rPr>
                <a:t>Call Deadline: </a:t>
              </a:r>
              <a:r>
                <a:rPr lang="en-US" sz="2400" b="1" dirty="0">
                  <a:solidFill>
                    <a:schemeClr val="bg1"/>
                  </a:solidFill>
                  <a:latin typeface="Verdana" panose="020B0604030504040204" pitchFamily="34" charset="0"/>
                  <a:ea typeface="Verdana" panose="020B0604030504040204" pitchFamily="34" charset="0"/>
                </a:rPr>
                <a:t>			13 Sept 2023 </a:t>
              </a:r>
            </a:p>
            <a:p>
              <a:pPr>
                <a:lnSpc>
                  <a:spcPct val="80000"/>
                </a:lnSpc>
                <a:spcAft>
                  <a:spcPts val="1200"/>
                </a:spcAft>
                <a:buClr>
                  <a:srgbClr val="660066"/>
                </a:buClr>
                <a:defRPr/>
              </a:pPr>
              <a:r>
                <a:rPr lang="en-US" sz="2400" i="1" dirty="0">
                  <a:solidFill>
                    <a:schemeClr val="bg1"/>
                  </a:solidFill>
                  <a:latin typeface="Verdana" panose="020B0604030504040204" pitchFamily="34" charset="0"/>
                  <a:ea typeface="Verdana" panose="020B0604030504040204" pitchFamily="34" charset="0"/>
                </a:rPr>
                <a:t>Evaluation period: </a:t>
              </a:r>
              <a:r>
                <a:rPr lang="en-US" sz="2400" dirty="0">
                  <a:solidFill>
                    <a:schemeClr val="bg1"/>
                  </a:solidFill>
                  <a:latin typeface="Verdana" panose="020B0604030504040204" pitchFamily="34" charset="0"/>
                  <a:ea typeface="Verdana" panose="020B0604030504040204" pitchFamily="34" charset="0"/>
                </a:rPr>
                <a:t>	      	</a:t>
              </a:r>
              <a:r>
                <a:rPr lang="en-US" sz="2400" b="1" dirty="0">
                  <a:solidFill>
                    <a:schemeClr val="bg1"/>
                  </a:solidFill>
                  <a:latin typeface="Verdana" panose="020B0604030504040204" pitchFamily="34" charset="0"/>
                  <a:ea typeface="Verdana" panose="020B0604030504040204" pitchFamily="34" charset="0"/>
                </a:rPr>
                <a:t>Oct 2023 – Jan 2024</a:t>
              </a:r>
            </a:p>
            <a:p>
              <a:pPr>
                <a:lnSpc>
                  <a:spcPct val="80000"/>
                </a:lnSpc>
                <a:spcAft>
                  <a:spcPts val="1200"/>
                </a:spcAft>
                <a:buClr>
                  <a:srgbClr val="660066"/>
                </a:buClr>
                <a:defRPr/>
              </a:pPr>
              <a:r>
                <a:rPr lang="en-US" sz="2400" i="1" dirty="0">
                  <a:solidFill>
                    <a:schemeClr val="bg1"/>
                  </a:solidFill>
                  <a:latin typeface="Verdana" panose="020B0604030504040204" pitchFamily="34" charset="0"/>
                  <a:ea typeface="Verdana" panose="020B0604030504040204" pitchFamily="34" charset="0"/>
                </a:rPr>
                <a:t>Launch Grant preparation:   	</a:t>
              </a:r>
              <a:r>
                <a:rPr lang="en-US" sz="2400" b="1" dirty="0">
                  <a:solidFill>
                    <a:schemeClr val="bg1"/>
                  </a:solidFill>
                  <a:latin typeface="Verdana" panose="020B0604030504040204" pitchFamily="34" charset="0"/>
                  <a:ea typeface="Verdana" panose="020B0604030504040204" pitchFamily="34" charset="0"/>
                </a:rPr>
                <a:t>Feb 2024</a:t>
              </a:r>
            </a:p>
            <a:p>
              <a:pPr>
                <a:lnSpc>
                  <a:spcPct val="80000"/>
                </a:lnSpc>
                <a:spcAft>
                  <a:spcPts val="1200"/>
                </a:spcAft>
                <a:buClr>
                  <a:srgbClr val="660066"/>
                </a:buClr>
                <a:defRPr/>
              </a:pPr>
              <a:r>
                <a:rPr lang="en-US" sz="2400" i="1" dirty="0">
                  <a:solidFill>
                    <a:schemeClr val="bg1"/>
                  </a:solidFill>
                  <a:latin typeface="Verdana" panose="020B0604030504040204" pitchFamily="34" charset="0"/>
                  <a:ea typeface="Verdana" panose="020B0604030504040204" pitchFamily="34" charset="0"/>
                </a:rPr>
                <a:t>Project Starting dates: 		</a:t>
              </a:r>
              <a:r>
                <a:rPr lang="en-US" sz="2400" b="1" dirty="0">
                  <a:solidFill>
                    <a:schemeClr val="bg1"/>
                  </a:solidFill>
                  <a:latin typeface="Verdana" panose="020B0604030504040204" pitchFamily="34" charset="0"/>
                  <a:ea typeface="Verdana" panose="020B0604030504040204" pitchFamily="34" charset="0"/>
                </a:rPr>
                <a:t>Mar/</a:t>
              </a:r>
              <a:r>
                <a:rPr lang="en-US" altLang="en-US" sz="2400" b="1" dirty="0">
                  <a:solidFill>
                    <a:schemeClr val="bg1"/>
                  </a:solidFill>
                  <a:latin typeface="Verdana" panose="020B0604030504040204" pitchFamily="34" charset="0"/>
                  <a:ea typeface="Verdana" panose="020B0604030504040204" pitchFamily="34" charset="0"/>
                </a:rPr>
                <a:t>Apr 2024 - Sept 2025</a:t>
              </a:r>
              <a:endParaRPr lang="en-US" sz="2400" b="1"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170284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CD7A-7A49-464F-B383-493E512DDFBC}"/>
              </a:ext>
            </a:extLst>
          </p:cNvPr>
          <p:cNvSpPr>
            <a:spLocks noGrp="1"/>
          </p:cNvSpPr>
          <p:nvPr>
            <p:ph type="title"/>
          </p:nvPr>
        </p:nvSpPr>
        <p:spPr/>
        <p:txBody>
          <a:bodyPr/>
          <a:lstStyle/>
          <a:p>
            <a:r>
              <a:rPr lang="en-IE" dirty="0"/>
              <a:t>Resources and Guidance</a:t>
            </a:r>
          </a:p>
        </p:txBody>
      </p:sp>
      <p:sp>
        <p:nvSpPr>
          <p:cNvPr id="3" name="Content Placeholder 2">
            <a:extLst>
              <a:ext uri="{FF2B5EF4-FFF2-40B4-BE49-F238E27FC236}">
                <a16:creationId xmlns:a16="http://schemas.microsoft.com/office/drawing/2014/main" id="{3CD9C152-7E66-4A6D-8498-231C9F3F22E2}"/>
              </a:ext>
            </a:extLst>
          </p:cNvPr>
          <p:cNvSpPr>
            <a:spLocks noGrp="1"/>
          </p:cNvSpPr>
          <p:nvPr>
            <p:ph idx="1"/>
          </p:nvPr>
        </p:nvSpPr>
        <p:spPr>
          <a:xfrm>
            <a:off x="838200" y="1468582"/>
            <a:ext cx="10515600" cy="5125258"/>
          </a:xfrm>
        </p:spPr>
        <p:txBody>
          <a:bodyPr>
            <a:normAutofit/>
          </a:bodyPr>
          <a:lstStyle/>
          <a:p>
            <a:r>
              <a:rPr lang="en-IE" dirty="0">
                <a:hlinkClick r:id="rId2"/>
              </a:rPr>
              <a:t>MSCA Work Programme</a:t>
            </a:r>
            <a:endParaRPr lang="en-IE" dirty="0"/>
          </a:p>
          <a:p>
            <a:r>
              <a:rPr lang="en-IE" dirty="0">
                <a:hlinkClick r:id="rId3"/>
              </a:rPr>
              <a:t>MSCA-PF Guide for Applicants</a:t>
            </a:r>
            <a:endParaRPr lang="en-IE" dirty="0"/>
          </a:p>
          <a:p>
            <a:r>
              <a:rPr lang="en-IE" dirty="0">
                <a:hlinkClick r:id="rId4"/>
              </a:rPr>
              <a:t>Proposal templates</a:t>
            </a:r>
            <a:endParaRPr lang="en-IE" dirty="0"/>
          </a:p>
          <a:p>
            <a:r>
              <a:rPr lang="en-IE" dirty="0">
                <a:hlinkClick r:id="rId5"/>
              </a:rPr>
              <a:t>FAQs</a:t>
            </a:r>
            <a:endParaRPr lang="en-IE" dirty="0"/>
          </a:p>
          <a:p>
            <a:r>
              <a:rPr lang="en-IE" dirty="0">
                <a:hlinkClick r:id="rId6"/>
              </a:rPr>
              <a:t>Horizon Europe Model Grant Agreement</a:t>
            </a:r>
            <a:endParaRPr lang="en-IE" dirty="0"/>
          </a:p>
          <a:p>
            <a:r>
              <a:rPr lang="en-IE" dirty="0">
                <a:hlinkClick r:id="rId7"/>
              </a:rPr>
              <a:t>Horizon Europe Annotated Model Grant Agreement </a:t>
            </a:r>
            <a:r>
              <a:rPr lang="en-IE" dirty="0"/>
              <a:t>(DRAFT)</a:t>
            </a:r>
          </a:p>
          <a:p>
            <a:endParaRPr lang="en-IE" dirty="0"/>
          </a:p>
          <a:p>
            <a:r>
              <a:rPr lang="en-IE" dirty="0">
                <a:hlinkClick r:id="rId8"/>
              </a:rPr>
              <a:t>MSCA Website</a:t>
            </a:r>
            <a:endParaRPr lang="en-IE" dirty="0"/>
          </a:p>
          <a:p>
            <a:r>
              <a:rPr lang="en-IE" dirty="0">
                <a:hlinkClick r:id="rId9"/>
              </a:rPr>
              <a:t>Research Enquiry Service</a:t>
            </a:r>
            <a:endParaRPr lang="en-IE" dirty="0"/>
          </a:p>
          <a:p>
            <a:r>
              <a:rPr lang="en-IE" dirty="0">
                <a:hlinkClick r:id="rId10"/>
              </a:rPr>
              <a:t>National Contact Points</a:t>
            </a:r>
            <a:endParaRPr lang="en-IE" dirty="0"/>
          </a:p>
          <a:p>
            <a:endParaRPr lang="en-IE" dirty="0"/>
          </a:p>
        </p:txBody>
      </p:sp>
    </p:spTree>
    <p:extLst>
      <p:ext uri="{BB962C8B-B14F-4D97-AF65-F5344CB8AC3E}">
        <p14:creationId xmlns:p14="http://schemas.microsoft.com/office/powerpoint/2010/main" val="446494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521BE-7456-47C5-856D-3642041C88CB}"/>
              </a:ext>
            </a:extLst>
          </p:cNvPr>
          <p:cNvSpPr>
            <a:spLocks noGrp="1"/>
          </p:cNvSpPr>
          <p:nvPr>
            <p:ph idx="1"/>
          </p:nvPr>
        </p:nvSpPr>
        <p:spPr/>
        <p:txBody>
          <a:bodyPr>
            <a:normAutofit/>
          </a:bodyPr>
          <a:lstStyle/>
          <a:p>
            <a:pPr algn="ctr" eaLnBrk="1" hangingPunct="1">
              <a:spcBef>
                <a:spcPct val="20000"/>
              </a:spcBef>
              <a:buFont typeface="Arial" panose="020B0604020202020204" pitchFamily="34" charset="0"/>
              <a:buNone/>
            </a:pPr>
            <a:endParaRPr lang="en-IE" altLang="en-US" sz="2400" b="1" dirty="0">
              <a:solidFill>
                <a:srgbClr val="82075B"/>
              </a:solidFill>
              <a:latin typeface="Arial" panose="020B0604020202020204" pitchFamily="34" charset="0"/>
              <a:ea typeface="MS PGothic" panose="020B0600070205080204" pitchFamily="34" charset="-128"/>
            </a:endParaRPr>
          </a:p>
          <a:p>
            <a:pPr algn="ctr" eaLnBrk="1" hangingPunct="1">
              <a:spcBef>
                <a:spcPct val="20000"/>
              </a:spcBef>
              <a:buFont typeface="Arial" panose="020B0604020202020204" pitchFamily="34" charset="0"/>
              <a:buNone/>
            </a:pPr>
            <a:endParaRPr lang="en-IE" altLang="en-US" sz="2400" b="1" dirty="0">
              <a:solidFill>
                <a:srgbClr val="82075B"/>
              </a:solidFill>
              <a:latin typeface="Arial" panose="020B0604020202020204" pitchFamily="34" charset="0"/>
              <a:ea typeface="MS PGothic" panose="020B0600070205080204" pitchFamily="34" charset="-128"/>
            </a:endParaRPr>
          </a:p>
          <a:p>
            <a:pPr algn="ctr" eaLnBrk="1" hangingPunct="1">
              <a:spcBef>
                <a:spcPct val="20000"/>
              </a:spcBef>
              <a:buFont typeface="Arial" panose="020B0604020202020204" pitchFamily="34" charset="0"/>
              <a:buNone/>
            </a:pPr>
            <a:endParaRPr lang="en-IE" altLang="en-US" sz="2400" b="1" dirty="0">
              <a:solidFill>
                <a:srgbClr val="82075B"/>
              </a:solidFill>
              <a:latin typeface="Arial" panose="020B0604020202020204" pitchFamily="34" charset="0"/>
              <a:ea typeface="MS PGothic" panose="020B0600070205080204" pitchFamily="34" charset="-128"/>
            </a:endParaRPr>
          </a:p>
          <a:p>
            <a:pPr algn="ctr" eaLnBrk="1" hangingPunct="1">
              <a:spcBef>
                <a:spcPct val="20000"/>
              </a:spcBef>
              <a:buFont typeface="Arial" panose="020B0604020202020204" pitchFamily="34" charset="0"/>
              <a:buNone/>
            </a:pPr>
            <a:endParaRPr lang="en-IE" altLang="en-US" sz="2400" b="1" dirty="0">
              <a:solidFill>
                <a:srgbClr val="82075B"/>
              </a:solidFill>
              <a:latin typeface="Arial" panose="020B0604020202020204" pitchFamily="34" charset="0"/>
              <a:ea typeface="MS PGothic" panose="020B0600070205080204" pitchFamily="34" charset="-128"/>
            </a:endParaRPr>
          </a:p>
          <a:p>
            <a:pPr algn="ctr" eaLnBrk="1" hangingPunct="1">
              <a:spcBef>
                <a:spcPct val="20000"/>
              </a:spcBef>
              <a:buFont typeface="Arial" panose="020B0604020202020204" pitchFamily="34" charset="0"/>
              <a:buNone/>
            </a:pPr>
            <a:r>
              <a:rPr lang="en-IE" altLang="en-US" sz="5400" b="1" dirty="0">
                <a:solidFill>
                  <a:srgbClr val="82075B"/>
                </a:solidFill>
                <a:latin typeface="Arial" panose="020B0604020202020204" pitchFamily="34" charset="0"/>
                <a:ea typeface="MS PGothic" panose="020B0600070205080204" pitchFamily="34" charset="-128"/>
              </a:rPr>
              <a:t>Questions?</a:t>
            </a:r>
            <a:endParaRPr lang="en-GB" altLang="en-US" sz="4800" dirty="0">
              <a:solidFill>
                <a:srgbClr val="008000"/>
              </a:solidFill>
              <a:latin typeface="Arial" panose="020B0604020202020204" pitchFamily="34" charset="0"/>
              <a:ea typeface="MS PGothic" panose="020B0600070205080204" pitchFamily="34" charset="-128"/>
            </a:endParaRPr>
          </a:p>
          <a:p>
            <a:pPr algn="ctr" eaLnBrk="1" hangingPunct="1">
              <a:spcBef>
                <a:spcPct val="20000"/>
              </a:spcBef>
              <a:buFont typeface="Arial" panose="020B0604020202020204" pitchFamily="34" charset="0"/>
              <a:buNone/>
            </a:pPr>
            <a:endParaRPr lang="en-GB" altLang="en-US" b="1" dirty="0">
              <a:solidFill>
                <a:srgbClr val="008000"/>
              </a:solidFill>
              <a:latin typeface="Arial" panose="020B0604020202020204" pitchFamily="34" charset="0"/>
              <a:ea typeface="MS PGothic" panose="020B0600070205080204" pitchFamily="34" charset="-128"/>
            </a:endParaRPr>
          </a:p>
          <a:p>
            <a:pPr algn="ctr" eaLnBrk="1" hangingPunct="1">
              <a:spcBef>
                <a:spcPct val="20000"/>
              </a:spcBef>
              <a:buFont typeface="Arial" panose="020B0604020202020204" pitchFamily="34" charset="0"/>
              <a:buNone/>
            </a:pPr>
            <a:r>
              <a:rPr lang="en-GB" altLang="en-US" sz="6000" b="1" dirty="0">
                <a:latin typeface="Arial" panose="020B0604020202020204" pitchFamily="34" charset="0"/>
                <a:ea typeface="MS PGothic" panose="020B0600070205080204" pitchFamily="34" charset="-128"/>
              </a:rPr>
              <a:t> </a:t>
            </a:r>
          </a:p>
          <a:p>
            <a:endParaRPr lang="en-IE" sz="2600" dirty="0"/>
          </a:p>
        </p:txBody>
      </p:sp>
      <p:grpSp>
        <p:nvGrpSpPr>
          <p:cNvPr id="4" name="Group 3">
            <a:extLst>
              <a:ext uri="{FF2B5EF4-FFF2-40B4-BE49-F238E27FC236}">
                <a16:creationId xmlns:a16="http://schemas.microsoft.com/office/drawing/2014/main" id="{64BAF97B-627A-40AE-B988-C9C67D6DFC57}"/>
              </a:ext>
            </a:extLst>
          </p:cNvPr>
          <p:cNvGrpSpPr/>
          <p:nvPr/>
        </p:nvGrpSpPr>
        <p:grpSpPr>
          <a:xfrm>
            <a:off x="-168696" y="5368392"/>
            <a:ext cx="3965560" cy="1527809"/>
            <a:chOff x="838198" y="4653841"/>
            <a:chExt cx="3965560" cy="1527809"/>
          </a:xfrm>
        </p:grpSpPr>
        <p:pic>
          <p:nvPicPr>
            <p:cNvPr id="5" name="Picture 4">
              <a:extLst>
                <a:ext uri="{FF2B5EF4-FFF2-40B4-BE49-F238E27FC236}">
                  <a16:creationId xmlns:a16="http://schemas.microsoft.com/office/drawing/2014/main" id="{72C7380D-7E16-4948-B81E-76EAF8479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273" y="4653841"/>
              <a:ext cx="1227411" cy="429442"/>
            </a:xfrm>
            <a:prstGeom prst="rect">
              <a:avLst/>
            </a:prstGeom>
          </p:spPr>
        </p:pic>
        <p:sp>
          <p:nvSpPr>
            <p:cNvPr id="6" name="Content Placeholder 2">
              <a:extLst>
                <a:ext uri="{FF2B5EF4-FFF2-40B4-BE49-F238E27FC236}">
                  <a16:creationId xmlns:a16="http://schemas.microsoft.com/office/drawing/2014/main" id="{20F31338-B3C6-4149-861C-5A99F8176627}"/>
                </a:ext>
              </a:extLst>
            </p:cNvPr>
            <p:cNvSpPr txBox="1">
              <a:spLocks/>
            </p:cNvSpPr>
            <p:nvPr/>
          </p:nvSpPr>
          <p:spPr>
            <a:xfrm>
              <a:off x="838198" y="5172726"/>
              <a:ext cx="3965560" cy="1008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t>© European Union 2022</a:t>
              </a:r>
            </a:p>
          </p:txBody>
        </p:sp>
      </p:grpSp>
      <p:sp>
        <p:nvSpPr>
          <p:cNvPr id="7" name="TextBox 6">
            <a:extLst>
              <a:ext uri="{FF2B5EF4-FFF2-40B4-BE49-F238E27FC236}">
                <a16:creationId xmlns:a16="http://schemas.microsoft.com/office/drawing/2014/main" id="{BAD17614-5B7C-4BE5-B573-791AD8B8913F}"/>
              </a:ext>
            </a:extLst>
          </p:cNvPr>
          <p:cNvSpPr txBox="1"/>
          <p:nvPr/>
        </p:nvSpPr>
        <p:spPr>
          <a:xfrm>
            <a:off x="911424" y="6105694"/>
            <a:ext cx="2592288" cy="600164"/>
          </a:xfrm>
          <a:prstGeom prst="rect">
            <a:avLst/>
          </a:prstGeom>
          <a:noFill/>
        </p:spPr>
        <p:txBody>
          <a:bodyPr wrap="square">
            <a:spAutoFit/>
          </a:bodyPr>
          <a:lstStyle/>
          <a:p>
            <a:pPr marL="0" indent="0">
              <a:buNone/>
            </a:pPr>
            <a:r>
              <a:rPr lang="en-US" sz="1100" dirty="0"/>
              <a:t>Except where otherwise noted, this presentation is © European Union and is licensed under the CC BY 4.0 license.</a:t>
            </a:r>
          </a:p>
        </p:txBody>
      </p:sp>
    </p:spTree>
    <p:extLst>
      <p:ext uri="{BB962C8B-B14F-4D97-AF65-F5344CB8AC3E}">
        <p14:creationId xmlns:p14="http://schemas.microsoft.com/office/powerpoint/2010/main" val="58249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467D-708A-0D0D-2FC0-41F0FABFBBF4}"/>
              </a:ext>
            </a:extLst>
          </p:cNvPr>
          <p:cNvSpPr>
            <a:spLocks noGrp="1"/>
          </p:cNvSpPr>
          <p:nvPr>
            <p:ph type="title"/>
          </p:nvPr>
        </p:nvSpPr>
        <p:spPr/>
        <p:txBody>
          <a:bodyPr/>
          <a:lstStyle/>
          <a:p>
            <a:r>
              <a:rPr lang="en-IE" dirty="0"/>
              <a:t>What are the MSCA?</a:t>
            </a:r>
          </a:p>
        </p:txBody>
      </p:sp>
      <p:sp>
        <p:nvSpPr>
          <p:cNvPr id="3" name="Content Placeholder 2">
            <a:extLst>
              <a:ext uri="{FF2B5EF4-FFF2-40B4-BE49-F238E27FC236}">
                <a16:creationId xmlns:a16="http://schemas.microsoft.com/office/drawing/2014/main" id="{CE4C75B8-6591-2867-6E7F-763E26507CCD}"/>
              </a:ext>
            </a:extLst>
          </p:cNvPr>
          <p:cNvSpPr>
            <a:spLocks noGrp="1"/>
          </p:cNvSpPr>
          <p:nvPr>
            <p:ph idx="1"/>
          </p:nvPr>
        </p:nvSpPr>
        <p:spPr/>
        <p:txBody>
          <a:bodyPr/>
          <a:lstStyle/>
          <a:p>
            <a:r>
              <a:rPr lang="en-IE" dirty="0">
                <a:solidFill>
                  <a:srgbClr val="002060"/>
                </a:solidFill>
              </a:rPr>
              <a:t>Marie </a:t>
            </a:r>
            <a:r>
              <a:rPr lang="en-IE" dirty="0" err="1">
                <a:solidFill>
                  <a:srgbClr val="002060"/>
                </a:solidFill>
              </a:rPr>
              <a:t>Sklodowska</a:t>
            </a:r>
            <a:r>
              <a:rPr lang="en-IE" dirty="0">
                <a:solidFill>
                  <a:srgbClr val="002060"/>
                </a:solidFill>
              </a:rPr>
              <a:t>-Curie Actions (or “MSCA”)</a:t>
            </a:r>
          </a:p>
          <a:p>
            <a:pPr marL="0" indent="0">
              <a:buNone/>
            </a:pPr>
            <a:endParaRPr lang="en-IE" dirty="0">
              <a:solidFill>
                <a:srgbClr val="002060"/>
              </a:solidFill>
            </a:endParaRPr>
          </a:p>
          <a:p>
            <a:r>
              <a:rPr lang="en-IE" dirty="0">
                <a:solidFill>
                  <a:srgbClr val="002060"/>
                </a:solidFill>
              </a:rPr>
              <a:t>EU-level researcher mobility programme established in 1996</a:t>
            </a:r>
          </a:p>
          <a:p>
            <a:pPr marL="0" indent="0">
              <a:buNone/>
            </a:pPr>
            <a:endParaRPr lang="en-IE" dirty="0">
              <a:solidFill>
                <a:srgbClr val="002060"/>
              </a:solidFill>
            </a:endParaRPr>
          </a:p>
          <a:p>
            <a:r>
              <a:rPr lang="en-IE" dirty="0">
                <a:solidFill>
                  <a:srgbClr val="002060"/>
                </a:solidFill>
              </a:rPr>
              <a:t>Highly competitive and prestigious fellowships </a:t>
            </a:r>
          </a:p>
          <a:p>
            <a:pPr marL="0" indent="0">
              <a:buNone/>
            </a:pPr>
            <a:endParaRPr lang="en-IE" dirty="0">
              <a:solidFill>
                <a:srgbClr val="002060"/>
              </a:solidFill>
            </a:endParaRPr>
          </a:p>
          <a:p>
            <a:r>
              <a:rPr lang="en-IE" dirty="0">
                <a:solidFill>
                  <a:srgbClr val="002060"/>
                </a:solidFill>
              </a:rPr>
              <a:t>All career stages</a:t>
            </a:r>
          </a:p>
          <a:p>
            <a:pPr marL="0" indent="0">
              <a:buNone/>
            </a:pPr>
            <a:endParaRPr lang="en-IE" dirty="0">
              <a:solidFill>
                <a:srgbClr val="002060"/>
              </a:solidFill>
            </a:endParaRPr>
          </a:p>
          <a:p>
            <a:r>
              <a:rPr lang="en-IE" dirty="0">
                <a:solidFill>
                  <a:srgbClr val="002060"/>
                </a:solidFill>
              </a:rPr>
              <a:t>More than 120,000 researchers supported</a:t>
            </a:r>
          </a:p>
          <a:p>
            <a:endParaRPr lang="en-IE" dirty="0"/>
          </a:p>
        </p:txBody>
      </p:sp>
    </p:spTree>
    <p:extLst>
      <p:ext uri="{BB962C8B-B14F-4D97-AF65-F5344CB8AC3E}">
        <p14:creationId xmlns:p14="http://schemas.microsoft.com/office/powerpoint/2010/main" val="3467314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3C4E4A-4B05-464D-8E72-6555EC2748C3}"/>
              </a:ext>
            </a:extLst>
          </p:cNvPr>
          <p:cNvSpPr/>
          <p:nvPr/>
        </p:nvSpPr>
        <p:spPr>
          <a:xfrm>
            <a:off x="1734459" y="1794721"/>
            <a:ext cx="2301767" cy="1859431"/>
          </a:xfrm>
          <a:prstGeom prst="rect">
            <a:avLst/>
          </a:prstGeom>
          <a:solidFill>
            <a:srgbClr val="8D21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E707CB2E-9BC0-4196-8563-A53F0AAC2D2B}"/>
              </a:ext>
            </a:extLst>
          </p:cNvPr>
          <p:cNvSpPr>
            <a:spLocks noGrp="1"/>
          </p:cNvSpPr>
          <p:nvPr>
            <p:ph type="title"/>
          </p:nvPr>
        </p:nvSpPr>
        <p:spPr>
          <a:xfrm>
            <a:off x="729342" y="375288"/>
            <a:ext cx="8884921" cy="964911"/>
          </a:xfrm>
        </p:spPr>
        <p:txBody>
          <a:bodyPr>
            <a:noAutofit/>
          </a:bodyPr>
          <a:lstStyle/>
          <a:p>
            <a:r>
              <a:rPr lang="fr-BE" dirty="0">
                <a:solidFill>
                  <a:srgbClr val="931680"/>
                </a:solidFill>
              </a:rPr>
              <a:t>The MSCA </a:t>
            </a:r>
            <a:r>
              <a:rPr lang="fr-BE" dirty="0" err="1">
                <a:solidFill>
                  <a:srgbClr val="931680"/>
                </a:solidFill>
              </a:rPr>
              <a:t>under</a:t>
            </a:r>
            <a:r>
              <a:rPr lang="fr-BE" dirty="0">
                <a:solidFill>
                  <a:srgbClr val="931680"/>
                </a:solidFill>
              </a:rPr>
              <a:t> Horizon Europe</a:t>
            </a:r>
            <a:endParaRPr lang="fr-BE" dirty="0"/>
          </a:p>
        </p:txBody>
      </p:sp>
      <p:sp>
        <p:nvSpPr>
          <p:cNvPr id="12" name="TextBox 11">
            <a:extLst>
              <a:ext uri="{FF2B5EF4-FFF2-40B4-BE49-F238E27FC236}">
                <a16:creationId xmlns:a16="http://schemas.microsoft.com/office/drawing/2014/main" id="{D62B4989-8335-48AF-B568-0B7C2632AFF0}"/>
              </a:ext>
            </a:extLst>
          </p:cNvPr>
          <p:cNvSpPr txBox="1"/>
          <p:nvPr/>
        </p:nvSpPr>
        <p:spPr>
          <a:xfrm>
            <a:off x="7676874" y="1807493"/>
            <a:ext cx="2301768" cy="1846659"/>
          </a:xfrm>
          <a:prstGeom prst="rect">
            <a:avLst/>
          </a:prstGeom>
          <a:solidFill>
            <a:srgbClr val="8D216B"/>
          </a:solid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000" b="1" kern="1200" dirty="0">
                <a:cs typeface="Arial" panose="020B0604020202020204" pitchFamily="34" charset="0"/>
              </a:rPr>
              <a:t>Staff Exchanges</a:t>
            </a:r>
          </a:p>
          <a:p>
            <a:pPr lvl="0" algn="ctr" defTabSz="1111250">
              <a:lnSpc>
                <a:spcPct val="90000"/>
              </a:lnSpc>
              <a:spcBef>
                <a:spcPct val="0"/>
              </a:spcBef>
              <a:spcAft>
                <a:spcPct val="35000"/>
              </a:spcAft>
            </a:pPr>
            <a:endParaRPr lang="en-US" sz="2000" kern="1200" dirty="0">
              <a:cs typeface="Arial" panose="020B0604020202020204" pitchFamily="34" charset="0"/>
            </a:endParaRPr>
          </a:p>
          <a:p>
            <a:pPr lvl="0" algn="ctr" defTabSz="1111250">
              <a:lnSpc>
                <a:spcPct val="90000"/>
              </a:lnSpc>
              <a:spcBef>
                <a:spcPct val="0"/>
              </a:spcBef>
              <a:spcAft>
                <a:spcPct val="35000"/>
              </a:spcAft>
            </a:pPr>
            <a:r>
              <a:rPr kumimoji="0" lang="fr-BE" b="0" i="1" u="none" strike="noStrike" kern="1200" cap="none" spc="0" normalizeH="0" baseline="0" noProof="0" dirty="0">
                <a:ln>
                  <a:noFill/>
                </a:ln>
                <a:solidFill>
                  <a:schemeClr val="bg1"/>
                </a:solidFill>
                <a:effectLst/>
                <a:uLnTx/>
                <a:uFillTx/>
                <a:sym typeface="Symbol"/>
              </a:rPr>
              <a:t>Support for </a:t>
            </a:r>
            <a:r>
              <a:rPr kumimoji="0" lang="fr-BE" b="0" i="1" u="none" strike="noStrike" kern="1200" cap="none" spc="0" normalizeH="0" baseline="0" noProof="0" dirty="0" err="1">
                <a:ln>
                  <a:noFill/>
                </a:ln>
                <a:solidFill>
                  <a:schemeClr val="bg1"/>
                </a:solidFill>
                <a:effectLst/>
                <a:uLnTx/>
                <a:uFillTx/>
                <a:sym typeface="Symbol"/>
              </a:rPr>
              <a:t>research</a:t>
            </a:r>
            <a:r>
              <a:rPr kumimoji="0" lang="fr-BE" b="0" i="1" u="none" strike="noStrike" kern="1200" cap="none" spc="0" normalizeH="0" baseline="0" noProof="0" dirty="0">
                <a:ln>
                  <a:noFill/>
                </a:ln>
                <a:solidFill>
                  <a:schemeClr val="bg1"/>
                </a:solidFill>
                <a:effectLst/>
                <a:uLnTx/>
                <a:uFillTx/>
                <a:sym typeface="Symbol"/>
              </a:rPr>
              <a:t> and innovation staff exchanges</a:t>
            </a:r>
            <a:endParaRPr kumimoji="0" lang="en-US" b="0" i="1" u="none" strike="noStrike" kern="1200" cap="none" spc="0" normalizeH="0" baseline="0" dirty="0">
              <a:ln>
                <a:noFill/>
              </a:ln>
              <a:solidFill>
                <a:schemeClr val="bg1"/>
              </a:solidFill>
              <a:effectLst/>
              <a:uLnTx/>
              <a:uFillTx/>
            </a:endParaRPr>
          </a:p>
        </p:txBody>
      </p:sp>
      <p:sp>
        <p:nvSpPr>
          <p:cNvPr id="13" name="Rectangle 12">
            <a:extLst>
              <a:ext uri="{FF2B5EF4-FFF2-40B4-BE49-F238E27FC236}">
                <a16:creationId xmlns:a16="http://schemas.microsoft.com/office/drawing/2014/main" id="{BEDA28BD-04BA-4D48-ACC0-2BFE12E76ABF}"/>
              </a:ext>
            </a:extLst>
          </p:cNvPr>
          <p:cNvSpPr/>
          <p:nvPr/>
        </p:nvSpPr>
        <p:spPr>
          <a:xfrm>
            <a:off x="3148080" y="3862943"/>
            <a:ext cx="2301767" cy="1859431"/>
          </a:xfrm>
          <a:prstGeom prst="rect">
            <a:avLst/>
          </a:prstGeom>
          <a:solidFill>
            <a:srgbClr val="8D21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350D03-E777-4B3B-92F1-6F007C1879A5}"/>
              </a:ext>
            </a:extLst>
          </p:cNvPr>
          <p:cNvSpPr txBox="1"/>
          <p:nvPr/>
        </p:nvSpPr>
        <p:spPr>
          <a:xfrm>
            <a:off x="3148081" y="4014326"/>
            <a:ext cx="2301767" cy="1538883"/>
          </a:xfrm>
          <a:prstGeom prst="rect">
            <a:avLst/>
          </a:prstGeom>
          <a:noFill/>
        </p:spPr>
        <p:txBody>
          <a:bodyPr wrap="square" rtlCol="0">
            <a:spAutoFit/>
          </a:bodyPr>
          <a:lstStyle/>
          <a:p>
            <a:pPr algn="ctr"/>
            <a:r>
              <a:rPr lang="en-US" sz="2000" b="1" dirty="0">
                <a:solidFill>
                  <a:schemeClr val="bg1"/>
                </a:solidFill>
              </a:rPr>
              <a:t>COFUND</a:t>
            </a:r>
            <a:br>
              <a:rPr lang="en-US" sz="2000" b="1" dirty="0">
                <a:solidFill>
                  <a:schemeClr val="bg1"/>
                </a:solidFill>
              </a:rPr>
            </a:br>
            <a:endParaRPr lang="en-US" sz="2000" b="1" dirty="0">
              <a:solidFill>
                <a:schemeClr val="bg1"/>
              </a:solidFill>
            </a:endParaRPr>
          </a:p>
          <a:p>
            <a:pPr algn="ctr"/>
            <a:r>
              <a:rPr lang="en-US" i="1" dirty="0">
                <a:solidFill>
                  <a:schemeClr val="bg1"/>
                </a:solidFill>
              </a:rPr>
              <a:t>Co-funding doctoral and postdoctoral </a:t>
            </a:r>
            <a:r>
              <a:rPr lang="en-US" i="1" dirty="0" err="1">
                <a:solidFill>
                  <a:schemeClr val="bg1"/>
                </a:solidFill>
              </a:rPr>
              <a:t>programmes</a:t>
            </a:r>
            <a:endParaRPr lang="en-US" i="1" dirty="0">
              <a:solidFill>
                <a:schemeClr val="bg1"/>
              </a:solidFill>
            </a:endParaRPr>
          </a:p>
        </p:txBody>
      </p:sp>
      <p:sp>
        <p:nvSpPr>
          <p:cNvPr id="16" name="TextBox 15">
            <a:extLst>
              <a:ext uri="{FF2B5EF4-FFF2-40B4-BE49-F238E27FC236}">
                <a16:creationId xmlns:a16="http://schemas.microsoft.com/office/drawing/2014/main" id="{CDA4C7D6-AF16-4769-8D0A-41041F4179CA}"/>
              </a:ext>
            </a:extLst>
          </p:cNvPr>
          <p:cNvSpPr txBox="1"/>
          <p:nvPr/>
        </p:nvSpPr>
        <p:spPr>
          <a:xfrm>
            <a:off x="1734459" y="1807493"/>
            <a:ext cx="2301767" cy="1815882"/>
          </a:xfrm>
          <a:prstGeom prst="rect">
            <a:avLst/>
          </a:prstGeom>
          <a:solidFill>
            <a:srgbClr val="8D216B"/>
          </a:solidFill>
        </p:spPr>
        <p:txBody>
          <a:bodyPr wrap="square" rtlCol="0">
            <a:spAutoFit/>
          </a:bodyPr>
          <a:lstStyle/>
          <a:p>
            <a:pPr algn="ctr"/>
            <a:r>
              <a:rPr lang="en-US" sz="2000" b="1" dirty="0">
                <a:solidFill>
                  <a:schemeClr val="bg1"/>
                </a:solidFill>
              </a:rPr>
              <a:t>Doctoral Networks</a:t>
            </a:r>
            <a:br>
              <a:rPr lang="en-US" sz="2000" b="1" dirty="0">
                <a:solidFill>
                  <a:schemeClr val="bg1"/>
                </a:solidFill>
              </a:rPr>
            </a:br>
            <a:endParaRPr lang="en-US" sz="2000" b="1" dirty="0">
              <a:solidFill>
                <a:schemeClr val="bg1"/>
              </a:solidFill>
            </a:endParaRPr>
          </a:p>
          <a:p>
            <a:pPr algn="ctr"/>
            <a:r>
              <a:rPr lang="en-US" i="1" dirty="0">
                <a:solidFill>
                  <a:schemeClr val="bg1"/>
                </a:solidFill>
              </a:rPr>
              <a:t>Doctoral </a:t>
            </a:r>
            <a:r>
              <a:rPr lang="en-US" i="1" dirty="0" err="1">
                <a:solidFill>
                  <a:schemeClr val="bg1"/>
                </a:solidFill>
              </a:rPr>
              <a:t>programmes</a:t>
            </a:r>
            <a:r>
              <a:rPr lang="en-US" i="1" dirty="0">
                <a:solidFill>
                  <a:schemeClr val="bg1"/>
                </a:solidFill>
              </a:rPr>
              <a:t> in and outside academia incl. joint &amp; industrial doctorates</a:t>
            </a:r>
          </a:p>
        </p:txBody>
      </p:sp>
      <p:sp>
        <p:nvSpPr>
          <p:cNvPr id="18" name="TextBox 17">
            <a:extLst>
              <a:ext uri="{FF2B5EF4-FFF2-40B4-BE49-F238E27FC236}">
                <a16:creationId xmlns:a16="http://schemas.microsoft.com/office/drawing/2014/main" id="{F12DC238-9E9F-4D86-A255-1755808BB22E}"/>
              </a:ext>
            </a:extLst>
          </p:cNvPr>
          <p:cNvSpPr txBox="1"/>
          <p:nvPr/>
        </p:nvSpPr>
        <p:spPr>
          <a:xfrm>
            <a:off x="4834803" y="1807493"/>
            <a:ext cx="2301767" cy="1785104"/>
          </a:xfrm>
          <a:prstGeom prst="rect">
            <a:avLst/>
          </a:prstGeom>
          <a:solidFill>
            <a:schemeClr val="accent5">
              <a:lumMod val="75000"/>
            </a:schemeClr>
          </a:solidFill>
          <a:ln w="76200">
            <a:noFill/>
          </a:ln>
        </p:spPr>
        <p:txBody>
          <a:bodyPr wrap="square" rtlCol="0">
            <a:spAutoFit/>
          </a:bodyPr>
          <a:lstStyle/>
          <a:p>
            <a:pPr algn="ctr"/>
            <a:r>
              <a:rPr lang="en-US" sz="2800" b="1" dirty="0">
                <a:solidFill>
                  <a:schemeClr val="bg1"/>
                </a:solidFill>
              </a:rPr>
              <a:t>Postdoctoral Fellowships</a:t>
            </a:r>
            <a:br>
              <a:rPr lang="en-US" sz="2000" b="1" dirty="0">
                <a:solidFill>
                  <a:schemeClr val="bg1"/>
                </a:solidFill>
              </a:rPr>
            </a:br>
            <a:r>
              <a:rPr lang="en-US" i="1" dirty="0">
                <a:solidFill>
                  <a:schemeClr val="bg1"/>
                </a:solidFill>
              </a:rPr>
              <a:t>Support to excellent postdoctoral researchers</a:t>
            </a:r>
          </a:p>
        </p:txBody>
      </p:sp>
      <p:sp>
        <p:nvSpPr>
          <p:cNvPr id="19" name="Rectangle 18">
            <a:extLst>
              <a:ext uri="{FF2B5EF4-FFF2-40B4-BE49-F238E27FC236}">
                <a16:creationId xmlns:a16="http://schemas.microsoft.com/office/drawing/2014/main" id="{AF05479C-6116-480A-8EE0-7819F89B295F}"/>
              </a:ext>
            </a:extLst>
          </p:cNvPr>
          <p:cNvSpPr/>
          <p:nvPr/>
        </p:nvSpPr>
        <p:spPr>
          <a:xfrm>
            <a:off x="6525989" y="3862943"/>
            <a:ext cx="2301768" cy="1859431"/>
          </a:xfrm>
          <a:prstGeom prst="rect">
            <a:avLst/>
          </a:prstGeom>
          <a:solidFill>
            <a:srgbClr val="8D21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55BFA84-C1D6-4003-B860-2318FE23AACD}"/>
              </a:ext>
            </a:extLst>
          </p:cNvPr>
          <p:cNvSpPr txBox="1"/>
          <p:nvPr/>
        </p:nvSpPr>
        <p:spPr>
          <a:xfrm>
            <a:off x="6525990" y="4014326"/>
            <a:ext cx="2301767" cy="1261884"/>
          </a:xfrm>
          <a:prstGeom prst="rect">
            <a:avLst/>
          </a:prstGeom>
          <a:noFill/>
        </p:spPr>
        <p:txBody>
          <a:bodyPr wrap="square" rtlCol="0">
            <a:spAutoFit/>
          </a:bodyPr>
          <a:lstStyle/>
          <a:p>
            <a:pPr algn="ctr"/>
            <a:r>
              <a:rPr lang="en-US" sz="2000" b="1" dirty="0">
                <a:solidFill>
                  <a:schemeClr val="bg1"/>
                </a:solidFill>
              </a:rPr>
              <a:t>MSCA and Citizens</a:t>
            </a:r>
            <a:br>
              <a:rPr lang="en-US" sz="2000" b="1" dirty="0">
                <a:solidFill>
                  <a:schemeClr val="bg1"/>
                </a:solidFill>
              </a:rPr>
            </a:br>
            <a:endParaRPr lang="en-US" sz="2000" b="1" dirty="0">
              <a:solidFill>
                <a:schemeClr val="bg1"/>
              </a:solidFill>
            </a:endParaRPr>
          </a:p>
          <a:p>
            <a:pPr algn="ctr"/>
            <a:r>
              <a:rPr lang="en-US" i="1" dirty="0">
                <a:solidFill>
                  <a:schemeClr val="bg1"/>
                </a:solidFill>
              </a:rPr>
              <a:t>Public outreach events (Nights)</a:t>
            </a:r>
          </a:p>
        </p:txBody>
      </p:sp>
      <p:sp>
        <p:nvSpPr>
          <p:cNvPr id="21" name="TextBox 20">
            <a:extLst>
              <a:ext uri="{FF2B5EF4-FFF2-40B4-BE49-F238E27FC236}">
                <a16:creationId xmlns:a16="http://schemas.microsoft.com/office/drawing/2014/main" id="{E14D3FD6-4E83-4063-8699-03A1B303FB31}"/>
              </a:ext>
            </a:extLst>
          </p:cNvPr>
          <p:cNvSpPr txBox="1"/>
          <p:nvPr/>
        </p:nvSpPr>
        <p:spPr>
          <a:xfrm>
            <a:off x="3239588" y="6082548"/>
            <a:ext cx="5712823" cy="523220"/>
          </a:xfrm>
          <a:prstGeom prst="rect">
            <a:avLst/>
          </a:prstGeom>
          <a:noFill/>
        </p:spPr>
        <p:txBody>
          <a:bodyPr wrap="square" rtlCol="0">
            <a:spAutoFit/>
          </a:bodyPr>
          <a:lstStyle/>
          <a:p>
            <a:r>
              <a:rPr lang="en-IE" sz="2800" b="1" dirty="0">
                <a:solidFill>
                  <a:srgbClr val="002060"/>
                </a:solidFill>
              </a:rPr>
              <a:t>Total budget 2021-2027:</a:t>
            </a:r>
            <a:r>
              <a:rPr lang="en-IE" sz="2800" dirty="0">
                <a:solidFill>
                  <a:srgbClr val="002060"/>
                </a:solidFill>
              </a:rPr>
              <a:t> €6.6 billion</a:t>
            </a:r>
          </a:p>
        </p:txBody>
      </p:sp>
    </p:spTree>
    <p:extLst>
      <p:ext uri="{BB962C8B-B14F-4D97-AF65-F5344CB8AC3E}">
        <p14:creationId xmlns:p14="http://schemas.microsoft.com/office/powerpoint/2010/main" val="10744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C103-1AD2-4015-8828-D73B618A6133}"/>
              </a:ext>
            </a:extLst>
          </p:cNvPr>
          <p:cNvSpPr>
            <a:spLocks noGrp="1"/>
          </p:cNvSpPr>
          <p:nvPr>
            <p:ph type="title"/>
          </p:nvPr>
        </p:nvSpPr>
        <p:spPr>
          <a:solidFill>
            <a:srgbClr val="FFFFFF"/>
          </a:solidFill>
          <a:ln w="28575">
            <a:solidFill>
              <a:srgbClr val="8D216B"/>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IE" dirty="0"/>
              <a:t>MSCA Postdoctoral Fellowships (PF)</a:t>
            </a:r>
          </a:p>
        </p:txBody>
      </p:sp>
      <p:sp>
        <p:nvSpPr>
          <p:cNvPr id="3" name="Content Placeholder 2">
            <a:extLst>
              <a:ext uri="{FF2B5EF4-FFF2-40B4-BE49-F238E27FC236}">
                <a16:creationId xmlns:a16="http://schemas.microsoft.com/office/drawing/2014/main" id="{B87CD66C-B11A-4DAC-85B9-80CC28F5F9A8}"/>
              </a:ext>
            </a:extLst>
          </p:cNvPr>
          <p:cNvSpPr>
            <a:spLocks noGrp="1"/>
          </p:cNvSpPr>
          <p:nvPr>
            <p:ph idx="1"/>
          </p:nvPr>
        </p:nvSpPr>
        <p:spPr>
          <a:xfrm>
            <a:off x="838200" y="1700808"/>
            <a:ext cx="10515600" cy="5389418"/>
          </a:xfrm>
        </p:spPr>
        <p:txBody>
          <a:bodyPr>
            <a:normAutofit/>
          </a:bodyPr>
          <a:lstStyle/>
          <a:p>
            <a:pPr marL="0" indent="0">
              <a:lnSpc>
                <a:spcPct val="100000"/>
              </a:lnSpc>
              <a:spcBef>
                <a:spcPts val="0"/>
              </a:spcBef>
              <a:buNone/>
            </a:pPr>
            <a:r>
              <a:rPr lang="en-IE" sz="2400" dirty="0">
                <a:solidFill>
                  <a:srgbClr val="002060"/>
                </a:solidFill>
              </a:rPr>
              <a:t>Budget (2023): </a:t>
            </a:r>
            <a:r>
              <a:rPr lang="en-IE" sz="2400" b="1" dirty="0">
                <a:solidFill>
                  <a:srgbClr val="002060"/>
                </a:solidFill>
              </a:rPr>
              <a:t>	€260,47mn </a:t>
            </a:r>
            <a:r>
              <a:rPr lang="en-IE" sz="2400" dirty="0">
                <a:solidFill>
                  <a:srgbClr val="002060"/>
                </a:solidFill>
              </a:rPr>
              <a:t>(€221.40mn European, €39.07mn Global) </a:t>
            </a:r>
          </a:p>
          <a:p>
            <a:pPr marL="0" indent="0">
              <a:lnSpc>
                <a:spcPct val="100000"/>
              </a:lnSpc>
              <a:spcBef>
                <a:spcPts val="0"/>
              </a:spcBef>
              <a:buNone/>
            </a:pPr>
            <a:r>
              <a:rPr lang="en-IE" sz="2400" dirty="0">
                <a:solidFill>
                  <a:srgbClr val="002060"/>
                </a:solidFill>
              </a:rPr>
              <a:t>Call deadline: 		</a:t>
            </a:r>
            <a:r>
              <a:rPr lang="en-IE" sz="2400" b="1" dirty="0">
                <a:solidFill>
                  <a:srgbClr val="002060"/>
                </a:solidFill>
              </a:rPr>
              <a:t>13 September 2023</a:t>
            </a:r>
            <a:endParaRPr lang="en-IE" sz="2400" dirty="0">
              <a:solidFill>
                <a:srgbClr val="002060"/>
              </a:solidFill>
            </a:endParaRPr>
          </a:p>
          <a:p>
            <a:pPr marL="0" indent="0">
              <a:buNone/>
            </a:pPr>
            <a:r>
              <a:rPr lang="en-IE" sz="3000" b="1" dirty="0">
                <a:solidFill>
                  <a:srgbClr val="8D216B"/>
                </a:solidFill>
              </a:rPr>
              <a:t>Objective</a:t>
            </a:r>
          </a:p>
          <a:p>
            <a:pPr lvl="1"/>
            <a:r>
              <a:rPr lang="en-IE" dirty="0">
                <a:solidFill>
                  <a:srgbClr val="8D216B"/>
                </a:solidFill>
              </a:rPr>
              <a:t>“</a:t>
            </a:r>
            <a:r>
              <a:rPr lang="en-IE" i="1" dirty="0">
                <a:solidFill>
                  <a:srgbClr val="8D216B"/>
                </a:solidFill>
              </a:rPr>
              <a:t>[E]</a:t>
            </a:r>
            <a:r>
              <a:rPr lang="en-US" i="1" dirty="0" err="1">
                <a:solidFill>
                  <a:srgbClr val="8D216B"/>
                </a:solidFill>
              </a:rPr>
              <a:t>nhance</a:t>
            </a:r>
            <a:r>
              <a:rPr lang="en-US" i="1" dirty="0">
                <a:solidFill>
                  <a:srgbClr val="8D216B"/>
                </a:solidFill>
              </a:rPr>
              <a:t> the creative and innovative potential of researchers holding a PhD, wishing to acquire new skills through advanced training, international, interdisciplinary and inter-sectoral mobility</a:t>
            </a:r>
            <a:r>
              <a:rPr lang="en-US" dirty="0">
                <a:solidFill>
                  <a:srgbClr val="8D216B"/>
                </a:solidFill>
              </a:rPr>
              <a:t>.”</a:t>
            </a:r>
          </a:p>
          <a:p>
            <a:pPr marL="457200" lvl="1" indent="0">
              <a:buNone/>
            </a:pPr>
            <a:endParaRPr lang="en-US" sz="2000" dirty="0"/>
          </a:p>
          <a:p>
            <a:pPr>
              <a:lnSpc>
                <a:spcPct val="100000"/>
              </a:lnSpc>
              <a:spcBef>
                <a:spcPts val="0"/>
              </a:spcBef>
            </a:pPr>
            <a:r>
              <a:rPr lang="en-US" sz="2200" b="1" dirty="0" err="1">
                <a:solidFill>
                  <a:srgbClr val="002060"/>
                </a:solidFill>
              </a:rPr>
              <a:t>Monobeneficiary</a:t>
            </a:r>
            <a:r>
              <a:rPr lang="en-US" sz="2200" b="1" dirty="0">
                <a:solidFill>
                  <a:srgbClr val="002060"/>
                </a:solidFill>
              </a:rPr>
              <a:t>: </a:t>
            </a:r>
            <a:r>
              <a:rPr lang="en-US" sz="2200" dirty="0">
                <a:solidFill>
                  <a:srgbClr val="002060"/>
                </a:solidFill>
              </a:rPr>
              <a:t>One researcher, one host organization (EU/AC)</a:t>
            </a:r>
          </a:p>
          <a:p>
            <a:pPr>
              <a:lnSpc>
                <a:spcPct val="100000"/>
              </a:lnSpc>
              <a:spcBef>
                <a:spcPts val="0"/>
              </a:spcBef>
            </a:pPr>
            <a:r>
              <a:rPr lang="en-IE" sz="2200" b="1" dirty="0">
                <a:solidFill>
                  <a:srgbClr val="002060"/>
                </a:solidFill>
              </a:rPr>
              <a:t>Two types: European</a:t>
            </a:r>
            <a:r>
              <a:rPr lang="en-IE" sz="2200" dirty="0">
                <a:solidFill>
                  <a:srgbClr val="002060"/>
                </a:solidFill>
              </a:rPr>
              <a:t> and </a:t>
            </a:r>
            <a:r>
              <a:rPr lang="en-IE" sz="2200" b="1" dirty="0">
                <a:solidFill>
                  <a:srgbClr val="002060"/>
                </a:solidFill>
              </a:rPr>
              <a:t>Global</a:t>
            </a:r>
            <a:r>
              <a:rPr lang="en-IE" sz="2200" dirty="0">
                <a:solidFill>
                  <a:srgbClr val="002060"/>
                </a:solidFill>
              </a:rPr>
              <a:t> Fellowships</a:t>
            </a:r>
          </a:p>
          <a:p>
            <a:pPr>
              <a:lnSpc>
                <a:spcPct val="100000"/>
              </a:lnSpc>
              <a:spcBef>
                <a:spcPts val="0"/>
              </a:spcBef>
            </a:pPr>
            <a:r>
              <a:rPr lang="en-US" sz="2200" dirty="0">
                <a:solidFill>
                  <a:srgbClr val="002060"/>
                </a:solidFill>
              </a:rPr>
              <a:t>Host organizations in </a:t>
            </a:r>
            <a:r>
              <a:rPr lang="en-US" sz="2200" b="1" dirty="0">
                <a:solidFill>
                  <a:srgbClr val="002060"/>
                </a:solidFill>
              </a:rPr>
              <a:t>EU or HE Associated Countries</a:t>
            </a:r>
          </a:p>
          <a:p>
            <a:pPr>
              <a:lnSpc>
                <a:spcPct val="100000"/>
              </a:lnSpc>
              <a:spcBef>
                <a:spcPts val="0"/>
              </a:spcBef>
            </a:pPr>
            <a:r>
              <a:rPr lang="en-IE" sz="2200" dirty="0">
                <a:solidFill>
                  <a:srgbClr val="002060"/>
                </a:solidFill>
              </a:rPr>
              <a:t>Open to </a:t>
            </a:r>
            <a:r>
              <a:rPr lang="en-IE" sz="2200" b="1" dirty="0">
                <a:solidFill>
                  <a:srgbClr val="002060"/>
                </a:solidFill>
              </a:rPr>
              <a:t>all scientific fields</a:t>
            </a:r>
            <a:r>
              <a:rPr lang="en-IE" sz="2200" dirty="0">
                <a:solidFill>
                  <a:srgbClr val="002060"/>
                </a:solidFill>
              </a:rPr>
              <a:t>, including Euratom</a:t>
            </a:r>
          </a:p>
          <a:p>
            <a:pPr>
              <a:lnSpc>
                <a:spcPct val="100000"/>
              </a:lnSpc>
              <a:spcBef>
                <a:spcPts val="0"/>
              </a:spcBef>
            </a:pPr>
            <a:r>
              <a:rPr lang="en-US" sz="2200" dirty="0">
                <a:solidFill>
                  <a:srgbClr val="002060"/>
                </a:solidFill>
              </a:rPr>
              <a:t>Open to “</a:t>
            </a:r>
            <a:r>
              <a:rPr lang="en-US" sz="2200" i="1" dirty="0">
                <a:solidFill>
                  <a:srgbClr val="002060"/>
                </a:solidFill>
              </a:rPr>
              <a:t>excellent researchers of </a:t>
            </a:r>
            <a:r>
              <a:rPr lang="en-US" sz="2200" b="1" i="1" dirty="0">
                <a:solidFill>
                  <a:srgbClr val="002060"/>
                </a:solidFill>
              </a:rPr>
              <a:t>any nationality</a:t>
            </a:r>
            <a:r>
              <a:rPr lang="en-US" sz="2200" i="1" dirty="0">
                <a:solidFill>
                  <a:srgbClr val="002060"/>
                </a:solidFill>
              </a:rPr>
              <a:t>” (with some restrictions for GF and Euratom )</a:t>
            </a:r>
          </a:p>
        </p:txBody>
      </p:sp>
    </p:spTree>
    <p:extLst>
      <p:ext uri="{BB962C8B-B14F-4D97-AF65-F5344CB8AC3E}">
        <p14:creationId xmlns:p14="http://schemas.microsoft.com/office/powerpoint/2010/main" val="30779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3977-928A-CB31-9B4D-0C05C87EC072}"/>
              </a:ext>
            </a:extLst>
          </p:cNvPr>
          <p:cNvSpPr>
            <a:spLocks noGrp="1"/>
          </p:cNvSpPr>
          <p:nvPr>
            <p:ph type="title"/>
          </p:nvPr>
        </p:nvSpPr>
        <p:spPr/>
        <p:txBody>
          <a:bodyPr/>
          <a:lstStyle/>
          <a:p>
            <a:pPr algn="ctr"/>
            <a:r>
              <a:rPr lang="en-IE" dirty="0"/>
              <a:t>European vs Global Fellowships</a:t>
            </a:r>
          </a:p>
        </p:txBody>
      </p:sp>
      <p:sp>
        <p:nvSpPr>
          <p:cNvPr id="4" name="Rounded Rectangle 2">
            <a:extLst>
              <a:ext uri="{FF2B5EF4-FFF2-40B4-BE49-F238E27FC236}">
                <a16:creationId xmlns:a16="http://schemas.microsoft.com/office/drawing/2014/main" id="{425C6E28-8F5D-EC36-07F5-89445210B448}"/>
              </a:ext>
            </a:extLst>
          </p:cNvPr>
          <p:cNvSpPr/>
          <p:nvPr/>
        </p:nvSpPr>
        <p:spPr bwMode="auto">
          <a:xfrm>
            <a:off x="1592340" y="1561105"/>
            <a:ext cx="2961748" cy="796647"/>
          </a:xfrm>
          <a:prstGeom prst="roundRect">
            <a:avLst/>
          </a:prstGeom>
          <a:gradFill flip="none" rotWithShape="1">
            <a:gsLst>
              <a:gs pos="0">
                <a:srgbClr val="BE81A3">
                  <a:tint val="66000"/>
                  <a:satMod val="160000"/>
                </a:srgbClr>
              </a:gs>
              <a:gs pos="50000">
                <a:srgbClr val="BE81A3">
                  <a:tint val="44500"/>
                  <a:satMod val="160000"/>
                </a:srgbClr>
              </a:gs>
              <a:gs pos="100000">
                <a:srgbClr val="BE81A3">
                  <a:tint val="23500"/>
                  <a:satMod val="160000"/>
                </a:srgbClr>
              </a:gs>
            </a:gsLst>
            <a:lin ang="2700000" scaled="1"/>
            <a:tileRect/>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sp3d extrusionH="57150" prstMaterial="matte">
              <a:bevelT w="38100" h="38100"/>
            </a:sp3d>
          </a:bodyPr>
          <a:lstStyle/>
          <a:p>
            <a:pPr algn="ctr" eaLnBrk="1" fontAlgn="auto" hangingPunct="1">
              <a:spcBef>
                <a:spcPts val="0"/>
              </a:spcBef>
              <a:spcAft>
                <a:spcPts val="0"/>
              </a:spcAft>
              <a:defRPr/>
            </a:pPr>
            <a:r>
              <a:rPr lang="en-US" sz="2400" b="1" kern="0" dirty="0">
                <a:solidFill>
                  <a:srgbClr val="004386"/>
                </a:solidFill>
                <a:latin typeface="+mn-lt"/>
                <a:ea typeface="Tahoma" panose="020B0604030504040204" pitchFamily="34" charset="0"/>
                <a:cs typeface="Arial" panose="020B0604020202020204" pitchFamily="34" charset="0"/>
              </a:rPr>
              <a:t>European Fellowships</a:t>
            </a:r>
          </a:p>
        </p:txBody>
      </p:sp>
      <p:sp>
        <p:nvSpPr>
          <p:cNvPr id="5" name="Rounded Rectangle 11">
            <a:extLst>
              <a:ext uri="{FF2B5EF4-FFF2-40B4-BE49-F238E27FC236}">
                <a16:creationId xmlns:a16="http://schemas.microsoft.com/office/drawing/2014/main" id="{90B1D705-D856-62B2-FD1D-7C16A9CDB733}"/>
              </a:ext>
            </a:extLst>
          </p:cNvPr>
          <p:cNvSpPr/>
          <p:nvPr/>
        </p:nvSpPr>
        <p:spPr>
          <a:xfrm>
            <a:off x="7529767" y="1561105"/>
            <a:ext cx="3107772" cy="773266"/>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sp3d extrusionH="57150" prstMaterial="matte">
              <a:bevelT w="38100" h="38100"/>
            </a:sp3d>
          </a:bodyPr>
          <a:lstStyle/>
          <a:p>
            <a:pPr algn="ctr" eaLnBrk="1" fontAlgn="auto" hangingPunct="1">
              <a:spcBef>
                <a:spcPts val="0"/>
              </a:spcBef>
              <a:spcAft>
                <a:spcPts val="0"/>
              </a:spcAft>
              <a:defRPr/>
            </a:pPr>
            <a:r>
              <a:rPr lang="en-US" sz="2400" b="1" kern="0" dirty="0">
                <a:solidFill>
                  <a:srgbClr val="004386"/>
                </a:solidFill>
                <a:latin typeface="+mn-lt"/>
                <a:ea typeface="Tahoma" panose="020B0604030504040204" pitchFamily="34" charset="0"/>
                <a:cs typeface="Arial" panose="020B0604020202020204" pitchFamily="34" charset="0"/>
              </a:rPr>
              <a:t>Global </a:t>
            </a:r>
          </a:p>
          <a:p>
            <a:pPr algn="ctr" eaLnBrk="1" fontAlgn="auto" hangingPunct="1">
              <a:spcBef>
                <a:spcPts val="0"/>
              </a:spcBef>
              <a:spcAft>
                <a:spcPts val="0"/>
              </a:spcAft>
              <a:defRPr/>
            </a:pPr>
            <a:r>
              <a:rPr lang="en-US" sz="2400" b="1" kern="0" dirty="0">
                <a:solidFill>
                  <a:srgbClr val="004386"/>
                </a:solidFill>
                <a:latin typeface="+mn-lt"/>
                <a:ea typeface="Tahoma" panose="020B0604030504040204" pitchFamily="34" charset="0"/>
                <a:cs typeface="Arial" panose="020B0604020202020204" pitchFamily="34" charset="0"/>
              </a:rPr>
              <a:t>Fellowships</a:t>
            </a:r>
          </a:p>
        </p:txBody>
      </p:sp>
      <p:sp>
        <p:nvSpPr>
          <p:cNvPr id="9" name="Right Arrow 20">
            <a:extLst>
              <a:ext uri="{FF2B5EF4-FFF2-40B4-BE49-F238E27FC236}">
                <a16:creationId xmlns:a16="http://schemas.microsoft.com/office/drawing/2014/main" id="{650C3717-C122-3B02-8E6C-695D24FBFBAF}"/>
              </a:ext>
            </a:extLst>
          </p:cNvPr>
          <p:cNvSpPr/>
          <p:nvPr/>
        </p:nvSpPr>
        <p:spPr bwMode="auto">
          <a:xfrm rot="1681479">
            <a:off x="2581716" y="2991337"/>
            <a:ext cx="1246187" cy="425450"/>
          </a:xfrm>
          <a:prstGeom prst="rightArrow">
            <a:avLst>
              <a:gd name="adj1" fmla="val 50000"/>
              <a:gd name="adj2" fmla="val 125940"/>
            </a:avLst>
          </a:prstGeom>
          <a:solidFill>
            <a:schemeClr val="accent5">
              <a:lumMod val="40000"/>
              <a:lumOff val="60000"/>
            </a:schemeClr>
          </a:solidFill>
          <a:ln w="12700" cap="rnd" cmpd="sng" algn="ctr">
            <a:solidFill>
              <a:srgbClr val="008000"/>
            </a:solidFill>
            <a:prstDash val="solid"/>
          </a:ln>
          <a:effectLst/>
        </p:spPr>
        <p:txBody>
          <a:bodyPr anchor="ctr"/>
          <a:lstStyle/>
          <a:p>
            <a:pPr algn="ctr" eaLnBrk="1" fontAlgn="auto" hangingPunct="1">
              <a:spcBef>
                <a:spcPts val="0"/>
              </a:spcBef>
              <a:spcAft>
                <a:spcPts val="0"/>
              </a:spcAft>
              <a:defRPr/>
            </a:pPr>
            <a:endParaRPr lang="en-GB" sz="2400" kern="0">
              <a:solidFill>
                <a:prstClr val="white"/>
              </a:solidFill>
              <a:latin typeface="+mn-lt"/>
            </a:endParaRPr>
          </a:p>
        </p:txBody>
      </p:sp>
      <p:sp>
        <p:nvSpPr>
          <p:cNvPr id="10" name="Right Arrow 9">
            <a:extLst>
              <a:ext uri="{FF2B5EF4-FFF2-40B4-BE49-F238E27FC236}">
                <a16:creationId xmlns:a16="http://schemas.microsoft.com/office/drawing/2014/main" id="{9005B43D-9890-730B-C556-7C9EB9C6972A}"/>
              </a:ext>
            </a:extLst>
          </p:cNvPr>
          <p:cNvSpPr/>
          <p:nvPr/>
        </p:nvSpPr>
        <p:spPr bwMode="auto">
          <a:xfrm rot="19770607">
            <a:off x="2608999" y="3912447"/>
            <a:ext cx="1222375" cy="425450"/>
          </a:xfrm>
          <a:prstGeom prst="rightArrow">
            <a:avLst>
              <a:gd name="adj1" fmla="val 50000"/>
              <a:gd name="adj2" fmla="val 125940"/>
            </a:avLst>
          </a:prstGeom>
          <a:solidFill>
            <a:schemeClr val="accent5">
              <a:lumMod val="40000"/>
              <a:lumOff val="60000"/>
            </a:schemeClr>
          </a:solidFill>
          <a:ln w="12700" cap="rnd" cmpd="sng" algn="ctr">
            <a:solidFill>
              <a:srgbClr val="008000"/>
            </a:solidFill>
            <a:prstDash val="solid"/>
          </a:ln>
          <a:effectLst/>
        </p:spPr>
        <p:txBody>
          <a:bodyPr anchor="ctr"/>
          <a:lstStyle/>
          <a:p>
            <a:pPr algn="ctr" eaLnBrk="1" fontAlgn="auto" hangingPunct="1">
              <a:spcBef>
                <a:spcPts val="0"/>
              </a:spcBef>
              <a:spcAft>
                <a:spcPts val="0"/>
              </a:spcAft>
              <a:defRPr/>
            </a:pPr>
            <a:endParaRPr lang="en-GB" sz="2400" kern="0">
              <a:solidFill>
                <a:prstClr val="white"/>
              </a:solidFill>
              <a:latin typeface="+mn-lt"/>
            </a:endParaRPr>
          </a:p>
        </p:txBody>
      </p:sp>
      <p:sp>
        <p:nvSpPr>
          <p:cNvPr id="11" name="TextBox 10">
            <a:extLst>
              <a:ext uri="{FF2B5EF4-FFF2-40B4-BE49-F238E27FC236}">
                <a16:creationId xmlns:a16="http://schemas.microsoft.com/office/drawing/2014/main" id="{55D39BFE-E59D-2DCB-BEEF-23B501D0EB20}"/>
              </a:ext>
            </a:extLst>
          </p:cNvPr>
          <p:cNvSpPr txBox="1"/>
          <p:nvPr/>
        </p:nvSpPr>
        <p:spPr bwMode="auto">
          <a:xfrm>
            <a:off x="7646987" y="2470931"/>
            <a:ext cx="3094038" cy="400110"/>
          </a:xfrm>
          <a:prstGeom prst="rect">
            <a:avLst/>
          </a:prstGeom>
          <a:noFill/>
        </p:spPr>
        <p:txBody>
          <a:bodyPr>
            <a:spAutoFit/>
          </a:bodyPr>
          <a:lstStyle/>
          <a:p>
            <a:pPr algn="ctr" eaLnBrk="1" fontAlgn="auto" hangingPunct="1">
              <a:spcBef>
                <a:spcPts val="0"/>
              </a:spcBef>
              <a:spcAft>
                <a:spcPts val="0"/>
              </a:spcAft>
              <a:defRPr/>
            </a:pPr>
            <a:r>
              <a:rPr lang="en-GB" sz="2000" b="1" kern="0" dirty="0">
                <a:solidFill>
                  <a:srgbClr val="004386"/>
                </a:solidFill>
                <a:latin typeface="+mn-lt"/>
                <a:ea typeface="Tahoma" panose="020B0604030504040204" pitchFamily="34" charset="0"/>
                <a:cs typeface="Arial" panose="020B0604020202020204" pitchFamily="34" charset="0"/>
              </a:rPr>
              <a:t>Outgoing phase: 12–24m</a:t>
            </a:r>
          </a:p>
        </p:txBody>
      </p:sp>
      <p:sp>
        <p:nvSpPr>
          <p:cNvPr id="14" name="Right Arrow 21">
            <a:extLst>
              <a:ext uri="{FF2B5EF4-FFF2-40B4-BE49-F238E27FC236}">
                <a16:creationId xmlns:a16="http://schemas.microsoft.com/office/drawing/2014/main" id="{D9C3083D-5C19-8A2E-5276-B425F0086691}"/>
              </a:ext>
            </a:extLst>
          </p:cNvPr>
          <p:cNvSpPr/>
          <p:nvPr/>
        </p:nvSpPr>
        <p:spPr bwMode="auto">
          <a:xfrm>
            <a:off x="8558810" y="3106004"/>
            <a:ext cx="1128713" cy="349250"/>
          </a:xfrm>
          <a:prstGeom prst="rightArrow">
            <a:avLst>
              <a:gd name="adj1" fmla="val 50000"/>
              <a:gd name="adj2" fmla="val 125940"/>
            </a:avLst>
          </a:prstGeom>
          <a:solidFill>
            <a:srgbClr val="C6D9F1"/>
          </a:solidFill>
          <a:ln w="12700" cap="rnd"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GB" sz="1800" kern="0">
              <a:solidFill>
                <a:srgbClr val="004386"/>
              </a:solidFill>
              <a:latin typeface="Arial" panose="020B0604020202020204" pitchFamily="34" charset="0"/>
              <a:cs typeface="Arial" panose="020B0604020202020204" pitchFamily="34" charset="0"/>
            </a:endParaRPr>
          </a:p>
        </p:txBody>
      </p:sp>
      <p:sp>
        <p:nvSpPr>
          <p:cNvPr id="15" name="Right Arrow 16">
            <a:extLst>
              <a:ext uri="{FF2B5EF4-FFF2-40B4-BE49-F238E27FC236}">
                <a16:creationId xmlns:a16="http://schemas.microsoft.com/office/drawing/2014/main" id="{2C88E8B4-4930-0B89-3C0E-8A65AD780A9A}"/>
              </a:ext>
            </a:extLst>
          </p:cNvPr>
          <p:cNvSpPr/>
          <p:nvPr/>
        </p:nvSpPr>
        <p:spPr bwMode="auto">
          <a:xfrm rot="10800000">
            <a:off x="8544682" y="3873756"/>
            <a:ext cx="1165225" cy="349250"/>
          </a:xfrm>
          <a:prstGeom prst="rightArrow">
            <a:avLst>
              <a:gd name="adj1" fmla="val 50000"/>
              <a:gd name="adj2" fmla="val 125940"/>
            </a:avLst>
          </a:prstGeom>
          <a:solidFill>
            <a:srgbClr val="C6D9F1"/>
          </a:solidFill>
          <a:ln w="12700" cap="rnd"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GB" sz="1800" kern="0">
              <a:solidFill>
                <a:srgbClr val="004386"/>
              </a:solidFill>
              <a:latin typeface="Arial" panose="020B0604020202020204" pitchFamily="34" charset="0"/>
              <a:cs typeface="Arial" panose="020B0604020202020204" pitchFamily="34" charset="0"/>
            </a:endParaRPr>
          </a:p>
        </p:txBody>
      </p:sp>
      <p:sp>
        <p:nvSpPr>
          <p:cNvPr id="16" name="TextBox 55">
            <a:extLst>
              <a:ext uri="{FF2B5EF4-FFF2-40B4-BE49-F238E27FC236}">
                <a16:creationId xmlns:a16="http://schemas.microsoft.com/office/drawing/2014/main" id="{4128DC58-B162-B84A-81B8-D55D00FDF4B2}"/>
              </a:ext>
            </a:extLst>
          </p:cNvPr>
          <p:cNvSpPr txBox="1">
            <a:spLocks noChangeArrowheads="1"/>
          </p:cNvSpPr>
          <p:nvPr/>
        </p:nvSpPr>
        <p:spPr bwMode="auto">
          <a:xfrm>
            <a:off x="7876381" y="4874287"/>
            <a:ext cx="2635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defRPr sz="2400" i="1">
                <a:solidFill>
                  <a:srgbClr val="0F5494"/>
                </a:solidFill>
                <a:latin typeface="Verdana" pitchFamily="34" charset="0"/>
              </a:defRPr>
            </a:lvl1pPr>
            <a:lvl2pPr marL="742950" indent="-285750" eaLnBrk="0" hangingPunct="0">
              <a:spcBef>
                <a:spcPct val="20000"/>
              </a:spcBef>
              <a:buClr>
                <a:srgbClr val="941333"/>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defRPr/>
            </a:pPr>
            <a:r>
              <a:rPr lang="en-GB" altLang="en-US" sz="2000" b="1" i="0" dirty="0">
                <a:latin typeface="+mn-lt"/>
                <a:ea typeface="MS PGothic" pitchFamily="34" charset="-128"/>
                <a:cs typeface="Arial" charset="0"/>
              </a:rPr>
              <a:t>Return phase: 12m </a:t>
            </a:r>
          </a:p>
        </p:txBody>
      </p:sp>
      <p:sp>
        <p:nvSpPr>
          <p:cNvPr id="17" name="TextBox 16">
            <a:extLst>
              <a:ext uri="{FF2B5EF4-FFF2-40B4-BE49-F238E27FC236}">
                <a16:creationId xmlns:a16="http://schemas.microsoft.com/office/drawing/2014/main" id="{D9841330-8A6D-9E49-C8F1-25848A9CCA28}"/>
              </a:ext>
            </a:extLst>
          </p:cNvPr>
          <p:cNvSpPr txBox="1"/>
          <p:nvPr/>
        </p:nvSpPr>
        <p:spPr bwMode="auto">
          <a:xfrm>
            <a:off x="1575053" y="5683985"/>
            <a:ext cx="3125787" cy="369332"/>
          </a:xfrm>
          <a:prstGeom prst="rect">
            <a:avLst/>
          </a:prstGeom>
          <a:noFill/>
        </p:spPr>
        <p:txBody>
          <a:bodyPr>
            <a:spAutoFit/>
          </a:bodyPr>
          <a:lstStyle/>
          <a:p>
            <a:pPr algn="ctr" eaLnBrk="1" fontAlgn="auto" hangingPunct="1">
              <a:spcBef>
                <a:spcPts val="0"/>
              </a:spcBef>
              <a:spcAft>
                <a:spcPts val="0"/>
              </a:spcAft>
              <a:defRPr/>
            </a:pPr>
            <a:r>
              <a:rPr lang="en-GB" b="1" kern="0" dirty="0">
                <a:solidFill>
                  <a:srgbClr val="8D216B"/>
                </a:solidFill>
                <a:ea typeface="Tahoma" panose="020B0604030504040204" pitchFamily="34" charset="0"/>
                <a:cs typeface="Arial" panose="020B0604020202020204" pitchFamily="34" charset="0"/>
              </a:rPr>
              <a:t>D</a:t>
            </a:r>
            <a:r>
              <a:rPr lang="en-GB" b="1" kern="0" dirty="0">
                <a:solidFill>
                  <a:srgbClr val="8D216B"/>
                </a:solidFill>
                <a:latin typeface="+mn-lt"/>
                <a:ea typeface="Tahoma" panose="020B0604030504040204" pitchFamily="34" charset="0"/>
                <a:cs typeface="Arial" panose="020B0604020202020204" pitchFamily="34" charset="0"/>
              </a:rPr>
              <a:t>uration: </a:t>
            </a:r>
            <a:r>
              <a:rPr lang="en-GB" kern="0" dirty="0">
                <a:solidFill>
                  <a:srgbClr val="8D216B"/>
                </a:solidFill>
                <a:latin typeface="+mn-lt"/>
                <a:ea typeface="Tahoma" panose="020B0604030504040204" pitchFamily="34" charset="0"/>
                <a:cs typeface="Arial" panose="020B0604020202020204" pitchFamily="34" charset="0"/>
              </a:rPr>
              <a:t>12-24m</a:t>
            </a:r>
          </a:p>
        </p:txBody>
      </p:sp>
      <p:sp>
        <p:nvSpPr>
          <p:cNvPr id="18" name="TextBox 17">
            <a:extLst>
              <a:ext uri="{FF2B5EF4-FFF2-40B4-BE49-F238E27FC236}">
                <a16:creationId xmlns:a16="http://schemas.microsoft.com/office/drawing/2014/main" id="{4F1A5E30-4870-B4E9-9834-B4176F1C2C2B}"/>
              </a:ext>
            </a:extLst>
          </p:cNvPr>
          <p:cNvSpPr txBox="1"/>
          <p:nvPr/>
        </p:nvSpPr>
        <p:spPr bwMode="auto">
          <a:xfrm>
            <a:off x="7630698" y="5630301"/>
            <a:ext cx="3125787" cy="369332"/>
          </a:xfrm>
          <a:prstGeom prst="rect">
            <a:avLst/>
          </a:prstGeom>
          <a:noFill/>
        </p:spPr>
        <p:txBody>
          <a:bodyPr>
            <a:spAutoFit/>
          </a:bodyPr>
          <a:lstStyle/>
          <a:p>
            <a:pPr algn="ctr" eaLnBrk="1" fontAlgn="auto" hangingPunct="1">
              <a:spcBef>
                <a:spcPts val="0"/>
              </a:spcBef>
              <a:spcAft>
                <a:spcPts val="0"/>
              </a:spcAft>
              <a:defRPr/>
            </a:pPr>
            <a:r>
              <a:rPr lang="en-GB" b="1" kern="0" dirty="0">
                <a:solidFill>
                  <a:srgbClr val="8D216B"/>
                </a:solidFill>
                <a:latin typeface="+mn-lt"/>
                <a:ea typeface="Tahoma" panose="020B0604030504040204" pitchFamily="34" charset="0"/>
                <a:cs typeface="Arial" panose="020B0604020202020204" pitchFamily="34" charset="0"/>
              </a:rPr>
              <a:t>Duration: </a:t>
            </a:r>
            <a:r>
              <a:rPr lang="en-GB" kern="0" dirty="0">
                <a:solidFill>
                  <a:srgbClr val="8D216B"/>
                </a:solidFill>
                <a:latin typeface="+mn-lt"/>
                <a:ea typeface="Tahoma" panose="020B0604030504040204" pitchFamily="34" charset="0"/>
                <a:cs typeface="Arial" panose="020B0604020202020204" pitchFamily="34" charset="0"/>
              </a:rPr>
              <a:t>24-36m</a:t>
            </a:r>
          </a:p>
        </p:txBody>
      </p:sp>
      <p:pic>
        <p:nvPicPr>
          <p:cNvPr id="27" name="Picture 26" descr="Background pattern&#10;&#10;Description automatically generated with low confidence">
            <a:extLst>
              <a:ext uri="{FF2B5EF4-FFF2-40B4-BE49-F238E27FC236}">
                <a16:creationId xmlns:a16="http://schemas.microsoft.com/office/drawing/2014/main" id="{26EAF9E6-05CA-4581-DBE9-BABFB52E5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67" y="2510511"/>
            <a:ext cx="1750749" cy="1165642"/>
          </a:xfrm>
          <a:prstGeom prst="rect">
            <a:avLst/>
          </a:prstGeom>
        </p:spPr>
      </p:pic>
      <p:pic>
        <p:nvPicPr>
          <p:cNvPr id="30" name="Picture 29" descr="Background pattern&#10;&#10;Description automatically generated with low confidence">
            <a:extLst>
              <a:ext uri="{FF2B5EF4-FFF2-40B4-BE49-F238E27FC236}">
                <a16:creationId xmlns:a16="http://schemas.microsoft.com/office/drawing/2014/main" id="{A1FBD056-E65A-8196-F6F8-617846105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309" y="3057364"/>
            <a:ext cx="1750749" cy="1165642"/>
          </a:xfrm>
          <a:prstGeom prst="rect">
            <a:avLst/>
          </a:prstGeom>
        </p:spPr>
      </p:pic>
      <p:pic>
        <p:nvPicPr>
          <p:cNvPr id="31" name="Picture 30" descr="Background pattern&#10;&#10;Description automatically generated with low confidence">
            <a:extLst>
              <a:ext uri="{FF2B5EF4-FFF2-40B4-BE49-F238E27FC236}">
                <a16:creationId xmlns:a16="http://schemas.microsoft.com/office/drawing/2014/main" id="{C5D4FE95-4637-A7FD-FFD5-51E20F6B2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28" y="3058295"/>
            <a:ext cx="1750749" cy="1165642"/>
          </a:xfrm>
          <a:prstGeom prst="rect">
            <a:avLst/>
          </a:prstGeom>
        </p:spPr>
      </p:pic>
      <p:pic>
        <p:nvPicPr>
          <p:cNvPr id="35" name="Picture 34" descr="3D globe with cloud cover">
            <a:extLst>
              <a:ext uri="{FF2B5EF4-FFF2-40B4-BE49-F238E27FC236}">
                <a16:creationId xmlns:a16="http://schemas.microsoft.com/office/drawing/2014/main" id="{1661DF54-B42C-0441-9E3B-3C94A2069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489" y="4097383"/>
            <a:ext cx="1306602" cy="1306602"/>
          </a:xfrm>
          <a:prstGeom prst="rect">
            <a:avLst/>
          </a:prstGeom>
        </p:spPr>
      </p:pic>
      <p:pic>
        <p:nvPicPr>
          <p:cNvPr id="36" name="Picture 35" descr="3D globe with cloud cover">
            <a:extLst>
              <a:ext uri="{FF2B5EF4-FFF2-40B4-BE49-F238E27FC236}">
                <a16:creationId xmlns:a16="http://schemas.microsoft.com/office/drawing/2014/main" id="{CD4553BE-6643-749A-E4C5-9DCE472087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744" y="2922519"/>
            <a:ext cx="1299965" cy="1299965"/>
          </a:xfrm>
          <a:prstGeom prst="rect">
            <a:avLst/>
          </a:prstGeom>
        </p:spPr>
      </p:pic>
      <p:sp>
        <p:nvSpPr>
          <p:cNvPr id="37" name="TextBox 36">
            <a:extLst>
              <a:ext uri="{FF2B5EF4-FFF2-40B4-BE49-F238E27FC236}">
                <a16:creationId xmlns:a16="http://schemas.microsoft.com/office/drawing/2014/main" id="{3D6AD8E2-3230-EAC8-32FA-F797412873D8}"/>
              </a:ext>
            </a:extLst>
          </p:cNvPr>
          <p:cNvSpPr txBox="1"/>
          <p:nvPr/>
        </p:nvSpPr>
        <p:spPr>
          <a:xfrm>
            <a:off x="946239" y="3700762"/>
            <a:ext cx="1221424" cy="276999"/>
          </a:xfrm>
          <a:prstGeom prst="rect">
            <a:avLst/>
          </a:prstGeom>
          <a:noFill/>
        </p:spPr>
        <p:txBody>
          <a:bodyPr wrap="square" rtlCol="0">
            <a:spAutoFit/>
          </a:bodyPr>
          <a:lstStyle/>
          <a:p>
            <a:r>
              <a:rPr lang="en-IE" sz="1200" dirty="0">
                <a:solidFill>
                  <a:srgbClr val="002060"/>
                </a:solidFill>
              </a:rPr>
              <a:t>EU  MS/AC</a:t>
            </a:r>
          </a:p>
        </p:txBody>
      </p:sp>
      <p:sp>
        <p:nvSpPr>
          <p:cNvPr id="38" name="TextBox 37">
            <a:extLst>
              <a:ext uri="{FF2B5EF4-FFF2-40B4-BE49-F238E27FC236}">
                <a16:creationId xmlns:a16="http://schemas.microsoft.com/office/drawing/2014/main" id="{0D2A9B01-8632-D14A-B0DF-8B161B81E8C4}"/>
              </a:ext>
            </a:extLst>
          </p:cNvPr>
          <p:cNvSpPr txBox="1"/>
          <p:nvPr/>
        </p:nvSpPr>
        <p:spPr>
          <a:xfrm>
            <a:off x="4529893" y="4279871"/>
            <a:ext cx="1221424" cy="276999"/>
          </a:xfrm>
          <a:prstGeom prst="rect">
            <a:avLst/>
          </a:prstGeom>
          <a:noFill/>
        </p:spPr>
        <p:txBody>
          <a:bodyPr wrap="square" rtlCol="0">
            <a:spAutoFit/>
          </a:bodyPr>
          <a:lstStyle/>
          <a:p>
            <a:r>
              <a:rPr lang="en-IE" sz="1200" dirty="0">
                <a:solidFill>
                  <a:srgbClr val="002060"/>
                </a:solidFill>
              </a:rPr>
              <a:t>EU  MS/AC</a:t>
            </a:r>
          </a:p>
        </p:txBody>
      </p:sp>
      <p:sp>
        <p:nvSpPr>
          <p:cNvPr id="39" name="TextBox 38">
            <a:extLst>
              <a:ext uri="{FF2B5EF4-FFF2-40B4-BE49-F238E27FC236}">
                <a16:creationId xmlns:a16="http://schemas.microsoft.com/office/drawing/2014/main" id="{32683D66-8EEA-832F-A8E3-53FB6DDDCA8C}"/>
              </a:ext>
            </a:extLst>
          </p:cNvPr>
          <p:cNvSpPr txBox="1"/>
          <p:nvPr/>
        </p:nvSpPr>
        <p:spPr>
          <a:xfrm>
            <a:off x="6919055" y="4299554"/>
            <a:ext cx="1221424" cy="276999"/>
          </a:xfrm>
          <a:prstGeom prst="rect">
            <a:avLst/>
          </a:prstGeom>
          <a:noFill/>
        </p:spPr>
        <p:txBody>
          <a:bodyPr wrap="square" rtlCol="0">
            <a:spAutoFit/>
          </a:bodyPr>
          <a:lstStyle/>
          <a:p>
            <a:r>
              <a:rPr lang="en-IE" sz="1200" dirty="0">
                <a:solidFill>
                  <a:srgbClr val="002060"/>
                </a:solidFill>
              </a:rPr>
              <a:t>EU  MS/AC</a:t>
            </a:r>
          </a:p>
        </p:txBody>
      </p:sp>
      <p:sp>
        <p:nvSpPr>
          <p:cNvPr id="40" name="TextBox 39">
            <a:extLst>
              <a:ext uri="{FF2B5EF4-FFF2-40B4-BE49-F238E27FC236}">
                <a16:creationId xmlns:a16="http://schemas.microsoft.com/office/drawing/2014/main" id="{8F9E289D-9FBB-124F-69E7-324FD19F8914}"/>
              </a:ext>
            </a:extLst>
          </p:cNvPr>
          <p:cNvSpPr txBox="1"/>
          <p:nvPr/>
        </p:nvSpPr>
        <p:spPr>
          <a:xfrm>
            <a:off x="10289285" y="4288778"/>
            <a:ext cx="1221424" cy="276999"/>
          </a:xfrm>
          <a:prstGeom prst="rect">
            <a:avLst/>
          </a:prstGeom>
          <a:noFill/>
        </p:spPr>
        <p:txBody>
          <a:bodyPr wrap="square" rtlCol="0">
            <a:spAutoFit/>
          </a:bodyPr>
          <a:lstStyle/>
          <a:p>
            <a:r>
              <a:rPr lang="en-IE" sz="1200" dirty="0">
                <a:solidFill>
                  <a:srgbClr val="002060"/>
                </a:solidFill>
              </a:rPr>
              <a:t>Third Country</a:t>
            </a:r>
          </a:p>
        </p:txBody>
      </p:sp>
      <p:sp>
        <p:nvSpPr>
          <p:cNvPr id="41" name="TextBox 40">
            <a:extLst>
              <a:ext uri="{FF2B5EF4-FFF2-40B4-BE49-F238E27FC236}">
                <a16:creationId xmlns:a16="http://schemas.microsoft.com/office/drawing/2014/main" id="{10854409-F6E1-01E3-D11E-CBA9E84EC3C9}"/>
              </a:ext>
            </a:extLst>
          </p:cNvPr>
          <p:cNvSpPr txBox="1"/>
          <p:nvPr/>
        </p:nvSpPr>
        <p:spPr>
          <a:xfrm>
            <a:off x="1376441" y="5437371"/>
            <a:ext cx="1221424" cy="276999"/>
          </a:xfrm>
          <a:prstGeom prst="rect">
            <a:avLst/>
          </a:prstGeom>
          <a:noFill/>
        </p:spPr>
        <p:txBody>
          <a:bodyPr wrap="square" rtlCol="0">
            <a:spAutoFit/>
          </a:bodyPr>
          <a:lstStyle/>
          <a:p>
            <a:r>
              <a:rPr lang="en-IE" sz="1200" dirty="0">
                <a:solidFill>
                  <a:srgbClr val="002060"/>
                </a:solidFill>
              </a:rPr>
              <a:t>Third Country</a:t>
            </a:r>
          </a:p>
        </p:txBody>
      </p:sp>
      <p:sp>
        <p:nvSpPr>
          <p:cNvPr id="42" name="TextBox 41">
            <a:extLst>
              <a:ext uri="{FF2B5EF4-FFF2-40B4-BE49-F238E27FC236}">
                <a16:creationId xmlns:a16="http://schemas.microsoft.com/office/drawing/2014/main" id="{B053037F-9FA9-EBCC-7045-EBF1D457CE36}"/>
              </a:ext>
            </a:extLst>
          </p:cNvPr>
          <p:cNvSpPr txBox="1"/>
          <p:nvPr/>
        </p:nvSpPr>
        <p:spPr>
          <a:xfrm>
            <a:off x="5109088" y="5610665"/>
            <a:ext cx="1944216" cy="923330"/>
          </a:xfrm>
          <a:prstGeom prst="rect">
            <a:avLst/>
          </a:prstGeom>
          <a:solidFill>
            <a:schemeClr val="accent5">
              <a:lumMod val="20000"/>
              <a:lumOff val="80000"/>
            </a:schemeClr>
          </a:solidFill>
          <a:ln w="28575">
            <a:solidFill>
              <a:srgbClr val="8D216B"/>
            </a:solidFill>
          </a:ln>
        </p:spPr>
        <p:txBody>
          <a:bodyPr wrap="square" rtlCol="0">
            <a:spAutoFit/>
          </a:bodyPr>
          <a:lstStyle/>
          <a:p>
            <a:pPr algn="ctr"/>
            <a:r>
              <a:rPr lang="en-IE" b="1" dirty="0">
                <a:solidFill>
                  <a:srgbClr val="002060"/>
                </a:solidFill>
              </a:rPr>
              <a:t>+ Non-Academic Placement </a:t>
            </a:r>
          </a:p>
          <a:p>
            <a:pPr algn="ctr"/>
            <a:r>
              <a:rPr lang="en-IE" b="1" dirty="0">
                <a:solidFill>
                  <a:srgbClr val="002060"/>
                </a:solidFill>
              </a:rPr>
              <a:t>Max. 6m</a:t>
            </a:r>
          </a:p>
        </p:txBody>
      </p:sp>
      <p:cxnSp>
        <p:nvCxnSpPr>
          <p:cNvPr id="44" name="Straight Connector 43">
            <a:extLst>
              <a:ext uri="{FF2B5EF4-FFF2-40B4-BE49-F238E27FC236}">
                <a16:creationId xmlns:a16="http://schemas.microsoft.com/office/drawing/2014/main" id="{DE233C11-F9DA-8C95-975A-0F01C440ED1A}"/>
              </a:ext>
            </a:extLst>
          </p:cNvPr>
          <p:cNvCxnSpPr/>
          <p:nvPr/>
        </p:nvCxnSpPr>
        <p:spPr>
          <a:xfrm>
            <a:off x="6096000" y="2055228"/>
            <a:ext cx="0" cy="3019114"/>
          </a:xfrm>
          <a:prstGeom prst="line">
            <a:avLst/>
          </a:prstGeom>
          <a:ln w="38100">
            <a:solidFill>
              <a:srgbClr val="8D21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60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1F30-230E-0626-7931-0E8EED3BC151}"/>
              </a:ext>
            </a:extLst>
          </p:cNvPr>
          <p:cNvSpPr>
            <a:spLocks noGrp="1"/>
          </p:cNvSpPr>
          <p:nvPr>
            <p:ph type="title"/>
          </p:nvPr>
        </p:nvSpPr>
        <p:spPr/>
        <p:txBody>
          <a:bodyPr/>
          <a:lstStyle/>
          <a:p>
            <a:r>
              <a:rPr lang="en-IE" dirty="0"/>
              <a:t>Popular programme</a:t>
            </a:r>
          </a:p>
        </p:txBody>
      </p:sp>
      <p:pic>
        <p:nvPicPr>
          <p:cNvPr id="4" name="Content Placeholder 3">
            <a:extLst>
              <a:ext uri="{FF2B5EF4-FFF2-40B4-BE49-F238E27FC236}">
                <a16:creationId xmlns:a16="http://schemas.microsoft.com/office/drawing/2014/main" id="{0004E71B-8C3B-AF79-BC5E-CCFEF6B4FF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7792" y="1268760"/>
            <a:ext cx="8998466" cy="4680520"/>
          </a:xfrm>
          <a:prstGeom prst="rect">
            <a:avLst/>
          </a:prstGeom>
          <a:noFill/>
        </p:spPr>
      </p:pic>
      <p:sp>
        <p:nvSpPr>
          <p:cNvPr id="5" name="Rectangle 4">
            <a:extLst>
              <a:ext uri="{FF2B5EF4-FFF2-40B4-BE49-F238E27FC236}">
                <a16:creationId xmlns:a16="http://schemas.microsoft.com/office/drawing/2014/main" id="{7560909F-4499-581B-7C87-82DD029A89E5}"/>
              </a:ext>
            </a:extLst>
          </p:cNvPr>
          <p:cNvSpPr/>
          <p:nvPr/>
        </p:nvSpPr>
        <p:spPr>
          <a:xfrm>
            <a:off x="8400256" y="5085184"/>
            <a:ext cx="504056" cy="288032"/>
          </a:xfrm>
          <a:prstGeom prst="rect">
            <a:avLst/>
          </a:prstGeom>
          <a:noFill/>
          <a:ln w="38100">
            <a:solidFill>
              <a:srgbClr val="8D2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DE87EC14-3683-6853-8D18-D8FF0556315C}"/>
              </a:ext>
            </a:extLst>
          </p:cNvPr>
          <p:cNvSpPr/>
          <p:nvPr/>
        </p:nvSpPr>
        <p:spPr>
          <a:xfrm>
            <a:off x="3863752" y="5589240"/>
            <a:ext cx="432048" cy="288032"/>
          </a:xfrm>
          <a:prstGeom prst="rect">
            <a:avLst/>
          </a:prstGeom>
          <a:noFill/>
          <a:ln w="38100">
            <a:solidFill>
              <a:srgbClr val="8D2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2187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7B9C-AB5A-4EE1-920A-2FFF9CBC3740}"/>
              </a:ext>
            </a:extLst>
          </p:cNvPr>
          <p:cNvSpPr>
            <a:spLocks noGrp="1"/>
          </p:cNvSpPr>
          <p:nvPr>
            <p:ph type="title"/>
          </p:nvPr>
        </p:nvSpPr>
        <p:spPr/>
        <p:txBody>
          <a:bodyPr/>
          <a:lstStyle/>
          <a:p>
            <a:r>
              <a:rPr lang="en-IE" dirty="0"/>
              <a:t>Key points about MSCA-PF</a:t>
            </a:r>
          </a:p>
        </p:txBody>
      </p:sp>
      <p:graphicFrame>
        <p:nvGraphicFramePr>
          <p:cNvPr id="6" name="Content Placeholder 2">
            <a:extLst>
              <a:ext uri="{FF2B5EF4-FFF2-40B4-BE49-F238E27FC236}">
                <a16:creationId xmlns:a16="http://schemas.microsoft.com/office/drawing/2014/main" id="{68940259-E69F-746C-0222-0C5B6C8E376A}"/>
              </a:ext>
            </a:extLst>
          </p:cNvPr>
          <p:cNvGraphicFramePr>
            <a:graphicFrameLocks noGrp="1"/>
          </p:cNvGraphicFramePr>
          <p:nvPr>
            <p:ph idx="1"/>
            <p:extLst>
              <p:ext uri="{D42A27DB-BD31-4B8C-83A1-F6EECF244321}">
                <p14:modId xmlns:p14="http://schemas.microsoft.com/office/powerpoint/2010/main" val="2859871906"/>
              </p:ext>
            </p:extLst>
          </p:nvPr>
        </p:nvGraphicFramePr>
        <p:xfrm>
          <a:off x="838200" y="1155073"/>
          <a:ext cx="10515600" cy="500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32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84709-2759-A7ED-DAD2-83748425A523}"/>
              </a:ext>
            </a:extLst>
          </p:cNvPr>
          <p:cNvSpPr txBox="1">
            <a:spLocks/>
          </p:cNvSpPr>
          <p:nvPr/>
        </p:nvSpPr>
        <p:spPr>
          <a:xfrm>
            <a:off x="837725" y="3185128"/>
            <a:ext cx="11162931" cy="117777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rgbClr val="8D216B"/>
                </a:solidFill>
                <a:latin typeface="EC Square Sans Pro Medium" panose="020B0500000000020004" pitchFamily="34" charset="0"/>
                <a:ea typeface="+mj-ea"/>
                <a:cs typeface="+mj-cs"/>
              </a:defRPr>
            </a:lvl1pPr>
          </a:lstStyle>
          <a:p>
            <a:r>
              <a:rPr lang="en-IE" sz="4600" b="1" dirty="0">
                <a:solidFill>
                  <a:srgbClr val="002060"/>
                </a:solidFill>
                <a:latin typeface="EC Square Sans Pro" panose="020B0506040000020004" pitchFamily="34" charset="0"/>
              </a:rPr>
              <a:t>Max. 8 years of FTE postdoctoral research experience</a:t>
            </a:r>
          </a:p>
          <a:p>
            <a:pPr marL="571500" indent="-571500">
              <a:buFont typeface="Arial" panose="020B0604020202020204" pitchFamily="34" charset="0"/>
              <a:buChar char="•"/>
            </a:pPr>
            <a:r>
              <a:rPr lang="en-IE" sz="3700" dirty="0">
                <a:solidFill>
                  <a:srgbClr val="002060"/>
                </a:solidFill>
                <a:latin typeface="EC Square Sans Pro" panose="020B0506040000020004" pitchFamily="34" charset="0"/>
              </a:rPr>
              <a:t>Measured from date of award of PhD</a:t>
            </a:r>
          </a:p>
          <a:p>
            <a:endParaRPr lang="en-IE" sz="1300" dirty="0">
              <a:solidFill>
                <a:srgbClr val="002060"/>
              </a:solidFill>
              <a:latin typeface="EC Square Sans Pro" panose="020B0506040000020004" pitchFamily="34" charset="0"/>
            </a:endParaRPr>
          </a:p>
          <a:p>
            <a:pPr marL="571500" indent="-571500">
              <a:buFont typeface="Arial" panose="020B0604020202020204" pitchFamily="34" charset="0"/>
              <a:buChar char="•"/>
            </a:pPr>
            <a:r>
              <a:rPr lang="en-IE" sz="3700" dirty="0">
                <a:solidFill>
                  <a:srgbClr val="002060"/>
                </a:solidFill>
                <a:latin typeface="EC Square Sans Pro" panose="020B0506040000020004" pitchFamily="34" charset="0"/>
              </a:rPr>
              <a:t>Time spent outside of research does not count</a:t>
            </a:r>
          </a:p>
        </p:txBody>
      </p:sp>
      <p:sp>
        <p:nvSpPr>
          <p:cNvPr id="5" name="Title 1">
            <a:extLst>
              <a:ext uri="{FF2B5EF4-FFF2-40B4-BE49-F238E27FC236}">
                <a16:creationId xmlns:a16="http://schemas.microsoft.com/office/drawing/2014/main" id="{84654FD9-A57A-811D-8E99-50ECFC8DF567}"/>
              </a:ext>
            </a:extLst>
          </p:cNvPr>
          <p:cNvSpPr txBox="1">
            <a:spLocks/>
          </p:cNvSpPr>
          <p:nvPr/>
        </p:nvSpPr>
        <p:spPr>
          <a:xfrm>
            <a:off x="851857" y="548680"/>
            <a:ext cx="10515600" cy="964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D216B"/>
                </a:solidFill>
                <a:latin typeface="EC Square Sans Pro Medium" panose="020B0500000000020004" pitchFamily="34" charset="0"/>
                <a:ea typeface="+mj-ea"/>
                <a:cs typeface="+mj-cs"/>
              </a:defRPr>
            </a:lvl1pPr>
          </a:lstStyle>
          <a:p>
            <a:r>
              <a:rPr lang="en-IE" b="1" dirty="0"/>
              <a:t>Eligibility criteria</a:t>
            </a:r>
          </a:p>
        </p:txBody>
      </p:sp>
      <p:sp>
        <p:nvSpPr>
          <p:cNvPr id="6" name="Title 1">
            <a:extLst>
              <a:ext uri="{FF2B5EF4-FFF2-40B4-BE49-F238E27FC236}">
                <a16:creationId xmlns:a16="http://schemas.microsoft.com/office/drawing/2014/main" id="{C314B504-3D95-2125-026C-05AA072DE5D8}"/>
              </a:ext>
            </a:extLst>
          </p:cNvPr>
          <p:cNvSpPr txBox="1">
            <a:spLocks/>
          </p:cNvSpPr>
          <p:nvPr/>
        </p:nvSpPr>
        <p:spPr>
          <a:xfrm>
            <a:off x="818602" y="4725144"/>
            <a:ext cx="10515600" cy="171803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8D216B"/>
                </a:solidFill>
                <a:latin typeface="EC Square Sans Pro Medium" panose="020B0500000000020004" pitchFamily="34" charset="0"/>
                <a:ea typeface="+mj-ea"/>
                <a:cs typeface="+mj-cs"/>
              </a:defRPr>
            </a:lvl1pPr>
          </a:lstStyle>
          <a:p>
            <a:r>
              <a:rPr lang="en-IE" sz="4100" b="1" dirty="0">
                <a:solidFill>
                  <a:srgbClr val="002060"/>
                </a:solidFill>
                <a:latin typeface="EC Square Sans Pro" panose="020B0506040000020004" pitchFamily="34" charset="0"/>
              </a:rPr>
              <a:t>Researcher mobility</a:t>
            </a:r>
          </a:p>
          <a:p>
            <a:pPr marL="457200" indent="-457200">
              <a:buFont typeface="Arial" panose="020B0604020202020204" pitchFamily="34" charset="0"/>
              <a:buChar char="•"/>
            </a:pPr>
            <a:r>
              <a:rPr lang="en-IE" sz="3400" dirty="0">
                <a:solidFill>
                  <a:srgbClr val="002060"/>
                </a:solidFill>
                <a:latin typeface="EC Square Sans Pro" panose="020B0506040000020004" pitchFamily="34" charset="0"/>
              </a:rPr>
              <a:t>“</a:t>
            </a:r>
            <a:r>
              <a:rPr lang="en-IE" sz="3400" i="1" dirty="0">
                <a:solidFill>
                  <a:srgbClr val="002060"/>
                </a:solidFill>
                <a:latin typeface="EC Square Sans Pro" panose="020B0506040000020004" pitchFamily="34" charset="0"/>
              </a:rPr>
              <a:t>M</a:t>
            </a:r>
            <a:r>
              <a:rPr lang="en-US" sz="3400" i="1" dirty="0" err="1">
                <a:solidFill>
                  <a:srgbClr val="002060"/>
                </a:solidFill>
                <a:latin typeface="EC Square Sans Pro" panose="020B0506040000020004" pitchFamily="34" charset="0"/>
              </a:rPr>
              <a:t>ust</a:t>
            </a:r>
            <a:r>
              <a:rPr lang="en-US" sz="3400" i="1" dirty="0">
                <a:solidFill>
                  <a:srgbClr val="002060"/>
                </a:solidFill>
                <a:latin typeface="EC Square Sans Pro" panose="020B0506040000020004" pitchFamily="34" charset="0"/>
              </a:rPr>
              <a:t> not have resided or carried out their main activity in country of the beneficiary (EF) or the host for the outgoing phase (GF) for more than 12 months in the 36 months immediately before the call deadline</a:t>
            </a:r>
            <a:r>
              <a:rPr lang="en-US" sz="3400" dirty="0">
                <a:solidFill>
                  <a:srgbClr val="002060"/>
                </a:solidFill>
                <a:latin typeface="EC Square Sans Pro" panose="020B0506040000020004" pitchFamily="34" charset="0"/>
              </a:rPr>
              <a:t>”</a:t>
            </a:r>
          </a:p>
          <a:p>
            <a:pPr marL="457200" indent="-457200">
              <a:buFont typeface="Arial" panose="020B0604020202020204" pitchFamily="34" charset="0"/>
              <a:buChar char="•"/>
            </a:pPr>
            <a:endParaRPr lang="en-US" sz="1100" dirty="0">
              <a:solidFill>
                <a:srgbClr val="002060"/>
              </a:solidFill>
              <a:latin typeface="EC Square Sans Pro" panose="020B0506040000020004" pitchFamily="34" charset="0"/>
            </a:endParaRPr>
          </a:p>
          <a:p>
            <a:pPr marL="457200" indent="-457200">
              <a:buFont typeface="Arial" panose="020B0604020202020204" pitchFamily="34" charset="0"/>
              <a:buChar char="•"/>
            </a:pPr>
            <a:r>
              <a:rPr lang="en-US" sz="3400" dirty="0">
                <a:solidFill>
                  <a:srgbClr val="002060"/>
                </a:solidFill>
                <a:latin typeface="EC Square Sans Pro" panose="020B0506040000020004" pitchFamily="34" charset="0"/>
              </a:rPr>
              <a:t>Must be “Long-term residents” of EU/AC for Global Fellowships</a:t>
            </a:r>
          </a:p>
          <a:p>
            <a:endParaRPr lang="en-IE" sz="3600" dirty="0"/>
          </a:p>
        </p:txBody>
      </p:sp>
      <p:sp>
        <p:nvSpPr>
          <p:cNvPr id="11" name="Title 1">
            <a:extLst>
              <a:ext uri="{FF2B5EF4-FFF2-40B4-BE49-F238E27FC236}">
                <a16:creationId xmlns:a16="http://schemas.microsoft.com/office/drawing/2014/main" id="{FA7C7189-B3C4-9FAF-3D68-F175FEDF8FD1}"/>
              </a:ext>
            </a:extLst>
          </p:cNvPr>
          <p:cNvSpPr txBox="1">
            <a:spLocks/>
          </p:cNvSpPr>
          <p:nvPr/>
        </p:nvSpPr>
        <p:spPr>
          <a:xfrm>
            <a:off x="837725" y="1491008"/>
            <a:ext cx="10946432" cy="159297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8D216B"/>
                </a:solidFill>
                <a:latin typeface="EC Square Sans Pro Medium" panose="020B0500000000020004" pitchFamily="34" charset="0"/>
                <a:ea typeface="+mj-ea"/>
                <a:cs typeface="+mj-cs"/>
              </a:defRPr>
            </a:lvl1pPr>
          </a:lstStyle>
          <a:p>
            <a:r>
              <a:rPr lang="en-IE" sz="3200" b="1" dirty="0">
                <a:solidFill>
                  <a:srgbClr val="002060"/>
                </a:solidFill>
                <a:latin typeface="EC Square Sans Pro" panose="020B0506040000020004" pitchFamily="34" charset="0"/>
              </a:rPr>
              <a:t>Postdoctoral researchers only</a:t>
            </a:r>
          </a:p>
          <a:p>
            <a:pPr marL="457200" indent="-457200">
              <a:buFont typeface="Arial" panose="020B0604020202020204" pitchFamily="34" charset="0"/>
              <a:buChar char="•"/>
            </a:pPr>
            <a:r>
              <a:rPr lang="en-IE" sz="2600" dirty="0">
                <a:solidFill>
                  <a:srgbClr val="002060"/>
                </a:solidFill>
                <a:latin typeface="EC Square Sans Pro" panose="020B0506040000020004" pitchFamily="34" charset="0"/>
              </a:rPr>
              <a:t>Must be “</a:t>
            </a:r>
            <a:r>
              <a:rPr lang="en-IE" sz="2600" i="1" dirty="0">
                <a:solidFill>
                  <a:srgbClr val="002060"/>
                </a:solidFill>
                <a:latin typeface="EC Square Sans Pro" panose="020B0506040000020004" pitchFamily="34" charset="0"/>
              </a:rPr>
              <a:t>in possession of a doctoral degree</a:t>
            </a:r>
            <a:r>
              <a:rPr lang="en-IE" sz="2600" dirty="0">
                <a:solidFill>
                  <a:srgbClr val="002060"/>
                </a:solidFill>
                <a:latin typeface="EC Square Sans Pro" panose="020B0506040000020004" pitchFamily="34" charset="0"/>
              </a:rPr>
              <a:t>” before call deadline</a:t>
            </a:r>
          </a:p>
          <a:p>
            <a:pPr marL="457200" indent="-457200">
              <a:buFont typeface="Arial" panose="020B0604020202020204" pitchFamily="34" charset="0"/>
              <a:buChar char="•"/>
            </a:pPr>
            <a:endParaRPr lang="en-IE" sz="900" dirty="0">
              <a:solidFill>
                <a:srgbClr val="002060"/>
              </a:solidFill>
              <a:latin typeface="EC Square Sans Pro" panose="020B0506040000020004" pitchFamily="34" charset="0"/>
            </a:endParaRPr>
          </a:p>
          <a:p>
            <a:pPr marL="457200" indent="-457200">
              <a:buFont typeface="Arial" panose="020B0604020202020204" pitchFamily="34" charset="0"/>
              <a:buChar char="•"/>
            </a:pPr>
            <a:r>
              <a:rPr lang="en-IE" sz="2600" dirty="0">
                <a:solidFill>
                  <a:srgbClr val="002060"/>
                </a:solidFill>
                <a:latin typeface="EC Square Sans Pro" panose="020B0506040000020004" pitchFamily="34" charset="0"/>
              </a:rPr>
              <a:t>If not yet awarded, successful defence before call deadline must be “unconditional”</a:t>
            </a:r>
          </a:p>
        </p:txBody>
      </p:sp>
    </p:spTree>
    <p:extLst>
      <p:ext uri="{BB962C8B-B14F-4D97-AF65-F5344CB8AC3E}">
        <p14:creationId xmlns:p14="http://schemas.microsoft.com/office/powerpoint/2010/main" val="1357319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004049AC57A647ACE0E7143B8D9C1C" ma:contentTypeVersion="1" ma:contentTypeDescription="Create a new document." ma:contentTypeScope="" ma:versionID="b9c5e73b3183f6832dc9c6d653fa1ca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0CCF30-0937-4DA5-906F-6AB2BC0098F3}">
  <ds:schemaRefs>
    <ds:schemaRef ds:uri="http://schemas.microsoft.com/sharepoint/v3/contenttype/forms"/>
  </ds:schemaRefs>
</ds:datastoreItem>
</file>

<file path=customXml/itemProps2.xml><?xml version="1.0" encoding="utf-8"?>
<ds:datastoreItem xmlns:ds="http://schemas.openxmlformats.org/officeDocument/2006/customXml" ds:itemID="{AC46FE94-0A34-4B79-9ED1-3142CB3AC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B452B1-F777-4934-B024-D63F6C16B6F1}">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 PPT Section française.thmx</Template>
  <TotalTime>6284</TotalTime>
  <Words>1550</Words>
  <Application>Microsoft Office PowerPoint</Application>
  <PresentationFormat>Widescreen</PresentationFormat>
  <Paragraphs>248</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Courier New</vt:lpstr>
      <vt:lpstr>EC Square Sans Pro</vt:lpstr>
      <vt:lpstr>EC Square Sans Pro Medium</vt:lpstr>
      <vt:lpstr>Verdana</vt:lpstr>
      <vt:lpstr>Wingdings</vt:lpstr>
      <vt:lpstr>Office Theme</vt:lpstr>
      <vt:lpstr>MSCA Postdoctoral Fellowships A Brief Guide </vt:lpstr>
      <vt:lpstr>Objectives</vt:lpstr>
      <vt:lpstr>What are the MSCA?</vt:lpstr>
      <vt:lpstr>The MSCA under Horizon Europe</vt:lpstr>
      <vt:lpstr>MSCA Postdoctoral Fellowships (PF)</vt:lpstr>
      <vt:lpstr>European vs Global Fellowships</vt:lpstr>
      <vt:lpstr>Popular programme</vt:lpstr>
      <vt:lpstr>Key points about MSCA-PF</vt:lpstr>
      <vt:lpstr>PowerPoint Presentation</vt:lpstr>
      <vt:lpstr>Secondments &amp; Non-Academic Placements </vt:lpstr>
      <vt:lpstr>Example 1</vt:lpstr>
      <vt:lpstr>Example 2</vt:lpstr>
      <vt:lpstr>The MSCA-PF Evaluation</vt:lpstr>
      <vt:lpstr>Evaluation Process</vt:lpstr>
      <vt:lpstr>Proposal Ranking</vt:lpstr>
      <vt:lpstr>Evaluation Criteria</vt:lpstr>
      <vt:lpstr>Proposal Submission</vt:lpstr>
      <vt:lpstr>Part A (Application Forms)</vt:lpstr>
      <vt:lpstr>Part A</vt:lpstr>
      <vt:lpstr>Proposal Part B1</vt:lpstr>
      <vt:lpstr>Proposal Part B2</vt:lpstr>
      <vt:lpstr>Funding levels</vt:lpstr>
      <vt:lpstr>Success rate for Irish researchers</vt:lpstr>
      <vt:lpstr>Success rate for Irish institutions</vt:lpstr>
      <vt:lpstr>Ireland and MSCA-PF</vt:lpstr>
      <vt:lpstr>Common Errors</vt:lpstr>
      <vt:lpstr>Call Planning</vt:lpstr>
      <vt:lpstr>Resources and Guidance</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BUZZINO Verena (REA)</dc:creator>
  <cp:lastModifiedBy>REYNOLDS Christopher (REA)</cp:lastModifiedBy>
  <cp:revision>243</cp:revision>
  <dcterms:created xsi:type="dcterms:W3CDTF">2021-11-23T15:22:53Z</dcterms:created>
  <dcterms:modified xsi:type="dcterms:W3CDTF">2023-03-23T14:33:03Z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0x010100D4004049AC57A647ACE0E7143B8D9C1C</vt:lpwstr>
  </property>
  <property fmtid="{D5CDD505-2E9C-101B-9397-08002B2CF9AE}" pid="3" name="MSIP_Label_6bd9ddd1-4d20-43f6-abfa-fc3c07406f94_Enabled">
    <vt:lpwstr>true</vt:lpwstr>
  </property>
  <property fmtid="{D5CDD505-2E9C-101B-9397-08002B2CF9AE}" pid="4" name="MSIP_Label_6bd9ddd1-4d20-43f6-abfa-fc3c07406f94_SetDate">
    <vt:lpwstr>2022-03-17T13:46:04Z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cb81731c-d95f-4f2b-8599-f9240e564707</vt:lpwstr>
  </property>
  <property fmtid="{D5CDD505-2E9C-101B-9397-08002B2CF9AE}" pid="9" name="MSIP_Label_6bd9ddd1-4d20-43f6-abfa-fc3c07406f94_ContentBits">
    <vt:lpwstr>0</vt:lpwstr>
  </property>
</Properties>
</file>