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64" r:id="rId3"/>
  </p:sldMasterIdLst>
  <p:notesMasterIdLst>
    <p:notesMasterId r:id="rId23"/>
  </p:notesMasterIdLst>
  <p:sldIdLst>
    <p:sldId id="280" r:id="rId4"/>
    <p:sldId id="330" r:id="rId5"/>
    <p:sldId id="343" r:id="rId6"/>
    <p:sldId id="323" r:id="rId7"/>
    <p:sldId id="352" r:id="rId8"/>
    <p:sldId id="331" r:id="rId9"/>
    <p:sldId id="341" r:id="rId10"/>
    <p:sldId id="353" r:id="rId11"/>
    <p:sldId id="335" r:id="rId12"/>
    <p:sldId id="340" r:id="rId13"/>
    <p:sldId id="354" r:id="rId14"/>
    <p:sldId id="333" r:id="rId15"/>
    <p:sldId id="347" r:id="rId16"/>
    <p:sldId id="349" r:id="rId17"/>
    <p:sldId id="350" r:id="rId18"/>
    <p:sldId id="344" r:id="rId19"/>
    <p:sldId id="346" r:id="rId20"/>
    <p:sldId id="339" r:id="rId21"/>
    <p:sldId id="351" r:id="rId22"/>
  </p:sldIdLst>
  <p:sldSz cx="12192000" cy="6858000"/>
  <p:notesSz cx="6797675" cy="9925050"/>
  <p:embeddedFontLs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ibA7sARjt88OXPyJ2CFEz3obO+r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 Hogan" initials="TH" lastIdx="15" clrIdx="0">
    <p:extLst>
      <p:ext uri="{19B8F6BF-5375-455C-9EA6-DF929625EA0E}">
        <p15:presenceInfo xmlns:p15="http://schemas.microsoft.com/office/powerpoint/2012/main" userId="Teresa Hog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050"/>
    <a:srgbClr val="024776"/>
    <a:srgbClr val="009FD6"/>
    <a:srgbClr val="446BA4"/>
    <a:srgbClr val="D8D5EA"/>
    <a:srgbClr val="E4EC99"/>
    <a:srgbClr val="DFC8A9"/>
    <a:srgbClr val="CAE5EC"/>
    <a:srgbClr val="AE71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547DEB-A287-4DE6-B3CE-0716334FEA46}">
  <a:tblStyle styleId="{B2547DEB-A287-4DE6-B3CE-0716334FEA4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4601" autoAdjust="0"/>
  </p:normalViewPr>
  <p:slideViewPr>
    <p:cSldViewPr snapToGrid="0">
      <p:cViewPr varScale="1">
        <p:scale>
          <a:sx n="57" d="100"/>
          <a:sy n="57" d="100"/>
        </p:scale>
        <p:origin x="270"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48" d="100"/>
          <a:sy n="48" d="100"/>
        </p:scale>
        <p:origin x="294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48" Type="http://customschemas.google.com/relationships/presentationmetadata" Target="metadata"/><Relationship Id="rId8" Type="http://schemas.openxmlformats.org/officeDocument/2006/relationships/slide" Target="slides/slide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EE354B-B488-4037-92E4-CFBE03DBA8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E"/>
        </a:p>
      </dgm:t>
    </dgm:pt>
    <dgm:pt modelId="{8A38F54E-0216-4FCB-A710-6236DC7E7E3A}">
      <dgm:prSet phldrT="[Text]" custT="1"/>
      <dgm:spPr/>
      <dgm:t>
        <a:bodyPr/>
        <a:lstStyle/>
        <a:p>
          <a:r>
            <a:rPr lang="en-IE" sz="2800" dirty="0"/>
            <a:t>INTRA Office</a:t>
          </a:r>
        </a:p>
      </dgm:t>
    </dgm:pt>
    <dgm:pt modelId="{622CEBE3-B228-4695-84BD-A2E7CD4ECB3B}" type="parTrans" cxnId="{B7AB2C82-B4AA-4CCF-9819-594D4D35E3A1}">
      <dgm:prSet/>
      <dgm:spPr/>
      <dgm:t>
        <a:bodyPr/>
        <a:lstStyle/>
        <a:p>
          <a:endParaRPr lang="en-IE"/>
        </a:p>
      </dgm:t>
    </dgm:pt>
    <dgm:pt modelId="{7D2D8096-3020-4D7B-9C9F-BA6409E96851}" type="sibTrans" cxnId="{B7AB2C82-B4AA-4CCF-9819-594D4D35E3A1}">
      <dgm:prSet/>
      <dgm:spPr/>
      <dgm:t>
        <a:bodyPr/>
        <a:lstStyle/>
        <a:p>
          <a:endParaRPr lang="en-IE"/>
        </a:p>
      </dgm:t>
    </dgm:pt>
    <dgm:pt modelId="{0AD3E1E3-CFFB-4A4F-A773-FF5A898D3D91}">
      <dgm:prSet phldrT="[Text]" custT="1"/>
      <dgm:spPr/>
      <dgm:t>
        <a:bodyPr/>
        <a:lstStyle/>
        <a:p>
          <a:r>
            <a:rPr lang="en-IE" sz="3200" dirty="0">
              <a:solidFill>
                <a:srgbClr val="1D3050"/>
              </a:solidFill>
            </a:rPr>
            <a:t>For student internships / industrial placements as part of degree programmes</a:t>
          </a:r>
        </a:p>
      </dgm:t>
    </dgm:pt>
    <dgm:pt modelId="{141EF877-BF57-48E5-9AC3-BAF681D6A29E}" type="parTrans" cxnId="{20E06845-1CB6-4EC7-BE76-7E06C231DC75}">
      <dgm:prSet/>
      <dgm:spPr/>
      <dgm:t>
        <a:bodyPr/>
        <a:lstStyle/>
        <a:p>
          <a:endParaRPr lang="en-IE"/>
        </a:p>
      </dgm:t>
    </dgm:pt>
    <dgm:pt modelId="{F1C980D4-7D28-4BF6-B3A4-9DE914EB9D10}" type="sibTrans" cxnId="{20E06845-1CB6-4EC7-BE76-7E06C231DC75}">
      <dgm:prSet/>
      <dgm:spPr/>
      <dgm:t>
        <a:bodyPr/>
        <a:lstStyle/>
        <a:p>
          <a:endParaRPr lang="en-IE"/>
        </a:p>
      </dgm:t>
    </dgm:pt>
    <dgm:pt modelId="{2DEE8737-4BF3-451D-9724-F48C8A957FFA}">
      <dgm:prSet phldrT="[Text]" custT="1"/>
      <dgm:spPr/>
      <dgm:t>
        <a:bodyPr/>
        <a:lstStyle/>
        <a:p>
          <a:r>
            <a:rPr lang="en-IE" sz="2800" dirty="0"/>
            <a:t>Careers Service</a:t>
          </a:r>
        </a:p>
      </dgm:t>
    </dgm:pt>
    <dgm:pt modelId="{821520B8-99B0-469D-BD78-CD5088FB7F75}" type="parTrans" cxnId="{D970B89C-28F7-4028-BA19-E26F02A18527}">
      <dgm:prSet/>
      <dgm:spPr/>
      <dgm:t>
        <a:bodyPr/>
        <a:lstStyle/>
        <a:p>
          <a:endParaRPr lang="en-IE"/>
        </a:p>
      </dgm:t>
    </dgm:pt>
    <dgm:pt modelId="{202A74CC-8E1B-4568-A4AA-D5CE98AC5A8D}" type="sibTrans" cxnId="{D970B89C-28F7-4028-BA19-E26F02A18527}">
      <dgm:prSet/>
      <dgm:spPr/>
      <dgm:t>
        <a:bodyPr/>
        <a:lstStyle/>
        <a:p>
          <a:endParaRPr lang="en-IE"/>
        </a:p>
      </dgm:t>
    </dgm:pt>
    <dgm:pt modelId="{A5B6CF73-B8EB-4ECC-B33A-6B5869F053F4}">
      <dgm:prSet phldrT="[Text]" custT="1"/>
      <dgm:spPr/>
      <dgm:t>
        <a:bodyPr/>
        <a:lstStyle/>
        <a:p>
          <a:r>
            <a:rPr lang="en-IE" sz="3200" dirty="0">
              <a:solidFill>
                <a:srgbClr val="1D3050"/>
              </a:solidFill>
            </a:rPr>
            <a:t>Summer Internships, entry level positions, graduate programmes, experienced hires</a:t>
          </a:r>
        </a:p>
      </dgm:t>
    </dgm:pt>
    <dgm:pt modelId="{35A5C0E4-0917-469F-9BEB-290EB7707945}" type="parTrans" cxnId="{10459B7D-6A69-4567-A93A-6F9FC23C85E1}">
      <dgm:prSet/>
      <dgm:spPr/>
      <dgm:t>
        <a:bodyPr/>
        <a:lstStyle/>
        <a:p>
          <a:endParaRPr lang="en-IE"/>
        </a:p>
      </dgm:t>
    </dgm:pt>
    <dgm:pt modelId="{D2013B99-DA80-4DA8-AA1A-680F2674B8CF}" type="sibTrans" cxnId="{10459B7D-6A69-4567-A93A-6F9FC23C85E1}">
      <dgm:prSet/>
      <dgm:spPr/>
      <dgm:t>
        <a:bodyPr/>
        <a:lstStyle/>
        <a:p>
          <a:endParaRPr lang="en-IE"/>
        </a:p>
      </dgm:t>
    </dgm:pt>
    <dgm:pt modelId="{B7F08A95-7DF2-4CA6-930C-EEDABD333F84}" type="pres">
      <dgm:prSet presAssocID="{3BEE354B-B488-4037-92E4-CFBE03DBA8DD}" presName="linear" presStyleCnt="0">
        <dgm:presLayoutVars>
          <dgm:animLvl val="lvl"/>
          <dgm:resizeHandles val="exact"/>
        </dgm:presLayoutVars>
      </dgm:prSet>
      <dgm:spPr/>
    </dgm:pt>
    <dgm:pt modelId="{0DC1FDE8-354D-40AB-966A-12DAC3C24F0E}" type="pres">
      <dgm:prSet presAssocID="{8A38F54E-0216-4FCB-A710-6236DC7E7E3A}" presName="parentText" presStyleLbl="node1" presStyleIdx="0" presStyleCnt="2">
        <dgm:presLayoutVars>
          <dgm:chMax val="0"/>
          <dgm:bulletEnabled val="1"/>
        </dgm:presLayoutVars>
      </dgm:prSet>
      <dgm:spPr/>
    </dgm:pt>
    <dgm:pt modelId="{B5981C02-3936-4281-81E5-62ECB73864B4}" type="pres">
      <dgm:prSet presAssocID="{8A38F54E-0216-4FCB-A710-6236DC7E7E3A}" presName="childText" presStyleLbl="revTx" presStyleIdx="0" presStyleCnt="2">
        <dgm:presLayoutVars>
          <dgm:bulletEnabled val="1"/>
        </dgm:presLayoutVars>
      </dgm:prSet>
      <dgm:spPr/>
    </dgm:pt>
    <dgm:pt modelId="{A4D4C190-8BE8-4436-8862-371CDF67C2B5}" type="pres">
      <dgm:prSet presAssocID="{2DEE8737-4BF3-451D-9724-F48C8A957FFA}" presName="parentText" presStyleLbl="node1" presStyleIdx="1" presStyleCnt="2">
        <dgm:presLayoutVars>
          <dgm:chMax val="0"/>
          <dgm:bulletEnabled val="1"/>
        </dgm:presLayoutVars>
      </dgm:prSet>
      <dgm:spPr/>
    </dgm:pt>
    <dgm:pt modelId="{F164B429-5658-4810-B39A-652B10DD0D3B}" type="pres">
      <dgm:prSet presAssocID="{2DEE8737-4BF3-451D-9724-F48C8A957FFA}" presName="childText" presStyleLbl="revTx" presStyleIdx="1" presStyleCnt="2">
        <dgm:presLayoutVars>
          <dgm:bulletEnabled val="1"/>
        </dgm:presLayoutVars>
      </dgm:prSet>
      <dgm:spPr/>
    </dgm:pt>
  </dgm:ptLst>
  <dgm:cxnLst>
    <dgm:cxn modelId="{20E06845-1CB6-4EC7-BE76-7E06C231DC75}" srcId="{8A38F54E-0216-4FCB-A710-6236DC7E7E3A}" destId="{0AD3E1E3-CFFB-4A4F-A773-FF5A898D3D91}" srcOrd="0" destOrd="0" parTransId="{141EF877-BF57-48E5-9AC3-BAF681D6A29E}" sibTransId="{F1C980D4-7D28-4BF6-B3A4-9DE914EB9D10}"/>
    <dgm:cxn modelId="{10459B7D-6A69-4567-A93A-6F9FC23C85E1}" srcId="{2DEE8737-4BF3-451D-9724-F48C8A957FFA}" destId="{A5B6CF73-B8EB-4ECC-B33A-6B5869F053F4}" srcOrd="0" destOrd="0" parTransId="{35A5C0E4-0917-469F-9BEB-290EB7707945}" sibTransId="{D2013B99-DA80-4DA8-AA1A-680F2674B8CF}"/>
    <dgm:cxn modelId="{B7AB2C82-B4AA-4CCF-9819-594D4D35E3A1}" srcId="{3BEE354B-B488-4037-92E4-CFBE03DBA8DD}" destId="{8A38F54E-0216-4FCB-A710-6236DC7E7E3A}" srcOrd="0" destOrd="0" parTransId="{622CEBE3-B228-4695-84BD-A2E7CD4ECB3B}" sibTransId="{7D2D8096-3020-4D7B-9C9F-BA6409E96851}"/>
    <dgm:cxn modelId="{D970B89C-28F7-4028-BA19-E26F02A18527}" srcId="{3BEE354B-B488-4037-92E4-CFBE03DBA8DD}" destId="{2DEE8737-4BF3-451D-9724-F48C8A957FFA}" srcOrd="1" destOrd="0" parTransId="{821520B8-99B0-469D-BD78-CD5088FB7F75}" sibTransId="{202A74CC-8E1B-4568-A4AA-D5CE98AC5A8D}"/>
    <dgm:cxn modelId="{24F5AFAC-DBDE-4705-B5CD-742F8892C33F}" type="presOf" srcId="{A5B6CF73-B8EB-4ECC-B33A-6B5869F053F4}" destId="{F164B429-5658-4810-B39A-652B10DD0D3B}" srcOrd="0" destOrd="0" presId="urn:microsoft.com/office/officeart/2005/8/layout/vList2"/>
    <dgm:cxn modelId="{857766C4-5F32-45A0-9FBB-88DAC7F9A436}" type="presOf" srcId="{3BEE354B-B488-4037-92E4-CFBE03DBA8DD}" destId="{B7F08A95-7DF2-4CA6-930C-EEDABD333F84}" srcOrd="0" destOrd="0" presId="urn:microsoft.com/office/officeart/2005/8/layout/vList2"/>
    <dgm:cxn modelId="{2619B6C6-17D0-4119-9580-097FFF596180}" type="presOf" srcId="{0AD3E1E3-CFFB-4A4F-A773-FF5A898D3D91}" destId="{B5981C02-3936-4281-81E5-62ECB73864B4}" srcOrd="0" destOrd="0" presId="urn:microsoft.com/office/officeart/2005/8/layout/vList2"/>
    <dgm:cxn modelId="{C496D6CC-8287-4D8A-AF2D-0EF4551169F6}" type="presOf" srcId="{2DEE8737-4BF3-451D-9724-F48C8A957FFA}" destId="{A4D4C190-8BE8-4436-8862-371CDF67C2B5}" srcOrd="0" destOrd="0" presId="urn:microsoft.com/office/officeart/2005/8/layout/vList2"/>
    <dgm:cxn modelId="{867083D0-F4B7-401E-A620-59264262E459}" type="presOf" srcId="{8A38F54E-0216-4FCB-A710-6236DC7E7E3A}" destId="{0DC1FDE8-354D-40AB-966A-12DAC3C24F0E}" srcOrd="0" destOrd="0" presId="urn:microsoft.com/office/officeart/2005/8/layout/vList2"/>
    <dgm:cxn modelId="{410D4C42-AF22-48EE-98AE-49511BC07930}" type="presParOf" srcId="{B7F08A95-7DF2-4CA6-930C-EEDABD333F84}" destId="{0DC1FDE8-354D-40AB-966A-12DAC3C24F0E}" srcOrd="0" destOrd="0" presId="urn:microsoft.com/office/officeart/2005/8/layout/vList2"/>
    <dgm:cxn modelId="{2D31923D-A513-4987-97F2-9118E5D86103}" type="presParOf" srcId="{B7F08A95-7DF2-4CA6-930C-EEDABD333F84}" destId="{B5981C02-3936-4281-81E5-62ECB73864B4}" srcOrd="1" destOrd="0" presId="urn:microsoft.com/office/officeart/2005/8/layout/vList2"/>
    <dgm:cxn modelId="{9B773E85-7E37-48E0-B7E1-CC4E60603B6C}" type="presParOf" srcId="{B7F08A95-7DF2-4CA6-930C-EEDABD333F84}" destId="{A4D4C190-8BE8-4436-8862-371CDF67C2B5}" srcOrd="2" destOrd="0" presId="urn:microsoft.com/office/officeart/2005/8/layout/vList2"/>
    <dgm:cxn modelId="{19FBF1C5-955D-4511-B6E5-C96381C539DC}" type="presParOf" srcId="{B7F08A95-7DF2-4CA6-930C-EEDABD333F84}" destId="{F164B429-5658-4810-B39A-652B10DD0D3B}" srcOrd="3"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1FDE8-354D-40AB-966A-12DAC3C24F0E}">
      <dsp:nvSpPr>
        <dsp:cNvPr id="0" name=""/>
        <dsp:cNvSpPr/>
      </dsp:nvSpPr>
      <dsp:spPr>
        <a:xfrm>
          <a:off x="0" y="45773"/>
          <a:ext cx="8669866"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INTRA Office</a:t>
          </a:r>
        </a:p>
      </dsp:txBody>
      <dsp:txXfrm>
        <a:off x="59399" y="105172"/>
        <a:ext cx="8551068" cy="1098002"/>
      </dsp:txXfrm>
    </dsp:sp>
    <dsp:sp modelId="{B5981C02-3936-4281-81E5-62ECB73864B4}">
      <dsp:nvSpPr>
        <dsp:cNvPr id="0" name=""/>
        <dsp:cNvSpPr/>
      </dsp:nvSpPr>
      <dsp:spPr>
        <a:xfrm>
          <a:off x="0" y="1262573"/>
          <a:ext cx="8669866"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268"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IE" sz="3200" kern="1200" dirty="0">
              <a:solidFill>
                <a:srgbClr val="1D3050"/>
              </a:solidFill>
            </a:rPr>
            <a:t>For student internships / industrial placements as part of degree programmes</a:t>
          </a:r>
        </a:p>
      </dsp:txBody>
      <dsp:txXfrm>
        <a:off x="0" y="1262573"/>
        <a:ext cx="8669866" cy="1076400"/>
      </dsp:txXfrm>
    </dsp:sp>
    <dsp:sp modelId="{A4D4C190-8BE8-4436-8862-371CDF67C2B5}">
      <dsp:nvSpPr>
        <dsp:cNvPr id="0" name=""/>
        <dsp:cNvSpPr/>
      </dsp:nvSpPr>
      <dsp:spPr>
        <a:xfrm>
          <a:off x="0" y="2338973"/>
          <a:ext cx="8669866"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kern="1200" dirty="0"/>
            <a:t>Careers Service</a:t>
          </a:r>
        </a:p>
      </dsp:txBody>
      <dsp:txXfrm>
        <a:off x="59399" y="2398372"/>
        <a:ext cx="8551068" cy="1098002"/>
      </dsp:txXfrm>
    </dsp:sp>
    <dsp:sp modelId="{F164B429-5658-4810-B39A-652B10DD0D3B}">
      <dsp:nvSpPr>
        <dsp:cNvPr id="0" name=""/>
        <dsp:cNvSpPr/>
      </dsp:nvSpPr>
      <dsp:spPr>
        <a:xfrm>
          <a:off x="0" y="3555773"/>
          <a:ext cx="8669866"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268"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IE" sz="3200" kern="1200" dirty="0">
              <a:solidFill>
                <a:srgbClr val="1D3050"/>
              </a:solidFill>
            </a:rPr>
            <a:t>Summer Internships, entry level positions, graduate programmes, experienced hires</a:t>
          </a:r>
        </a:p>
      </dsp:txBody>
      <dsp:txXfrm>
        <a:off x="0" y="3555773"/>
        <a:ext cx="8669866"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797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3" y="0"/>
            <a:ext cx="2945659" cy="49797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7076"/>
            <a:ext cx="2945659" cy="4979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smtClean="0">
                <a:solidFill>
                  <a:schemeClr val="dk1"/>
                </a:solidFill>
                <a:latin typeface="Calibri"/>
                <a:ea typeface="Calibri"/>
                <a:cs typeface="Calibri"/>
                <a:sym typeface="Calibri"/>
              </a:rPr>
              <a:t>1</a:t>
            </a:fld>
            <a:endParaRPr lang="en-I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443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2395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266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6085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0953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9187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2626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7442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42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8953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932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468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0687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3947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528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33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0883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4839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76dc4f7e1_2_1:notes"/>
          <p:cNvSpPr txBox="1">
            <a:spLocks noGrp="1"/>
          </p:cNvSpPr>
          <p:nvPr>
            <p:ph type="body" idx="1"/>
          </p:nvPr>
        </p:nvSpPr>
        <p:spPr>
          <a:xfrm>
            <a:off x="679768" y="4776430"/>
            <a:ext cx="5438140" cy="3908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1276dc4f7e1_2_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6318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1441038" y="6594231"/>
            <a:ext cx="4114800" cy="237392"/>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Tree>
    <p:extLst>
      <p:ext uri="{BB962C8B-B14F-4D97-AF65-F5344CB8AC3E}">
        <p14:creationId xmlns:p14="http://schemas.microsoft.com/office/powerpoint/2010/main" val="15278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40247" y="1699245"/>
            <a:ext cx="4324818" cy="3668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0226" y="1699245"/>
            <a:ext cx="4248910" cy="3668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3"/>
          </p:nvPr>
        </p:nvSpPr>
        <p:spPr>
          <a:xfrm>
            <a:off x="1441038" y="6594231"/>
            <a:ext cx="4114800" cy="237392"/>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Tree>
    <p:extLst>
      <p:ext uri="{BB962C8B-B14F-4D97-AF65-F5344CB8AC3E}">
        <p14:creationId xmlns:p14="http://schemas.microsoft.com/office/powerpoint/2010/main" val="126754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88204" y="291829"/>
            <a:ext cx="9144000" cy="1048865"/>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2088204" y="143277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10868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610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1038" y="478472"/>
            <a:ext cx="9144000" cy="954332"/>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441038" y="152487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p:cNvSpPr>
            <a:spLocks noGrp="1"/>
          </p:cNvSpPr>
          <p:nvPr>
            <p:ph type="ftr" sz="quarter" idx="3"/>
          </p:nvPr>
        </p:nvSpPr>
        <p:spPr>
          <a:xfrm>
            <a:off x="1441038" y="6594231"/>
            <a:ext cx="4114800" cy="237392"/>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Tree>
    <p:extLst>
      <p:ext uri="{BB962C8B-B14F-4D97-AF65-F5344CB8AC3E}">
        <p14:creationId xmlns:p14="http://schemas.microsoft.com/office/powerpoint/2010/main" val="207895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6" r:id="rId5"/>
    <p:sldLayoutId id="2147483657" r:id="rId6"/>
    <p:sldLayoutId id="2147483658" r:id="rId7"/>
    <p:sldLayoutId id="214748365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247" y="201574"/>
            <a:ext cx="902888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40247" y="1662075"/>
            <a:ext cx="9028888" cy="37467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16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PingFangSC-Regular" charset="-12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PingFangSC-Regular" charset="-12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PingFangSC-Regular" charset="-12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PingFangSC-Regular" charset="-12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PingFangSC-Regular" charset="-12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1978" y="160844"/>
            <a:ext cx="97649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31978" y="1621344"/>
            <a:ext cx="9764950" cy="28728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levels</a:t>
            </a:r>
          </a:p>
        </p:txBody>
      </p:sp>
    </p:spTree>
    <p:extLst>
      <p:ext uri="{BB962C8B-B14F-4D97-AF65-F5344CB8AC3E}">
        <p14:creationId xmlns:p14="http://schemas.microsoft.com/office/powerpoint/2010/main" val="3273327163"/>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4.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22.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4.png"/><Relationship Id="rId7" Type="http://schemas.openxmlformats.org/officeDocument/2006/relationships/diagramLayout" Target="../diagrams/layou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business.dcu.ie/collaborate-with-us-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careers@dcu.ie" TargetMode="External"/><Relationship Id="rId5" Type="http://schemas.openxmlformats.org/officeDocument/2006/relationships/hyperlink" Target="mailto:intra@dcu.ie"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G"/><Relationship Id="rId3" Type="http://schemas.openxmlformats.org/officeDocument/2006/relationships/image" Target="../media/image10.jpeg"/><Relationship Id="rId7" Type="http://schemas.openxmlformats.org/officeDocument/2006/relationships/image" Target="../media/image14.jpg"/><Relationship Id="rId12" Type="http://schemas.openxmlformats.org/officeDocument/2006/relationships/image" Target="../media/image19.jfif"/><Relationship Id="rId17" Type="http://schemas.openxmlformats.org/officeDocument/2006/relationships/image" Target="../media/image9.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JPG"/><Relationship Id="rId1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hyperlink" Target="https://business.dcu.ie/staff/dr-brian-harne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514007"/>
          </a:xfrm>
          <a:solidFill>
            <a:schemeClr val="accent1">
              <a:lumMod val="50000"/>
            </a:schemeClr>
          </a:solidFill>
          <a:ln>
            <a:solidFill>
              <a:schemeClr val="tx2"/>
            </a:solidFill>
          </a:ln>
        </p:spPr>
        <p:txBody>
          <a:bodyPr>
            <a:normAutofit fontScale="90000"/>
          </a:bodyPr>
          <a:lstStyle/>
          <a:p>
            <a:r>
              <a:rPr lang="en-IE" b="0" i="0" dirty="0">
                <a:solidFill>
                  <a:schemeClr val="bg1"/>
                </a:solidFill>
                <a:effectLst/>
                <a:latin typeface="Arial" panose="020B0604020202020204" pitchFamily="34" charset="0"/>
                <a:cs typeface="Arial" panose="020B0604020202020204" pitchFamily="34" charset="0"/>
              </a:rPr>
              <a:t>UNIVERSITIES AND SMEs – WAYS TO ENGAGE</a:t>
            </a:r>
            <a:br>
              <a:rPr lang="en-IE" sz="4400" dirty="0">
                <a:solidFill>
                  <a:schemeClr val="bg1"/>
                </a:solidFill>
              </a:rPr>
            </a:br>
            <a:endParaRPr lang="en-US" dirty="0"/>
          </a:p>
        </p:txBody>
      </p:sp>
      <p:sp>
        <p:nvSpPr>
          <p:cNvPr id="3" name="Subtitle 2"/>
          <p:cNvSpPr>
            <a:spLocks noGrp="1"/>
          </p:cNvSpPr>
          <p:nvPr>
            <p:ph type="subTitle" idx="1"/>
          </p:nvPr>
        </p:nvSpPr>
        <p:spPr>
          <a:xfrm>
            <a:off x="2208890" y="1852081"/>
            <a:ext cx="7774220" cy="1178985"/>
          </a:xfrm>
        </p:spPr>
        <p:txBody>
          <a:bodyPr>
            <a:normAutofit fontScale="25000" lnSpcReduction="20000"/>
          </a:bodyPr>
          <a:lstStyle/>
          <a:p>
            <a:pPr>
              <a:lnSpc>
                <a:spcPct val="170000"/>
              </a:lnSpc>
            </a:pPr>
            <a:r>
              <a:rPr lang="en-IE" sz="8000" b="1" i="0" dirty="0">
                <a:solidFill>
                  <a:srgbClr val="1D3050"/>
                </a:solidFill>
                <a:effectLst/>
              </a:rPr>
              <a:t>Prof Teresa Hogan - Director of the Small Business Charter  </a:t>
            </a:r>
          </a:p>
          <a:p>
            <a:pPr>
              <a:lnSpc>
                <a:spcPct val="170000"/>
              </a:lnSpc>
            </a:pPr>
            <a:r>
              <a:rPr lang="en-IE" sz="8000" b="1" i="0" dirty="0">
                <a:solidFill>
                  <a:srgbClr val="1D3050"/>
                </a:solidFill>
                <a:effectLst/>
              </a:rPr>
              <a:t>Yvonne McLoughlin - Head of Careers Service </a:t>
            </a:r>
            <a:endParaRPr lang="en-IE" sz="8000" b="1" dirty="0">
              <a:solidFill>
                <a:srgbClr val="1D3050"/>
              </a:solidFill>
            </a:endParaRPr>
          </a:p>
          <a:p>
            <a:endParaRPr lang="en-US" dirty="0"/>
          </a:p>
        </p:txBody>
      </p:sp>
      <p:pic>
        <p:nvPicPr>
          <p:cNvPr id="5" name="Picture 4">
            <a:extLst>
              <a:ext uri="{FF2B5EF4-FFF2-40B4-BE49-F238E27FC236}">
                <a16:creationId xmlns:a16="http://schemas.microsoft.com/office/drawing/2014/main" id="{317E199A-6F12-44E9-9EBA-41F39A6AA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405" y="6101208"/>
            <a:ext cx="1473693" cy="756792"/>
          </a:xfrm>
          <a:prstGeom prst="rect">
            <a:avLst/>
          </a:prstGeom>
        </p:spPr>
      </p:pic>
      <p:pic>
        <p:nvPicPr>
          <p:cNvPr id="6" name="Picture 5">
            <a:extLst>
              <a:ext uri="{FF2B5EF4-FFF2-40B4-BE49-F238E27FC236}">
                <a16:creationId xmlns:a16="http://schemas.microsoft.com/office/drawing/2014/main" id="{E6DBEF15-306B-469A-A48F-F7EF8D164E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098" y="6103010"/>
            <a:ext cx="2316950" cy="724338"/>
          </a:xfrm>
          <a:prstGeom prst="rect">
            <a:avLst/>
          </a:prstGeom>
        </p:spPr>
      </p:pic>
      <p:pic>
        <p:nvPicPr>
          <p:cNvPr id="7" name="Google Shape;95;p1">
            <a:extLst>
              <a:ext uri="{FF2B5EF4-FFF2-40B4-BE49-F238E27FC236}">
                <a16:creationId xmlns:a16="http://schemas.microsoft.com/office/drawing/2014/main" id="{290BE9BC-2437-4B4F-A86F-2F89EBB15807}"/>
              </a:ext>
            </a:extLst>
          </p:cNvPr>
          <p:cNvPicPr preferRelativeResize="0"/>
          <p:nvPr/>
        </p:nvPicPr>
        <p:blipFill>
          <a:blip r:embed="rId5">
            <a:alphaModFix/>
          </a:blip>
          <a:stretch>
            <a:fillRect/>
          </a:stretch>
        </p:blipFill>
        <p:spPr>
          <a:xfrm>
            <a:off x="5730048" y="6117433"/>
            <a:ext cx="2382981" cy="740565"/>
          </a:xfrm>
          <a:prstGeom prst="rect">
            <a:avLst/>
          </a:prstGeom>
          <a:noFill/>
          <a:ln>
            <a:noFill/>
          </a:ln>
        </p:spPr>
      </p:pic>
      <p:pic>
        <p:nvPicPr>
          <p:cNvPr id="8" name="Picture 7">
            <a:extLst>
              <a:ext uri="{FF2B5EF4-FFF2-40B4-BE49-F238E27FC236}">
                <a16:creationId xmlns:a16="http://schemas.microsoft.com/office/drawing/2014/main" id="{E9B09426-4F56-4FB6-AD26-1F035B62E5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3029" y="6121288"/>
            <a:ext cx="2225282" cy="740565"/>
          </a:xfrm>
          <a:prstGeom prst="rect">
            <a:avLst/>
          </a:prstGeom>
        </p:spPr>
      </p:pic>
      <p:pic>
        <p:nvPicPr>
          <p:cNvPr id="9" name="Picture 8">
            <a:extLst>
              <a:ext uri="{FF2B5EF4-FFF2-40B4-BE49-F238E27FC236}">
                <a16:creationId xmlns:a16="http://schemas.microsoft.com/office/drawing/2014/main" id="{4C6F2459-9EE6-4176-BA4F-4EC67DA5D4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8311" y="6117433"/>
            <a:ext cx="1853689" cy="679263"/>
          </a:xfrm>
          <a:prstGeom prst="rect">
            <a:avLst/>
          </a:prstGeom>
        </p:spPr>
      </p:pic>
    </p:spTree>
    <p:extLst>
      <p:ext uri="{BB962C8B-B14F-4D97-AF65-F5344CB8AC3E}">
        <p14:creationId xmlns:p14="http://schemas.microsoft.com/office/powerpoint/2010/main" val="275096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5" name="Google Shape;105;g1276dc4f7e1_2_1" descr="DCU hosts international Qualitative Research Summer School | DCU"/>
          <p:cNvSpPr/>
          <p:nvPr/>
        </p:nvSpPr>
        <p:spPr>
          <a:xfrm>
            <a:off x="307974" y="7937"/>
            <a:ext cx="5021100" cy="502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9" name="TextBox 18"/>
          <p:cNvSpPr txBox="1"/>
          <p:nvPr/>
        </p:nvSpPr>
        <p:spPr>
          <a:xfrm>
            <a:off x="3585405" y="3349587"/>
            <a:ext cx="1074402" cy="692497"/>
          </a:xfrm>
          <a:prstGeom prst="rect">
            <a:avLst/>
          </a:prstGeom>
          <a:noFill/>
        </p:spPr>
        <p:txBody>
          <a:bodyPr wrap="square" rtlCol="0">
            <a:spAutoFit/>
          </a:bodyPr>
          <a:lstStyle/>
          <a:p>
            <a:pPr algn="r"/>
            <a:r>
              <a:rPr lang="en-IE" sz="1300" dirty="0">
                <a:solidFill>
                  <a:schemeClr val="bg1"/>
                </a:solidFill>
              </a:rPr>
              <a:t>Enabling knowledge transfer</a:t>
            </a:r>
          </a:p>
        </p:txBody>
      </p:sp>
      <p:sp>
        <p:nvSpPr>
          <p:cNvPr id="71" name="TextBox 70"/>
          <p:cNvSpPr txBox="1"/>
          <p:nvPr/>
        </p:nvSpPr>
        <p:spPr>
          <a:xfrm>
            <a:off x="2676238" y="1"/>
            <a:ext cx="8346217" cy="2739211"/>
          </a:xfrm>
          <a:prstGeom prst="rect">
            <a:avLst/>
          </a:prstGeom>
          <a:noFill/>
        </p:spPr>
        <p:txBody>
          <a:bodyPr wrap="square" rtlCol="0">
            <a:spAutoFit/>
          </a:bodyPr>
          <a:lstStyle/>
          <a:p>
            <a:pPr marL="114300" indent="0" algn="ctr">
              <a:buNone/>
            </a:pPr>
            <a:r>
              <a:rPr lang="en-GB" sz="3600" b="1" dirty="0">
                <a:solidFill>
                  <a:srgbClr val="1D3050"/>
                </a:solidFill>
                <a:latin typeface="+mj-lt"/>
              </a:rPr>
              <a:t>Sample Staff  Projects </a:t>
            </a:r>
            <a:endParaRPr lang="en-IE" sz="2800" b="1" dirty="0">
              <a:solidFill>
                <a:srgbClr val="1D3050"/>
              </a:solidFill>
            </a:endParaRPr>
          </a:p>
          <a:p>
            <a:endParaRPr lang="en-IE" sz="3600" dirty="0">
              <a:solidFill>
                <a:srgbClr val="1D3050"/>
              </a:solidFill>
            </a:endParaRPr>
          </a:p>
          <a:p>
            <a:pPr marL="439738">
              <a:buNone/>
            </a:pPr>
            <a:r>
              <a:rPr lang="en-IE" sz="3200" b="1" dirty="0">
                <a:solidFill>
                  <a:srgbClr val="1D3050"/>
                </a:solidFill>
              </a:rPr>
              <a:t>45  Innovation vouchers with SMEs </a:t>
            </a:r>
          </a:p>
          <a:p>
            <a:pPr marL="627063" indent="-187325">
              <a:buNone/>
            </a:pPr>
            <a:r>
              <a:rPr lang="en-IE" sz="3200" b="1" dirty="0">
                <a:solidFill>
                  <a:srgbClr val="1D3050"/>
                </a:solidFill>
              </a:rPr>
              <a:t>27  Vouchers from Business School</a:t>
            </a:r>
          </a:p>
          <a:p>
            <a:endParaRPr lang="en-IE" sz="3600" dirty="0">
              <a:solidFill>
                <a:srgbClr val="1D3050"/>
              </a:solidFill>
            </a:endParaRPr>
          </a:p>
        </p:txBody>
      </p:sp>
      <p:pic>
        <p:nvPicPr>
          <p:cNvPr id="3" name="Picture 2">
            <a:extLst>
              <a:ext uri="{FF2B5EF4-FFF2-40B4-BE49-F238E27FC236}">
                <a16:creationId xmlns:a16="http://schemas.microsoft.com/office/drawing/2014/main" id="{7107CA40-9D63-4649-8C8D-9E1B70D7429A}"/>
              </a:ext>
            </a:extLst>
          </p:cNvPr>
          <p:cNvPicPr>
            <a:picLocks noChangeAspect="1"/>
          </p:cNvPicPr>
          <p:nvPr/>
        </p:nvPicPr>
        <p:blipFill>
          <a:blip r:embed="rId3"/>
          <a:stretch>
            <a:fillRect/>
          </a:stretch>
        </p:blipFill>
        <p:spPr>
          <a:xfrm>
            <a:off x="0" y="67694"/>
            <a:ext cx="2566184" cy="1618938"/>
          </a:xfrm>
          <a:prstGeom prst="rect">
            <a:avLst/>
          </a:prstGeom>
        </p:spPr>
      </p:pic>
      <p:sp>
        <p:nvSpPr>
          <p:cNvPr id="2" name="Slide Number Placeholder 1">
            <a:extLst>
              <a:ext uri="{FF2B5EF4-FFF2-40B4-BE49-F238E27FC236}">
                <a16:creationId xmlns:a16="http://schemas.microsoft.com/office/drawing/2014/main" id="{E454A367-326E-4205-B5B5-B0C701BE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10</a:t>
            </a:fld>
            <a:endParaRPr lang="en-IE" dirty="0"/>
          </a:p>
        </p:txBody>
      </p:sp>
      <p:pic>
        <p:nvPicPr>
          <p:cNvPr id="10" name="Picture 9">
            <a:extLst>
              <a:ext uri="{FF2B5EF4-FFF2-40B4-BE49-F238E27FC236}">
                <a16:creationId xmlns:a16="http://schemas.microsoft.com/office/drawing/2014/main" id="{3C542C17-E38A-4831-A8F6-0E4662D9E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75" y="1754326"/>
            <a:ext cx="1818004" cy="1983204"/>
          </a:xfrm>
          <a:prstGeom prst="rect">
            <a:avLst/>
          </a:prstGeom>
        </p:spPr>
      </p:pic>
      <p:pic>
        <p:nvPicPr>
          <p:cNvPr id="11" name="Picture 10">
            <a:extLst>
              <a:ext uri="{FF2B5EF4-FFF2-40B4-BE49-F238E27FC236}">
                <a16:creationId xmlns:a16="http://schemas.microsoft.com/office/drawing/2014/main" id="{2F2B3640-301E-4CA5-B8D5-48E1E2DD06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8498" y="2125547"/>
            <a:ext cx="1902489" cy="697417"/>
          </a:xfrm>
          <a:prstGeom prst="rect">
            <a:avLst/>
          </a:prstGeom>
        </p:spPr>
      </p:pic>
      <p:sp>
        <p:nvSpPr>
          <p:cNvPr id="13" name="Text Placeholder 12">
            <a:extLst>
              <a:ext uri="{FF2B5EF4-FFF2-40B4-BE49-F238E27FC236}">
                <a16:creationId xmlns:a16="http://schemas.microsoft.com/office/drawing/2014/main" id="{C6DB38BF-A02C-43C0-AF87-B9F19C84F005}"/>
              </a:ext>
            </a:extLst>
          </p:cNvPr>
          <p:cNvSpPr>
            <a:spLocks noGrp="1"/>
          </p:cNvSpPr>
          <p:nvPr>
            <p:ph type="body" idx="1"/>
          </p:nvPr>
        </p:nvSpPr>
        <p:spPr>
          <a:xfrm>
            <a:off x="350321" y="2536312"/>
            <a:ext cx="11904013" cy="4203162"/>
          </a:xfrm>
          <a:prstGeom prst="rect">
            <a:avLst/>
          </a:prstGeom>
        </p:spPr>
        <p:txBody>
          <a:bodyPr wrap="square">
            <a:spAutoFit/>
          </a:bodyPr>
          <a:lstStyle/>
          <a:p>
            <a:pPr marL="2952750" indent="90488">
              <a:buNone/>
            </a:pPr>
            <a:r>
              <a:rPr lang="en-IE" sz="3600" b="1" u="sng" dirty="0">
                <a:solidFill>
                  <a:srgbClr val="1D3050"/>
                </a:solidFill>
              </a:rPr>
              <a:t>EXAMPLES</a:t>
            </a:r>
          </a:p>
          <a:p>
            <a:pPr marL="3051175" indent="-457200">
              <a:buClr>
                <a:srgbClr val="1D3050"/>
              </a:buClr>
              <a:buFont typeface="Wingdings" panose="05000000000000000000" pitchFamily="2" charset="2"/>
              <a:buChar char="Ø"/>
            </a:pPr>
            <a:endParaRPr lang="en-IE" dirty="0">
              <a:solidFill>
                <a:srgbClr val="1D3050"/>
              </a:solidFill>
            </a:endParaRPr>
          </a:p>
          <a:p>
            <a:pPr marL="3051175" indent="-457200">
              <a:buClr>
                <a:srgbClr val="1D3050"/>
              </a:buClr>
              <a:buFont typeface="Wingdings" panose="05000000000000000000" pitchFamily="2" charset="2"/>
              <a:buChar char="Ø"/>
            </a:pPr>
            <a:r>
              <a:rPr lang="en-IE" b="1" dirty="0">
                <a:solidFill>
                  <a:srgbClr val="1D3050"/>
                </a:solidFill>
                <a:latin typeface="+mj-lt"/>
              </a:rPr>
              <a:t>SME Consulting Company – </a:t>
            </a:r>
            <a:r>
              <a:rPr lang="en-IE" b="1" i="1" dirty="0">
                <a:solidFill>
                  <a:srgbClr val="1D3050"/>
                </a:solidFill>
                <a:latin typeface="+mj-lt"/>
              </a:rPr>
              <a:t>Future of Work</a:t>
            </a:r>
          </a:p>
          <a:p>
            <a:pPr marL="3051175" indent="-457200">
              <a:buClr>
                <a:srgbClr val="1D3050"/>
              </a:buClr>
              <a:buFont typeface="Wingdings" panose="05000000000000000000" pitchFamily="2" charset="2"/>
              <a:buChar char="Ø"/>
            </a:pPr>
            <a:endParaRPr lang="en-IE" b="1" i="1" dirty="0">
              <a:solidFill>
                <a:srgbClr val="1D3050"/>
              </a:solidFill>
              <a:latin typeface="+mj-lt"/>
            </a:endParaRPr>
          </a:p>
          <a:p>
            <a:pPr marL="3051175" indent="-457200">
              <a:buClr>
                <a:srgbClr val="1D3050"/>
              </a:buClr>
              <a:buFont typeface="Wingdings" panose="05000000000000000000" pitchFamily="2" charset="2"/>
              <a:buChar char="Ø"/>
            </a:pPr>
            <a:r>
              <a:rPr lang="en-IE" b="1" dirty="0">
                <a:solidFill>
                  <a:srgbClr val="1D3050"/>
                </a:solidFill>
                <a:latin typeface="+mj-lt"/>
              </a:rPr>
              <a:t>eCommerce infrastructure audit </a:t>
            </a:r>
          </a:p>
          <a:p>
            <a:pPr>
              <a:buClr>
                <a:srgbClr val="1D3050"/>
              </a:buClr>
              <a:buFont typeface="Wingdings" panose="05000000000000000000" pitchFamily="2" charset="2"/>
              <a:buChar char="Ø"/>
            </a:pPr>
            <a:endParaRPr lang="en-IE" b="1" dirty="0">
              <a:solidFill>
                <a:srgbClr val="1D3050"/>
              </a:solidFill>
              <a:latin typeface="+mj-lt"/>
            </a:endParaRPr>
          </a:p>
          <a:p>
            <a:pPr marL="3051175" indent="-457200" defTabSz="179388">
              <a:buClr>
                <a:srgbClr val="1D3050"/>
              </a:buClr>
              <a:buFont typeface="Wingdings" panose="05000000000000000000" pitchFamily="2" charset="2"/>
              <a:buChar char="Ø"/>
            </a:pPr>
            <a:r>
              <a:rPr lang="en-IE" b="1" dirty="0">
                <a:solidFill>
                  <a:srgbClr val="1D3050"/>
                </a:solidFill>
                <a:latin typeface="+mj-lt"/>
              </a:rPr>
              <a:t>Digital Towns –digital readiness of rural towns and potential impacts of digitalisation</a:t>
            </a:r>
          </a:p>
        </p:txBody>
      </p:sp>
      <p:pic>
        <p:nvPicPr>
          <p:cNvPr id="14" name="Picture 13">
            <a:extLst>
              <a:ext uri="{FF2B5EF4-FFF2-40B4-BE49-F238E27FC236}">
                <a16:creationId xmlns:a16="http://schemas.microsoft.com/office/drawing/2014/main" id="{21EF58B1-90EA-4496-B738-BC72695940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499" y="3942735"/>
            <a:ext cx="1781186" cy="647701"/>
          </a:xfrm>
          <a:prstGeom prst="rect">
            <a:avLst/>
          </a:prstGeom>
        </p:spPr>
      </p:pic>
      <p:pic>
        <p:nvPicPr>
          <p:cNvPr id="15" name="Picture 14">
            <a:extLst>
              <a:ext uri="{FF2B5EF4-FFF2-40B4-BE49-F238E27FC236}">
                <a16:creationId xmlns:a16="http://schemas.microsoft.com/office/drawing/2014/main" id="{FF8025F5-ABB7-42BF-8316-A66ACA0A5A37}"/>
              </a:ext>
            </a:extLst>
          </p:cNvPr>
          <p:cNvPicPr>
            <a:picLocks noChangeAspect="1"/>
          </p:cNvPicPr>
          <p:nvPr/>
        </p:nvPicPr>
        <p:blipFill>
          <a:blip r:embed="rId7"/>
          <a:stretch>
            <a:fillRect/>
          </a:stretch>
        </p:blipFill>
        <p:spPr>
          <a:xfrm>
            <a:off x="392499" y="4957172"/>
            <a:ext cx="1781186" cy="609723"/>
          </a:xfrm>
          <a:prstGeom prst="rect">
            <a:avLst/>
          </a:prstGeom>
        </p:spPr>
      </p:pic>
      <p:pic>
        <p:nvPicPr>
          <p:cNvPr id="16" name="Picture 15">
            <a:extLst>
              <a:ext uri="{FF2B5EF4-FFF2-40B4-BE49-F238E27FC236}">
                <a16:creationId xmlns:a16="http://schemas.microsoft.com/office/drawing/2014/main" id="{D532912F-DB09-4526-B085-F3397A4BFF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499" y="5851465"/>
            <a:ext cx="1713556" cy="797492"/>
          </a:xfrm>
          <a:prstGeom prst="rect">
            <a:avLst/>
          </a:prstGeom>
        </p:spPr>
      </p:pic>
      <p:pic>
        <p:nvPicPr>
          <p:cNvPr id="17" name="Picture 2">
            <a:extLst>
              <a:ext uri="{FF2B5EF4-FFF2-40B4-BE49-F238E27FC236}">
                <a16:creationId xmlns:a16="http://schemas.microsoft.com/office/drawing/2014/main" id="{276AE2E0-FC7A-4559-BBFA-57C6266D79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22455" y="0"/>
            <a:ext cx="1169545" cy="127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626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5" name="Google Shape;105;g1276dc4f7e1_2_1" descr="DCU hosts international Qualitative Research Summer School | DCU"/>
          <p:cNvSpPr/>
          <p:nvPr/>
        </p:nvSpPr>
        <p:spPr>
          <a:xfrm>
            <a:off x="307974" y="7937"/>
            <a:ext cx="5021100" cy="502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9" name="TextBox 18"/>
          <p:cNvSpPr txBox="1"/>
          <p:nvPr/>
        </p:nvSpPr>
        <p:spPr>
          <a:xfrm>
            <a:off x="3585405" y="3349587"/>
            <a:ext cx="1074402" cy="692497"/>
          </a:xfrm>
          <a:prstGeom prst="rect">
            <a:avLst/>
          </a:prstGeom>
          <a:noFill/>
        </p:spPr>
        <p:txBody>
          <a:bodyPr wrap="square" rtlCol="0">
            <a:spAutoFit/>
          </a:bodyPr>
          <a:lstStyle/>
          <a:p>
            <a:pPr algn="r"/>
            <a:r>
              <a:rPr lang="en-IE" sz="1300" dirty="0">
                <a:solidFill>
                  <a:schemeClr val="bg1"/>
                </a:solidFill>
              </a:rPr>
              <a:t>Enabling knowledge transfer</a:t>
            </a:r>
          </a:p>
        </p:txBody>
      </p:sp>
      <p:sp>
        <p:nvSpPr>
          <p:cNvPr id="71" name="TextBox 70"/>
          <p:cNvSpPr txBox="1"/>
          <p:nvPr/>
        </p:nvSpPr>
        <p:spPr>
          <a:xfrm>
            <a:off x="1196653" y="0"/>
            <a:ext cx="10687373" cy="1877437"/>
          </a:xfrm>
          <a:prstGeom prst="rect">
            <a:avLst/>
          </a:prstGeom>
          <a:noFill/>
        </p:spPr>
        <p:txBody>
          <a:bodyPr wrap="square" rtlCol="0">
            <a:spAutoFit/>
          </a:bodyPr>
          <a:lstStyle/>
          <a:p>
            <a:endParaRPr lang="en-GB" sz="3600" b="1" dirty="0">
              <a:solidFill>
                <a:srgbClr val="1D3050"/>
              </a:solidFill>
            </a:endParaRPr>
          </a:p>
          <a:p>
            <a:pPr algn="ctr"/>
            <a:r>
              <a:rPr lang="en-GB" sz="4400" b="1" dirty="0">
                <a:solidFill>
                  <a:srgbClr val="1D3050"/>
                </a:solidFill>
              </a:rPr>
              <a:t>FOCUS on SME Engagement</a:t>
            </a:r>
          </a:p>
          <a:p>
            <a:endParaRPr lang="en-IE" sz="3600" dirty="0">
              <a:solidFill>
                <a:srgbClr val="1D3050"/>
              </a:solidFill>
            </a:endParaRPr>
          </a:p>
        </p:txBody>
      </p:sp>
      <p:sp>
        <p:nvSpPr>
          <p:cNvPr id="6" name="Text Placeholder 5">
            <a:extLst>
              <a:ext uri="{FF2B5EF4-FFF2-40B4-BE49-F238E27FC236}">
                <a16:creationId xmlns:a16="http://schemas.microsoft.com/office/drawing/2014/main" id="{232E6030-0450-48A4-A395-3F86D6DD90F0}"/>
              </a:ext>
            </a:extLst>
          </p:cNvPr>
          <p:cNvSpPr>
            <a:spLocks noGrp="1"/>
          </p:cNvSpPr>
          <p:nvPr>
            <p:ph type="body" idx="1"/>
          </p:nvPr>
        </p:nvSpPr>
        <p:spPr>
          <a:xfrm>
            <a:off x="4220720" y="1286933"/>
            <a:ext cx="7446347" cy="3471334"/>
          </a:xfrm>
        </p:spPr>
        <p:txBody>
          <a:bodyPr>
            <a:normAutofit/>
          </a:bodyPr>
          <a:lstStyle/>
          <a:p>
            <a:pPr marL="628650" indent="-514350">
              <a:lnSpc>
                <a:spcPct val="100000"/>
              </a:lnSpc>
              <a:spcBef>
                <a:spcPts val="0"/>
              </a:spcBef>
              <a:buClr>
                <a:srgbClr val="1D3050"/>
              </a:buClr>
              <a:buSzPct val="100000"/>
              <a:buFont typeface="+mj-lt"/>
              <a:buAutoNum type="arabicPeriod"/>
            </a:pPr>
            <a:endParaRPr lang="en-IE" sz="3200" b="1" dirty="0">
              <a:solidFill>
                <a:srgbClr val="1D3050"/>
              </a:solidFill>
              <a:latin typeface="Arial"/>
              <a:cs typeface="Arial"/>
              <a:sym typeface="Arial"/>
            </a:endParaRPr>
          </a:p>
          <a:p>
            <a:pPr marL="628650" indent="-514350">
              <a:lnSpc>
                <a:spcPct val="100000"/>
              </a:lnSpc>
              <a:spcBef>
                <a:spcPts val="0"/>
              </a:spcBef>
              <a:buClr>
                <a:srgbClr val="1D3050"/>
              </a:buClr>
              <a:buSzPct val="100000"/>
              <a:buFont typeface="+mj-lt"/>
              <a:buAutoNum type="arabicPeriod"/>
            </a:pPr>
            <a:r>
              <a:rPr lang="en-GB" sz="3200" b="1" dirty="0">
                <a:solidFill>
                  <a:srgbClr val="1D3050"/>
                </a:solidFill>
                <a:latin typeface="Arial"/>
                <a:cs typeface="Arial"/>
                <a:sym typeface="Arial"/>
              </a:rPr>
              <a:t> Consulting Projects by Students</a:t>
            </a:r>
          </a:p>
          <a:p>
            <a:pPr marL="628650" indent="-514350">
              <a:lnSpc>
                <a:spcPct val="100000"/>
              </a:lnSpc>
              <a:spcBef>
                <a:spcPts val="0"/>
              </a:spcBef>
              <a:buClr>
                <a:srgbClr val="1D3050"/>
              </a:buClr>
              <a:buSzPct val="100000"/>
              <a:buFont typeface="+mj-lt"/>
              <a:buAutoNum type="arabicPeriod"/>
            </a:pPr>
            <a:endParaRPr lang="en-IE" sz="3200" b="1" dirty="0">
              <a:solidFill>
                <a:srgbClr val="1D3050"/>
              </a:solidFill>
              <a:latin typeface="Arial"/>
              <a:cs typeface="Arial"/>
              <a:sym typeface="Arial"/>
            </a:endParaRPr>
          </a:p>
          <a:p>
            <a:pPr marL="628650" indent="-514350">
              <a:lnSpc>
                <a:spcPct val="100000"/>
              </a:lnSpc>
              <a:spcBef>
                <a:spcPts val="0"/>
              </a:spcBef>
              <a:buClr>
                <a:srgbClr val="1D3050"/>
              </a:buClr>
              <a:buSzPct val="100000"/>
              <a:buFont typeface="+mj-lt"/>
              <a:buAutoNum type="arabicPeriod"/>
            </a:pPr>
            <a:r>
              <a:rPr lang="en-IE" sz="3200" b="1" dirty="0">
                <a:solidFill>
                  <a:srgbClr val="1D3050"/>
                </a:solidFill>
                <a:latin typeface="Arial"/>
                <a:cs typeface="Arial"/>
                <a:sym typeface="Arial"/>
              </a:rPr>
              <a:t> Sector Specific Projects </a:t>
            </a:r>
          </a:p>
          <a:p>
            <a:pPr marL="628650" indent="-514350">
              <a:lnSpc>
                <a:spcPct val="100000"/>
              </a:lnSpc>
              <a:spcBef>
                <a:spcPts val="0"/>
              </a:spcBef>
              <a:buClr>
                <a:srgbClr val="1D3050"/>
              </a:buClr>
              <a:buSzPct val="100000"/>
              <a:buFont typeface="+mj-lt"/>
              <a:buAutoNum type="arabicPeriod"/>
            </a:pPr>
            <a:endParaRPr lang="en-IE" sz="3200" b="1" dirty="0">
              <a:solidFill>
                <a:srgbClr val="1D3050"/>
              </a:solidFill>
              <a:latin typeface="Arial"/>
              <a:cs typeface="Arial"/>
              <a:sym typeface="Arial"/>
            </a:endParaRPr>
          </a:p>
          <a:p>
            <a:pPr marL="628650" indent="-514350">
              <a:lnSpc>
                <a:spcPct val="100000"/>
              </a:lnSpc>
              <a:spcBef>
                <a:spcPts val="0"/>
              </a:spcBef>
              <a:buClr>
                <a:srgbClr val="1D3050"/>
              </a:buClr>
              <a:buSzPct val="100000"/>
              <a:buFont typeface="+mj-lt"/>
              <a:buAutoNum type="arabicPeriod"/>
            </a:pPr>
            <a:r>
              <a:rPr lang="en-IE" sz="3200" b="1" dirty="0">
                <a:solidFill>
                  <a:srgbClr val="1D3050"/>
                </a:solidFill>
                <a:latin typeface="Arial"/>
                <a:cs typeface="Arial"/>
                <a:sym typeface="Arial"/>
              </a:rPr>
              <a:t> Innovation Vouchers</a:t>
            </a:r>
          </a:p>
        </p:txBody>
      </p:sp>
      <p:sp>
        <p:nvSpPr>
          <p:cNvPr id="2" name="Slide Number Placeholder 1">
            <a:extLst>
              <a:ext uri="{FF2B5EF4-FFF2-40B4-BE49-F238E27FC236}">
                <a16:creationId xmlns:a16="http://schemas.microsoft.com/office/drawing/2014/main" id="{E454A367-326E-4205-B5B5-B0C701BE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11</a:t>
            </a:fld>
            <a:endParaRPr lang="en-IE" dirty="0"/>
          </a:p>
        </p:txBody>
      </p:sp>
      <p:pic>
        <p:nvPicPr>
          <p:cNvPr id="12" name="Google Shape;95;p1">
            <a:extLst>
              <a:ext uri="{FF2B5EF4-FFF2-40B4-BE49-F238E27FC236}">
                <a16:creationId xmlns:a16="http://schemas.microsoft.com/office/drawing/2014/main" id="{DF26616D-C2FA-45DE-A1BA-EAA2D1C8CA8D}"/>
              </a:ext>
            </a:extLst>
          </p:cNvPr>
          <p:cNvPicPr preferRelativeResize="0"/>
          <p:nvPr/>
        </p:nvPicPr>
        <p:blipFill>
          <a:blip r:embed="rId3">
            <a:alphaModFix/>
          </a:blip>
          <a:stretch>
            <a:fillRect/>
          </a:stretch>
        </p:blipFill>
        <p:spPr>
          <a:xfrm>
            <a:off x="8932332" y="5375275"/>
            <a:ext cx="3273426" cy="1472142"/>
          </a:xfrm>
          <a:prstGeom prst="rect">
            <a:avLst/>
          </a:prstGeom>
          <a:noFill/>
          <a:ln>
            <a:noFill/>
          </a:ln>
        </p:spPr>
      </p:pic>
      <p:pic>
        <p:nvPicPr>
          <p:cNvPr id="10" name="Picture 2">
            <a:extLst>
              <a:ext uri="{FF2B5EF4-FFF2-40B4-BE49-F238E27FC236}">
                <a16:creationId xmlns:a16="http://schemas.microsoft.com/office/drawing/2014/main" id="{AF5A3856-C9EB-467D-94FE-481C6C4A1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58" y="0"/>
            <a:ext cx="1859491" cy="18774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C72D501-BB44-4118-BF38-477D01879FA2}"/>
              </a:ext>
            </a:extLst>
          </p:cNvPr>
          <p:cNvPicPr>
            <a:picLocks noChangeAspect="1"/>
          </p:cNvPicPr>
          <p:nvPr/>
        </p:nvPicPr>
        <p:blipFill>
          <a:blip r:embed="rId5"/>
          <a:stretch>
            <a:fillRect/>
          </a:stretch>
        </p:blipFill>
        <p:spPr>
          <a:xfrm>
            <a:off x="-38832" y="2021900"/>
            <a:ext cx="3624238" cy="3875723"/>
          </a:xfrm>
          <a:prstGeom prst="rect">
            <a:avLst/>
          </a:prstGeom>
        </p:spPr>
      </p:pic>
      <p:sp>
        <p:nvSpPr>
          <p:cNvPr id="13" name="Text Placeholder 5">
            <a:extLst>
              <a:ext uri="{FF2B5EF4-FFF2-40B4-BE49-F238E27FC236}">
                <a16:creationId xmlns:a16="http://schemas.microsoft.com/office/drawing/2014/main" id="{1AF67B24-9F88-4FFA-8034-0F9357ACAFD2}"/>
              </a:ext>
            </a:extLst>
          </p:cNvPr>
          <p:cNvSpPr txBox="1">
            <a:spLocks/>
          </p:cNvSpPr>
          <p:nvPr/>
        </p:nvSpPr>
        <p:spPr>
          <a:xfrm>
            <a:off x="4220721" y="4438833"/>
            <a:ext cx="7554826" cy="1877437"/>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Clr>
                <a:srgbClr val="1D3050"/>
              </a:buClr>
              <a:buSzPct val="100000"/>
              <a:buNone/>
            </a:pPr>
            <a:r>
              <a:rPr lang="en-GB" sz="3200" b="1" dirty="0">
                <a:solidFill>
                  <a:srgbClr val="1D3050"/>
                </a:solidFill>
                <a:latin typeface="Arial"/>
                <a:cs typeface="Arial"/>
                <a:sym typeface="Arial"/>
              </a:rPr>
              <a:t> </a:t>
            </a:r>
            <a:endParaRPr lang="en-IE" sz="3200" b="1" dirty="0">
              <a:solidFill>
                <a:srgbClr val="1D3050"/>
              </a:solidFill>
              <a:latin typeface="Arial"/>
              <a:cs typeface="Arial"/>
              <a:sym typeface="Arial"/>
            </a:endParaRPr>
          </a:p>
          <a:p>
            <a:pPr marL="114300" indent="0">
              <a:lnSpc>
                <a:spcPct val="100000"/>
              </a:lnSpc>
              <a:spcBef>
                <a:spcPts val="0"/>
              </a:spcBef>
              <a:buClr>
                <a:srgbClr val="1D3050"/>
              </a:buClr>
              <a:buSzPct val="100000"/>
              <a:buNone/>
            </a:pPr>
            <a:r>
              <a:rPr lang="en-IE" sz="3200" b="1" dirty="0">
                <a:solidFill>
                  <a:srgbClr val="1D3050"/>
                </a:solidFill>
                <a:latin typeface="Arial"/>
                <a:cs typeface="Arial"/>
                <a:sym typeface="Arial"/>
              </a:rPr>
              <a:t>4.  SME Placements – INTRA DCU</a:t>
            </a:r>
          </a:p>
          <a:p>
            <a:pPr marL="114300" indent="0">
              <a:lnSpc>
                <a:spcPct val="100000"/>
              </a:lnSpc>
              <a:spcBef>
                <a:spcPts val="0"/>
              </a:spcBef>
              <a:buClr>
                <a:srgbClr val="1D3050"/>
              </a:buClr>
              <a:buSzPct val="100000"/>
              <a:buNone/>
            </a:pPr>
            <a:endParaRPr lang="en-IE" sz="3200" b="1" dirty="0">
              <a:solidFill>
                <a:srgbClr val="1D3050"/>
              </a:solidFill>
              <a:latin typeface="Arial"/>
              <a:cs typeface="Arial"/>
              <a:sym typeface="Arial"/>
            </a:endParaRPr>
          </a:p>
          <a:p>
            <a:pPr marL="114300" indent="0">
              <a:lnSpc>
                <a:spcPct val="100000"/>
              </a:lnSpc>
              <a:spcBef>
                <a:spcPts val="0"/>
              </a:spcBef>
              <a:buClr>
                <a:srgbClr val="1D3050"/>
              </a:buClr>
              <a:buSzPct val="100000"/>
              <a:buNone/>
            </a:pPr>
            <a:r>
              <a:rPr lang="en-IE" sz="3200" b="1" dirty="0">
                <a:solidFill>
                  <a:srgbClr val="1D3050"/>
                </a:solidFill>
                <a:latin typeface="Arial"/>
                <a:cs typeface="Arial"/>
                <a:sym typeface="Arial"/>
              </a:rPr>
              <a:t>5.   SME Careers </a:t>
            </a:r>
          </a:p>
        </p:txBody>
      </p:sp>
    </p:spTree>
    <p:extLst>
      <p:ext uri="{BB962C8B-B14F-4D97-AF65-F5344CB8AC3E}">
        <p14:creationId xmlns:p14="http://schemas.microsoft.com/office/powerpoint/2010/main" val="116555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5" name="Google Shape;105;g1276dc4f7e1_2_1" descr="DCU hosts international Qualitative Research Summer School | DCU"/>
          <p:cNvSpPr/>
          <p:nvPr/>
        </p:nvSpPr>
        <p:spPr>
          <a:xfrm>
            <a:off x="307974" y="7937"/>
            <a:ext cx="5021100" cy="502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9" name="TextBox 18"/>
          <p:cNvSpPr txBox="1"/>
          <p:nvPr/>
        </p:nvSpPr>
        <p:spPr>
          <a:xfrm>
            <a:off x="3585405" y="3349587"/>
            <a:ext cx="1074402" cy="692497"/>
          </a:xfrm>
          <a:prstGeom prst="rect">
            <a:avLst/>
          </a:prstGeom>
          <a:noFill/>
        </p:spPr>
        <p:txBody>
          <a:bodyPr wrap="square" rtlCol="0">
            <a:spAutoFit/>
          </a:bodyPr>
          <a:lstStyle/>
          <a:p>
            <a:pPr algn="r"/>
            <a:r>
              <a:rPr lang="en-IE" sz="1300" dirty="0">
                <a:solidFill>
                  <a:schemeClr val="bg1"/>
                </a:solidFill>
              </a:rPr>
              <a:t>Enabling knowledge transfer</a:t>
            </a:r>
          </a:p>
        </p:txBody>
      </p:sp>
      <p:sp>
        <p:nvSpPr>
          <p:cNvPr id="71" name="TextBox 70"/>
          <p:cNvSpPr txBox="1"/>
          <p:nvPr/>
        </p:nvSpPr>
        <p:spPr>
          <a:xfrm>
            <a:off x="2964549" y="220002"/>
            <a:ext cx="8389251" cy="1200329"/>
          </a:xfrm>
          <a:prstGeom prst="rect">
            <a:avLst/>
          </a:prstGeom>
          <a:noFill/>
        </p:spPr>
        <p:txBody>
          <a:bodyPr wrap="square" rtlCol="0">
            <a:spAutoFit/>
          </a:bodyPr>
          <a:lstStyle/>
          <a:p>
            <a:r>
              <a:rPr lang="en-GB" sz="3600" b="1" dirty="0">
                <a:solidFill>
                  <a:srgbClr val="1D3050"/>
                </a:solidFill>
              </a:rPr>
              <a:t>DCU SME Engagement </a:t>
            </a:r>
          </a:p>
          <a:p>
            <a:endParaRPr lang="en-IE" sz="3600" dirty="0">
              <a:solidFill>
                <a:srgbClr val="1D3050"/>
              </a:solidFill>
            </a:endParaRPr>
          </a:p>
        </p:txBody>
      </p:sp>
      <p:pic>
        <p:nvPicPr>
          <p:cNvPr id="3" name="Picture 2">
            <a:extLst>
              <a:ext uri="{FF2B5EF4-FFF2-40B4-BE49-F238E27FC236}">
                <a16:creationId xmlns:a16="http://schemas.microsoft.com/office/drawing/2014/main" id="{7107CA40-9D63-4649-8C8D-9E1B70D7429A}"/>
              </a:ext>
            </a:extLst>
          </p:cNvPr>
          <p:cNvPicPr>
            <a:picLocks noChangeAspect="1"/>
          </p:cNvPicPr>
          <p:nvPr/>
        </p:nvPicPr>
        <p:blipFill>
          <a:blip r:embed="rId3"/>
          <a:stretch>
            <a:fillRect/>
          </a:stretch>
        </p:blipFill>
        <p:spPr>
          <a:xfrm>
            <a:off x="0" y="1"/>
            <a:ext cx="2566184" cy="1618938"/>
          </a:xfrm>
          <a:prstGeom prst="rect">
            <a:avLst/>
          </a:prstGeom>
        </p:spPr>
      </p:pic>
      <p:sp>
        <p:nvSpPr>
          <p:cNvPr id="6" name="Text Placeholder 5">
            <a:extLst>
              <a:ext uri="{FF2B5EF4-FFF2-40B4-BE49-F238E27FC236}">
                <a16:creationId xmlns:a16="http://schemas.microsoft.com/office/drawing/2014/main" id="{232E6030-0450-48A4-A395-3F86D6DD90F0}"/>
              </a:ext>
            </a:extLst>
          </p:cNvPr>
          <p:cNvSpPr>
            <a:spLocks noGrp="1"/>
          </p:cNvSpPr>
          <p:nvPr>
            <p:ph type="body" idx="1"/>
          </p:nvPr>
        </p:nvSpPr>
        <p:spPr>
          <a:xfrm>
            <a:off x="1062081" y="1161969"/>
            <a:ext cx="11168921" cy="4677947"/>
          </a:xfrm>
        </p:spPr>
        <p:txBody>
          <a:bodyPr>
            <a:normAutofit/>
          </a:bodyPr>
          <a:lstStyle/>
          <a:p>
            <a:pPr marL="114300" indent="0" algn="ctr">
              <a:lnSpc>
                <a:spcPct val="100000"/>
              </a:lnSpc>
              <a:spcBef>
                <a:spcPts val="0"/>
              </a:spcBef>
              <a:buClr>
                <a:srgbClr val="000000"/>
              </a:buClr>
              <a:buNone/>
            </a:pPr>
            <a:r>
              <a:rPr lang="en-GB" sz="3600" b="1" dirty="0">
                <a:solidFill>
                  <a:srgbClr val="1D3050"/>
                </a:solidFill>
                <a:latin typeface="Arial"/>
                <a:cs typeface="Arial"/>
              </a:rPr>
              <a:t>Hiring DCU Students and Graduates</a:t>
            </a:r>
          </a:p>
          <a:p>
            <a:pPr marL="114300" indent="0">
              <a:lnSpc>
                <a:spcPct val="100000"/>
              </a:lnSpc>
              <a:spcBef>
                <a:spcPts val="0"/>
              </a:spcBef>
              <a:buClr>
                <a:srgbClr val="000000"/>
              </a:buClr>
              <a:buFont typeface="Arial"/>
              <a:buNone/>
            </a:pPr>
            <a:r>
              <a:rPr lang="en-GB" sz="3600" b="1" dirty="0">
                <a:solidFill>
                  <a:srgbClr val="1D3050"/>
                </a:solidFill>
                <a:latin typeface="Arial"/>
                <a:cs typeface="Arial"/>
                <a:sym typeface="Arial"/>
              </a:rPr>
              <a:t>  </a:t>
            </a:r>
          </a:p>
        </p:txBody>
      </p:sp>
      <p:sp>
        <p:nvSpPr>
          <p:cNvPr id="2" name="Slide Number Placeholder 1">
            <a:extLst>
              <a:ext uri="{FF2B5EF4-FFF2-40B4-BE49-F238E27FC236}">
                <a16:creationId xmlns:a16="http://schemas.microsoft.com/office/drawing/2014/main" id="{E454A367-326E-4205-B5B5-B0C701BE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12</a:t>
            </a:fld>
            <a:endParaRPr lang="en-IE" dirty="0"/>
          </a:p>
        </p:txBody>
      </p:sp>
      <p:pic>
        <p:nvPicPr>
          <p:cNvPr id="12" name="Google Shape;95;p1">
            <a:extLst>
              <a:ext uri="{FF2B5EF4-FFF2-40B4-BE49-F238E27FC236}">
                <a16:creationId xmlns:a16="http://schemas.microsoft.com/office/drawing/2014/main" id="{DF26616D-C2FA-45DE-A1BA-EAA2D1C8CA8D}"/>
              </a:ext>
            </a:extLst>
          </p:cNvPr>
          <p:cNvPicPr preferRelativeResize="0"/>
          <p:nvPr/>
        </p:nvPicPr>
        <p:blipFill>
          <a:blip r:embed="rId4">
            <a:alphaModFix/>
          </a:blip>
          <a:stretch>
            <a:fillRect/>
          </a:stretch>
        </p:blipFill>
        <p:spPr>
          <a:xfrm>
            <a:off x="9598390" y="4742999"/>
            <a:ext cx="2509517" cy="2038884"/>
          </a:xfrm>
          <a:prstGeom prst="rect">
            <a:avLst/>
          </a:prstGeom>
          <a:noFill/>
          <a:ln>
            <a:noFill/>
          </a:ln>
        </p:spPr>
      </p:pic>
      <p:pic>
        <p:nvPicPr>
          <p:cNvPr id="10" name="Picture 2">
            <a:extLst>
              <a:ext uri="{FF2B5EF4-FFF2-40B4-BE49-F238E27FC236}">
                <a16:creationId xmlns:a16="http://schemas.microsoft.com/office/drawing/2014/main" id="{46ADF962-7BD8-4F61-8720-AD79FBFFF1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455" y="0"/>
            <a:ext cx="1169545" cy="12758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0E4B799A-4BCB-4FF2-B6D2-74FD594150D8}"/>
              </a:ext>
            </a:extLst>
          </p:cNvPr>
          <p:cNvGraphicFramePr/>
          <p:nvPr>
            <p:extLst>
              <p:ext uri="{D42A27DB-BD31-4B8C-83A1-F6EECF244321}">
                <p14:modId xmlns:p14="http://schemas.microsoft.com/office/powerpoint/2010/main" val="1875323759"/>
              </p:ext>
            </p:extLst>
          </p:nvPr>
        </p:nvGraphicFramePr>
        <p:xfrm>
          <a:off x="897467" y="1838941"/>
          <a:ext cx="8669866" cy="46779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08126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5" name="Google Shape;105;g1276dc4f7e1_2_1" descr="DCU hosts international Qualitative Research Summer School | DCU"/>
          <p:cNvSpPr/>
          <p:nvPr/>
        </p:nvSpPr>
        <p:spPr>
          <a:xfrm>
            <a:off x="307974" y="7937"/>
            <a:ext cx="5021100" cy="502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9" name="TextBox 18"/>
          <p:cNvSpPr txBox="1"/>
          <p:nvPr/>
        </p:nvSpPr>
        <p:spPr>
          <a:xfrm>
            <a:off x="3585405" y="3349587"/>
            <a:ext cx="1074402" cy="692497"/>
          </a:xfrm>
          <a:prstGeom prst="rect">
            <a:avLst/>
          </a:prstGeom>
          <a:noFill/>
        </p:spPr>
        <p:txBody>
          <a:bodyPr wrap="square" rtlCol="0">
            <a:spAutoFit/>
          </a:bodyPr>
          <a:lstStyle/>
          <a:p>
            <a:pPr algn="r"/>
            <a:r>
              <a:rPr lang="en-IE" sz="1300" dirty="0">
                <a:solidFill>
                  <a:schemeClr val="bg1"/>
                </a:solidFill>
              </a:rPr>
              <a:t>Enabling knowledge transfer</a:t>
            </a:r>
          </a:p>
        </p:txBody>
      </p:sp>
      <p:sp>
        <p:nvSpPr>
          <p:cNvPr id="71" name="TextBox 70"/>
          <p:cNvSpPr txBox="1"/>
          <p:nvPr/>
        </p:nvSpPr>
        <p:spPr>
          <a:xfrm>
            <a:off x="2964549" y="220002"/>
            <a:ext cx="8389251" cy="1200329"/>
          </a:xfrm>
          <a:prstGeom prst="rect">
            <a:avLst/>
          </a:prstGeom>
          <a:noFill/>
        </p:spPr>
        <p:txBody>
          <a:bodyPr wrap="square" rtlCol="0">
            <a:spAutoFit/>
          </a:bodyPr>
          <a:lstStyle/>
          <a:p>
            <a:r>
              <a:rPr lang="en-GB" sz="3600" b="1" dirty="0">
                <a:solidFill>
                  <a:srgbClr val="1D3050"/>
                </a:solidFill>
              </a:rPr>
              <a:t>DCU SME Engagement </a:t>
            </a:r>
          </a:p>
          <a:p>
            <a:endParaRPr lang="en-IE" sz="3600" dirty="0">
              <a:solidFill>
                <a:srgbClr val="1D3050"/>
              </a:solidFill>
            </a:endParaRPr>
          </a:p>
        </p:txBody>
      </p:sp>
      <p:pic>
        <p:nvPicPr>
          <p:cNvPr id="3" name="Picture 2">
            <a:extLst>
              <a:ext uri="{FF2B5EF4-FFF2-40B4-BE49-F238E27FC236}">
                <a16:creationId xmlns:a16="http://schemas.microsoft.com/office/drawing/2014/main" id="{7107CA40-9D63-4649-8C8D-9E1B70D7429A}"/>
              </a:ext>
            </a:extLst>
          </p:cNvPr>
          <p:cNvPicPr>
            <a:picLocks noChangeAspect="1"/>
          </p:cNvPicPr>
          <p:nvPr/>
        </p:nvPicPr>
        <p:blipFill>
          <a:blip r:embed="rId3"/>
          <a:stretch>
            <a:fillRect/>
          </a:stretch>
        </p:blipFill>
        <p:spPr>
          <a:xfrm>
            <a:off x="0" y="1"/>
            <a:ext cx="2566184" cy="1618938"/>
          </a:xfrm>
          <a:prstGeom prst="rect">
            <a:avLst/>
          </a:prstGeom>
        </p:spPr>
      </p:pic>
      <p:sp>
        <p:nvSpPr>
          <p:cNvPr id="6" name="Text Placeholder 5">
            <a:extLst>
              <a:ext uri="{FF2B5EF4-FFF2-40B4-BE49-F238E27FC236}">
                <a16:creationId xmlns:a16="http://schemas.microsoft.com/office/drawing/2014/main" id="{232E6030-0450-48A4-A395-3F86D6DD90F0}"/>
              </a:ext>
            </a:extLst>
          </p:cNvPr>
          <p:cNvSpPr>
            <a:spLocks noGrp="1"/>
          </p:cNvSpPr>
          <p:nvPr>
            <p:ph type="body" idx="1"/>
          </p:nvPr>
        </p:nvSpPr>
        <p:spPr>
          <a:xfrm>
            <a:off x="838199" y="1763403"/>
            <a:ext cx="11168921" cy="4677947"/>
          </a:xfrm>
        </p:spPr>
        <p:txBody>
          <a:bodyPr>
            <a:normAutofit/>
          </a:bodyPr>
          <a:lstStyle/>
          <a:p>
            <a:pPr>
              <a:lnSpc>
                <a:spcPct val="100000"/>
              </a:lnSpc>
              <a:spcBef>
                <a:spcPts val="0"/>
              </a:spcBef>
              <a:buClr>
                <a:srgbClr val="000000"/>
              </a:buClr>
            </a:pPr>
            <a:endParaRPr lang="en-GB" sz="3600" b="1" dirty="0">
              <a:solidFill>
                <a:srgbClr val="1D3050"/>
              </a:solidFill>
              <a:latin typeface="Arial"/>
              <a:cs typeface="Arial"/>
              <a:sym typeface="Arial"/>
            </a:endParaRPr>
          </a:p>
          <a:p>
            <a:pPr marL="114300" indent="0">
              <a:lnSpc>
                <a:spcPct val="100000"/>
              </a:lnSpc>
              <a:spcBef>
                <a:spcPts val="0"/>
              </a:spcBef>
              <a:buClr>
                <a:srgbClr val="000000"/>
              </a:buClr>
              <a:buFont typeface="Arial"/>
              <a:buNone/>
            </a:pPr>
            <a:r>
              <a:rPr lang="en-GB" sz="3600" b="1" dirty="0">
                <a:solidFill>
                  <a:srgbClr val="1D3050"/>
                </a:solidFill>
                <a:latin typeface="Arial"/>
                <a:cs typeface="Arial"/>
                <a:sym typeface="Arial"/>
              </a:rPr>
              <a:t>  </a:t>
            </a:r>
          </a:p>
        </p:txBody>
      </p:sp>
      <p:sp>
        <p:nvSpPr>
          <p:cNvPr id="2" name="Slide Number Placeholder 1">
            <a:extLst>
              <a:ext uri="{FF2B5EF4-FFF2-40B4-BE49-F238E27FC236}">
                <a16:creationId xmlns:a16="http://schemas.microsoft.com/office/drawing/2014/main" id="{E454A367-326E-4205-B5B5-B0C701BE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13</a:t>
            </a:fld>
            <a:endParaRPr lang="en-IE" dirty="0"/>
          </a:p>
        </p:txBody>
      </p:sp>
      <p:pic>
        <p:nvPicPr>
          <p:cNvPr id="10" name="Picture 2">
            <a:extLst>
              <a:ext uri="{FF2B5EF4-FFF2-40B4-BE49-F238E27FC236}">
                <a16:creationId xmlns:a16="http://schemas.microsoft.com/office/drawing/2014/main" id="{46ADF962-7BD8-4F61-8720-AD79FBFFF1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455" y="0"/>
            <a:ext cx="1169545" cy="127586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2963217D-97A8-204F-AEC7-72AE06146CEC}"/>
              </a:ext>
            </a:extLst>
          </p:cNvPr>
          <p:cNvSpPr>
            <a:spLocks noGrp="1"/>
          </p:cNvSpPr>
          <p:nvPr/>
        </p:nvSpPr>
        <p:spPr>
          <a:xfrm>
            <a:off x="1210897" y="8330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1D3050"/>
                </a:solidFill>
              </a:rPr>
              <a:t>“</a:t>
            </a:r>
            <a:r>
              <a:rPr lang="en-US" sz="3200" b="1" dirty="0">
                <a:solidFill>
                  <a:srgbClr val="1D3050"/>
                </a:solidFill>
              </a:rPr>
              <a:t>INTRA” Module – Industrial Placements</a:t>
            </a:r>
          </a:p>
        </p:txBody>
      </p:sp>
      <p:sp>
        <p:nvSpPr>
          <p:cNvPr id="13" name="Content Placeholder 2">
            <a:extLst>
              <a:ext uri="{FF2B5EF4-FFF2-40B4-BE49-F238E27FC236}">
                <a16:creationId xmlns:a16="http://schemas.microsoft.com/office/drawing/2014/main" id="{F8DC76A3-A87F-934C-9C35-42C1552C7838}"/>
              </a:ext>
            </a:extLst>
          </p:cNvPr>
          <p:cNvSpPr>
            <a:spLocks noGrp="1"/>
          </p:cNvSpPr>
          <p:nvPr/>
        </p:nvSpPr>
        <p:spPr>
          <a:xfrm>
            <a:off x="745394" y="2089484"/>
            <a:ext cx="5385335"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Clr>
                <a:srgbClr val="FFFFFF"/>
              </a:buClr>
              <a:buSzPts val="2960"/>
            </a:pPr>
            <a:r>
              <a:rPr lang="en-IE" sz="2000" dirty="0">
                <a:solidFill>
                  <a:srgbClr val="1D3050"/>
                </a:solidFill>
                <a:ea typeface="Calibri"/>
                <a:cs typeface="Calibri"/>
                <a:sym typeface="Calibri"/>
              </a:rPr>
              <a:t>- Compulsory/optional accredited module </a:t>
            </a:r>
          </a:p>
          <a:p>
            <a:pPr>
              <a:lnSpc>
                <a:spcPct val="150000"/>
              </a:lnSpc>
              <a:spcBef>
                <a:spcPts val="0"/>
              </a:spcBef>
              <a:buClr>
                <a:srgbClr val="FFFFFF"/>
              </a:buClr>
              <a:buSzPts val="2960"/>
            </a:pPr>
            <a:r>
              <a:rPr lang="en-IE" sz="2000" dirty="0">
                <a:solidFill>
                  <a:srgbClr val="1D3050"/>
                </a:solidFill>
                <a:ea typeface="Calibri"/>
              </a:rPr>
              <a:t> </a:t>
            </a:r>
          </a:p>
          <a:p>
            <a:pPr>
              <a:lnSpc>
                <a:spcPct val="150000"/>
              </a:lnSpc>
              <a:spcBef>
                <a:spcPts val="0"/>
              </a:spcBef>
              <a:buClr>
                <a:srgbClr val="FFFFFF"/>
              </a:buClr>
              <a:buSzPts val="2960"/>
            </a:pPr>
            <a:r>
              <a:rPr lang="en-IE" sz="2000" dirty="0">
                <a:solidFill>
                  <a:srgbClr val="1D3050"/>
                </a:solidFill>
                <a:ea typeface="Calibri"/>
              </a:rPr>
              <a:t>- 36</a:t>
            </a:r>
            <a:r>
              <a:rPr lang="en-IE" sz="2000" dirty="0">
                <a:solidFill>
                  <a:srgbClr val="1D3050"/>
                </a:solidFill>
                <a:ea typeface="Calibri"/>
                <a:cs typeface="Calibri"/>
                <a:sym typeface="Calibri"/>
              </a:rPr>
              <a:t> undergrad and </a:t>
            </a:r>
            <a:r>
              <a:rPr lang="en-IE" sz="2000" dirty="0">
                <a:solidFill>
                  <a:srgbClr val="1D3050"/>
                </a:solidFill>
                <a:ea typeface="Calibri"/>
              </a:rPr>
              <a:t>4</a:t>
            </a:r>
            <a:r>
              <a:rPr lang="en-IE" sz="2000" dirty="0">
                <a:solidFill>
                  <a:srgbClr val="1D3050"/>
                </a:solidFill>
              </a:rPr>
              <a:t> </a:t>
            </a:r>
            <a:r>
              <a:rPr lang="en-IE" sz="2000" dirty="0">
                <a:solidFill>
                  <a:srgbClr val="1D3050"/>
                </a:solidFill>
                <a:ea typeface="Calibri"/>
                <a:cs typeface="Calibri"/>
                <a:sym typeface="Calibri"/>
              </a:rPr>
              <a:t>postgrad degree programmes across 4 faculties</a:t>
            </a:r>
          </a:p>
          <a:p>
            <a:pPr>
              <a:lnSpc>
                <a:spcPct val="150000"/>
              </a:lnSpc>
              <a:spcBef>
                <a:spcPts val="0"/>
              </a:spcBef>
              <a:buClr>
                <a:srgbClr val="FFFFFF"/>
              </a:buClr>
              <a:buSzPts val="2960"/>
            </a:pPr>
            <a:endParaRPr lang="en-IE" sz="2000" dirty="0">
              <a:solidFill>
                <a:srgbClr val="1D3050"/>
              </a:solidFill>
              <a:ea typeface="Calibri"/>
              <a:cs typeface="Calibri"/>
              <a:sym typeface="Calibri"/>
            </a:endParaRPr>
          </a:p>
          <a:p>
            <a:pPr>
              <a:lnSpc>
                <a:spcPct val="150000"/>
              </a:lnSpc>
              <a:spcBef>
                <a:spcPts val="0"/>
              </a:spcBef>
              <a:buClr>
                <a:srgbClr val="FFFFFF"/>
              </a:buClr>
              <a:buSzPts val="2960"/>
            </a:pPr>
            <a:r>
              <a:rPr lang="en-IE" sz="2000" dirty="0">
                <a:solidFill>
                  <a:srgbClr val="1D3050"/>
                </a:solidFill>
                <a:ea typeface="Calibri"/>
                <a:cs typeface="Calibri"/>
                <a:sym typeface="Calibri"/>
              </a:rPr>
              <a:t>- 1400 students in 2022 </a:t>
            </a:r>
          </a:p>
          <a:p>
            <a:pPr>
              <a:lnSpc>
                <a:spcPct val="150000"/>
              </a:lnSpc>
              <a:spcBef>
                <a:spcPts val="0"/>
              </a:spcBef>
              <a:buClr>
                <a:srgbClr val="FFFFFF"/>
              </a:buClr>
              <a:buSzPts val="2960"/>
            </a:pPr>
            <a:r>
              <a:rPr lang="en-IE" sz="2000" dirty="0">
                <a:solidFill>
                  <a:srgbClr val="1D3050"/>
                </a:solidFill>
                <a:ea typeface="Calibri"/>
                <a:cs typeface="Calibri"/>
                <a:sym typeface="Calibri"/>
              </a:rPr>
              <a:t>   27% in SMEs </a:t>
            </a:r>
          </a:p>
          <a:p>
            <a:pPr>
              <a:lnSpc>
                <a:spcPct val="150000"/>
              </a:lnSpc>
              <a:spcBef>
                <a:spcPts val="0"/>
              </a:spcBef>
              <a:buClr>
                <a:srgbClr val="FFFFFF"/>
              </a:buClr>
              <a:buSzPts val="2960"/>
            </a:pPr>
            <a:endParaRPr lang="en-IE" sz="2000" dirty="0">
              <a:solidFill>
                <a:srgbClr val="1D3050"/>
              </a:solidFill>
              <a:ea typeface="Calibri"/>
              <a:cs typeface="Calibri"/>
              <a:sym typeface="Calibri"/>
            </a:endParaRPr>
          </a:p>
          <a:p>
            <a:pPr>
              <a:lnSpc>
                <a:spcPct val="150000"/>
              </a:lnSpc>
              <a:spcBef>
                <a:spcPts val="0"/>
              </a:spcBef>
              <a:buClr>
                <a:srgbClr val="FFFFFF"/>
              </a:buClr>
              <a:buSzPts val="2960"/>
            </a:pPr>
            <a:r>
              <a:rPr lang="en-IE" sz="2000" dirty="0">
                <a:solidFill>
                  <a:srgbClr val="1D3050"/>
                </a:solidFill>
                <a:ea typeface="Calibri"/>
                <a:cs typeface="Calibri"/>
                <a:sym typeface="Calibri"/>
              </a:rPr>
              <a:t>- Mostly full time paid placements ranging             from 2 to 12 months</a:t>
            </a:r>
          </a:p>
          <a:p>
            <a:pPr marL="0" indent="0">
              <a:lnSpc>
                <a:spcPct val="150000"/>
              </a:lnSpc>
              <a:spcBef>
                <a:spcPts val="0"/>
              </a:spcBef>
              <a:buClr>
                <a:srgbClr val="FFFFFF"/>
              </a:buClr>
              <a:buSzPts val="2960"/>
              <a:buNone/>
            </a:pPr>
            <a:endParaRPr lang="en-IE" sz="2000" dirty="0">
              <a:ea typeface="Calibri"/>
              <a:cs typeface="Calibri"/>
              <a:sym typeface="Calibri"/>
            </a:endParaRPr>
          </a:p>
          <a:p>
            <a:pPr marL="0" indent="0">
              <a:buNone/>
            </a:pPr>
            <a:endParaRPr lang="en-US" dirty="0"/>
          </a:p>
        </p:txBody>
      </p:sp>
      <p:sp>
        <p:nvSpPr>
          <p:cNvPr id="14" name="Content Placeholder 3">
            <a:extLst>
              <a:ext uri="{FF2B5EF4-FFF2-40B4-BE49-F238E27FC236}">
                <a16:creationId xmlns:a16="http://schemas.microsoft.com/office/drawing/2014/main" id="{FD905165-712A-EA46-81FA-E0AF7E180C0D}"/>
              </a:ext>
            </a:extLst>
          </p:cNvPr>
          <p:cNvSpPr>
            <a:spLocks noGrp="1"/>
          </p:cNvSpPr>
          <p:nvPr/>
        </p:nvSpPr>
        <p:spPr>
          <a:xfrm>
            <a:off x="6362886" y="2089484"/>
            <a:ext cx="5829113" cy="426686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Clr>
                <a:srgbClr val="FFFFFF"/>
              </a:buClr>
              <a:buSzPts val="2960"/>
              <a:buFont typeface="Courier New" panose="02070309020205020404" pitchFamily="49" charset="0"/>
              <a:buChar char="o"/>
            </a:pPr>
            <a:r>
              <a:rPr lang="en-IE" sz="2200" dirty="0">
                <a:solidFill>
                  <a:srgbClr val="1D3050"/>
                </a:solidFill>
                <a:ea typeface="Calibri"/>
                <a:cs typeface="Calibri"/>
                <a:sym typeface="Calibri"/>
              </a:rPr>
              <a:t>- We negotiate with employers to ensure  vacancies are relevant for areas of study</a:t>
            </a:r>
          </a:p>
          <a:p>
            <a:pPr>
              <a:lnSpc>
                <a:spcPct val="150000"/>
              </a:lnSpc>
              <a:spcBef>
                <a:spcPts val="0"/>
              </a:spcBef>
              <a:buClr>
                <a:srgbClr val="FFFFFF"/>
              </a:buClr>
              <a:buSzPts val="2960"/>
              <a:buFont typeface="Courier New" panose="02070309020205020404" pitchFamily="49" charset="0"/>
              <a:buChar char="o"/>
            </a:pPr>
            <a:endParaRPr lang="en-IE" sz="2200" dirty="0">
              <a:solidFill>
                <a:srgbClr val="1D3050"/>
              </a:solidFill>
              <a:ea typeface="Calibri"/>
              <a:cs typeface="Calibri"/>
              <a:sym typeface="Calibri"/>
            </a:endParaRPr>
          </a:p>
          <a:p>
            <a:pPr>
              <a:lnSpc>
                <a:spcPct val="150000"/>
              </a:lnSpc>
              <a:spcBef>
                <a:spcPts val="0"/>
              </a:spcBef>
              <a:buClr>
                <a:srgbClr val="FFFFFF"/>
              </a:buClr>
              <a:buSzPts val="2960"/>
              <a:buFont typeface="Courier New" panose="02070309020205020404" pitchFamily="49" charset="0"/>
              <a:buChar char="o"/>
            </a:pPr>
            <a:r>
              <a:rPr lang="en-IE" sz="2200" dirty="0">
                <a:solidFill>
                  <a:srgbClr val="1D3050"/>
                </a:solidFill>
                <a:ea typeface="Calibri"/>
                <a:cs typeface="Calibri"/>
                <a:sym typeface="Calibri"/>
              </a:rPr>
              <a:t>- Employer issues a fixed term contract of employment </a:t>
            </a:r>
          </a:p>
          <a:p>
            <a:pPr>
              <a:lnSpc>
                <a:spcPct val="150000"/>
              </a:lnSpc>
              <a:spcBef>
                <a:spcPts val="0"/>
              </a:spcBef>
              <a:buClr>
                <a:srgbClr val="FFFFFF"/>
              </a:buClr>
              <a:buSzPts val="2960"/>
              <a:buFont typeface="Courier New" panose="02070309020205020404" pitchFamily="49" charset="0"/>
              <a:buChar char="o"/>
            </a:pPr>
            <a:endParaRPr lang="en-IE" sz="2200" dirty="0">
              <a:solidFill>
                <a:srgbClr val="1D3050"/>
              </a:solidFill>
              <a:ea typeface="Calibri"/>
              <a:cs typeface="Calibri"/>
              <a:sym typeface="Calibri"/>
            </a:endParaRPr>
          </a:p>
          <a:p>
            <a:pPr>
              <a:lnSpc>
                <a:spcPct val="150000"/>
              </a:lnSpc>
              <a:spcBef>
                <a:spcPts val="0"/>
              </a:spcBef>
              <a:buClr>
                <a:srgbClr val="FFFFFF"/>
              </a:buClr>
              <a:buSzPts val="2960"/>
              <a:buFont typeface="Courier New" panose="02070309020205020404" pitchFamily="49" charset="0"/>
              <a:buChar char="o"/>
            </a:pPr>
            <a:r>
              <a:rPr lang="en-IE" sz="2200" dirty="0">
                <a:solidFill>
                  <a:srgbClr val="1D3050"/>
                </a:solidFill>
                <a:ea typeface="Calibri"/>
                <a:cs typeface="Calibri"/>
                <a:sym typeface="Calibri"/>
              </a:rPr>
              <a:t>- For unpaid placements, we have a tripartite agreement</a:t>
            </a:r>
          </a:p>
          <a:p>
            <a:pPr>
              <a:lnSpc>
                <a:spcPct val="150000"/>
              </a:lnSpc>
              <a:spcBef>
                <a:spcPts val="0"/>
              </a:spcBef>
              <a:buClr>
                <a:srgbClr val="FFFFFF"/>
              </a:buClr>
              <a:buSzPts val="2960"/>
              <a:buFont typeface="Courier New" panose="02070309020205020404" pitchFamily="49" charset="0"/>
              <a:buChar char="o"/>
            </a:pPr>
            <a:endParaRPr lang="en-IE" sz="2200" dirty="0">
              <a:solidFill>
                <a:srgbClr val="1D3050"/>
              </a:solidFill>
              <a:ea typeface="Calibri"/>
              <a:cs typeface="Calibri"/>
              <a:sym typeface="Calibri"/>
            </a:endParaRPr>
          </a:p>
          <a:p>
            <a:pPr>
              <a:lnSpc>
                <a:spcPct val="150000"/>
              </a:lnSpc>
              <a:spcBef>
                <a:spcPts val="0"/>
              </a:spcBef>
              <a:buClr>
                <a:srgbClr val="FFFFFF"/>
              </a:buClr>
              <a:buSzPts val="2960"/>
              <a:buFont typeface="Courier New" panose="02070309020205020404" pitchFamily="49" charset="0"/>
              <a:buChar char="o"/>
            </a:pPr>
            <a:r>
              <a:rPr lang="en-IE" sz="2200" dirty="0">
                <a:solidFill>
                  <a:srgbClr val="1D3050"/>
                </a:solidFill>
                <a:ea typeface="Calibri"/>
                <a:cs typeface="Calibri"/>
                <a:sym typeface="Calibri"/>
              </a:rPr>
              <a:t>- Constantly changing and growing database of employers </a:t>
            </a:r>
          </a:p>
          <a:p>
            <a:endParaRPr lang="en-US" dirty="0"/>
          </a:p>
        </p:txBody>
      </p:sp>
    </p:spTree>
    <p:extLst>
      <p:ext uri="{BB962C8B-B14F-4D97-AF65-F5344CB8AC3E}">
        <p14:creationId xmlns:p14="http://schemas.microsoft.com/office/powerpoint/2010/main" val="330706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5" name="Google Shape;105;g1276dc4f7e1_2_1" descr="DCU hosts international Qualitative Research Summer School | DCU"/>
          <p:cNvSpPr/>
          <p:nvPr/>
        </p:nvSpPr>
        <p:spPr>
          <a:xfrm>
            <a:off x="307974" y="7937"/>
            <a:ext cx="5021100" cy="502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9" name="TextBox 18"/>
          <p:cNvSpPr txBox="1"/>
          <p:nvPr/>
        </p:nvSpPr>
        <p:spPr>
          <a:xfrm>
            <a:off x="3585405" y="3349587"/>
            <a:ext cx="1074402" cy="692497"/>
          </a:xfrm>
          <a:prstGeom prst="rect">
            <a:avLst/>
          </a:prstGeom>
          <a:noFill/>
        </p:spPr>
        <p:txBody>
          <a:bodyPr wrap="square" rtlCol="0">
            <a:spAutoFit/>
          </a:bodyPr>
          <a:lstStyle/>
          <a:p>
            <a:pPr algn="r"/>
            <a:r>
              <a:rPr lang="en-IE" sz="1300" dirty="0">
                <a:solidFill>
                  <a:schemeClr val="bg1"/>
                </a:solidFill>
              </a:rPr>
              <a:t>Enabling knowledge transfer</a:t>
            </a:r>
          </a:p>
        </p:txBody>
      </p:sp>
      <p:sp>
        <p:nvSpPr>
          <p:cNvPr id="71" name="TextBox 70"/>
          <p:cNvSpPr txBox="1"/>
          <p:nvPr/>
        </p:nvSpPr>
        <p:spPr>
          <a:xfrm>
            <a:off x="2818524" y="47832"/>
            <a:ext cx="8057906" cy="1200329"/>
          </a:xfrm>
          <a:prstGeom prst="rect">
            <a:avLst/>
          </a:prstGeom>
          <a:noFill/>
        </p:spPr>
        <p:txBody>
          <a:bodyPr wrap="square" rtlCol="0">
            <a:spAutoFit/>
          </a:bodyPr>
          <a:lstStyle/>
          <a:p>
            <a:r>
              <a:rPr lang="en-GB" sz="3600" b="1" dirty="0">
                <a:solidFill>
                  <a:srgbClr val="1D3050"/>
                </a:solidFill>
              </a:rPr>
              <a:t>DCU SME Engagement </a:t>
            </a:r>
          </a:p>
          <a:p>
            <a:endParaRPr lang="en-IE" sz="3600" dirty="0">
              <a:solidFill>
                <a:srgbClr val="1D3050"/>
              </a:solidFill>
            </a:endParaRPr>
          </a:p>
        </p:txBody>
      </p:sp>
      <p:pic>
        <p:nvPicPr>
          <p:cNvPr id="3" name="Picture 2">
            <a:extLst>
              <a:ext uri="{FF2B5EF4-FFF2-40B4-BE49-F238E27FC236}">
                <a16:creationId xmlns:a16="http://schemas.microsoft.com/office/drawing/2014/main" id="{7107CA40-9D63-4649-8C8D-9E1B70D7429A}"/>
              </a:ext>
            </a:extLst>
          </p:cNvPr>
          <p:cNvPicPr>
            <a:picLocks noChangeAspect="1"/>
          </p:cNvPicPr>
          <p:nvPr/>
        </p:nvPicPr>
        <p:blipFill>
          <a:blip r:embed="rId3"/>
          <a:stretch>
            <a:fillRect/>
          </a:stretch>
        </p:blipFill>
        <p:spPr>
          <a:xfrm>
            <a:off x="0" y="1"/>
            <a:ext cx="2566184" cy="1618938"/>
          </a:xfrm>
          <a:prstGeom prst="rect">
            <a:avLst/>
          </a:prstGeom>
        </p:spPr>
      </p:pic>
      <p:sp>
        <p:nvSpPr>
          <p:cNvPr id="6" name="Text Placeholder 5">
            <a:extLst>
              <a:ext uri="{FF2B5EF4-FFF2-40B4-BE49-F238E27FC236}">
                <a16:creationId xmlns:a16="http://schemas.microsoft.com/office/drawing/2014/main" id="{232E6030-0450-48A4-A395-3F86D6DD90F0}"/>
              </a:ext>
            </a:extLst>
          </p:cNvPr>
          <p:cNvSpPr>
            <a:spLocks noGrp="1"/>
          </p:cNvSpPr>
          <p:nvPr>
            <p:ph type="body" idx="1"/>
          </p:nvPr>
        </p:nvSpPr>
        <p:spPr>
          <a:xfrm>
            <a:off x="838199" y="1763403"/>
            <a:ext cx="11168921" cy="4677947"/>
          </a:xfrm>
        </p:spPr>
        <p:txBody>
          <a:bodyPr>
            <a:normAutofit/>
          </a:bodyPr>
          <a:lstStyle/>
          <a:p>
            <a:pPr marL="114300" indent="0">
              <a:lnSpc>
                <a:spcPct val="100000"/>
              </a:lnSpc>
              <a:spcBef>
                <a:spcPts val="0"/>
              </a:spcBef>
              <a:buClr>
                <a:srgbClr val="000000"/>
              </a:buClr>
              <a:buFont typeface="Arial"/>
              <a:buNone/>
            </a:pPr>
            <a:r>
              <a:rPr lang="en-GB" sz="3600" b="1" dirty="0">
                <a:solidFill>
                  <a:srgbClr val="1D3050"/>
                </a:solidFill>
                <a:latin typeface="Arial"/>
                <a:cs typeface="Arial"/>
                <a:sym typeface="Arial"/>
              </a:rPr>
              <a:t>  </a:t>
            </a:r>
          </a:p>
        </p:txBody>
      </p:sp>
      <p:sp>
        <p:nvSpPr>
          <p:cNvPr id="2" name="Slide Number Placeholder 1">
            <a:extLst>
              <a:ext uri="{FF2B5EF4-FFF2-40B4-BE49-F238E27FC236}">
                <a16:creationId xmlns:a16="http://schemas.microsoft.com/office/drawing/2014/main" id="{E454A367-326E-4205-B5B5-B0C701BE50F6}"/>
              </a:ext>
            </a:extLst>
          </p:cNvPr>
          <p:cNvSpPr>
            <a:spLocks noGrp="1"/>
          </p:cNvSpPr>
          <p:nvPr>
            <p:ph type="sldNum" idx="12"/>
          </p:nvPr>
        </p:nvSpPr>
        <p:spPr>
          <a:xfrm>
            <a:off x="8610601" y="6335536"/>
            <a:ext cx="2743200" cy="365125"/>
          </a:xfrm>
        </p:spPr>
        <p:txBody>
          <a:bodyPr/>
          <a:lstStyle/>
          <a:p>
            <a:pPr marL="0" lvl="0" indent="0" algn="r" rtl="0">
              <a:spcBef>
                <a:spcPts val="0"/>
              </a:spcBef>
              <a:spcAft>
                <a:spcPts val="0"/>
              </a:spcAft>
              <a:buNone/>
            </a:pPr>
            <a:fld id="{00000000-1234-1234-1234-123412341234}" type="slidenum">
              <a:rPr lang="en-IE" smtClean="0"/>
              <a:t>14</a:t>
            </a:fld>
            <a:endParaRPr lang="en-IE" dirty="0"/>
          </a:p>
        </p:txBody>
      </p:sp>
      <p:pic>
        <p:nvPicPr>
          <p:cNvPr id="12" name="Google Shape;95;p1">
            <a:extLst>
              <a:ext uri="{FF2B5EF4-FFF2-40B4-BE49-F238E27FC236}">
                <a16:creationId xmlns:a16="http://schemas.microsoft.com/office/drawing/2014/main" id="{DF26616D-C2FA-45DE-A1BA-EAA2D1C8CA8D}"/>
              </a:ext>
            </a:extLst>
          </p:cNvPr>
          <p:cNvPicPr preferRelativeResize="0"/>
          <p:nvPr/>
        </p:nvPicPr>
        <p:blipFill>
          <a:blip r:embed="rId4">
            <a:alphaModFix/>
          </a:blip>
          <a:stretch>
            <a:fillRect/>
          </a:stretch>
        </p:blipFill>
        <p:spPr>
          <a:xfrm>
            <a:off x="9343870" y="4819116"/>
            <a:ext cx="2848130" cy="2038884"/>
          </a:xfrm>
          <a:prstGeom prst="rect">
            <a:avLst/>
          </a:prstGeom>
          <a:noFill/>
          <a:ln>
            <a:noFill/>
          </a:ln>
        </p:spPr>
      </p:pic>
      <p:pic>
        <p:nvPicPr>
          <p:cNvPr id="10" name="Picture 2">
            <a:extLst>
              <a:ext uri="{FF2B5EF4-FFF2-40B4-BE49-F238E27FC236}">
                <a16:creationId xmlns:a16="http://schemas.microsoft.com/office/drawing/2014/main" id="{46ADF962-7BD8-4F61-8720-AD79FBFFF1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455" y="0"/>
            <a:ext cx="1169545" cy="127586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163F3187-6A0D-4F01-8561-636674251245}"/>
              </a:ext>
            </a:extLst>
          </p:cNvPr>
          <p:cNvSpPr>
            <a:spLocks noGrp="1"/>
          </p:cNvSpPr>
          <p:nvPr/>
        </p:nvSpPr>
        <p:spPr>
          <a:xfrm>
            <a:off x="1007533" y="14135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dirty="0">
                <a:solidFill>
                  <a:srgbClr val="1D3050"/>
                </a:solidFill>
              </a:rPr>
              <a:t>INTRA - Recruitment Process</a:t>
            </a:r>
          </a:p>
        </p:txBody>
      </p:sp>
      <p:sp>
        <p:nvSpPr>
          <p:cNvPr id="13" name="Content Placeholder 2">
            <a:extLst>
              <a:ext uri="{FF2B5EF4-FFF2-40B4-BE49-F238E27FC236}">
                <a16:creationId xmlns:a16="http://schemas.microsoft.com/office/drawing/2014/main" id="{BEFE9C4B-8DD2-4C32-9C31-8A1272868C2A}"/>
              </a:ext>
            </a:extLst>
          </p:cNvPr>
          <p:cNvSpPr>
            <a:spLocks noGrp="1"/>
          </p:cNvSpPr>
          <p:nvPr/>
        </p:nvSpPr>
        <p:spPr>
          <a:xfrm>
            <a:off x="1007533" y="241258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dirty="0">
                <a:solidFill>
                  <a:srgbClr val="1D3050"/>
                </a:solidFill>
              </a:rPr>
              <a:t>Speak with industry area coordinator in the INTRA office about your requirements – Maeve Long – maeve.long@dcu.ie</a:t>
            </a:r>
          </a:p>
          <a:p>
            <a:r>
              <a:rPr lang="en-IE" sz="2000" dirty="0">
                <a:solidFill>
                  <a:srgbClr val="1D3050"/>
                </a:solidFill>
              </a:rPr>
              <a:t>Compile a job description (template available)</a:t>
            </a:r>
          </a:p>
          <a:p>
            <a:r>
              <a:rPr lang="en-IE" sz="2000" dirty="0">
                <a:solidFill>
                  <a:srgbClr val="1D3050"/>
                </a:solidFill>
              </a:rPr>
              <a:t>Send it to the coordinator</a:t>
            </a:r>
          </a:p>
          <a:p>
            <a:r>
              <a:rPr lang="en-IE" sz="2000" dirty="0">
                <a:solidFill>
                  <a:srgbClr val="1D3050"/>
                </a:solidFill>
              </a:rPr>
              <a:t>Vacancy is advertised on an internal portal</a:t>
            </a:r>
          </a:p>
          <a:p>
            <a:r>
              <a:rPr lang="en-IE" sz="2000" dirty="0">
                <a:solidFill>
                  <a:srgbClr val="1D3050"/>
                </a:solidFill>
              </a:rPr>
              <a:t>CVs of candidates are shared with you</a:t>
            </a:r>
          </a:p>
          <a:p>
            <a:r>
              <a:rPr lang="en-IE" sz="2000" dirty="0">
                <a:solidFill>
                  <a:srgbClr val="1D3050"/>
                </a:solidFill>
              </a:rPr>
              <a:t>You pick interviewees</a:t>
            </a:r>
          </a:p>
          <a:p>
            <a:r>
              <a:rPr lang="en-IE" sz="2000" dirty="0">
                <a:solidFill>
                  <a:srgbClr val="1D3050"/>
                </a:solidFill>
              </a:rPr>
              <a:t>Set up schedule of online interviews with the INTRA office</a:t>
            </a:r>
          </a:p>
          <a:p>
            <a:r>
              <a:rPr lang="en-IE" sz="2000" dirty="0">
                <a:solidFill>
                  <a:srgbClr val="1D3050"/>
                </a:solidFill>
              </a:rPr>
              <a:t>Select your intern(s)</a:t>
            </a:r>
          </a:p>
          <a:p>
            <a:r>
              <a:rPr lang="en-IE" sz="2000" dirty="0">
                <a:solidFill>
                  <a:srgbClr val="1D3050"/>
                </a:solidFill>
              </a:rPr>
              <a:t>First come, first served basis – students get just one offer</a:t>
            </a:r>
          </a:p>
        </p:txBody>
      </p:sp>
    </p:spTree>
    <p:extLst>
      <p:ext uri="{BB962C8B-B14F-4D97-AF65-F5344CB8AC3E}">
        <p14:creationId xmlns:p14="http://schemas.microsoft.com/office/powerpoint/2010/main" val="4052513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5" name="Google Shape;105;g1276dc4f7e1_2_1" descr="DCU hosts international Qualitative Research Summer School | DCU"/>
          <p:cNvSpPr/>
          <p:nvPr/>
        </p:nvSpPr>
        <p:spPr>
          <a:xfrm>
            <a:off x="307974" y="7937"/>
            <a:ext cx="5021100" cy="502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9" name="TextBox 18"/>
          <p:cNvSpPr txBox="1"/>
          <p:nvPr/>
        </p:nvSpPr>
        <p:spPr>
          <a:xfrm>
            <a:off x="3585405" y="3349587"/>
            <a:ext cx="1074402" cy="692497"/>
          </a:xfrm>
          <a:prstGeom prst="rect">
            <a:avLst/>
          </a:prstGeom>
          <a:noFill/>
        </p:spPr>
        <p:txBody>
          <a:bodyPr wrap="square" rtlCol="0">
            <a:spAutoFit/>
          </a:bodyPr>
          <a:lstStyle/>
          <a:p>
            <a:pPr algn="r"/>
            <a:r>
              <a:rPr lang="en-IE" sz="1300" dirty="0">
                <a:solidFill>
                  <a:schemeClr val="bg1"/>
                </a:solidFill>
              </a:rPr>
              <a:t>Enabling knowledge transfer</a:t>
            </a:r>
          </a:p>
        </p:txBody>
      </p:sp>
      <p:sp>
        <p:nvSpPr>
          <p:cNvPr id="71" name="TextBox 70"/>
          <p:cNvSpPr txBox="1"/>
          <p:nvPr/>
        </p:nvSpPr>
        <p:spPr>
          <a:xfrm>
            <a:off x="2964549" y="220002"/>
            <a:ext cx="8389251" cy="1200329"/>
          </a:xfrm>
          <a:prstGeom prst="rect">
            <a:avLst/>
          </a:prstGeom>
          <a:noFill/>
        </p:spPr>
        <p:txBody>
          <a:bodyPr wrap="square" rtlCol="0">
            <a:spAutoFit/>
          </a:bodyPr>
          <a:lstStyle/>
          <a:p>
            <a:r>
              <a:rPr lang="en-GB" sz="3600" b="1" dirty="0">
                <a:solidFill>
                  <a:srgbClr val="1D3050"/>
                </a:solidFill>
              </a:rPr>
              <a:t>DCU SME Engagement </a:t>
            </a:r>
          </a:p>
          <a:p>
            <a:endParaRPr lang="en-IE" sz="3600" dirty="0">
              <a:solidFill>
                <a:srgbClr val="1D3050"/>
              </a:solidFill>
            </a:endParaRPr>
          </a:p>
        </p:txBody>
      </p:sp>
      <p:pic>
        <p:nvPicPr>
          <p:cNvPr id="3" name="Picture 2">
            <a:extLst>
              <a:ext uri="{FF2B5EF4-FFF2-40B4-BE49-F238E27FC236}">
                <a16:creationId xmlns:a16="http://schemas.microsoft.com/office/drawing/2014/main" id="{7107CA40-9D63-4649-8C8D-9E1B70D7429A}"/>
              </a:ext>
            </a:extLst>
          </p:cNvPr>
          <p:cNvPicPr>
            <a:picLocks noChangeAspect="1"/>
          </p:cNvPicPr>
          <p:nvPr/>
        </p:nvPicPr>
        <p:blipFill>
          <a:blip r:embed="rId3"/>
          <a:stretch>
            <a:fillRect/>
          </a:stretch>
        </p:blipFill>
        <p:spPr>
          <a:xfrm>
            <a:off x="0" y="1"/>
            <a:ext cx="2566184" cy="1618938"/>
          </a:xfrm>
          <a:prstGeom prst="rect">
            <a:avLst/>
          </a:prstGeom>
        </p:spPr>
      </p:pic>
      <p:sp>
        <p:nvSpPr>
          <p:cNvPr id="6" name="Text Placeholder 5">
            <a:extLst>
              <a:ext uri="{FF2B5EF4-FFF2-40B4-BE49-F238E27FC236}">
                <a16:creationId xmlns:a16="http://schemas.microsoft.com/office/drawing/2014/main" id="{232E6030-0450-48A4-A395-3F86D6DD90F0}"/>
              </a:ext>
            </a:extLst>
          </p:cNvPr>
          <p:cNvSpPr>
            <a:spLocks noGrp="1"/>
          </p:cNvSpPr>
          <p:nvPr>
            <p:ph type="body" idx="1"/>
          </p:nvPr>
        </p:nvSpPr>
        <p:spPr>
          <a:xfrm>
            <a:off x="838199" y="1763403"/>
            <a:ext cx="11168921" cy="4677947"/>
          </a:xfrm>
        </p:spPr>
        <p:txBody>
          <a:bodyPr>
            <a:normAutofit/>
          </a:bodyPr>
          <a:lstStyle/>
          <a:p>
            <a:pPr marL="114300" indent="0">
              <a:lnSpc>
                <a:spcPct val="100000"/>
              </a:lnSpc>
              <a:spcBef>
                <a:spcPts val="0"/>
              </a:spcBef>
              <a:buClr>
                <a:srgbClr val="000000"/>
              </a:buClr>
              <a:buFont typeface="Arial"/>
              <a:buNone/>
            </a:pPr>
            <a:r>
              <a:rPr lang="en-GB" sz="3600" b="1" dirty="0">
                <a:solidFill>
                  <a:srgbClr val="1D3050"/>
                </a:solidFill>
                <a:latin typeface="Arial"/>
                <a:cs typeface="Arial"/>
                <a:sym typeface="Arial"/>
              </a:rPr>
              <a:t>  </a:t>
            </a:r>
          </a:p>
        </p:txBody>
      </p:sp>
      <p:sp>
        <p:nvSpPr>
          <p:cNvPr id="2" name="Slide Number Placeholder 1">
            <a:extLst>
              <a:ext uri="{FF2B5EF4-FFF2-40B4-BE49-F238E27FC236}">
                <a16:creationId xmlns:a16="http://schemas.microsoft.com/office/drawing/2014/main" id="{E454A367-326E-4205-B5B5-B0C701BE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15</a:t>
            </a:fld>
            <a:endParaRPr lang="en-IE" dirty="0"/>
          </a:p>
        </p:txBody>
      </p:sp>
      <p:pic>
        <p:nvPicPr>
          <p:cNvPr id="10" name="Picture 2">
            <a:extLst>
              <a:ext uri="{FF2B5EF4-FFF2-40B4-BE49-F238E27FC236}">
                <a16:creationId xmlns:a16="http://schemas.microsoft.com/office/drawing/2014/main" id="{46ADF962-7BD8-4F61-8720-AD79FBFFF1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455" y="0"/>
            <a:ext cx="1169545" cy="127586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163F3187-6A0D-4F01-8561-636674251245}"/>
              </a:ext>
            </a:extLst>
          </p:cNvPr>
          <p:cNvSpPr>
            <a:spLocks noGrp="1"/>
          </p:cNvSpPr>
          <p:nvPr/>
        </p:nvSpPr>
        <p:spPr>
          <a:xfrm>
            <a:off x="1007533" y="14135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3200" dirty="0"/>
          </a:p>
        </p:txBody>
      </p:sp>
      <p:sp>
        <p:nvSpPr>
          <p:cNvPr id="13" name="Content Placeholder 2">
            <a:extLst>
              <a:ext uri="{FF2B5EF4-FFF2-40B4-BE49-F238E27FC236}">
                <a16:creationId xmlns:a16="http://schemas.microsoft.com/office/drawing/2014/main" id="{BEFE9C4B-8DD2-4C32-9C31-8A1272868C2A}"/>
              </a:ext>
            </a:extLst>
          </p:cNvPr>
          <p:cNvSpPr>
            <a:spLocks noGrp="1"/>
          </p:cNvSpPr>
          <p:nvPr/>
        </p:nvSpPr>
        <p:spPr>
          <a:xfrm>
            <a:off x="1007533" y="241258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E" sz="2000" dirty="0"/>
          </a:p>
        </p:txBody>
      </p:sp>
      <p:sp>
        <p:nvSpPr>
          <p:cNvPr id="14" name="Title 1">
            <a:extLst>
              <a:ext uri="{FF2B5EF4-FFF2-40B4-BE49-F238E27FC236}">
                <a16:creationId xmlns:a16="http://schemas.microsoft.com/office/drawing/2014/main" id="{09DCB12D-FC81-421C-89EE-3D466D9E696B}"/>
              </a:ext>
            </a:extLst>
          </p:cNvPr>
          <p:cNvSpPr>
            <a:spLocks noGrp="1"/>
          </p:cNvSpPr>
          <p:nvPr/>
        </p:nvSpPr>
        <p:spPr>
          <a:xfrm>
            <a:off x="838200" y="5054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3200" b="1" dirty="0">
                <a:solidFill>
                  <a:srgbClr val="1D3050"/>
                </a:solidFill>
              </a:rPr>
              <a:t>Employer Feedback</a:t>
            </a:r>
          </a:p>
        </p:txBody>
      </p:sp>
      <p:sp>
        <p:nvSpPr>
          <p:cNvPr id="15" name="Content Placeholder 2">
            <a:extLst>
              <a:ext uri="{FF2B5EF4-FFF2-40B4-BE49-F238E27FC236}">
                <a16:creationId xmlns:a16="http://schemas.microsoft.com/office/drawing/2014/main" id="{5139DE99-AC8C-4F6A-AA67-7F848631D527}"/>
              </a:ext>
            </a:extLst>
          </p:cNvPr>
          <p:cNvSpPr>
            <a:spLocks noGrp="1"/>
          </p:cNvSpPr>
          <p:nvPr/>
        </p:nvSpPr>
        <p:spPr>
          <a:xfrm>
            <a:off x="838200" y="1965941"/>
            <a:ext cx="10515600" cy="47058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IE" sz="1800" dirty="0">
                <a:solidFill>
                  <a:srgbClr val="1D3050"/>
                </a:solidFill>
              </a:rPr>
              <a:t>The process allowed us to give the student a good opportunity to experience real client work but also helped us deliver actual value for a major client of ours by giving them access to a high performing intern who developed an app they are rolling out to their staff.</a:t>
            </a:r>
          </a:p>
          <a:p>
            <a:pPr marL="0" indent="0">
              <a:lnSpc>
                <a:spcPct val="150000"/>
              </a:lnSpc>
              <a:spcBef>
                <a:spcPts val="0"/>
              </a:spcBef>
              <a:buNone/>
            </a:pPr>
            <a:endParaRPr lang="en-IE" sz="1800" dirty="0">
              <a:solidFill>
                <a:srgbClr val="1D3050"/>
              </a:solidFill>
            </a:endParaRPr>
          </a:p>
          <a:p>
            <a:pPr>
              <a:lnSpc>
                <a:spcPct val="150000"/>
              </a:lnSpc>
              <a:spcBef>
                <a:spcPts val="0"/>
              </a:spcBef>
            </a:pPr>
            <a:r>
              <a:rPr lang="en-IE" sz="1800" dirty="0">
                <a:solidFill>
                  <a:srgbClr val="1D3050"/>
                </a:solidFill>
              </a:rPr>
              <a:t>Immensely useful. It allows us to assign key deliverables that are not being completed on time due to newer pressures or moving targets. In my space having a resource dedicated to innovation and task completion is a massive benefit to my team.</a:t>
            </a:r>
          </a:p>
          <a:p>
            <a:pPr marL="0" indent="0">
              <a:lnSpc>
                <a:spcPct val="150000"/>
              </a:lnSpc>
              <a:spcBef>
                <a:spcPts val="0"/>
              </a:spcBef>
              <a:buNone/>
            </a:pPr>
            <a:endParaRPr lang="en-IE" sz="1800" dirty="0">
              <a:solidFill>
                <a:srgbClr val="1D3050"/>
              </a:solidFill>
            </a:endParaRPr>
          </a:p>
          <a:p>
            <a:pPr>
              <a:lnSpc>
                <a:spcPct val="150000"/>
              </a:lnSpc>
              <a:spcBef>
                <a:spcPts val="0"/>
              </a:spcBef>
            </a:pPr>
            <a:r>
              <a:rPr lang="en-IE" sz="1800" dirty="0">
                <a:solidFill>
                  <a:srgbClr val="1D3050"/>
                </a:solidFill>
              </a:rPr>
              <a:t>I personally use the internship as a way to reflect back on how we operate and interact with new young people in the organisation. How we pass on work practices and nurture our own career growth by how well the intern performs and grows during the internship is a valuable measuring tool. Fresh perspectives are a great thing that comes with having an intern join the team. </a:t>
            </a:r>
          </a:p>
        </p:txBody>
      </p:sp>
    </p:spTree>
    <p:extLst>
      <p:ext uri="{BB962C8B-B14F-4D97-AF65-F5344CB8AC3E}">
        <p14:creationId xmlns:p14="http://schemas.microsoft.com/office/powerpoint/2010/main" val="3306905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5" name="Google Shape;105;g1276dc4f7e1_2_1" descr="DCU hosts international Qualitative Research Summer School | DCU"/>
          <p:cNvSpPr/>
          <p:nvPr/>
        </p:nvSpPr>
        <p:spPr>
          <a:xfrm>
            <a:off x="307974" y="7937"/>
            <a:ext cx="5021100" cy="502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9" name="TextBox 18"/>
          <p:cNvSpPr txBox="1"/>
          <p:nvPr/>
        </p:nvSpPr>
        <p:spPr>
          <a:xfrm>
            <a:off x="3585405" y="3349587"/>
            <a:ext cx="1074402" cy="692497"/>
          </a:xfrm>
          <a:prstGeom prst="rect">
            <a:avLst/>
          </a:prstGeom>
          <a:noFill/>
        </p:spPr>
        <p:txBody>
          <a:bodyPr wrap="square" rtlCol="0">
            <a:spAutoFit/>
          </a:bodyPr>
          <a:lstStyle/>
          <a:p>
            <a:pPr algn="r"/>
            <a:r>
              <a:rPr lang="en-IE" sz="1300" dirty="0">
                <a:solidFill>
                  <a:schemeClr val="bg1"/>
                </a:solidFill>
              </a:rPr>
              <a:t>Enabling knowledge transfer</a:t>
            </a:r>
          </a:p>
        </p:txBody>
      </p:sp>
      <p:sp>
        <p:nvSpPr>
          <p:cNvPr id="71" name="TextBox 70"/>
          <p:cNvSpPr txBox="1"/>
          <p:nvPr/>
        </p:nvSpPr>
        <p:spPr>
          <a:xfrm>
            <a:off x="2964549" y="0"/>
            <a:ext cx="8389251" cy="1200329"/>
          </a:xfrm>
          <a:prstGeom prst="rect">
            <a:avLst/>
          </a:prstGeom>
          <a:noFill/>
        </p:spPr>
        <p:txBody>
          <a:bodyPr wrap="square" rtlCol="0">
            <a:spAutoFit/>
          </a:bodyPr>
          <a:lstStyle/>
          <a:p>
            <a:r>
              <a:rPr lang="en-GB" sz="3600" b="1" dirty="0">
                <a:solidFill>
                  <a:srgbClr val="1D3050"/>
                </a:solidFill>
              </a:rPr>
              <a:t>DCU SME Engagement </a:t>
            </a:r>
          </a:p>
          <a:p>
            <a:endParaRPr lang="en-IE" sz="3600" dirty="0">
              <a:solidFill>
                <a:srgbClr val="1D3050"/>
              </a:solidFill>
            </a:endParaRPr>
          </a:p>
        </p:txBody>
      </p:sp>
      <p:pic>
        <p:nvPicPr>
          <p:cNvPr id="3" name="Picture 2">
            <a:extLst>
              <a:ext uri="{FF2B5EF4-FFF2-40B4-BE49-F238E27FC236}">
                <a16:creationId xmlns:a16="http://schemas.microsoft.com/office/drawing/2014/main" id="{7107CA40-9D63-4649-8C8D-9E1B70D7429A}"/>
              </a:ext>
            </a:extLst>
          </p:cNvPr>
          <p:cNvPicPr>
            <a:picLocks noChangeAspect="1"/>
          </p:cNvPicPr>
          <p:nvPr/>
        </p:nvPicPr>
        <p:blipFill>
          <a:blip r:embed="rId3"/>
          <a:stretch>
            <a:fillRect/>
          </a:stretch>
        </p:blipFill>
        <p:spPr>
          <a:xfrm>
            <a:off x="0" y="1"/>
            <a:ext cx="2566184" cy="1618938"/>
          </a:xfrm>
          <a:prstGeom prst="rect">
            <a:avLst/>
          </a:prstGeom>
        </p:spPr>
      </p:pic>
      <p:sp>
        <p:nvSpPr>
          <p:cNvPr id="6" name="Text Placeholder 5">
            <a:extLst>
              <a:ext uri="{FF2B5EF4-FFF2-40B4-BE49-F238E27FC236}">
                <a16:creationId xmlns:a16="http://schemas.microsoft.com/office/drawing/2014/main" id="{232E6030-0450-48A4-A395-3F86D6DD90F0}"/>
              </a:ext>
            </a:extLst>
          </p:cNvPr>
          <p:cNvSpPr>
            <a:spLocks noGrp="1"/>
          </p:cNvSpPr>
          <p:nvPr>
            <p:ph type="body" idx="1"/>
          </p:nvPr>
        </p:nvSpPr>
        <p:spPr>
          <a:xfrm>
            <a:off x="838199" y="1763403"/>
            <a:ext cx="11168921" cy="4677947"/>
          </a:xfrm>
        </p:spPr>
        <p:txBody>
          <a:bodyPr>
            <a:normAutofit/>
          </a:bodyPr>
          <a:lstStyle/>
          <a:p>
            <a:pPr marL="114300" indent="0">
              <a:lnSpc>
                <a:spcPct val="100000"/>
              </a:lnSpc>
              <a:spcBef>
                <a:spcPts val="0"/>
              </a:spcBef>
              <a:buClr>
                <a:srgbClr val="000000"/>
              </a:buClr>
              <a:buNone/>
            </a:pPr>
            <a:r>
              <a:rPr lang="en-GB" sz="3600" b="1" dirty="0">
                <a:solidFill>
                  <a:srgbClr val="1D3050"/>
                </a:solidFill>
                <a:latin typeface="Arial"/>
                <a:cs typeface="Arial"/>
              </a:rPr>
              <a:t>  </a:t>
            </a:r>
          </a:p>
          <a:p>
            <a:pPr marL="114300" indent="0">
              <a:lnSpc>
                <a:spcPct val="100000"/>
              </a:lnSpc>
              <a:spcBef>
                <a:spcPts val="0"/>
              </a:spcBef>
              <a:buClr>
                <a:srgbClr val="000000"/>
              </a:buClr>
              <a:buNone/>
            </a:pPr>
            <a:endParaRPr lang="en-GB" sz="3600" b="1" dirty="0">
              <a:solidFill>
                <a:srgbClr val="1D3050"/>
              </a:solidFill>
              <a:latin typeface="Arial"/>
              <a:cs typeface="Arial"/>
              <a:sym typeface="Arial"/>
            </a:endParaRPr>
          </a:p>
          <a:p>
            <a:pPr marL="114300" indent="0">
              <a:lnSpc>
                <a:spcPct val="100000"/>
              </a:lnSpc>
              <a:spcBef>
                <a:spcPts val="0"/>
              </a:spcBef>
              <a:buClr>
                <a:srgbClr val="000000"/>
              </a:buClr>
              <a:buFont typeface="Arial"/>
              <a:buNone/>
            </a:pPr>
            <a:r>
              <a:rPr lang="en-GB" sz="3600" b="1" dirty="0">
                <a:solidFill>
                  <a:srgbClr val="1D3050"/>
                </a:solidFill>
                <a:latin typeface="Arial"/>
                <a:cs typeface="Arial"/>
                <a:sym typeface="Arial"/>
              </a:rPr>
              <a:t>  </a:t>
            </a:r>
          </a:p>
        </p:txBody>
      </p:sp>
      <p:sp>
        <p:nvSpPr>
          <p:cNvPr id="2" name="Slide Number Placeholder 1">
            <a:extLst>
              <a:ext uri="{FF2B5EF4-FFF2-40B4-BE49-F238E27FC236}">
                <a16:creationId xmlns:a16="http://schemas.microsoft.com/office/drawing/2014/main" id="{E454A367-326E-4205-B5B5-B0C701BE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16</a:t>
            </a:fld>
            <a:endParaRPr lang="en-IE" dirty="0"/>
          </a:p>
        </p:txBody>
      </p:sp>
      <p:pic>
        <p:nvPicPr>
          <p:cNvPr id="10" name="Picture 2">
            <a:extLst>
              <a:ext uri="{FF2B5EF4-FFF2-40B4-BE49-F238E27FC236}">
                <a16:creationId xmlns:a16="http://schemas.microsoft.com/office/drawing/2014/main" id="{469BFF50-A83A-49DD-9EFC-41B6947C9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455" y="0"/>
            <a:ext cx="1169545" cy="127586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EF22550-1C70-41DF-A1B3-44B4A55E6905}"/>
              </a:ext>
            </a:extLst>
          </p:cNvPr>
          <p:cNvSpPr txBox="1">
            <a:spLocks/>
          </p:cNvSpPr>
          <p:nvPr/>
        </p:nvSpPr>
        <p:spPr>
          <a:xfrm>
            <a:off x="2566184" y="978575"/>
            <a:ext cx="8456271" cy="133320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1D3050"/>
                </a:solidFill>
                <a:latin typeface="Arial"/>
                <a:cs typeface="Arial"/>
              </a:rPr>
              <a:t>Careers Service:</a:t>
            </a:r>
          </a:p>
          <a:p>
            <a:endParaRPr lang="en-IE" sz="3200" dirty="0">
              <a:solidFill>
                <a:srgbClr val="1D3050"/>
              </a:solidFill>
            </a:endParaRPr>
          </a:p>
          <a:p>
            <a:r>
              <a:rPr lang="en-IE" sz="3200" dirty="0">
                <a:solidFill>
                  <a:srgbClr val="1D3050"/>
                </a:solidFill>
              </a:rPr>
              <a:t>How to target students and recent graduates</a:t>
            </a:r>
          </a:p>
        </p:txBody>
      </p:sp>
      <p:sp>
        <p:nvSpPr>
          <p:cNvPr id="9" name="Title 1">
            <a:extLst>
              <a:ext uri="{FF2B5EF4-FFF2-40B4-BE49-F238E27FC236}">
                <a16:creationId xmlns:a16="http://schemas.microsoft.com/office/drawing/2014/main" id="{A6A7E084-7F9F-4A51-8368-4F05E4EACDD9}"/>
              </a:ext>
            </a:extLst>
          </p:cNvPr>
          <p:cNvSpPr txBox="1">
            <a:spLocks/>
          </p:cNvSpPr>
          <p:nvPr/>
        </p:nvSpPr>
        <p:spPr>
          <a:xfrm>
            <a:off x="618065" y="1148405"/>
            <a:ext cx="10515600" cy="798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4000" dirty="0"/>
          </a:p>
        </p:txBody>
      </p:sp>
      <p:sp>
        <p:nvSpPr>
          <p:cNvPr id="14" name="Text Placeholder 2">
            <a:extLst>
              <a:ext uri="{FF2B5EF4-FFF2-40B4-BE49-F238E27FC236}">
                <a16:creationId xmlns:a16="http://schemas.microsoft.com/office/drawing/2014/main" id="{E22B2608-8E59-4375-9BD3-E49D46F7C679}"/>
              </a:ext>
            </a:extLst>
          </p:cNvPr>
          <p:cNvSpPr txBox="1">
            <a:spLocks/>
          </p:cNvSpPr>
          <p:nvPr/>
        </p:nvSpPr>
        <p:spPr>
          <a:xfrm>
            <a:off x="618065" y="2106475"/>
            <a:ext cx="10515600" cy="1012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IE" b="1" dirty="0"/>
          </a:p>
          <a:p>
            <a:pPr marL="114300" indent="0">
              <a:buFont typeface="Arial" panose="020B0604020202020204" pitchFamily="34" charset="0"/>
              <a:buNone/>
            </a:pPr>
            <a:r>
              <a:rPr lang="en-IE" b="1" dirty="0">
                <a:solidFill>
                  <a:srgbClr val="1D3050"/>
                </a:solidFill>
              </a:rPr>
              <a:t>Jobs Board – mycareer.dcu.ie</a:t>
            </a:r>
          </a:p>
          <a:p>
            <a:pPr marL="114300" indent="0">
              <a:buFont typeface="Arial" panose="020B0604020202020204" pitchFamily="34" charset="0"/>
              <a:buNone/>
            </a:pPr>
            <a:endParaRPr lang="en-IE" sz="1800" dirty="0"/>
          </a:p>
        </p:txBody>
      </p:sp>
      <p:pic>
        <p:nvPicPr>
          <p:cNvPr id="16" name="Picture 15">
            <a:extLst>
              <a:ext uri="{FF2B5EF4-FFF2-40B4-BE49-F238E27FC236}">
                <a16:creationId xmlns:a16="http://schemas.microsoft.com/office/drawing/2014/main" id="{C673F637-0C6C-4F42-9280-0586A4EFF131}"/>
              </a:ext>
            </a:extLst>
          </p:cNvPr>
          <p:cNvPicPr>
            <a:picLocks noChangeAspect="1"/>
          </p:cNvPicPr>
          <p:nvPr/>
        </p:nvPicPr>
        <p:blipFill>
          <a:blip r:embed="rId5"/>
          <a:stretch>
            <a:fillRect/>
          </a:stretch>
        </p:blipFill>
        <p:spPr>
          <a:xfrm>
            <a:off x="618065" y="3151002"/>
            <a:ext cx="6381347" cy="3112716"/>
          </a:xfrm>
          <a:prstGeom prst="rect">
            <a:avLst/>
          </a:prstGeom>
        </p:spPr>
      </p:pic>
      <p:sp>
        <p:nvSpPr>
          <p:cNvPr id="18" name="TextBox 17">
            <a:extLst>
              <a:ext uri="{FF2B5EF4-FFF2-40B4-BE49-F238E27FC236}">
                <a16:creationId xmlns:a16="http://schemas.microsoft.com/office/drawing/2014/main" id="{B79DF789-F57E-4470-9374-448092D76E3C}"/>
              </a:ext>
            </a:extLst>
          </p:cNvPr>
          <p:cNvSpPr txBox="1"/>
          <p:nvPr/>
        </p:nvSpPr>
        <p:spPr>
          <a:xfrm>
            <a:off x="7034666" y="3241718"/>
            <a:ext cx="5192588" cy="3108543"/>
          </a:xfrm>
          <a:prstGeom prst="rect">
            <a:avLst/>
          </a:prstGeom>
          <a:noFill/>
        </p:spPr>
        <p:txBody>
          <a:bodyPr wrap="square" rtlCol="0">
            <a:spAutoFit/>
          </a:bodyPr>
          <a:lstStyle/>
          <a:p>
            <a:r>
              <a:rPr lang="en-IE" sz="2800" b="1" dirty="0">
                <a:solidFill>
                  <a:srgbClr val="1D3050"/>
                </a:solidFill>
              </a:rPr>
              <a:t>Over the period 2019-2021  </a:t>
            </a:r>
          </a:p>
          <a:p>
            <a:endParaRPr lang="en-IE" sz="2800" b="1" dirty="0">
              <a:solidFill>
                <a:srgbClr val="1D3050"/>
              </a:solidFill>
            </a:endParaRPr>
          </a:p>
          <a:p>
            <a:r>
              <a:rPr lang="en-IE" sz="2800" b="1" dirty="0">
                <a:solidFill>
                  <a:srgbClr val="1D3050"/>
                </a:solidFill>
              </a:rPr>
              <a:t>342 SMEs </a:t>
            </a:r>
            <a:r>
              <a:rPr lang="en-IE" sz="2800" dirty="0">
                <a:solidFill>
                  <a:srgbClr val="1D3050"/>
                </a:solidFill>
              </a:rPr>
              <a:t>advertised jobs on the DCU Careers Services job portal </a:t>
            </a:r>
          </a:p>
          <a:p>
            <a:endParaRPr lang="en-IE" sz="2800" dirty="0">
              <a:solidFill>
                <a:srgbClr val="1D3050"/>
              </a:solidFill>
            </a:endParaRPr>
          </a:p>
          <a:p>
            <a:endParaRPr lang="en-IE" sz="2800" dirty="0">
              <a:solidFill>
                <a:srgbClr val="1D3050"/>
              </a:solidFill>
            </a:endParaRPr>
          </a:p>
        </p:txBody>
      </p:sp>
    </p:spTree>
    <p:extLst>
      <p:ext uri="{BB962C8B-B14F-4D97-AF65-F5344CB8AC3E}">
        <p14:creationId xmlns:p14="http://schemas.microsoft.com/office/powerpoint/2010/main" val="388634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5" name="Google Shape;105;g1276dc4f7e1_2_1" descr="DCU hosts international Qualitative Research Summer School | DCU"/>
          <p:cNvSpPr/>
          <p:nvPr/>
        </p:nvSpPr>
        <p:spPr>
          <a:xfrm>
            <a:off x="307974" y="7937"/>
            <a:ext cx="5021100" cy="502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9" name="TextBox 18"/>
          <p:cNvSpPr txBox="1"/>
          <p:nvPr/>
        </p:nvSpPr>
        <p:spPr>
          <a:xfrm>
            <a:off x="3585405" y="3349587"/>
            <a:ext cx="1074402" cy="692497"/>
          </a:xfrm>
          <a:prstGeom prst="rect">
            <a:avLst/>
          </a:prstGeom>
          <a:noFill/>
        </p:spPr>
        <p:txBody>
          <a:bodyPr wrap="square" rtlCol="0">
            <a:spAutoFit/>
          </a:bodyPr>
          <a:lstStyle/>
          <a:p>
            <a:pPr algn="r"/>
            <a:r>
              <a:rPr lang="en-IE" sz="1300" dirty="0">
                <a:solidFill>
                  <a:schemeClr val="bg1"/>
                </a:solidFill>
              </a:rPr>
              <a:t>Enabling knowledge transfer</a:t>
            </a:r>
          </a:p>
        </p:txBody>
      </p:sp>
      <p:sp>
        <p:nvSpPr>
          <p:cNvPr id="71" name="TextBox 70"/>
          <p:cNvSpPr txBox="1"/>
          <p:nvPr/>
        </p:nvSpPr>
        <p:spPr>
          <a:xfrm>
            <a:off x="2668302" y="133254"/>
            <a:ext cx="8389251" cy="2677656"/>
          </a:xfrm>
          <a:prstGeom prst="rect">
            <a:avLst/>
          </a:prstGeom>
          <a:noFill/>
        </p:spPr>
        <p:txBody>
          <a:bodyPr wrap="square" rtlCol="0">
            <a:spAutoFit/>
          </a:bodyPr>
          <a:lstStyle/>
          <a:p>
            <a:pPr marL="114300" indent="0">
              <a:lnSpc>
                <a:spcPct val="100000"/>
              </a:lnSpc>
              <a:spcBef>
                <a:spcPts val="0"/>
              </a:spcBef>
              <a:buClr>
                <a:srgbClr val="000000"/>
              </a:buClr>
              <a:buNone/>
            </a:pPr>
            <a:r>
              <a:rPr lang="en-GB" sz="4400" b="1" dirty="0">
                <a:solidFill>
                  <a:srgbClr val="1D3050"/>
                </a:solidFill>
                <a:latin typeface="Arial "/>
                <a:cs typeface="Arial"/>
              </a:rPr>
              <a:t>Careers Service</a:t>
            </a:r>
          </a:p>
          <a:p>
            <a:pPr marL="114300" indent="0">
              <a:lnSpc>
                <a:spcPct val="100000"/>
              </a:lnSpc>
              <a:spcBef>
                <a:spcPts val="0"/>
              </a:spcBef>
              <a:buClr>
                <a:srgbClr val="000000"/>
              </a:buClr>
              <a:buNone/>
            </a:pPr>
            <a:endParaRPr lang="en-IE" sz="4400" dirty="0">
              <a:solidFill>
                <a:srgbClr val="1D3050"/>
              </a:solidFill>
              <a:latin typeface="Arial "/>
            </a:endParaRPr>
          </a:p>
          <a:p>
            <a:pPr marL="114300" indent="0">
              <a:lnSpc>
                <a:spcPct val="100000"/>
              </a:lnSpc>
              <a:spcBef>
                <a:spcPts val="0"/>
              </a:spcBef>
              <a:buClr>
                <a:srgbClr val="000000"/>
              </a:buClr>
              <a:buNone/>
            </a:pPr>
            <a:r>
              <a:rPr lang="en-IE" sz="4400" dirty="0">
                <a:solidFill>
                  <a:srgbClr val="1D3050"/>
                </a:solidFill>
                <a:latin typeface="Arial "/>
              </a:rPr>
              <a:t>SME Partnership Development</a:t>
            </a:r>
            <a:endParaRPr lang="en-GB" sz="4400" b="1" dirty="0">
              <a:solidFill>
                <a:srgbClr val="1D3050"/>
              </a:solidFill>
              <a:latin typeface="Arial "/>
              <a:cs typeface="Arial"/>
            </a:endParaRPr>
          </a:p>
          <a:p>
            <a:endParaRPr lang="en-IE" sz="3600" dirty="0">
              <a:solidFill>
                <a:srgbClr val="1D3050"/>
              </a:solidFill>
            </a:endParaRPr>
          </a:p>
        </p:txBody>
      </p:sp>
      <p:pic>
        <p:nvPicPr>
          <p:cNvPr id="3" name="Picture 2">
            <a:extLst>
              <a:ext uri="{FF2B5EF4-FFF2-40B4-BE49-F238E27FC236}">
                <a16:creationId xmlns:a16="http://schemas.microsoft.com/office/drawing/2014/main" id="{7107CA40-9D63-4649-8C8D-9E1B70D7429A}"/>
              </a:ext>
            </a:extLst>
          </p:cNvPr>
          <p:cNvPicPr>
            <a:picLocks noChangeAspect="1"/>
          </p:cNvPicPr>
          <p:nvPr/>
        </p:nvPicPr>
        <p:blipFill>
          <a:blip r:embed="rId3"/>
          <a:stretch>
            <a:fillRect/>
          </a:stretch>
        </p:blipFill>
        <p:spPr>
          <a:xfrm>
            <a:off x="0" y="1"/>
            <a:ext cx="2566184" cy="1618938"/>
          </a:xfrm>
          <a:prstGeom prst="rect">
            <a:avLst/>
          </a:prstGeom>
        </p:spPr>
      </p:pic>
      <p:sp>
        <p:nvSpPr>
          <p:cNvPr id="6" name="Text Placeholder 5">
            <a:extLst>
              <a:ext uri="{FF2B5EF4-FFF2-40B4-BE49-F238E27FC236}">
                <a16:creationId xmlns:a16="http://schemas.microsoft.com/office/drawing/2014/main" id="{232E6030-0450-48A4-A395-3F86D6DD90F0}"/>
              </a:ext>
            </a:extLst>
          </p:cNvPr>
          <p:cNvSpPr>
            <a:spLocks noGrp="1"/>
          </p:cNvSpPr>
          <p:nvPr>
            <p:ph type="body" idx="1"/>
          </p:nvPr>
        </p:nvSpPr>
        <p:spPr>
          <a:xfrm>
            <a:off x="307975" y="1857361"/>
            <a:ext cx="11699146" cy="857935"/>
          </a:xfrm>
        </p:spPr>
        <p:txBody>
          <a:bodyPr>
            <a:normAutofit fontScale="55000" lnSpcReduction="20000"/>
          </a:bodyPr>
          <a:lstStyle/>
          <a:p>
            <a:pPr>
              <a:lnSpc>
                <a:spcPct val="100000"/>
              </a:lnSpc>
              <a:spcBef>
                <a:spcPts val="0"/>
              </a:spcBef>
              <a:buClr>
                <a:srgbClr val="000000"/>
              </a:buClr>
            </a:pPr>
            <a:endParaRPr lang="en-IE" sz="3600" b="1" dirty="0">
              <a:solidFill>
                <a:srgbClr val="1D3050"/>
              </a:solidFill>
              <a:latin typeface="Arial"/>
              <a:cs typeface="Arial"/>
              <a:sym typeface="Arial"/>
            </a:endParaRPr>
          </a:p>
          <a:p>
            <a:pPr>
              <a:lnSpc>
                <a:spcPct val="100000"/>
              </a:lnSpc>
              <a:spcBef>
                <a:spcPts val="0"/>
              </a:spcBef>
              <a:buClr>
                <a:srgbClr val="000000"/>
              </a:buClr>
            </a:pPr>
            <a:endParaRPr lang="en-GB" sz="3600" b="1" dirty="0">
              <a:solidFill>
                <a:srgbClr val="1D3050"/>
              </a:solidFill>
              <a:latin typeface="Arial"/>
              <a:cs typeface="Arial"/>
              <a:sym typeface="Arial"/>
            </a:endParaRPr>
          </a:p>
          <a:p>
            <a:pPr marL="114300" indent="0">
              <a:lnSpc>
                <a:spcPct val="100000"/>
              </a:lnSpc>
              <a:spcBef>
                <a:spcPts val="0"/>
              </a:spcBef>
              <a:buClr>
                <a:srgbClr val="000000"/>
              </a:buClr>
              <a:buFont typeface="Arial"/>
              <a:buNone/>
            </a:pPr>
            <a:r>
              <a:rPr lang="en-GB" sz="3600" b="1" dirty="0">
                <a:solidFill>
                  <a:srgbClr val="1D3050"/>
                </a:solidFill>
                <a:latin typeface="Arial"/>
                <a:cs typeface="Arial"/>
                <a:sym typeface="Arial"/>
              </a:rPr>
              <a:t>  </a:t>
            </a:r>
          </a:p>
        </p:txBody>
      </p:sp>
      <p:sp>
        <p:nvSpPr>
          <p:cNvPr id="2" name="Slide Number Placeholder 1">
            <a:extLst>
              <a:ext uri="{FF2B5EF4-FFF2-40B4-BE49-F238E27FC236}">
                <a16:creationId xmlns:a16="http://schemas.microsoft.com/office/drawing/2014/main" id="{E454A367-326E-4205-B5B5-B0C701BE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17</a:t>
            </a:fld>
            <a:endParaRPr lang="en-IE" dirty="0"/>
          </a:p>
        </p:txBody>
      </p:sp>
      <p:pic>
        <p:nvPicPr>
          <p:cNvPr id="12" name="Google Shape;95;p1">
            <a:extLst>
              <a:ext uri="{FF2B5EF4-FFF2-40B4-BE49-F238E27FC236}">
                <a16:creationId xmlns:a16="http://schemas.microsoft.com/office/drawing/2014/main" id="{DF26616D-C2FA-45DE-A1BA-EAA2D1C8CA8D}"/>
              </a:ext>
            </a:extLst>
          </p:cNvPr>
          <p:cNvPicPr preferRelativeResize="0"/>
          <p:nvPr/>
        </p:nvPicPr>
        <p:blipFill>
          <a:blip r:embed="rId4">
            <a:alphaModFix/>
          </a:blip>
          <a:stretch>
            <a:fillRect/>
          </a:stretch>
        </p:blipFill>
        <p:spPr>
          <a:xfrm>
            <a:off x="9454091" y="4819116"/>
            <a:ext cx="2848130" cy="2038884"/>
          </a:xfrm>
          <a:prstGeom prst="rect">
            <a:avLst/>
          </a:prstGeom>
          <a:noFill/>
          <a:ln>
            <a:noFill/>
          </a:ln>
        </p:spPr>
      </p:pic>
      <p:pic>
        <p:nvPicPr>
          <p:cNvPr id="10" name="Picture 2">
            <a:extLst>
              <a:ext uri="{FF2B5EF4-FFF2-40B4-BE49-F238E27FC236}">
                <a16:creationId xmlns:a16="http://schemas.microsoft.com/office/drawing/2014/main" id="{469BFF50-A83A-49DD-9EFC-41B6947C97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455" y="0"/>
            <a:ext cx="1169545" cy="1275867"/>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FCAE596A-32E5-4549-A0F6-9BB08DD56A05}"/>
              </a:ext>
            </a:extLst>
          </p:cNvPr>
          <p:cNvSpPr txBox="1">
            <a:spLocks/>
          </p:cNvSpPr>
          <p:nvPr/>
        </p:nvSpPr>
        <p:spPr>
          <a:xfrm>
            <a:off x="838199" y="2715296"/>
            <a:ext cx="8085668" cy="3466292"/>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812800" indent="-698500">
              <a:lnSpc>
                <a:spcPct val="150000"/>
              </a:lnSpc>
              <a:buClr>
                <a:srgbClr val="1D3050"/>
              </a:buClr>
              <a:buSzPct val="100000"/>
              <a:buFont typeface="Wingdings" panose="05000000000000000000" pitchFamily="2" charset="2"/>
              <a:buChar char="Ø"/>
            </a:pPr>
            <a:r>
              <a:rPr lang="en-IE" sz="3200" dirty="0">
                <a:solidFill>
                  <a:srgbClr val="1D3050"/>
                </a:solidFill>
                <a:latin typeface="+mj-lt"/>
              </a:rPr>
              <a:t>Employer Insights</a:t>
            </a:r>
          </a:p>
          <a:p>
            <a:pPr marL="812800" indent="-698500">
              <a:lnSpc>
                <a:spcPct val="150000"/>
              </a:lnSpc>
              <a:buClr>
                <a:srgbClr val="1D3050"/>
              </a:buClr>
              <a:buSzPct val="100000"/>
              <a:buFont typeface="Wingdings" panose="05000000000000000000" pitchFamily="2" charset="2"/>
              <a:buChar char="Ø"/>
            </a:pPr>
            <a:r>
              <a:rPr lang="en-IE" sz="3200" dirty="0">
                <a:solidFill>
                  <a:srgbClr val="1D3050"/>
                </a:solidFill>
                <a:latin typeface="+mj-lt"/>
              </a:rPr>
              <a:t>Mentorship Programme</a:t>
            </a:r>
          </a:p>
          <a:p>
            <a:pPr marL="812800" indent="-698500">
              <a:lnSpc>
                <a:spcPct val="150000"/>
              </a:lnSpc>
              <a:buClr>
                <a:srgbClr val="1D3050"/>
              </a:buClr>
              <a:buSzPct val="100000"/>
              <a:buFont typeface="Wingdings" panose="05000000000000000000" pitchFamily="2" charset="2"/>
              <a:buChar char="Ø"/>
            </a:pPr>
            <a:r>
              <a:rPr lang="en-IE" sz="3200" dirty="0">
                <a:solidFill>
                  <a:srgbClr val="1D3050"/>
                </a:solidFill>
                <a:latin typeface="+mj-lt"/>
              </a:rPr>
              <a:t>Events and Skills Sessions</a:t>
            </a:r>
          </a:p>
          <a:p>
            <a:pPr marL="812800" indent="-698500">
              <a:lnSpc>
                <a:spcPct val="150000"/>
              </a:lnSpc>
              <a:buClr>
                <a:srgbClr val="1D3050"/>
              </a:buClr>
              <a:buSzPct val="100000"/>
              <a:buFont typeface="Wingdings" panose="05000000000000000000" pitchFamily="2" charset="2"/>
              <a:buChar char="Ø"/>
            </a:pPr>
            <a:r>
              <a:rPr lang="en-IE" sz="3200" dirty="0">
                <a:solidFill>
                  <a:srgbClr val="1D3050"/>
                </a:solidFill>
                <a:latin typeface="+mj-lt"/>
              </a:rPr>
              <a:t>Build Brand Awareness</a:t>
            </a:r>
          </a:p>
          <a:p>
            <a:endParaRPr lang="en-IE" dirty="0"/>
          </a:p>
        </p:txBody>
      </p:sp>
    </p:spTree>
    <p:extLst>
      <p:ext uri="{BB962C8B-B14F-4D97-AF65-F5344CB8AC3E}">
        <p14:creationId xmlns:p14="http://schemas.microsoft.com/office/powerpoint/2010/main" val="681374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5" name="Google Shape;105;g1276dc4f7e1_2_1" descr="DCU hosts international Qualitative Research Summer School | DCU"/>
          <p:cNvSpPr/>
          <p:nvPr/>
        </p:nvSpPr>
        <p:spPr>
          <a:xfrm>
            <a:off x="307974" y="7937"/>
            <a:ext cx="5021100" cy="502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9" name="TextBox 18"/>
          <p:cNvSpPr txBox="1"/>
          <p:nvPr/>
        </p:nvSpPr>
        <p:spPr>
          <a:xfrm>
            <a:off x="3585405" y="3349587"/>
            <a:ext cx="1074402" cy="692497"/>
          </a:xfrm>
          <a:prstGeom prst="rect">
            <a:avLst/>
          </a:prstGeom>
          <a:noFill/>
        </p:spPr>
        <p:txBody>
          <a:bodyPr wrap="square" rtlCol="0">
            <a:spAutoFit/>
          </a:bodyPr>
          <a:lstStyle/>
          <a:p>
            <a:pPr algn="r"/>
            <a:r>
              <a:rPr lang="en-IE" sz="1300" dirty="0">
                <a:solidFill>
                  <a:schemeClr val="bg1"/>
                </a:solidFill>
              </a:rPr>
              <a:t>Enabling knowledge transfer</a:t>
            </a:r>
          </a:p>
        </p:txBody>
      </p:sp>
      <p:sp>
        <p:nvSpPr>
          <p:cNvPr id="71" name="TextBox 70"/>
          <p:cNvSpPr txBox="1"/>
          <p:nvPr/>
        </p:nvSpPr>
        <p:spPr>
          <a:xfrm>
            <a:off x="2874158" y="213843"/>
            <a:ext cx="7513576" cy="1477328"/>
          </a:xfrm>
          <a:prstGeom prst="rect">
            <a:avLst/>
          </a:prstGeom>
          <a:noFill/>
        </p:spPr>
        <p:txBody>
          <a:bodyPr wrap="square" rtlCol="0">
            <a:spAutoFit/>
          </a:bodyPr>
          <a:lstStyle/>
          <a:p>
            <a:r>
              <a:rPr lang="en-GB" sz="5400" b="1" dirty="0">
                <a:solidFill>
                  <a:srgbClr val="1D3050"/>
                </a:solidFill>
              </a:rPr>
              <a:t>DCU </a:t>
            </a:r>
            <a:r>
              <a:rPr lang="en-GB" sz="5400" b="1" dirty="0">
                <a:solidFill>
                  <a:srgbClr val="1D3050"/>
                </a:solidFill>
                <a:latin typeface="Arial"/>
                <a:cs typeface="Arial"/>
              </a:rPr>
              <a:t>Contacts:</a:t>
            </a:r>
          </a:p>
          <a:p>
            <a:endParaRPr lang="en-IE" sz="3600" dirty="0">
              <a:solidFill>
                <a:srgbClr val="1D3050"/>
              </a:solidFill>
            </a:endParaRPr>
          </a:p>
        </p:txBody>
      </p:sp>
      <p:pic>
        <p:nvPicPr>
          <p:cNvPr id="3" name="Picture 2">
            <a:extLst>
              <a:ext uri="{FF2B5EF4-FFF2-40B4-BE49-F238E27FC236}">
                <a16:creationId xmlns:a16="http://schemas.microsoft.com/office/drawing/2014/main" id="{7107CA40-9D63-4649-8C8D-9E1B70D7429A}"/>
              </a:ext>
            </a:extLst>
          </p:cNvPr>
          <p:cNvPicPr>
            <a:picLocks noChangeAspect="1"/>
          </p:cNvPicPr>
          <p:nvPr/>
        </p:nvPicPr>
        <p:blipFill>
          <a:blip r:embed="rId3"/>
          <a:stretch>
            <a:fillRect/>
          </a:stretch>
        </p:blipFill>
        <p:spPr>
          <a:xfrm>
            <a:off x="0" y="1"/>
            <a:ext cx="2566184" cy="1618938"/>
          </a:xfrm>
          <a:prstGeom prst="rect">
            <a:avLst/>
          </a:prstGeom>
        </p:spPr>
      </p:pic>
      <p:sp>
        <p:nvSpPr>
          <p:cNvPr id="6" name="Text Placeholder 5">
            <a:extLst>
              <a:ext uri="{FF2B5EF4-FFF2-40B4-BE49-F238E27FC236}">
                <a16:creationId xmlns:a16="http://schemas.microsoft.com/office/drawing/2014/main" id="{232E6030-0450-48A4-A395-3F86D6DD90F0}"/>
              </a:ext>
            </a:extLst>
          </p:cNvPr>
          <p:cNvSpPr>
            <a:spLocks noGrp="1"/>
          </p:cNvSpPr>
          <p:nvPr>
            <p:ph type="body" idx="1"/>
          </p:nvPr>
        </p:nvSpPr>
        <p:spPr>
          <a:xfrm>
            <a:off x="307974" y="2387600"/>
            <a:ext cx="11346720" cy="3734737"/>
          </a:xfrm>
        </p:spPr>
        <p:txBody>
          <a:bodyPr>
            <a:normAutofit/>
          </a:bodyPr>
          <a:lstStyle/>
          <a:p>
            <a:pPr marL="114300" indent="0">
              <a:lnSpc>
                <a:spcPct val="100000"/>
              </a:lnSpc>
              <a:spcBef>
                <a:spcPts val="0"/>
              </a:spcBef>
              <a:buClr>
                <a:srgbClr val="000000"/>
              </a:buClr>
              <a:buNone/>
            </a:pPr>
            <a:r>
              <a:rPr lang="en-GB" sz="3600" b="1" dirty="0">
                <a:solidFill>
                  <a:srgbClr val="1D3050"/>
                </a:solidFill>
                <a:latin typeface="Arial"/>
                <a:cs typeface="Arial"/>
              </a:rPr>
              <a:t>DCU Website Collaborate with us: </a:t>
            </a:r>
            <a:r>
              <a:rPr lang="en-GB" sz="3600" dirty="0">
                <a:solidFill>
                  <a:srgbClr val="1D3050"/>
                </a:solidFill>
                <a:latin typeface="Arial"/>
                <a:cs typeface="Arial"/>
                <a:hlinkClick r:id="rId4"/>
              </a:rPr>
              <a:t>https://business.dcu.ie/collaborate-with-us-2/</a:t>
            </a:r>
            <a:endParaRPr lang="en-GB" sz="3600" dirty="0">
              <a:solidFill>
                <a:srgbClr val="1D3050"/>
              </a:solidFill>
              <a:latin typeface="Arial"/>
              <a:cs typeface="Arial"/>
            </a:endParaRPr>
          </a:p>
          <a:p>
            <a:pPr marL="114300" indent="0">
              <a:lnSpc>
                <a:spcPct val="100000"/>
              </a:lnSpc>
              <a:spcBef>
                <a:spcPts val="0"/>
              </a:spcBef>
              <a:buClr>
                <a:srgbClr val="000000"/>
              </a:buClr>
              <a:buNone/>
            </a:pPr>
            <a:endParaRPr lang="en-GB" sz="3600" dirty="0">
              <a:solidFill>
                <a:srgbClr val="1D3050"/>
              </a:solidFill>
              <a:latin typeface="Arial"/>
              <a:cs typeface="Arial"/>
            </a:endParaRPr>
          </a:p>
          <a:p>
            <a:pPr marL="114300" indent="0">
              <a:lnSpc>
                <a:spcPct val="100000"/>
              </a:lnSpc>
              <a:spcBef>
                <a:spcPts val="0"/>
              </a:spcBef>
              <a:buClr>
                <a:srgbClr val="000000"/>
              </a:buClr>
              <a:buNone/>
            </a:pPr>
            <a:r>
              <a:rPr lang="en-IE" sz="3600" b="1" dirty="0">
                <a:solidFill>
                  <a:srgbClr val="1D3050"/>
                </a:solidFill>
                <a:latin typeface="Arial"/>
                <a:cs typeface="Arial"/>
                <a:sym typeface="Arial"/>
              </a:rPr>
              <a:t>SME Consulting Projects: </a:t>
            </a:r>
          </a:p>
          <a:p>
            <a:pPr marL="114300" indent="0">
              <a:lnSpc>
                <a:spcPct val="100000"/>
              </a:lnSpc>
              <a:spcBef>
                <a:spcPts val="0"/>
              </a:spcBef>
              <a:buClr>
                <a:srgbClr val="000000"/>
              </a:buClr>
              <a:buNone/>
            </a:pPr>
            <a:r>
              <a:rPr lang="en-IE" sz="3600" dirty="0">
                <a:solidFill>
                  <a:srgbClr val="1D3050"/>
                </a:solidFill>
                <a:latin typeface="Arial"/>
                <a:cs typeface="Arial"/>
              </a:rPr>
              <a:t>Sula Awad Business School Industry Liaison Officer </a:t>
            </a:r>
            <a:endParaRPr lang="en-GB" sz="3600" dirty="0">
              <a:solidFill>
                <a:srgbClr val="1D3050"/>
              </a:solidFill>
              <a:latin typeface="Arial"/>
              <a:cs typeface="Arial"/>
              <a:sym typeface="Arial"/>
            </a:endParaRPr>
          </a:p>
          <a:p>
            <a:pPr marL="114300" indent="0">
              <a:lnSpc>
                <a:spcPct val="100000"/>
              </a:lnSpc>
              <a:spcBef>
                <a:spcPts val="0"/>
              </a:spcBef>
              <a:buClr>
                <a:srgbClr val="000000"/>
              </a:buClr>
              <a:buFont typeface="Arial"/>
              <a:buNone/>
            </a:pPr>
            <a:r>
              <a:rPr lang="en-GB" sz="3600" dirty="0">
                <a:solidFill>
                  <a:srgbClr val="1D3050"/>
                </a:solidFill>
                <a:latin typeface="Arial"/>
                <a:cs typeface="Arial"/>
                <a:sym typeface="Arial"/>
              </a:rPr>
              <a:t>sula.awad@dcu.ie</a:t>
            </a:r>
          </a:p>
          <a:p>
            <a:pPr marL="114300" indent="0">
              <a:lnSpc>
                <a:spcPct val="100000"/>
              </a:lnSpc>
              <a:spcBef>
                <a:spcPts val="0"/>
              </a:spcBef>
              <a:buClr>
                <a:srgbClr val="000000"/>
              </a:buClr>
              <a:buNone/>
            </a:pPr>
            <a:endParaRPr lang="en-GB" sz="3600" dirty="0">
              <a:solidFill>
                <a:srgbClr val="1D3050"/>
              </a:solidFill>
              <a:latin typeface="Arial"/>
              <a:cs typeface="Arial"/>
            </a:endParaRPr>
          </a:p>
          <a:p>
            <a:pPr marL="114300" indent="0">
              <a:lnSpc>
                <a:spcPct val="100000"/>
              </a:lnSpc>
              <a:spcBef>
                <a:spcPts val="0"/>
              </a:spcBef>
              <a:buClr>
                <a:srgbClr val="000000"/>
              </a:buClr>
              <a:buNone/>
            </a:pPr>
            <a:endParaRPr lang="en-IE" sz="3600" b="1" dirty="0">
              <a:solidFill>
                <a:srgbClr val="1D3050"/>
              </a:solidFill>
              <a:latin typeface="Arial"/>
              <a:cs typeface="Arial"/>
              <a:sym typeface="Arial"/>
            </a:endParaRPr>
          </a:p>
        </p:txBody>
      </p:sp>
      <p:sp>
        <p:nvSpPr>
          <p:cNvPr id="2" name="Slide Number Placeholder 1">
            <a:extLst>
              <a:ext uri="{FF2B5EF4-FFF2-40B4-BE49-F238E27FC236}">
                <a16:creationId xmlns:a16="http://schemas.microsoft.com/office/drawing/2014/main" id="{E454A367-326E-4205-B5B5-B0C701BE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18</a:t>
            </a:fld>
            <a:endParaRPr lang="en-IE" dirty="0"/>
          </a:p>
        </p:txBody>
      </p:sp>
    </p:spTree>
    <p:extLst>
      <p:ext uri="{BB962C8B-B14F-4D97-AF65-F5344CB8AC3E}">
        <p14:creationId xmlns:p14="http://schemas.microsoft.com/office/powerpoint/2010/main" val="263901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5" name="Google Shape;105;g1276dc4f7e1_2_1" descr="DCU hosts international Qualitative Research Summer School | DCU"/>
          <p:cNvSpPr/>
          <p:nvPr/>
        </p:nvSpPr>
        <p:spPr>
          <a:xfrm>
            <a:off x="307974" y="7937"/>
            <a:ext cx="5021100" cy="502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9" name="TextBox 18"/>
          <p:cNvSpPr txBox="1"/>
          <p:nvPr/>
        </p:nvSpPr>
        <p:spPr>
          <a:xfrm>
            <a:off x="3585405" y="3349587"/>
            <a:ext cx="1074402" cy="692497"/>
          </a:xfrm>
          <a:prstGeom prst="rect">
            <a:avLst/>
          </a:prstGeom>
          <a:noFill/>
        </p:spPr>
        <p:txBody>
          <a:bodyPr wrap="square" rtlCol="0">
            <a:spAutoFit/>
          </a:bodyPr>
          <a:lstStyle/>
          <a:p>
            <a:pPr algn="r"/>
            <a:r>
              <a:rPr lang="en-IE" sz="1300" dirty="0">
                <a:solidFill>
                  <a:schemeClr val="bg1"/>
                </a:solidFill>
              </a:rPr>
              <a:t>Enabling knowledge transfer</a:t>
            </a:r>
          </a:p>
        </p:txBody>
      </p:sp>
      <p:sp>
        <p:nvSpPr>
          <p:cNvPr id="71" name="TextBox 70"/>
          <p:cNvSpPr txBox="1"/>
          <p:nvPr/>
        </p:nvSpPr>
        <p:spPr>
          <a:xfrm>
            <a:off x="2718583" y="0"/>
            <a:ext cx="8635217" cy="2092881"/>
          </a:xfrm>
          <a:prstGeom prst="rect">
            <a:avLst/>
          </a:prstGeom>
          <a:noFill/>
        </p:spPr>
        <p:txBody>
          <a:bodyPr wrap="square" rtlCol="0">
            <a:spAutoFit/>
          </a:bodyPr>
          <a:lstStyle/>
          <a:p>
            <a:r>
              <a:rPr lang="en-GB" sz="5400" b="1" dirty="0">
                <a:solidFill>
                  <a:srgbClr val="1D3050"/>
                </a:solidFill>
              </a:rPr>
              <a:t>DCU </a:t>
            </a:r>
            <a:r>
              <a:rPr lang="en-GB" sz="5400" b="1" dirty="0">
                <a:solidFill>
                  <a:srgbClr val="1D3050"/>
                </a:solidFill>
                <a:latin typeface="Arial"/>
                <a:cs typeface="Arial"/>
              </a:rPr>
              <a:t>Contacts</a:t>
            </a:r>
            <a:r>
              <a:rPr lang="en-GB" sz="3600" b="1" dirty="0">
                <a:solidFill>
                  <a:srgbClr val="1D3050"/>
                </a:solidFill>
                <a:latin typeface="Arial"/>
                <a:cs typeface="Arial"/>
              </a:rPr>
              <a:t>:</a:t>
            </a:r>
          </a:p>
          <a:p>
            <a:r>
              <a:rPr lang="en-IE" sz="4000" b="1" dirty="0">
                <a:solidFill>
                  <a:srgbClr val="1D3050"/>
                </a:solidFill>
                <a:latin typeface="Arial"/>
                <a:cs typeface="Arial"/>
              </a:rPr>
              <a:t>Hiring Students and Graduates</a:t>
            </a:r>
            <a:endParaRPr lang="en-GB" sz="4000" b="1" dirty="0">
              <a:solidFill>
                <a:srgbClr val="1D3050"/>
              </a:solidFill>
              <a:latin typeface="Arial"/>
              <a:cs typeface="Arial"/>
              <a:sym typeface="Arial"/>
            </a:endParaRPr>
          </a:p>
          <a:p>
            <a:endParaRPr lang="en-IE" sz="3600" dirty="0">
              <a:solidFill>
                <a:srgbClr val="1D3050"/>
              </a:solidFill>
            </a:endParaRPr>
          </a:p>
        </p:txBody>
      </p:sp>
      <p:pic>
        <p:nvPicPr>
          <p:cNvPr id="3" name="Picture 2">
            <a:extLst>
              <a:ext uri="{FF2B5EF4-FFF2-40B4-BE49-F238E27FC236}">
                <a16:creationId xmlns:a16="http://schemas.microsoft.com/office/drawing/2014/main" id="{7107CA40-9D63-4649-8C8D-9E1B70D7429A}"/>
              </a:ext>
            </a:extLst>
          </p:cNvPr>
          <p:cNvPicPr>
            <a:picLocks noChangeAspect="1"/>
          </p:cNvPicPr>
          <p:nvPr/>
        </p:nvPicPr>
        <p:blipFill>
          <a:blip r:embed="rId3"/>
          <a:stretch>
            <a:fillRect/>
          </a:stretch>
        </p:blipFill>
        <p:spPr>
          <a:xfrm>
            <a:off x="0" y="1"/>
            <a:ext cx="2566184" cy="1618938"/>
          </a:xfrm>
          <a:prstGeom prst="rect">
            <a:avLst/>
          </a:prstGeom>
        </p:spPr>
      </p:pic>
      <p:sp>
        <p:nvSpPr>
          <p:cNvPr id="6" name="Text Placeholder 5">
            <a:extLst>
              <a:ext uri="{FF2B5EF4-FFF2-40B4-BE49-F238E27FC236}">
                <a16:creationId xmlns:a16="http://schemas.microsoft.com/office/drawing/2014/main" id="{232E6030-0450-48A4-A395-3F86D6DD90F0}"/>
              </a:ext>
            </a:extLst>
          </p:cNvPr>
          <p:cNvSpPr>
            <a:spLocks noGrp="1"/>
          </p:cNvSpPr>
          <p:nvPr>
            <p:ph type="body" idx="1"/>
          </p:nvPr>
        </p:nvSpPr>
        <p:spPr>
          <a:xfrm>
            <a:off x="838199" y="1701533"/>
            <a:ext cx="11168921" cy="692497"/>
          </a:xfrm>
        </p:spPr>
        <p:txBody>
          <a:bodyPr>
            <a:normAutofit/>
          </a:bodyPr>
          <a:lstStyle/>
          <a:p>
            <a:pPr marL="114300" indent="0">
              <a:lnSpc>
                <a:spcPct val="100000"/>
              </a:lnSpc>
              <a:spcBef>
                <a:spcPts val="0"/>
              </a:spcBef>
              <a:buClr>
                <a:srgbClr val="000000"/>
              </a:buClr>
              <a:buFont typeface="Arial"/>
              <a:buNone/>
            </a:pPr>
            <a:r>
              <a:rPr lang="en-GB" sz="3600" b="1" dirty="0">
                <a:solidFill>
                  <a:srgbClr val="1D3050"/>
                </a:solidFill>
                <a:latin typeface="Arial"/>
                <a:cs typeface="Arial"/>
                <a:sym typeface="Arial"/>
              </a:rPr>
              <a:t>  </a:t>
            </a:r>
          </a:p>
        </p:txBody>
      </p:sp>
      <p:sp>
        <p:nvSpPr>
          <p:cNvPr id="2" name="Slide Number Placeholder 1">
            <a:extLst>
              <a:ext uri="{FF2B5EF4-FFF2-40B4-BE49-F238E27FC236}">
                <a16:creationId xmlns:a16="http://schemas.microsoft.com/office/drawing/2014/main" id="{E454A367-326E-4205-B5B5-B0C701BE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19</a:t>
            </a:fld>
            <a:endParaRPr lang="en-IE" dirty="0"/>
          </a:p>
        </p:txBody>
      </p:sp>
      <p:pic>
        <p:nvPicPr>
          <p:cNvPr id="10" name="Picture 2">
            <a:extLst>
              <a:ext uri="{FF2B5EF4-FFF2-40B4-BE49-F238E27FC236}">
                <a16:creationId xmlns:a16="http://schemas.microsoft.com/office/drawing/2014/main" id="{469BFF50-A83A-49DD-9EFC-41B6947C9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455" y="0"/>
            <a:ext cx="1169545" cy="1275867"/>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FCAE596A-32E5-4549-A0F6-9BB08DD56A05}"/>
              </a:ext>
            </a:extLst>
          </p:cNvPr>
          <p:cNvSpPr txBox="1">
            <a:spLocks/>
          </p:cNvSpPr>
          <p:nvPr/>
        </p:nvSpPr>
        <p:spPr>
          <a:xfrm>
            <a:off x="460376" y="1911176"/>
            <a:ext cx="11731624" cy="46150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IE" b="1" dirty="0">
                <a:solidFill>
                  <a:srgbClr val="1D3050"/>
                </a:solidFill>
                <a:latin typeface="+mj-lt"/>
              </a:rPr>
              <a:t>INTRA Internships </a:t>
            </a:r>
            <a:r>
              <a:rPr lang="en-IE" dirty="0">
                <a:solidFill>
                  <a:srgbClr val="1D3050"/>
                </a:solidFill>
                <a:latin typeface="+mj-lt"/>
              </a:rPr>
              <a:t>(Industrial placements as part of degree programmes</a:t>
            </a:r>
          </a:p>
          <a:p>
            <a:pPr marL="1485900" lvl="3" indent="0">
              <a:buNone/>
            </a:pPr>
            <a:r>
              <a:rPr lang="en-IE" sz="3200" dirty="0">
                <a:solidFill>
                  <a:srgbClr val="1D3050"/>
                </a:solidFill>
                <a:latin typeface="+mj-lt"/>
                <a:hlinkClick r:id="rId5">
                  <a:extLst>
                    <a:ext uri="{A12FA001-AC4F-418D-AE19-62706E023703}">
                      <ahyp:hlinkClr xmlns:ahyp="http://schemas.microsoft.com/office/drawing/2018/hyperlinkcolor" val="tx"/>
                    </a:ext>
                  </a:extLst>
                </a:hlinkClick>
              </a:rPr>
              <a:t>intra@dcu.ie</a:t>
            </a:r>
            <a:endParaRPr lang="en-IE" sz="3200" dirty="0">
              <a:solidFill>
                <a:srgbClr val="1D3050"/>
              </a:solidFill>
              <a:latin typeface="+mj-lt"/>
            </a:endParaRPr>
          </a:p>
          <a:p>
            <a:pPr marL="1485900" lvl="3" indent="0">
              <a:buNone/>
            </a:pPr>
            <a:r>
              <a:rPr lang="en-IE" sz="3200" dirty="0">
                <a:solidFill>
                  <a:srgbClr val="1D3050"/>
                </a:solidFill>
                <a:latin typeface="+mj-lt"/>
              </a:rPr>
              <a:t>dcu.ie/intra</a:t>
            </a:r>
          </a:p>
          <a:p>
            <a:pPr marL="114300" indent="0">
              <a:buNone/>
            </a:pPr>
            <a:endParaRPr lang="en-IE" dirty="0">
              <a:solidFill>
                <a:srgbClr val="1D3050"/>
              </a:solidFill>
              <a:latin typeface="+mj-lt"/>
            </a:endParaRPr>
          </a:p>
          <a:p>
            <a:pPr marL="114300" indent="0">
              <a:buNone/>
            </a:pPr>
            <a:r>
              <a:rPr lang="en-IE" b="1" dirty="0">
                <a:solidFill>
                  <a:srgbClr val="1D3050"/>
                </a:solidFill>
                <a:latin typeface="+mj-lt"/>
              </a:rPr>
              <a:t>Summer Internships, Entry Level Positions, Graduate Programmes, Experienced Hires</a:t>
            </a:r>
          </a:p>
          <a:p>
            <a:pPr marL="1485900" lvl="3" indent="0">
              <a:buNone/>
            </a:pPr>
            <a:r>
              <a:rPr lang="en-IE" sz="3600" dirty="0">
                <a:solidFill>
                  <a:srgbClr val="1D3050"/>
                </a:solidFill>
                <a:latin typeface="+mj-lt"/>
                <a:hlinkClick r:id="rId6">
                  <a:extLst>
                    <a:ext uri="{A12FA001-AC4F-418D-AE19-62706E023703}">
                      <ahyp:hlinkClr xmlns:ahyp="http://schemas.microsoft.com/office/drawing/2018/hyperlinkcolor" val="tx"/>
                    </a:ext>
                  </a:extLst>
                </a:hlinkClick>
              </a:rPr>
              <a:t>careers@dcu.ie</a:t>
            </a:r>
            <a:endParaRPr lang="en-IE" sz="3600" dirty="0">
              <a:solidFill>
                <a:srgbClr val="1D3050"/>
              </a:solidFill>
              <a:latin typeface="+mj-lt"/>
            </a:endParaRPr>
          </a:p>
          <a:p>
            <a:pPr marL="1485900" lvl="3" indent="0">
              <a:buNone/>
            </a:pPr>
            <a:r>
              <a:rPr lang="en-IE" sz="3600" dirty="0">
                <a:solidFill>
                  <a:srgbClr val="1D3050"/>
                </a:solidFill>
                <a:latin typeface="+mj-lt"/>
              </a:rPr>
              <a:t>Dcu.ie/careers</a:t>
            </a:r>
          </a:p>
        </p:txBody>
      </p:sp>
    </p:spTree>
    <p:extLst>
      <p:ext uri="{BB962C8B-B14F-4D97-AF65-F5344CB8AC3E}">
        <p14:creationId xmlns:p14="http://schemas.microsoft.com/office/powerpoint/2010/main" val="1219015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91417A73-D528-4EB2-8970-6EFE27B5FED4}"/>
              </a:ext>
            </a:extLst>
          </p:cNvPr>
          <p:cNvSpPr txBox="1"/>
          <p:nvPr/>
        </p:nvSpPr>
        <p:spPr>
          <a:xfrm>
            <a:off x="1325120" y="76722"/>
            <a:ext cx="10514455" cy="830997"/>
          </a:xfrm>
          <a:prstGeom prst="rect">
            <a:avLst/>
          </a:prstGeom>
          <a:noFill/>
        </p:spPr>
        <p:txBody>
          <a:bodyPr wrap="square" rtlCol="0">
            <a:spAutoFit/>
          </a:bodyPr>
          <a:lstStyle/>
          <a:p>
            <a:pPr algn="ctr"/>
            <a:r>
              <a:rPr lang="en-IE" sz="4800" b="1" dirty="0">
                <a:solidFill>
                  <a:srgbClr val="1D3050"/>
                </a:solidFill>
              </a:rPr>
              <a:t>Ireland’s University of Enterprise</a:t>
            </a:r>
          </a:p>
        </p:txBody>
      </p:sp>
      <p:sp>
        <p:nvSpPr>
          <p:cNvPr id="3" name="Slide Number Placeholder 2">
            <a:extLst>
              <a:ext uri="{FF2B5EF4-FFF2-40B4-BE49-F238E27FC236}">
                <a16:creationId xmlns:a16="http://schemas.microsoft.com/office/drawing/2014/main" id="{342400ED-1456-4EA9-8CB3-D598B63B9B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2</a:t>
            </a:fld>
            <a:endParaRPr lang="en-IE" dirty="0"/>
          </a:p>
        </p:txBody>
      </p:sp>
      <p:pic>
        <p:nvPicPr>
          <p:cNvPr id="11" name="Picture 10">
            <a:extLst>
              <a:ext uri="{FF2B5EF4-FFF2-40B4-BE49-F238E27FC236}">
                <a16:creationId xmlns:a16="http://schemas.microsoft.com/office/drawing/2014/main" id="{7FF0B8F7-D647-400B-9CE1-B988E3CDC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541" y="2833141"/>
            <a:ext cx="4292184" cy="3888334"/>
          </a:xfrm>
          <a:prstGeom prst="rect">
            <a:avLst/>
          </a:prstGeom>
        </p:spPr>
      </p:pic>
      <p:sp>
        <p:nvSpPr>
          <p:cNvPr id="10" name="TextBox 9">
            <a:extLst>
              <a:ext uri="{FF2B5EF4-FFF2-40B4-BE49-F238E27FC236}">
                <a16:creationId xmlns:a16="http://schemas.microsoft.com/office/drawing/2014/main" id="{AF6FEDCF-0688-400E-9442-8455271ABBF5}"/>
              </a:ext>
            </a:extLst>
          </p:cNvPr>
          <p:cNvSpPr txBox="1"/>
          <p:nvPr/>
        </p:nvSpPr>
        <p:spPr>
          <a:xfrm>
            <a:off x="964718" y="2367165"/>
            <a:ext cx="10262564" cy="1070293"/>
          </a:xfrm>
          <a:prstGeom prst="rect">
            <a:avLst/>
          </a:prstGeom>
          <a:noFill/>
        </p:spPr>
        <p:txBody>
          <a:bodyPr wrap="square">
            <a:spAutoFit/>
          </a:bodyPr>
          <a:lstStyle/>
          <a:p>
            <a:pPr algn="ctr">
              <a:spcBef>
                <a:spcPts val="900"/>
              </a:spcBef>
              <a:buClr>
                <a:schemeClr val="dk1"/>
              </a:buClr>
              <a:buSzPts val="2800"/>
            </a:pPr>
            <a:r>
              <a:rPr lang="en-IE" sz="3200" b="1" dirty="0">
                <a:solidFill>
                  <a:srgbClr val="1D3050"/>
                </a:solidFill>
              </a:rPr>
              <a:t>First in Ireland to hold Small Business Charter</a:t>
            </a:r>
            <a:endParaRPr lang="en-IE" sz="2400" dirty="0">
              <a:solidFill>
                <a:schemeClr val="bg2">
                  <a:lumMod val="50000"/>
                </a:schemeClr>
              </a:solidFill>
              <a:latin typeface="+mj-lt"/>
            </a:endParaRPr>
          </a:p>
          <a:p>
            <a:pPr marL="800100" lvl="1" indent="-342900">
              <a:lnSpc>
                <a:spcPct val="150000"/>
              </a:lnSpc>
              <a:buFont typeface="Wingdings" panose="05000000000000000000" pitchFamily="2" charset="2"/>
              <a:buChar char="Ø"/>
            </a:pPr>
            <a:endParaRPr lang="en-IE" sz="2400" dirty="0">
              <a:solidFill>
                <a:schemeClr val="bg2"/>
              </a:solidFill>
              <a:latin typeface="+mj-lt"/>
            </a:endParaRPr>
          </a:p>
        </p:txBody>
      </p:sp>
      <p:pic>
        <p:nvPicPr>
          <p:cNvPr id="9" name="Google Shape;95;p1"/>
          <p:cNvPicPr preferRelativeResize="0"/>
          <p:nvPr/>
        </p:nvPicPr>
        <p:blipFill>
          <a:blip r:embed="rId4">
            <a:alphaModFix/>
          </a:blip>
          <a:stretch>
            <a:fillRect/>
          </a:stretch>
        </p:blipFill>
        <p:spPr>
          <a:xfrm>
            <a:off x="1169545" y="3612630"/>
            <a:ext cx="4372106" cy="1948721"/>
          </a:xfrm>
          <a:prstGeom prst="rect">
            <a:avLst/>
          </a:prstGeom>
          <a:noFill/>
          <a:ln>
            <a:noFill/>
          </a:ln>
        </p:spPr>
      </p:pic>
      <p:pic>
        <p:nvPicPr>
          <p:cNvPr id="1026" name="Picture 2">
            <a:extLst>
              <a:ext uri="{FF2B5EF4-FFF2-40B4-BE49-F238E27FC236}">
                <a16:creationId xmlns:a16="http://schemas.microsoft.com/office/drawing/2014/main" id="{C4954807-5E02-4791-88BB-6E2F8D6530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523"/>
            <a:ext cx="1169545" cy="127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1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91417A73-D528-4EB2-8970-6EFE27B5FED4}"/>
              </a:ext>
            </a:extLst>
          </p:cNvPr>
          <p:cNvSpPr txBox="1"/>
          <p:nvPr/>
        </p:nvSpPr>
        <p:spPr>
          <a:xfrm>
            <a:off x="1484026" y="200911"/>
            <a:ext cx="10193311" cy="830997"/>
          </a:xfrm>
          <a:prstGeom prst="rect">
            <a:avLst/>
          </a:prstGeom>
          <a:noFill/>
        </p:spPr>
        <p:txBody>
          <a:bodyPr wrap="square" rtlCol="0">
            <a:spAutoFit/>
          </a:bodyPr>
          <a:lstStyle/>
          <a:p>
            <a:pPr algn="ctr"/>
            <a:r>
              <a:rPr lang="en-IE" sz="4800" b="1" dirty="0">
                <a:solidFill>
                  <a:srgbClr val="1D3050"/>
                </a:solidFill>
              </a:rPr>
              <a:t>Ireland’s University of Enterprise</a:t>
            </a:r>
          </a:p>
        </p:txBody>
      </p:sp>
      <p:sp>
        <p:nvSpPr>
          <p:cNvPr id="3" name="Slide Number Placeholder 2">
            <a:extLst>
              <a:ext uri="{FF2B5EF4-FFF2-40B4-BE49-F238E27FC236}">
                <a16:creationId xmlns:a16="http://schemas.microsoft.com/office/drawing/2014/main" id="{342400ED-1456-4EA9-8CB3-D598B63B9B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3</a:t>
            </a:fld>
            <a:endParaRPr lang="en-IE" dirty="0"/>
          </a:p>
        </p:txBody>
      </p:sp>
      <p:sp>
        <p:nvSpPr>
          <p:cNvPr id="10" name="TextBox 9">
            <a:extLst>
              <a:ext uri="{FF2B5EF4-FFF2-40B4-BE49-F238E27FC236}">
                <a16:creationId xmlns:a16="http://schemas.microsoft.com/office/drawing/2014/main" id="{AF6FEDCF-0688-400E-9442-8455271ABBF5}"/>
              </a:ext>
            </a:extLst>
          </p:cNvPr>
          <p:cNvSpPr txBox="1"/>
          <p:nvPr/>
        </p:nvSpPr>
        <p:spPr>
          <a:xfrm>
            <a:off x="1304146" y="3325495"/>
            <a:ext cx="10193311" cy="3055452"/>
          </a:xfrm>
          <a:prstGeom prst="rect">
            <a:avLst/>
          </a:prstGeom>
          <a:noFill/>
        </p:spPr>
        <p:txBody>
          <a:bodyPr wrap="square">
            <a:spAutoFit/>
          </a:bodyPr>
          <a:lstStyle/>
          <a:p>
            <a:r>
              <a:rPr lang="en-GB" sz="3200" b="1" dirty="0">
                <a:solidFill>
                  <a:srgbClr val="1D3050"/>
                </a:solidFill>
              </a:rPr>
              <a:t>An award for Universities that excel in supporting</a:t>
            </a:r>
          </a:p>
          <a:p>
            <a:pPr marL="342900" indent="-342900">
              <a:buClr>
                <a:srgbClr val="1D3050"/>
              </a:buClr>
              <a:buFont typeface="Wingdings" panose="05000000000000000000" pitchFamily="2" charset="2"/>
              <a:buChar char="Ø"/>
            </a:pPr>
            <a:endParaRPr lang="en-GB" sz="2400" dirty="0">
              <a:solidFill>
                <a:srgbClr val="1D3050"/>
              </a:solidFill>
              <a:latin typeface="+mj-lt"/>
            </a:endParaRPr>
          </a:p>
          <a:p>
            <a:pPr marL="1978025" lvl="4" indent="-719138">
              <a:lnSpc>
                <a:spcPct val="200000"/>
              </a:lnSpc>
              <a:buClr>
                <a:srgbClr val="1D3050"/>
              </a:buClr>
              <a:buFont typeface="Wingdings" panose="05000000000000000000" pitchFamily="2" charset="2"/>
              <a:buChar char="Ø"/>
            </a:pPr>
            <a:r>
              <a:rPr lang="en-IE" sz="2400" b="1" dirty="0">
                <a:solidFill>
                  <a:srgbClr val="1D3050"/>
                </a:solidFill>
                <a:latin typeface="+mj-lt"/>
              </a:rPr>
              <a:t>small businesses </a:t>
            </a:r>
          </a:p>
          <a:p>
            <a:pPr marL="1978025" lvl="4" indent="-719138">
              <a:lnSpc>
                <a:spcPct val="200000"/>
              </a:lnSpc>
              <a:buClr>
                <a:srgbClr val="1D3050"/>
              </a:buClr>
              <a:buFont typeface="Wingdings" panose="05000000000000000000" pitchFamily="2" charset="2"/>
              <a:buChar char="Ø"/>
            </a:pPr>
            <a:r>
              <a:rPr lang="en-IE" sz="2400" b="1" dirty="0">
                <a:solidFill>
                  <a:srgbClr val="1D3050"/>
                </a:solidFill>
                <a:latin typeface="+mj-lt"/>
              </a:rPr>
              <a:t>local economies </a:t>
            </a:r>
            <a:r>
              <a:rPr lang="en-IE" sz="2400" dirty="0">
                <a:solidFill>
                  <a:srgbClr val="1D3050"/>
                </a:solidFill>
                <a:latin typeface="+mj-lt"/>
              </a:rPr>
              <a:t>and </a:t>
            </a:r>
          </a:p>
          <a:p>
            <a:pPr marL="1978025" lvl="4" indent="-719138">
              <a:lnSpc>
                <a:spcPct val="200000"/>
              </a:lnSpc>
              <a:buClr>
                <a:srgbClr val="1D3050"/>
              </a:buClr>
              <a:buFont typeface="Wingdings" panose="05000000000000000000" pitchFamily="2" charset="2"/>
              <a:buChar char="Ø"/>
            </a:pPr>
            <a:r>
              <a:rPr lang="en-IE" sz="2400" b="1" dirty="0">
                <a:solidFill>
                  <a:srgbClr val="1D3050"/>
                </a:solidFill>
                <a:latin typeface="+mj-lt"/>
              </a:rPr>
              <a:t>student entrepreneurship</a:t>
            </a:r>
            <a:r>
              <a:rPr lang="en-IE" sz="2400" dirty="0">
                <a:solidFill>
                  <a:srgbClr val="1D3050"/>
                </a:solidFill>
                <a:latin typeface="+mj-lt"/>
              </a:rPr>
              <a:t> </a:t>
            </a:r>
          </a:p>
        </p:txBody>
      </p:sp>
      <p:pic>
        <p:nvPicPr>
          <p:cNvPr id="9" name="Google Shape;95;p1"/>
          <p:cNvPicPr preferRelativeResize="0"/>
          <p:nvPr/>
        </p:nvPicPr>
        <p:blipFill>
          <a:blip r:embed="rId3">
            <a:alphaModFix/>
          </a:blip>
          <a:stretch>
            <a:fillRect/>
          </a:stretch>
        </p:blipFill>
        <p:spPr>
          <a:xfrm>
            <a:off x="3512720" y="1254344"/>
            <a:ext cx="4372106" cy="1908581"/>
          </a:xfrm>
          <a:prstGeom prst="rect">
            <a:avLst/>
          </a:prstGeom>
          <a:noFill/>
          <a:ln>
            <a:noFill/>
          </a:ln>
        </p:spPr>
      </p:pic>
      <p:pic>
        <p:nvPicPr>
          <p:cNvPr id="1026" name="Picture 2">
            <a:extLst>
              <a:ext uri="{FF2B5EF4-FFF2-40B4-BE49-F238E27FC236}">
                <a16:creationId xmlns:a16="http://schemas.microsoft.com/office/drawing/2014/main" id="{C4954807-5E02-4791-88BB-6E2F8D6530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523"/>
            <a:ext cx="1169545" cy="127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36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5" name="Google Shape;105;g1276dc4f7e1_2_1" descr="DCU hosts international Qualitative Research Summer School | DCU"/>
          <p:cNvSpPr/>
          <p:nvPr/>
        </p:nvSpPr>
        <p:spPr>
          <a:xfrm>
            <a:off x="307974" y="7937"/>
            <a:ext cx="5021100" cy="502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9" name="TextBox 18"/>
          <p:cNvSpPr txBox="1"/>
          <p:nvPr/>
        </p:nvSpPr>
        <p:spPr>
          <a:xfrm>
            <a:off x="3585405" y="3349587"/>
            <a:ext cx="1074402" cy="692497"/>
          </a:xfrm>
          <a:prstGeom prst="rect">
            <a:avLst/>
          </a:prstGeom>
          <a:noFill/>
        </p:spPr>
        <p:txBody>
          <a:bodyPr wrap="square" rtlCol="0">
            <a:spAutoFit/>
          </a:bodyPr>
          <a:lstStyle/>
          <a:p>
            <a:pPr algn="r"/>
            <a:r>
              <a:rPr lang="en-IE" sz="1300" dirty="0">
                <a:solidFill>
                  <a:schemeClr val="bg1"/>
                </a:solidFill>
              </a:rPr>
              <a:t>Enabling knowledge transfer</a:t>
            </a:r>
          </a:p>
        </p:txBody>
      </p:sp>
      <p:sp>
        <p:nvSpPr>
          <p:cNvPr id="11" name="TextBox 10"/>
          <p:cNvSpPr txBox="1"/>
          <p:nvPr/>
        </p:nvSpPr>
        <p:spPr>
          <a:xfrm>
            <a:off x="1" y="44874"/>
            <a:ext cx="12191999" cy="584775"/>
          </a:xfrm>
          <a:prstGeom prst="rect">
            <a:avLst/>
          </a:prstGeom>
          <a:noFill/>
        </p:spPr>
        <p:txBody>
          <a:bodyPr wrap="square" rtlCol="0">
            <a:spAutoFit/>
          </a:bodyPr>
          <a:lstStyle/>
          <a:p>
            <a:pPr algn="ctr"/>
            <a:r>
              <a:rPr lang="en-IE" sz="3200" b="1" dirty="0">
                <a:solidFill>
                  <a:srgbClr val="1D3050"/>
                </a:solidFill>
              </a:rPr>
              <a:t>DCU Enterprise Supports </a:t>
            </a:r>
          </a:p>
        </p:txBody>
      </p:sp>
      <p:sp>
        <p:nvSpPr>
          <p:cNvPr id="12" name="Rectangle 11"/>
          <p:cNvSpPr/>
          <p:nvPr/>
        </p:nvSpPr>
        <p:spPr>
          <a:xfrm>
            <a:off x="8049336" y="1142409"/>
            <a:ext cx="1255273" cy="5208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bg1"/>
              </a:solidFill>
            </a:endParaRPr>
          </a:p>
        </p:txBody>
      </p:sp>
      <p:grpSp>
        <p:nvGrpSpPr>
          <p:cNvPr id="5" name="Group 4"/>
          <p:cNvGrpSpPr/>
          <p:nvPr/>
        </p:nvGrpSpPr>
        <p:grpSpPr>
          <a:xfrm>
            <a:off x="307974" y="1229022"/>
            <a:ext cx="1982764" cy="5508036"/>
            <a:chOff x="808747" y="-5607"/>
            <a:chExt cx="2459423" cy="6832175"/>
          </a:xfrm>
        </p:grpSpPr>
        <p:sp>
          <p:nvSpPr>
            <p:cNvPr id="41" name="Rectangle 40"/>
            <p:cNvSpPr/>
            <p:nvPr/>
          </p:nvSpPr>
          <p:spPr>
            <a:xfrm rot="5400000">
              <a:off x="2223786" y="1408177"/>
              <a:ext cx="985179" cy="1103586"/>
            </a:xfrm>
            <a:prstGeom prst="rect">
              <a:avLst/>
            </a:prstGeom>
            <a:solidFill>
              <a:srgbClr val="44546A">
                <a:lumMod val="75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p:cNvSpPr/>
            <p:nvPr/>
          </p:nvSpPr>
          <p:spPr>
            <a:xfrm rot="5400000">
              <a:off x="2223786" y="2881165"/>
              <a:ext cx="985179" cy="1103586"/>
            </a:xfrm>
            <a:prstGeom prst="rect">
              <a:avLst/>
            </a:prstGeom>
            <a:solidFill>
              <a:srgbClr val="44546A">
                <a:lumMod val="75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p:cNvSpPr/>
            <p:nvPr/>
          </p:nvSpPr>
          <p:spPr>
            <a:xfrm rot="5400000">
              <a:off x="2223786" y="4354153"/>
              <a:ext cx="985179" cy="1103586"/>
            </a:xfrm>
            <a:prstGeom prst="rect">
              <a:avLst/>
            </a:prstGeom>
            <a:solidFill>
              <a:srgbClr val="44546A">
                <a:lumMod val="75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p:cNvSpPr/>
            <p:nvPr/>
          </p:nvSpPr>
          <p:spPr>
            <a:xfrm rot="5400000">
              <a:off x="2223786" y="5782186"/>
              <a:ext cx="985179" cy="1103586"/>
            </a:xfrm>
            <a:prstGeom prst="rect">
              <a:avLst/>
            </a:prstGeom>
            <a:solidFill>
              <a:srgbClr val="44546A">
                <a:lumMod val="75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p:cNvSpPr/>
            <p:nvPr/>
          </p:nvSpPr>
          <p:spPr>
            <a:xfrm rot="5400000">
              <a:off x="2223786" y="-64810"/>
              <a:ext cx="985179" cy="1103586"/>
            </a:xfrm>
            <a:prstGeom prst="rect">
              <a:avLst/>
            </a:prstGeom>
            <a:solidFill>
              <a:srgbClr val="44546A">
                <a:lumMod val="75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p:cNvSpPr/>
            <p:nvPr/>
          </p:nvSpPr>
          <p:spPr>
            <a:xfrm rot="5400000">
              <a:off x="1269972" y="269663"/>
              <a:ext cx="985179" cy="1907628"/>
            </a:xfrm>
            <a:prstGeom prst="rect">
              <a:avLst/>
            </a:prstGeom>
            <a:gradFill flip="none" rotWithShape="1">
              <a:gsLst>
                <a:gs pos="0">
                  <a:srgbClr val="1B6FAB">
                    <a:lumMod val="40000"/>
                    <a:lumOff val="60000"/>
                  </a:srgbClr>
                </a:gs>
                <a:gs pos="46000">
                  <a:srgbClr val="1B6FAB">
                    <a:lumMod val="95000"/>
                    <a:lumOff val="5000"/>
                  </a:srgbClr>
                </a:gs>
                <a:gs pos="100000">
                  <a:srgbClr val="1B6FAB">
                    <a:lumMod val="60000"/>
                  </a:srgbClr>
                </a:gs>
              </a:gsLst>
              <a:path path="circle">
                <a:fillToRect l="50000" t="130000" r="50000" b="-30000"/>
              </a:path>
              <a:tileRect/>
            </a:gradFill>
            <a:ln w="12700" cap="flat" cmpd="sng" algn="ctr">
              <a:noFill/>
              <a:prstDash val="solid"/>
              <a:miter lim="800000"/>
            </a:ln>
            <a:effectLst/>
            <a:scene3d>
              <a:camera prst="orthographicFront"/>
              <a:lightRig rig="threePt" dir="t"/>
            </a:scene3d>
            <a:sp3d>
              <a:bevelT/>
            </a:sp3d>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Arial" panose="020B0604020202020204" pitchFamily="34" charset="0"/>
                  <a:cs typeface="Arial" panose="020B0604020202020204" pitchFamily="34" charset="0"/>
                </a:rPr>
                <a:t>Growth Programmes</a:t>
              </a: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Rectangle 46"/>
            <p:cNvSpPr/>
            <p:nvPr/>
          </p:nvSpPr>
          <p:spPr>
            <a:xfrm rot="5400000">
              <a:off x="1269971" y="1742650"/>
              <a:ext cx="985179" cy="1907628"/>
            </a:xfrm>
            <a:prstGeom prst="rect">
              <a:avLst/>
            </a:prstGeom>
            <a:gradFill flip="none" rotWithShape="1">
              <a:gsLst>
                <a:gs pos="0">
                  <a:srgbClr val="1D9A78">
                    <a:lumMod val="40000"/>
                    <a:lumOff val="60000"/>
                  </a:srgbClr>
                </a:gs>
                <a:gs pos="46000">
                  <a:srgbClr val="1D9A78">
                    <a:lumMod val="95000"/>
                    <a:lumOff val="5000"/>
                  </a:srgbClr>
                </a:gs>
                <a:gs pos="100000">
                  <a:srgbClr val="1D9A78">
                    <a:lumMod val="60000"/>
                  </a:srgbClr>
                </a:gs>
              </a:gsLst>
              <a:path path="circle">
                <a:fillToRect l="50000" t="130000" r="50000" b="-30000"/>
              </a:path>
              <a:tileRect/>
            </a:gradFill>
            <a:ln w="12700" cap="flat" cmpd="sng" algn="ctr">
              <a:noFill/>
              <a:prstDash val="solid"/>
              <a:miter lim="800000"/>
            </a:ln>
            <a:effectLst/>
            <a:scene3d>
              <a:camera prst="orthographicFront"/>
              <a:lightRig rig="threePt" dir="t"/>
            </a:scene3d>
            <a:sp3d>
              <a:bevelT/>
            </a:sp3d>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SMEs</a:t>
              </a:r>
            </a:p>
          </p:txBody>
        </p:sp>
        <p:sp>
          <p:nvSpPr>
            <p:cNvPr id="48" name="Rectangle 47"/>
            <p:cNvSpPr/>
            <p:nvPr/>
          </p:nvSpPr>
          <p:spPr>
            <a:xfrm rot="5400000">
              <a:off x="1269972" y="3215638"/>
              <a:ext cx="985179" cy="1907628"/>
            </a:xfrm>
            <a:prstGeom prst="rect">
              <a:avLst/>
            </a:prstGeom>
            <a:gradFill flip="none" rotWithShape="1">
              <a:gsLst>
                <a:gs pos="0">
                  <a:srgbClr val="8BC145">
                    <a:lumMod val="40000"/>
                    <a:lumOff val="60000"/>
                  </a:srgbClr>
                </a:gs>
                <a:gs pos="46000">
                  <a:srgbClr val="8BC145">
                    <a:lumMod val="95000"/>
                    <a:lumOff val="5000"/>
                  </a:srgbClr>
                </a:gs>
                <a:gs pos="100000">
                  <a:srgbClr val="8BC145">
                    <a:lumMod val="60000"/>
                  </a:srgbClr>
                </a:gs>
              </a:gsLst>
              <a:path path="circle">
                <a:fillToRect l="50000" t="130000" r="50000" b="-30000"/>
              </a:path>
              <a:tileRect/>
            </a:gradFill>
            <a:ln w="12700" cap="flat" cmpd="sng" algn="ctr">
              <a:noFill/>
              <a:prstDash val="solid"/>
              <a:miter lim="800000"/>
            </a:ln>
            <a:effectLst/>
            <a:scene3d>
              <a:camera prst="orthographicFront"/>
              <a:lightRig rig="threePt" dir="t"/>
            </a:scene3d>
            <a:sp3d>
              <a:bevelT/>
            </a:sp3d>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Arial" panose="020B0604020202020204" pitchFamily="34" charset="0"/>
                  <a:cs typeface="Arial" panose="020B0604020202020204" pitchFamily="34" charset="0"/>
                </a:rPr>
                <a:t>Entrepreneurs</a:t>
              </a: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Rectangle 48"/>
            <p:cNvSpPr/>
            <p:nvPr/>
          </p:nvSpPr>
          <p:spPr>
            <a:xfrm rot="5400000">
              <a:off x="1269972" y="4688625"/>
              <a:ext cx="985179" cy="1907628"/>
            </a:xfrm>
            <a:prstGeom prst="rect">
              <a:avLst/>
            </a:prstGeom>
            <a:gradFill flip="none" rotWithShape="1">
              <a:gsLst>
                <a:gs pos="0">
                  <a:srgbClr val="F19D19">
                    <a:lumMod val="40000"/>
                    <a:lumOff val="60000"/>
                  </a:srgbClr>
                </a:gs>
                <a:gs pos="46000">
                  <a:srgbClr val="F19D19">
                    <a:lumMod val="95000"/>
                    <a:lumOff val="5000"/>
                  </a:srgbClr>
                </a:gs>
                <a:gs pos="100000">
                  <a:srgbClr val="F19D19">
                    <a:lumMod val="60000"/>
                  </a:srgbClr>
                </a:gs>
              </a:gsLst>
              <a:path path="circle">
                <a:fillToRect l="50000" t="130000" r="50000" b="-30000"/>
              </a:path>
              <a:tileRect/>
            </a:gradFill>
            <a:ln w="12700" cap="flat" cmpd="sng" algn="ctr">
              <a:noFill/>
              <a:prstDash val="solid"/>
              <a:miter lim="800000"/>
            </a:ln>
            <a:effectLst/>
            <a:scene3d>
              <a:camera prst="orthographicFront"/>
              <a:lightRig rig="threePt" dir="t"/>
            </a:scene3d>
            <a:sp3d>
              <a:bevelT/>
            </a:sp3d>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Arial" panose="020B0604020202020204" pitchFamily="34" charset="0"/>
                  <a:cs typeface="Arial" panose="020B0604020202020204" pitchFamily="34" charset="0"/>
                </a:rPr>
                <a:t>Students</a:t>
              </a: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Right Triangle 49"/>
            <p:cNvSpPr/>
            <p:nvPr/>
          </p:nvSpPr>
          <p:spPr>
            <a:xfrm rot="5400000">
              <a:off x="2867929" y="1315827"/>
              <a:ext cx="248686" cy="551793"/>
            </a:xfrm>
            <a:prstGeom prst="rtTriangle">
              <a:avLst/>
            </a:prstGeom>
            <a:solidFill>
              <a:srgbClr val="1B6FAB">
                <a:lumMod val="60000"/>
                <a:lumOff val="40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1" name="Right Triangle 50"/>
            <p:cNvSpPr/>
            <p:nvPr/>
          </p:nvSpPr>
          <p:spPr>
            <a:xfrm rot="5400000" flipH="1">
              <a:off x="2867929" y="574551"/>
              <a:ext cx="248686" cy="551793"/>
            </a:xfrm>
            <a:prstGeom prst="rtTriangle">
              <a:avLst/>
            </a:prstGeom>
            <a:solidFill>
              <a:srgbClr val="1B6FAB">
                <a:lumMod val="60000"/>
                <a:lumOff val="40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2" name="Right Triangle 51"/>
            <p:cNvSpPr/>
            <p:nvPr/>
          </p:nvSpPr>
          <p:spPr>
            <a:xfrm rot="5400000">
              <a:off x="2867929" y="2774467"/>
              <a:ext cx="248686" cy="551793"/>
            </a:xfrm>
            <a:prstGeom prst="rtTriangle">
              <a:avLst/>
            </a:prstGeom>
            <a:solidFill>
              <a:srgbClr val="1D9A78">
                <a:lumMod val="60000"/>
                <a:lumOff val="40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3" name="Right Triangle 52"/>
            <p:cNvSpPr/>
            <p:nvPr/>
          </p:nvSpPr>
          <p:spPr>
            <a:xfrm rot="5400000" flipH="1">
              <a:off x="2867930" y="2052320"/>
              <a:ext cx="248686" cy="551793"/>
            </a:xfrm>
            <a:prstGeom prst="rtTriangle">
              <a:avLst/>
            </a:prstGeom>
            <a:solidFill>
              <a:srgbClr val="1D9A78">
                <a:lumMod val="60000"/>
                <a:lumOff val="40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Right Triangle 53"/>
            <p:cNvSpPr/>
            <p:nvPr/>
          </p:nvSpPr>
          <p:spPr>
            <a:xfrm rot="5400000">
              <a:off x="2867930" y="4252236"/>
              <a:ext cx="248686" cy="551793"/>
            </a:xfrm>
            <a:prstGeom prst="rtTriangle">
              <a:avLst/>
            </a:prstGeom>
            <a:solidFill>
              <a:srgbClr val="8BC145">
                <a:lumMod val="60000"/>
                <a:lumOff val="40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5" name="Right Triangle 54"/>
            <p:cNvSpPr/>
            <p:nvPr/>
          </p:nvSpPr>
          <p:spPr>
            <a:xfrm rot="5400000" flipH="1">
              <a:off x="2860756" y="3518134"/>
              <a:ext cx="263033" cy="551793"/>
            </a:xfrm>
            <a:prstGeom prst="rtTriangle">
              <a:avLst/>
            </a:prstGeom>
            <a:solidFill>
              <a:srgbClr val="8BC145">
                <a:lumMod val="60000"/>
                <a:lumOff val="40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6" name="Right Triangle 55"/>
            <p:cNvSpPr/>
            <p:nvPr/>
          </p:nvSpPr>
          <p:spPr>
            <a:xfrm rot="5400000">
              <a:off x="2867930" y="5710876"/>
              <a:ext cx="248686" cy="551793"/>
            </a:xfrm>
            <a:prstGeom prst="rtTriangle">
              <a:avLst/>
            </a:prstGeom>
            <a:solidFill>
              <a:srgbClr val="F19D19">
                <a:lumMod val="60000"/>
                <a:lumOff val="40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7" name="Right Triangle 56"/>
            <p:cNvSpPr/>
            <p:nvPr/>
          </p:nvSpPr>
          <p:spPr>
            <a:xfrm rot="5400000" flipH="1">
              <a:off x="2861433" y="4995227"/>
              <a:ext cx="261682" cy="551793"/>
            </a:xfrm>
            <a:prstGeom prst="rtTriangle">
              <a:avLst/>
            </a:prstGeom>
            <a:solidFill>
              <a:srgbClr val="F19D19">
                <a:lumMod val="60000"/>
                <a:lumOff val="40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58" name="TextBox 57"/>
          <p:cNvSpPr txBox="1"/>
          <p:nvPr/>
        </p:nvSpPr>
        <p:spPr>
          <a:xfrm>
            <a:off x="2853642" y="5794692"/>
            <a:ext cx="2241097" cy="1138773"/>
          </a:xfrm>
          <a:prstGeom prst="rect">
            <a:avLst/>
          </a:prstGeom>
          <a:noFill/>
        </p:spPr>
        <p:txBody>
          <a:bodyPr wrap="square" rtlCol="0">
            <a:spAutoFit/>
          </a:bodyPr>
          <a:lstStyle/>
          <a:p>
            <a:r>
              <a:rPr lang="en-IE" sz="2000" b="1" dirty="0">
                <a:solidFill>
                  <a:srgbClr val="1D3050"/>
                </a:solidFill>
              </a:rPr>
              <a:t>Enterprise </a:t>
            </a:r>
          </a:p>
          <a:p>
            <a:r>
              <a:rPr lang="en-IE" sz="2000" b="1" dirty="0">
                <a:solidFill>
                  <a:srgbClr val="1D3050"/>
                </a:solidFill>
              </a:rPr>
              <a:t>Education</a:t>
            </a:r>
          </a:p>
          <a:p>
            <a:r>
              <a:rPr lang="en-IE" dirty="0"/>
              <a:t>	</a:t>
            </a:r>
          </a:p>
          <a:p>
            <a:r>
              <a:rPr lang="en-IE" dirty="0">
                <a:solidFill>
                  <a:srgbClr val="1D3050"/>
                </a:solidFill>
              </a:rPr>
              <a:t>	</a:t>
            </a:r>
          </a:p>
        </p:txBody>
      </p: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311" y="5138303"/>
            <a:ext cx="1312777" cy="1312777"/>
          </a:xfrm>
          <a:prstGeom prst="rect">
            <a:avLst/>
          </a:prstGeom>
        </p:spPr>
      </p:pic>
      <p:sp>
        <p:nvSpPr>
          <p:cNvPr id="61" name="TextBox 60"/>
          <p:cNvSpPr txBox="1"/>
          <p:nvPr/>
        </p:nvSpPr>
        <p:spPr>
          <a:xfrm>
            <a:off x="6226901" y="6107061"/>
            <a:ext cx="2241097" cy="307777"/>
          </a:xfrm>
          <a:prstGeom prst="rect">
            <a:avLst/>
          </a:prstGeom>
          <a:noFill/>
        </p:spPr>
        <p:txBody>
          <a:bodyPr wrap="square" rtlCol="0">
            <a:spAutoFit/>
          </a:bodyPr>
          <a:lstStyle/>
          <a:p>
            <a:r>
              <a:rPr lang="en-IE" b="1" dirty="0">
                <a:solidFill>
                  <a:srgbClr val="1D3050"/>
                </a:solidFill>
              </a:rPr>
              <a:t>Enactus Academy</a:t>
            </a:r>
          </a:p>
        </p:txBody>
      </p:sp>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7316" y="5310700"/>
            <a:ext cx="842528" cy="842528"/>
          </a:xfrm>
          <a:prstGeom prst="rect">
            <a:avLst/>
          </a:prstGeom>
        </p:spPr>
      </p:pic>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3608" y="5325600"/>
            <a:ext cx="1106136" cy="899657"/>
          </a:xfrm>
          <a:prstGeom prst="rect">
            <a:avLst/>
          </a:prstGeom>
        </p:spPr>
      </p:pic>
      <p:sp>
        <p:nvSpPr>
          <p:cNvPr id="64" name="TextBox 63"/>
          <p:cNvSpPr txBox="1"/>
          <p:nvPr/>
        </p:nvSpPr>
        <p:spPr>
          <a:xfrm>
            <a:off x="8614730" y="5891618"/>
            <a:ext cx="2608481" cy="523220"/>
          </a:xfrm>
          <a:prstGeom prst="rect">
            <a:avLst/>
          </a:prstGeom>
          <a:noFill/>
        </p:spPr>
        <p:txBody>
          <a:bodyPr wrap="square" rtlCol="0">
            <a:spAutoFit/>
          </a:bodyPr>
          <a:lstStyle/>
          <a:p>
            <a:endParaRPr lang="en-IE" dirty="0"/>
          </a:p>
          <a:p>
            <a:r>
              <a:rPr lang="en-IE" b="1" dirty="0">
                <a:solidFill>
                  <a:srgbClr val="1D3050"/>
                </a:solidFill>
              </a:rPr>
              <a:t>DCU Annual Hack4Change</a:t>
            </a:r>
            <a:endParaRPr lang="en-IE" dirty="0">
              <a:solidFill>
                <a:srgbClr val="1D3050"/>
              </a:solidFill>
            </a:endParaRPr>
          </a:p>
        </p:txBody>
      </p:sp>
      <p:sp>
        <p:nvSpPr>
          <p:cNvPr id="71" name="TextBox 70"/>
          <p:cNvSpPr txBox="1"/>
          <p:nvPr/>
        </p:nvSpPr>
        <p:spPr>
          <a:xfrm>
            <a:off x="2763885" y="1311100"/>
            <a:ext cx="2776587" cy="1323439"/>
          </a:xfrm>
          <a:prstGeom prst="rect">
            <a:avLst/>
          </a:prstGeom>
          <a:noFill/>
        </p:spPr>
        <p:txBody>
          <a:bodyPr wrap="square" rtlCol="0">
            <a:spAutoFit/>
          </a:bodyPr>
          <a:lstStyle/>
          <a:p>
            <a:r>
              <a:rPr lang="en-IE" sz="2000" b="1" dirty="0">
                <a:solidFill>
                  <a:srgbClr val="1D3050"/>
                </a:solidFill>
              </a:rPr>
              <a:t>DCU Business School – Centre for Executive and Int Education </a:t>
            </a:r>
            <a:endParaRPr lang="en-IE" dirty="0">
              <a:solidFill>
                <a:srgbClr val="1D3050"/>
              </a:solidFill>
            </a:endParaRPr>
          </a:p>
        </p:txBody>
      </p:sp>
      <p:sp>
        <p:nvSpPr>
          <p:cNvPr id="65" name="TextBox 64"/>
          <p:cNvSpPr txBox="1"/>
          <p:nvPr/>
        </p:nvSpPr>
        <p:spPr>
          <a:xfrm>
            <a:off x="2837188" y="4578304"/>
            <a:ext cx="2241097" cy="830997"/>
          </a:xfrm>
          <a:prstGeom prst="rect">
            <a:avLst/>
          </a:prstGeom>
          <a:noFill/>
        </p:spPr>
        <p:txBody>
          <a:bodyPr wrap="square" rtlCol="0">
            <a:spAutoFit/>
          </a:bodyPr>
          <a:lstStyle/>
          <a:p>
            <a:r>
              <a:rPr lang="en-IE" sz="2000" b="1" dirty="0">
                <a:solidFill>
                  <a:srgbClr val="1D3050"/>
                </a:solidFill>
              </a:rPr>
              <a:t>Start-ups</a:t>
            </a:r>
          </a:p>
          <a:p>
            <a:r>
              <a:rPr lang="en-IE" dirty="0"/>
              <a:t>	</a:t>
            </a:r>
          </a:p>
          <a:p>
            <a:r>
              <a:rPr lang="en-IE" dirty="0">
                <a:solidFill>
                  <a:srgbClr val="1D3050"/>
                </a:solidFill>
              </a:rPr>
              <a:t>	</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776" y="4245498"/>
            <a:ext cx="2041559" cy="1116054"/>
          </a:xfrm>
          <a:prstGeom prst="rect">
            <a:avLst/>
          </a:prstGeom>
        </p:spPr>
      </p:pic>
      <p:pic>
        <p:nvPicPr>
          <p:cNvPr id="68" name="Picture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2703" y="4103914"/>
            <a:ext cx="948779" cy="948779"/>
          </a:xfrm>
          <a:prstGeom prst="rect">
            <a:avLst/>
          </a:prstGeom>
        </p:spPr>
      </p:pic>
      <p:sp>
        <p:nvSpPr>
          <p:cNvPr id="67" name="TextBox 66"/>
          <p:cNvSpPr txBox="1"/>
          <p:nvPr/>
        </p:nvSpPr>
        <p:spPr>
          <a:xfrm>
            <a:off x="4282791" y="4852365"/>
            <a:ext cx="2948393" cy="307777"/>
          </a:xfrm>
          <a:prstGeom prst="rect">
            <a:avLst/>
          </a:prstGeom>
          <a:noFill/>
        </p:spPr>
        <p:txBody>
          <a:bodyPr wrap="square" rtlCol="0">
            <a:spAutoFit/>
          </a:bodyPr>
          <a:lstStyle/>
          <a:p>
            <a:r>
              <a:rPr lang="en-IE" b="1" dirty="0">
                <a:solidFill>
                  <a:srgbClr val="1D3050"/>
                </a:solidFill>
              </a:rPr>
              <a:t>FUSION</a:t>
            </a:r>
          </a:p>
        </p:txBody>
      </p:sp>
      <p:grpSp>
        <p:nvGrpSpPr>
          <p:cNvPr id="15" name="Group 14"/>
          <p:cNvGrpSpPr/>
          <p:nvPr/>
        </p:nvGrpSpPr>
        <p:grpSpPr>
          <a:xfrm>
            <a:off x="8741445" y="4280914"/>
            <a:ext cx="2526369" cy="817017"/>
            <a:chOff x="8741445" y="4280914"/>
            <a:chExt cx="2265377" cy="606805"/>
          </a:xfrm>
        </p:grpSpPr>
        <p:pic>
          <p:nvPicPr>
            <p:cNvPr id="70" name="Picture 6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1445" y="4354504"/>
              <a:ext cx="949558" cy="524894"/>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29989" y="4280914"/>
              <a:ext cx="1176833" cy="606805"/>
            </a:xfrm>
            <a:prstGeom prst="rect">
              <a:avLst/>
            </a:prstGeom>
          </p:spPr>
        </p:pic>
      </p:grpSp>
      <p:sp>
        <p:nvSpPr>
          <p:cNvPr id="77" name="TextBox 76"/>
          <p:cNvSpPr txBox="1"/>
          <p:nvPr/>
        </p:nvSpPr>
        <p:spPr>
          <a:xfrm>
            <a:off x="2735587" y="2852514"/>
            <a:ext cx="2453935" cy="923330"/>
          </a:xfrm>
          <a:prstGeom prst="rect">
            <a:avLst/>
          </a:prstGeom>
          <a:noFill/>
        </p:spPr>
        <p:txBody>
          <a:bodyPr wrap="square" rtlCol="0">
            <a:spAutoFit/>
          </a:bodyPr>
          <a:lstStyle/>
          <a:p>
            <a:r>
              <a:rPr lang="en-IE" sz="2000" b="1" dirty="0">
                <a:solidFill>
                  <a:srgbClr val="1D3050"/>
                </a:solidFill>
              </a:rPr>
              <a:t>Small Business/</a:t>
            </a:r>
          </a:p>
          <a:p>
            <a:r>
              <a:rPr lang="en-IE" sz="2000" b="1" dirty="0">
                <a:solidFill>
                  <a:srgbClr val="1D3050"/>
                </a:solidFill>
              </a:rPr>
              <a:t>Supports </a:t>
            </a:r>
            <a:endParaRPr lang="en-IE" dirty="0"/>
          </a:p>
          <a:p>
            <a:r>
              <a:rPr lang="en-IE" dirty="0">
                <a:solidFill>
                  <a:srgbClr val="1D3050"/>
                </a:solidFill>
              </a:rPr>
              <a:t>	</a:t>
            </a:r>
          </a:p>
        </p:txBody>
      </p:sp>
      <p:sp>
        <p:nvSpPr>
          <p:cNvPr id="72" name="TextBox 71"/>
          <p:cNvSpPr txBox="1"/>
          <p:nvPr/>
        </p:nvSpPr>
        <p:spPr>
          <a:xfrm>
            <a:off x="4406217" y="6134414"/>
            <a:ext cx="2948393" cy="307777"/>
          </a:xfrm>
          <a:prstGeom prst="rect">
            <a:avLst/>
          </a:prstGeom>
          <a:noFill/>
        </p:spPr>
        <p:txBody>
          <a:bodyPr wrap="square" rtlCol="0">
            <a:spAutoFit/>
          </a:bodyPr>
          <a:lstStyle/>
          <a:p>
            <a:r>
              <a:rPr lang="en-IE" b="1" dirty="0">
                <a:solidFill>
                  <a:srgbClr val="1D3050"/>
                </a:solidFill>
              </a:rPr>
              <a:t>Student Accelerator</a:t>
            </a: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5088" y="1109508"/>
            <a:ext cx="1801975" cy="448270"/>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54382" y="1142409"/>
            <a:ext cx="808260" cy="455241"/>
          </a:xfrm>
          <a:prstGeom prst="rect">
            <a:avLst/>
          </a:prstGeom>
        </p:spPr>
      </p:pic>
      <p:sp>
        <p:nvSpPr>
          <p:cNvPr id="74" name="TextBox 73"/>
          <p:cNvSpPr txBox="1"/>
          <p:nvPr/>
        </p:nvSpPr>
        <p:spPr>
          <a:xfrm>
            <a:off x="9189926" y="2188345"/>
            <a:ext cx="1840108" cy="307777"/>
          </a:xfrm>
          <a:prstGeom prst="rect">
            <a:avLst/>
          </a:prstGeom>
          <a:noFill/>
        </p:spPr>
        <p:txBody>
          <a:bodyPr wrap="square" rtlCol="0">
            <a:spAutoFit/>
          </a:bodyPr>
          <a:lstStyle/>
          <a:p>
            <a:r>
              <a:rPr lang="en-IE" b="1" dirty="0">
                <a:solidFill>
                  <a:srgbClr val="1D3050"/>
                </a:solidFill>
              </a:rPr>
              <a:t>Thrive</a:t>
            </a:r>
          </a:p>
        </p:txBody>
      </p:sp>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85088" y="1820450"/>
            <a:ext cx="797065" cy="448935"/>
          </a:xfrm>
          <a:prstGeom prst="rect">
            <a:avLst/>
          </a:prstGeom>
        </p:spPr>
      </p:pic>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59288" y="1680545"/>
            <a:ext cx="748757" cy="532970"/>
          </a:xfrm>
          <a:prstGeom prst="rect">
            <a:avLst/>
          </a:prstGeom>
        </p:spPr>
      </p:pic>
      <p:sp>
        <p:nvSpPr>
          <p:cNvPr id="79" name="TextBox 78"/>
          <p:cNvSpPr txBox="1"/>
          <p:nvPr/>
        </p:nvSpPr>
        <p:spPr>
          <a:xfrm>
            <a:off x="5711294" y="2208790"/>
            <a:ext cx="3592299" cy="307777"/>
          </a:xfrm>
          <a:prstGeom prst="rect">
            <a:avLst/>
          </a:prstGeom>
          <a:noFill/>
        </p:spPr>
        <p:txBody>
          <a:bodyPr wrap="square" rtlCol="0">
            <a:spAutoFit/>
          </a:bodyPr>
          <a:lstStyle/>
          <a:p>
            <a:r>
              <a:rPr lang="en-IE" b="1" dirty="0">
                <a:solidFill>
                  <a:srgbClr val="1D3050"/>
                </a:solidFill>
              </a:rPr>
              <a:t>Family Business Continuity</a:t>
            </a:r>
          </a:p>
        </p:txBody>
      </p:sp>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30235" y="2852514"/>
            <a:ext cx="842284" cy="894894"/>
          </a:xfrm>
          <a:prstGeom prst="rect">
            <a:avLst/>
          </a:prstGeom>
        </p:spPr>
      </p:pic>
      <p:pic>
        <p:nvPicPr>
          <p:cNvPr id="10" name="Picture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46992" y="2889469"/>
            <a:ext cx="663273" cy="856316"/>
          </a:xfrm>
          <a:prstGeom prst="rect">
            <a:avLst/>
          </a:prstGeom>
        </p:spPr>
      </p:pic>
      <p:sp>
        <p:nvSpPr>
          <p:cNvPr id="80" name="TextBox 79"/>
          <p:cNvSpPr txBox="1"/>
          <p:nvPr/>
        </p:nvSpPr>
        <p:spPr>
          <a:xfrm>
            <a:off x="9031692" y="2944847"/>
            <a:ext cx="1952706" cy="738664"/>
          </a:xfrm>
          <a:prstGeom prst="rect">
            <a:avLst/>
          </a:prstGeom>
          <a:noFill/>
        </p:spPr>
        <p:txBody>
          <a:bodyPr wrap="square" rtlCol="0">
            <a:spAutoFit/>
          </a:bodyPr>
          <a:lstStyle/>
          <a:p>
            <a:r>
              <a:rPr lang="en-IE" dirty="0">
                <a:solidFill>
                  <a:schemeClr val="tx1"/>
                </a:solidFill>
              </a:rPr>
              <a:t>Innovation Vouchers, Seminars. Master classes Conferences  </a:t>
            </a:r>
          </a:p>
        </p:txBody>
      </p:sp>
      <p:sp>
        <p:nvSpPr>
          <p:cNvPr id="81" name="TextBox 80"/>
          <p:cNvSpPr txBox="1"/>
          <p:nvPr/>
        </p:nvSpPr>
        <p:spPr>
          <a:xfrm>
            <a:off x="6096000" y="2801231"/>
            <a:ext cx="2199404" cy="1384995"/>
          </a:xfrm>
          <a:prstGeom prst="rect">
            <a:avLst/>
          </a:prstGeom>
          <a:noFill/>
        </p:spPr>
        <p:txBody>
          <a:bodyPr wrap="square" rtlCol="0">
            <a:spAutoFit/>
          </a:bodyPr>
          <a:lstStyle/>
          <a:p>
            <a:r>
              <a:rPr lang="en-IE" dirty="0">
                <a:solidFill>
                  <a:schemeClr val="tx1"/>
                </a:solidFill>
              </a:rPr>
              <a:t>seminars, podcasts, </a:t>
            </a:r>
          </a:p>
          <a:p>
            <a:r>
              <a:rPr lang="en-IE" dirty="0">
                <a:solidFill>
                  <a:schemeClr val="tx1"/>
                </a:solidFill>
              </a:rPr>
              <a:t>online articles, annual </a:t>
            </a:r>
          </a:p>
          <a:p>
            <a:r>
              <a:rPr lang="en-IE" dirty="0">
                <a:solidFill>
                  <a:schemeClr val="tx1"/>
                </a:solidFill>
              </a:rPr>
              <a:t>conferences, policy briefs, masterclasses</a:t>
            </a:r>
            <a:r>
              <a:rPr lang="en-IE" dirty="0">
                <a:solidFill>
                  <a:srgbClr val="AE7113"/>
                </a:solidFill>
              </a:rPr>
              <a:t>…</a:t>
            </a:r>
            <a:r>
              <a:rPr lang="en-IE" dirty="0"/>
              <a:t>	</a:t>
            </a:r>
          </a:p>
          <a:p>
            <a:pPr marL="285750" lvl="2" indent="-285750">
              <a:buFont typeface="Arial" panose="020B0604020202020204" pitchFamily="34" charset="0"/>
              <a:buChar char="•"/>
            </a:pPr>
            <a:endParaRPr lang="en-IE" b="1" dirty="0">
              <a:solidFill>
                <a:srgbClr val="1D3050"/>
              </a:solidFill>
            </a:endParaRPr>
          </a:p>
        </p:txBody>
      </p:sp>
      <p:sp>
        <p:nvSpPr>
          <p:cNvPr id="78" name="TextBox 77"/>
          <p:cNvSpPr txBox="1"/>
          <p:nvPr/>
        </p:nvSpPr>
        <p:spPr>
          <a:xfrm>
            <a:off x="10984398" y="3523092"/>
            <a:ext cx="1312415" cy="954107"/>
          </a:xfrm>
          <a:prstGeom prst="rect">
            <a:avLst/>
          </a:prstGeom>
          <a:noFill/>
        </p:spPr>
        <p:txBody>
          <a:bodyPr wrap="square" rtlCol="0">
            <a:spAutoFit/>
          </a:bodyPr>
          <a:lstStyle/>
          <a:p>
            <a:r>
              <a:rPr lang="en-IE" dirty="0">
                <a:solidFill>
                  <a:schemeClr val="tx1"/>
                </a:solidFill>
              </a:rPr>
              <a:t>SME Network </a:t>
            </a:r>
          </a:p>
          <a:p>
            <a:r>
              <a:rPr lang="en-IE" dirty="0"/>
              <a:t>	</a:t>
            </a:r>
          </a:p>
          <a:p>
            <a:pPr marL="285750" indent="-285750">
              <a:buFont typeface="Arial" panose="020B0604020202020204" pitchFamily="34" charset="0"/>
              <a:buChar char="•"/>
            </a:pPr>
            <a:endParaRPr lang="en-IE" dirty="0"/>
          </a:p>
          <a:p>
            <a:pPr marL="285750" lvl="2" indent="-285750">
              <a:buFont typeface="Arial" panose="020B0604020202020204" pitchFamily="34" charset="0"/>
              <a:buChar char="•"/>
            </a:pPr>
            <a:endParaRPr lang="en-IE" b="1" dirty="0">
              <a:solidFill>
                <a:srgbClr val="1D3050"/>
              </a:solidFill>
            </a:endParaRPr>
          </a:p>
        </p:txBody>
      </p:sp>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267814" y="2641626"/>
            <a:ext cx="635400" cy="950877"/>
          </a:xfrm>
          <a:prstGeom prst="rect">
            <a:avLst/>
          </a:prstGeom>
        </p:spPr>
      </p:pic>
      <p:sp>
        <p:nvSpPr>
          <p:cNvPr id="2" name="Slide Number Placeholder 1">
            <a:extLst>
              <a:ext uri="{FF2B5EF4-FFF2-40B4-BE49-F238E27FC236}">
                <a16:creationId xmlns:a16="http://schemas.microsoft.com/office/drawing/2014/main" id="{BB92A99D-28D0-4D4A-939D-EECD3E9D67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4</a:t>
            </a:fld>
            <a:endParaRPr lang="en-IE" dirty="0"/>
          </a:p>
        </p:txBody>
      </p:sp>
      <p:sp>
        <p:nvSpPr>
          <p:cNvPr id="3" name="Oval 2">
            <a:extLst>
              <a:ext uri="{FF2B5EF4-FFF2-40B4-BE49-F238E27FC236}">
                <a16:creationId xmlns:a16="http://schemas.microsoft.com/office/drawing/2014/main" id="{D14C9144-F90E-4722-8CD5-3673252C3CE3}"/>
              </a:ext>
            </a:extLst>
          </p:cNvPr>
          <p:cNvSpPr/>
          <p:nvPr/>
        </p:nvSpPr>
        <p:spPr>
          <a:xfrm>
            <a:off x="15325" y="2769419"/>
            <a:ext cx="2598835" cy="12975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60" name="Picture 2">
            <a:extLst>
              <a:ext uri="{FF2B5EF4-FFF2-40B4-BE49-F238E27FC236}">
                <a16:creationId xmlns:a16="http://schemas.microsoft.com/office/drawing/2014/main" id="{AC21DB8C-6DF2-433F-870B-B96FA77CF02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055832" y="-8285"/>
            <a:ext cx="1169545" cy="127586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a:extLst>
              <a:ext uri="{FF2B5EF4-FFF2-40B4-BE49-F238E27FC236}">
                <a16:creationId xmlns:a16="http://schemas.microsoft.com/office/drawing/2014/main" id="{0A8E84D4-B1BC-403A-A5E2-61360FC4BC0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325" y="7937"/>
            <a:ext cx="1169545" cy="127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22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anim calcmode="lin" valueType="num">
                                      <p:cBhvr>
                                        <p:cTn id="60" dur="1000" fill="hold"/>
                                        <p:tgtEl>
                                          <p:spTgt spid="3"/>
                                        </p:tgtEl>
                                        <p:attrNameLst>
                                          <p:attrName>ppt_x</p:attrName>
                                        </p:attrNameLst>
                                      </p:cBhvr>
                                      <p:tavLst>
                                        <p:tav tm="0">
                                          <p:val>
                                            <p:strVal val="#ppt_x"/>
                                          </p:val>
                                        </p:tav>
                                        <p:tav tm="100000">
                                          <p:val>
                                            <p:strVal val="#ppt_x"/>
                                          </p:val>
                                        </p:tav>
                                      </p:tavLst>
                                    </p:anim>
                                    <p:anim calcmode="lin" valueType="num">
                                      <p:cBhvr>
                                        <p:cTn id="6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2" grpId="0"/>
      <p:bldP spid="74" grpId="0"/>
      <p:bldP spid="79" grpId="0"/>
      <p:bldP spid="80" grpId="0"/>
      <p:bldP spid="81" grpId="0"/>
      <p:bldP spid="78"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5" name="Google Shape;105;g1276dc4f7e1_2_1" descr="DCU hosts international Qualitative Research Summer School | DCU"/>
          <p:cNvSpPr/>
          <p:nvPr/>
        </p:nvSpPr>
        <p:spPr>
          <a:xfrm>
            <a:off x="307974" y="7937"/>
            <a:ext cx="5021100" cy="502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9" name="TextBox 18"/>
          <p:cNvSpPr txBox="1"/>
          <p:nvPr/>
        </p:nvSpPr>
        <p:spPr>
          <a:xfrm>
            <a:off x="3585405" y="3349587"/>
            <a:ext cx="1074402" cy="692497"/>
          </a:xfrm>
          <a:prstGeom prst="rect">
            <a:avLst/>
          </a:prstGeom>
          <a:noFill/>
        </p:spPr>
        <p:txBody>
          <a:bodyPr wrap="square" rtlCol="0">
            <a:spAutoFit/>
          </a:bodyPr>
          <a:lstStyle/>
          <a:p>
            <a:pPr algn="r"/>
            <a:r>
              <a:rPr lang="en-IE" sz="1300" dirty="0">
                <a:solidFill>
                  <a:schemeClr val="bg1"/>
                </a:solidFill>
              </a:rPr>
              <a:t>Enabling knowledge transfer</a:t>
            </a:r>
          </a:p>
        </p:txBody>
      </p:sp>
      <p:sp>
        <p:nvSpPr>
          <p:cNvPr id="71" name="TextBox 70"/>
          <p:cNvSpPr txBox="1"/>
          <p:nvPr/>
        </p:nvSpPr>
        <p:spPr>
          <a:xfrm>
            <a:off x="1196653" y="0"/>
            <a:ext cx="10687373" cy="1877437"/>
          </a:xfrm>
          <a:prstGeom prst="rect">
            <a:avLst/>
          </a:prstGeom>
          <a:noFill/>
        </p:spPr>
        <p:txBody>
          <a:bodyPr wrap="square" rtlCol="0">
            <a:spAutoFit/>
          </a:bodyPr>
          <a:lstStyle/>
          <a:p>
            <a:endParaRPr lang="en-GB" sz="3600" b="1" dirty="0">
              <a:solidFill>
                <a:srgbClr val="1D3050"/>
              </a:solidFill>
            </a:endParaRPr>
          </a:p>
          <a:p>
            <a:pPr algn="ctr"/>
            <a:r>
              <a:rPr lang="en-GB" sz="4400" b="1" dirty="0">
                <a:solidFill>
                  <a:srgbClr val="1D3050"/>
                </a:solidFill>
              </a:rPr>
              <a:t>FOCUS on SME Engagement</a:t>
            </a:r>
          </a:p>
          <a:p>
            <a:endParaRPr lang="en-IE" sz="3600" dirty="0">
              <a:solidFill>
                <a:srgbClr val="1D3050"/>
              </a:solidFill>
            </a:endParaRPr>
          </a:p>
        </p:txBody>
      </p:sp>
      <p:sp>
        <p:nvSpPr>
          <p:cNvPr id="6" name="Text Placeholder 5">
            <a:extLst>
              <a:ext uri="{FF2B5EF4-FFF2-40B4-BE49-F238E27FC236}">
                <a16:creationId xmlns:a16="http://schemas.microsoft.com/office/drawing/2014/main" id="{232E6030-0450-48A4-A395-3F86D6DD90F0}"/>
              </a:ext>
            </a:extLst>
          </p:cNvPr>
          <p:cNvSpPr>
            <a:spLocks noGrp="1"/>
          </p:cNvSpPr>
          <p:nvPr>
            <p:ph type="body" idx="1"/>
          </p:nvPr>
        </p:nvSpPr>
        <p:spPr>
          <a:xfrm>
            <a:off x="4220720" y="1286933"/>
            <a:ext cx="7663306" cy="5478976"/>
          </a:xfrm>
        </p:spPr>
        <p:txBody>
          <a:bodyPr>
            <a:normAutofit/>
          </a:bodyPr>
          <a:lstStyle/>
          <a:p>
            <a:pPr marL="628650" indent="-514350">
              <a:lnSpc>
                <a:spcPct val="100000"/>
              </a:lnSpc>
              <a:spcBef>
                <a:spcPts val="0"/>
              </a:spcBef>
              <a:buClr>
                <a:srgbClr val="1D3050"/>
              </a:buClr>
              <a:buSzPct val="100000"/>
              <a:buFont typeface="+mj-lt"/>
              <a:buAutoNum type="arabicPeriod"/>
            </a:pPr>
            <a:endParaRPr lang="en-IE" sz="3200" b="1" dirty="0">
              <a:solidFill>
                <a:srgbClr val="1D3050"/>
              </a:solidFill>
              <a:latin typeface="Arial"/>
              <a:cs typeface="Arial"/>
              <a:sym typeface="Arial"/>
            </a:endParaRPr>
          </a:p>
          <a:p>
            <a:pPr marL="628650" indent="-514350">
              <a:lnSpc>
                <a:spcPct val="100000"/>
              </a:lnSpc>
              <a:spcBef>
                <a:spcPts val="0"/>
              </a:spcBef>
              <a:buClr>
                <a:srgbClr val="1D3050"/>
              </a:buClr>
              <a:buSzPct val="100000"/>
              <a:buFont typeface="+mj-lt"/>
              <a:buAutoNum type="arabicPeriod"/>
            </a:pPr>
            <a:r>
              <a:rPr lang="en-GB" sz="3200" b="1" dirty="0">
                <a:solidFill>
                  <a:srgbClr val="1D3050"/>
                </a:solidFill>
                <a:latin typeface="Arial"/>
                <a:cs typeface="Arial"/>
                <a:sym typeface="Arial"/>
              </a:rPr>
              <a:t> Consulting Projects by Students</a:t>
            </a:r>
          </a:p>
          <a:p>
            <a:pPr marL="628650" indent="-514350">
              <a:lnSpc>
                <a:spcPct val="100000"/>
              </a:lnSpc>
              <a:spcBef>
                <a:spcPts val="0"/>
              </a:spcBef>
              <a:buClr>
                <a:srgbClr val="1D3050"/>
              </a:buClr>
              <a:buSzPct val="100000"/>
              <a:buFont typeface="+mj-lt"/>
              <a:buAutoNum type="arabicPeriod"/>
            </a:pPr>
            <a:endParaRPr lang="en-IE" sz="3200" b="1" dirty="0">
              <a:solidFill>
                <a:srgbClr val="1D3050"/>
              </a:solidFill>
              <a:latin typeface="Arial"/>
              <a:cs typeface="Arial"/>
              <a:sym typeface="Arial"/>
            </a:endParaRPr>
          </a:p>
          <a:p>
            <a:pPr marL="628650" indent="-514350">
              <a:lnSpc>
                <a:spcPct val="100000"/>
              </a:lnSpc>
              <a:spcBef>
                <a:spcPts val="0"/>
              </a:spcBef>
              <a:buClr>
                <a:srgbClr val="1D3050"/>
              </a:buClr>
              <a:buSzPct val="100000"/>
              <a:buFont typeface="+mj-lt"/>
              <a:buAutoNum type="arabicPeriod"/>
            </a:pPr>
            <a:r>
              <a:rPr lang="en-IE" sz="3200" b="1" dirty="0">
                <a:solidFill>
                  <a:srgbClr val="1D3050"/>
                </a:solidFill>
                <a:latin typeface="Arial"/>
                <a:cs typeface="Arial"/>
                <a:sym typeface="Arial"/>
              </a:rPr>
              <a:t> Sector Specific Initiatives/Projects </a:t>
            </a:r>
          </a:p>
          <a:p>
            <a:pPr marL="628650" indent="-514350">
              <a:lnSpc>
                <a:spcPct val="100000"/>
              </a:lnSpc>
              <a:spcBef>
                <a:spcPts val="0"/>
              </a:spcBef>
              <a:buClr>
                <a:srgbClr val="1D3050"/>
              </a:buClr>
              <a:buSzPct val="100000"/>
              <a:buFont typeface="+mj-lt"/>
              <a:buAutoNum type="arabicPeriod"/>
            </a:pPr>
            <a:endParaRPr lang="en-IE" sz="3200" b="1" dirty="0">
              <a:solidFill>
                <a:srgbClr val="1D3050"/>
              </a:solidFill>
              <a:latin typeface="Arial"/>
              <a:cs typeface="Arial"/>
              <a:sym typeface="Arial"/>
            </a:endParaRPr>
          </a:p>
          <a:p>
            <a:pPr marL="628650" indent="-514350">
              <a:lnSpc>
                <a:spcPct val="100000"/>
              </a:lnSpc>
              <a:spcBef>
                <a:spcPts val="0"/>
              </a:spcBef>
              <a:buClr>
                <a:srgbClr val="1D3050"/>
              </a:buClr>
              <a:buSzPct val="100000"/>
              <a:buFont typeface="+mj-lt"/>
              <a:buAutoNum type="arabicPeriod"/>
            </a:pPr>
            <a:r>
              <a:rPr lang="en-IE" sz="3200" b="1" dirty="0">
                <a:solidFill>
                  <a:srgbClr val="1D3050"/>
                </a:solidFill>
                <a:latin typeface="Arial"/>
                <a:cs typeface="Arial"/>
                <a:sym typeface="Arial"/>
              </a:rPr>
              <a:t> Innovation Vouchers</a:t>
            </a:r>
          </a:p>
          <a:p>
            <a:pPr marL="628650" indent="-514350">
              <a:lnSpc>
                <a:spcPct val="100000"/>
              </a:lnSpc>
              <a:spcBef>
                <a:spcPts val="0"/>
              </a:spcBef>
              <a:buClr>
                <a:srgbClr val="1D3050"/>
              </a:buClr>
              <a:buSzPct val="100000"/>
              <a:buFont typeface="+mj-lt"/>
              <a:buAutoNum type="arabicPeriod"/>
            </a:pPr>
            <a:endParaRPr lang="en-IE" sz="3200" b="1" dirty="0">
              <a:solidFill>
                <a:srgbClr val="1D3050"/>
              </a:solidFill>
              <a:latin typeface="Arial"/>
              <a:cs typeface="Arial"/>
              <a:sym typeface="Arial"/>
            </a:endParaRPr>
          </a:p>
          <a:p>
            <a:pPr marL="628650" indent="-514350">
              <a:lnSpc>
                <a:spcPct val="100000"/>
              </a:lnSpc>
              <a:spcBef>
                <a:spcPts val="0"/>
              </a:spcBef>
              <a:buClr>
                <a:srgbClr val="1D3050"/>
              </a:buClr>
              <a:buSzPct val="100000"/>
              <a:buFont typeface="+mj-lt"/>
              <a:buAutoNum type="arabicPeriod"/>
            </a:pPr>
            <a:r>
              <a:rPr lang="en-IE" sz="3200" b="1" dirty="0">
                <a:solidFill>
                  <a:srgbClr val="1D3050"/>
                </a:solidFill>
                <a:latin typeface="Arial"/>
                <a:cs typeface="Arial"/>
                <a:sym typeface="Arial"/>
              </a:rPr>
              <a:t> SME Placements – INTRA DCU</a:t>
            </a:r>
          </a:p>
          <a:p>
            <a:pPr marL="628650" indent="-514350">
              <a:lnSpc>
                <a:spcPct val="100000"/>
              </a:lnSpc>
              <a:spcBef>
                <a:spcPts val="0"/>
              </a:spcBef>
              <a:buClr>
                <a:srgbClr val="1D3050"/>
              </a:buClr>
              <a:buSzPct val="100000"/>
              <a:buFont typeface="+mj-lt"/>
              <a:buAutoNum type="arabicPeriod"/>
            </a:pPr>
            <a:endParaRPr lang="en-IE" sz="3200" b="1" dirty="0">
              <a:solidFill>
                <a:srgbClr val="1D3050"/>
              </a:solidFill>
              <a:latin typeface="Arial"/>
              <a:cs typeface="Arial"/>
              <a:sym typeface="Arial"/>
            </a:endParaRPr>
          </a:p>
          <a:p>
            <a:pPr marL="628650" indent="-514350">
              <a:lnSpc>
                <a:spcPct val="100000"/>
              </a:lnSpc>
              <a:spcBef>
                <a:spcPts val="0"/>
              </a:spcBef>
              <a:buClr>
                <a:srgbClr val="1D3050"/>
              </a:buClr>
              <a:buSzPct val="100000"/>
              <a:buFont typeface="+mj-lt"/>
              <a:buAutoNum type="arabicPeriod"/>
            </a:pPr>
            <a:r>
              <a:rPr lang="en-IE" sz="3200" b="1" dirty="0">
                <a:solidFill>
                  <a:srgbClr val="1D3050"/>
                </a:solidFill>
                <a:latin typeface="Arial"/>
                <a:cs typeface="Arial"/>
                <a:sym typeface="Arial"/>
              </a:rPr>
              <a:t> SME Careers </a:t>
            </a:r>
          </a:p>
        </p:txBody>
      </p:sp>
      <p:sp>
        <p:nvSpPr>
          <p:cNvPr id="2" name="Slide Number Placeholder 1">
            <a:extLst>
              <a:ext uri="{FF2B5EF4-FFF2-40B4-BE49-F238E27FC236}">
                <a16:creationId xmlns:a16="http://schemas.microsoft.com/office/drawing/2014/main" id="{E454A367-326E-4205-B5B5-B0C701BE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5</a:t>
            </a:fld>
            <a:endParaRPr lang="en-IE" dirty="0"/>
          </a:p>
        </p:txBody>
      </p:sp>
      <p:pic>
        <p:nvPicPr>
          <p:cNvPr id="12" name="Google Shape;95;p1">
            <a:extLst>
              <a:ext uri="{FF2B5EF4-FFF2-40B4-BE49-F238E27FC236}">
                <a16:creationId xmlns:a16="http://schemas.microsoft.com/office/drawing/2014/main" id="{DF26616D-C2FA-45DE-A1BA-EAA2D1C8CA8D}"/>
              </a:ext>
            </a:extLst>
          </p:cNvPr>
          <p:cNvPicPr preferRelativeResize="0"/>
          <p:nvPr/>
        </p:nvPicPr>
        <p:blipFill>
          <a:blip r:embed="rId3">
            <a:alphaModFix/>
          </a:blip>
          <a:stretch>
            <a:fillRect/>
          </a:stretch>
        </p:blipFill>
        <p:spPr>
          <a:xfrm>
            <a:off x="8932332" y="5375275"/>
            <a:ext cx="3273426" cy="1472142"/>
          </a:xfrm>
          <a:prstGeom prst="rect">
            <a:avLst/>
          </a:prstGeom>
          <a:noFill/>
          <a:ln>
            <a:noFill/>
          </a:ln>
        </p:spPr>
      </p:pic>
      <p:pic>
        <p:nvPicPr>
          <p:cNvPr id="10" name="Picture 2">
            <a:extLst>
              <a:ext uri="{FF2B5EF4-FFF2-40B4-BE49-F238E27FC236}">
                <a16:creationId xmlns:a16="http://schemas.microsoft.com/office/drawing/2014/main" id="{AF5A3856-C9EB-467D-94FE-481C6C4A1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58" y="0"/>
            <a:ext cx="1859491" cy="18774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C72D501-BB44-4118-BF38-477D01879FA2}"/>
              </a:ext>
            </a:extLst>
          </p:cNvPr>
          <p:cNvPicPr>
            <a:picLocks noChangeAspect="1"/>
          </p:cNvPicPr>
          <p:nvPr/>
        </p:nvPicPr>
        <p:blipFill>
          <a:blip r:embed="rId5"/>
          <a:stretch>
            <a:fillRect/>
          </a:stretch>
        </p:blipFill>
        <p:spPr>
          <a:xfrm>
            <a:off x="129857" y="2104222"/>
            <a:ext cx="3769131" cy="3875723"/>
          </a:xfrm>
          <a:prstGeom prst="rect">
            <a:avLst/>
          </a:prstGeom>
        </p:spPr>
      </p:pic>
    </p:spTree>
    <p:extLst>
      <p:ext uri="{BB962C8B-B14F-4D97-AF65-F5344CB8AC3E}">
        <p14:creationId xmlns:p14="http://schemas.microsoft.com/office/powerpoint/2010/main" val="22420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5" name="Google Shape;105;g1276dc4f7e1_2_1" descr="DCU hosts international Qualitative Research Summer School | DCU"/>
          <p:cNvSpPr/>
          <p:nvPr/>
        </p:nvSpPr>
        <p:spPr>
          <a:xfrm>
            <a:off x="307974" y="7937"/>
            <a:ext cx="5021100" cy="502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9" name="TextBox 18"/>
          <p:cNvSpPr txBox="1"/>
          <p:nvPr/>
        </p:nvSpPr>
        <p:spPr>
          <a:xfrm>
            <a:off x="3585405" y="3349587"/>
            <a:ext cx="1074402" cy="692497"/>
          </a:xfrm>
          <a:prstGeom prst="rect">
            <a:avLst/>
          </a:prstGeom>
          <a:noFill/>
        </p:spPr>
        <p:txBody>
          <a:bodyPr wrap="square" rtlCol="0">
            <a:spAutoFit/>
          </a:bodyPr>
          <a:lstStyle/>
          <a:p>
            <a:pPr algn="r"/>
            <a:r>
              <a:rPr lang="en-IE" sz="1300" dirty="0">
                <a:solidFill>
                  <a:schemeClr val="bg1"/>
                </a:solidFill>
              </a:rPr>
              <a:t>Enabling knowledge transfer</a:t>
            </a:r>
          </a:p>
        </p:txBody>
      </p:sp>
      <p:sp>
        <p:nvSpPr>
          <p:cNvPr id="71" name="TextBox 70"/>
          <p:cNvSpPr txBox="1"/>
          <p:nvPr/>
        </p:nvSpPr>
        <p:spPr>
          <a:xfrm>
            <a:off x="2964550" y="0"/>
            <a:ext cx="7873340" cy="1754326"/>
          </a:xfrm>
          <a:prstGeom prst="rect">
            <a:avLst/>
          </a:prstGeom>
          <a:noFill/>
        </p:spPr>
        <p:txBody>
          <a:bodyPr wrap="square" rtlCol="0">
            <a:spAutoFit/>
          </a:bodyPr>
          <a:lstStyle/>
          <a:p>
            <a:endParaRPr lang="en-GB" sz="3600" b="1" dirty="0">
              <a:solidFill>
                <a:srgbClr val="1D3050"/>
              </a:solidFill>
            </a:endParaRPr>
          </a:p>
          <a:p>
            <a:r>
              <a:rPr lang="en-GB" sz="3600" b="1" dirty="0">
                <a:solidFill>
                  <a:srgbClr val="1D3050"/>
                </a:solidFill>
              </a:rPr>
              <a:t>DCU SME Engagement Snapshot  </a:t>
            </a:r>
          </a:p>
          <a:p>
            <a:endParaRPr lang="en-IE" sz="3600" dirty="0">
              <a:solidFill>
                <a:srgbClr val="1D3050"/>
              </a:solidFill>
            </a:endParaRPr>
          </a:p>
        </p:txBody>
      </p:sp>
      <p:pic>
        <p:nvPicPr>
          <p:cNvPr id="3" name="Picture 2">
            <a:extLst>
              <a:ext uri="{FF2B5EF4-FFF2-40B4-BE49-F238E27FC236}">
                <a16:creationId xmlns:a16="http://schemas.microsoft.com/office/drawing/2014/main" id="{7107CA40-9D63-4649-8C8D-9E1B70D7429A}"/>
              </a:ext>
            </a:extLst>
          </p:cNvPr>
          <p:cNvPicPr>
            <a:picLocks noChangeAspect="1"/>
          </p:cNvPicPr>
          <p:nvPr/>
        </p:nvPicPr>
        <p:blipFill>
          <a:blip r:embed="rId3"/>
          <a:stretch>
            <a:fillRect/>
          </a:stretch>
        </p:blipFill>
        <p:spPr>
          <a:xfrm>
            <a:off x="0" y="0"/>
            <a:ext cx="2566184" cy="1618938"/>
          </a:xfrm>
          <a:prstGeom prst="rect">
            <a:avLst/>
          </a:prstGeom>
        </p:spPr>
      </p:pic>
      <p:sp>
        <p:nvSpPr>
          <p:cNvPr id="6" name="Text Placeholder 5">
            <a:extLst>
              <a:ext uri="{FF2B5EF4-FFF2-40B4-BE49-F238E27FC236}">
                <a16:creationId xmlns:a16="http://schemas.microsoft.com/office/drawing/2014/main" id="{232E6030-0450-48A4-A395-3F86D6DD90F0}"/>
              </a:ext>
            </a:extLst>
          </p:cNvPr>
          <p:cNvSpPr>
            <a:spLocks noGrp="1"/>
          </p:cNvSpPr>
          <p:nvPr>
            <p:ph type="body" idx="1"/>
          </p:nvPr>
        </p:nvSpPr>
        <p:spPr>
          <a:xfrm>
            <a:off x="120598" y="1776811"/>
            <a:ext cx="11728451" cy="4989098"/>
          </a:xfrm>
        </p:spPr>
        <p:txBody>
          <a:bodyPr>
            <a:normAutofit/>
          </a:bodyPr>
          <a:lstStyle/>
          <a:p>
            <a:pPr marL="114300" indent="0">
              <a:lnSpc>
                <a:spcPct val="100000"/>
              </a:lnSpc>
              <a:spcBef>
                <a:spcPts val="0"/>
              </a:spcBef>
              <a:buClr>
                <a:srgbClr val="000000"/>
              </a:buClr>
              <a:buFont typeface="Arial"/>
              <a:buNone/>
            </a:pPr>
            <a:endParaRPr lang="en-IE" sz="3200" b="1" dirty="0">
              <a:solidFill>
                <a:srgbClr val="1D3050"/>
              </a:solidFill>
              <a:latin typeface="Arial"/>
              <a:cs typeface="Arial"/>
              <a:sym typeface="Arial"/>
            </a:endParaRPr>
          </a:p>
          <a:p>
            <a:pPr marL="571500" lvl="1" indent="0">
              <a:lnSpc>
                <a:spcPct val="100000"/>
              </a:lnSpc>
              <a:spcBef>
                <a:spcPts val="0"/>
              </a:spcBef>
              <a:buClr>
                <a:srgbClr val="000000"/>
              </a:buClr>
              <a:buNone/>
            </a:pPr>
            <a:r>
              <a:rPr lang="en-IE" sz="3200" b="1" dirty="0">
                <a:solidFill>
                  <a:srgbClr val="1D3050"/>
                </a:solidFill>
                <a:latin typeface="Arial"/>
                <a:cs typeface="Arial"/>
                <a:sym typeface="Arial"/>
              </a:rPr>
              <a:t>Workshops/seminars for SMEs </a:t>
            </a:r>
          </a:p>
          <a:p>
            <a:pPr marL="571500" lvl="1" indent="0">
              <a:lnSpc>
                <a:spcPct val="100000"/>
              </a:lnSpc>
              <a:spcBef>
                <a:spcPts val="0"/>
              </a:spcBef>
              <a:buClr>
                <a:srgbClr val="1D3050"/>
              </a:buClr>
              <a:buSzPct val="125000"/>
            </a:pPr>
            <a:r>
              <a:rPr lang="en-GB" sz="3200" dirty="0">
                <a:solidFill>
                  <a:srgbClr val="1D3050"/>
                </a:solidFill>
                <a:latin typeface="Arial"/>
                <a:cs typeface="Arial"/>
                <a:sym typeface="Arial"/>
              </a:rPr>
              <a:t> 105 events with 2,928 SME participants</a:t>
            </a:r>
          </a:p>
          <a:p>
            <a:pPr marL="571500" lvl="1" indent="0">
              <a:lnSpc>
                <a:spcPct val="100000"/>
              </a:lnSpc>
              <a:spcBef>
                <a:spcPts val="0"/>
              </a:spcBef>
              <a:buClr>
                <a:srgbClr val="1D3050"/>
              </a:buClr>
              <a:buSzPct val="125000"/>
            </a:pPr>
            <a:endParaRPr lang="en-IE" sz="3200" dirty="0">
              <a:solidFill>
                <a:srgbClr val="1D3050"/>
              </a:solidFill>
              <a:latin typeface="Arial"/>
              <a:cs typeface="Arial"/>
              <a:sym typeface="Arial"/>
            </a:endParaRPr>
          </a:p>
          <a:p>
            <a:pPr marL="571500" lvl="1" indent="0">
              <a:lnSpc>
                <a:spcPct val="100000"/>
              </a:lnSpc>
              <a:spcBef>
                <a:spcPts val="0"/>
              </a:spcBef>
              <a:buClr>
                <a:srgbClr val="000000"/>
              </a:buClr>
              <a:buNone/>
            </a:pPr>
            <a:r>
              <a:rPr lang="en-GB" sz="3200" b="1" dirty="0">
                <a:solidFill>
                  <a:srgbClr val="1D3050"/>
                </a:solidFill>
                <a:latin typeface="Arial"/>
                <a:cs typeface="Arial"/>
                <a:sym typeface="Arial"/>
              </a:rPr>
              <a:t>Consulting Projects by Students</a:t>
            </a:r>
          </a:p>
          <a:p>
            <a:pPr marL="571500" lvl="1" indent="0">
              <a:lnSpc>
                <a:spcPct val="100000"/>
              </a:lnSpc>
              <a:spcBef>
                <a:spcPts val="0"/>
              </a:spcBef>
              <a:buClr>
                <a:srgbClr val="1D3050"/>
              </a:buClr>
              <a:buSzPct val="125000"/>
            </a:pPr>
            <a:r>
              <a:rPr lang="en-GB" sz="3200" dirty="0">
                <a:solidFill>
                  <a:srgbClr val="1D3050"/>
                </a:solidFill>
                <a:latin typeface="Arial"/>
                <a:cs typeface="Arial"/>
                <a:sym typeface="Arial"/>
              </a:rPr>
              <a:t>160+ student projects with SMEs </a:t>
            </a:r>
          </a:p>
          <a:p>
            <a:pPr marL="571500" lvl="1" indent="0">
              <a:lnSpc>
                <a:spcPct val="100000"/>
              </a:lnSpc>
              <a:spcBef>
                <a:spcPts val="0"/>
              </a:spcBef>
              <a:buClr>
                <a:srgbClr val="000000"/>
              </a:buClr>
            </a:pPr>
            <a:endParaRPr lang="en-GB" sz="3200" b="1" dirty="0">
              <a:solidFill>
                <a:srgbClr val="1D3050"/>
              </a:solidFill>
              <a:latin typeface="Arial"/>
              <a:cs typeface="Arial"/>
              <a:sym typeface="Arial"/>
            </a:endParaRPr>
          </a:p>
          <a:p>
            <a:pPr marL="571500" lvl="1" indent="0">
              <a:lnSpc>
                <a:spcPct val="100000"/>
              </a:lnSpc>
              <a:spcBef>
                <a:spcPts val="0"/>
              </a:spcBef>
              <a:buClr>
                <a:srgbClr val="000000"/>
              </a:buClr>
              <a:buNone/>
            </a:pPr>
            <a:r>
              <a:rPr lang="en-IE" sz="3200" b="1" dirty="0">
                <a:solidFill>
                  <a:srgbClr val="1D3050"/>
                </a:solidFill>
                <a:latin typeface="Arial"/>
                <a:cs typeface="Arial"/>
                <a:sym typeface="Arial"/>
              </a:rPr>
              <a:t>Innovation Vouchers by Staff </a:t>
            </a:r>
          </a:p>
          <a:p>
            <a:pPr lvl="1">
              <a:lnSpc>
                <a:spcPct val="100000"/>
              </a:lnSpc>
              <a:spcBef>
                <a:spcPts val="0"/>
              </a:spcBef>
              <a:buClr>
                <a:srgbClr val="1D3050"/>
              </a:buClr>
              <a:buSzPct val="125000"/>
            </a:pPr>
            <a:r>
              <a:rPr lang="en-IE" sz="3200" dirty="0">
                <a:solidFill>
                  <a:srgbClr val="1D3050"/>
                </a:solidFill>
                <a:latin typeface="Arial"/>
                <a:cs typeface="Arial"/>
                <a:sym typeface="Arial"/>
              </a:rPr>
              <a:t>45 SME Projects – 27 Business School </a:t>
            </a:r>
            <a:endParaRPr lang="en-GB" sz="3200" dirty="0">
              <a:solidFill>
                <a:srgbClr val="1D3050"/>
              </a:solidFill>
              <a:latin typeface="Arial"/>
              <a:cs typeface="Arial"/>
            </a:endParaRPr>
          </a:p>
        </p:txBody>
      </p:sp>
      <p:sp>
        <p:nvSpPr>
          <p:cNvPr id="2" name="Slide Number Placeholder 1">
            <a:extLst>
              <a:ext uri="{FF2B5EF4-FFF2-40B4-BE49-F238E27FC236}">
                <a16:creationId xmlns:a16="http://schemas.microsoft.com/office/drawing/2014/main" id="{E454A367-326E-4205-B5B5-B0C701BE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6</a:t>
            </a:fld>
            <a:endParaRPr lang="en-IE" dirty="0"/>
          </a:p>
        </p:txBody>
      </p:sp>
      <p:pic>
        <p:nvPicPr>
          <p:cNvPr id="12" name="Google Shape;95;p1">
            <a:extLst>
              <a:ext uri="{FF2B5EF4-FFF2-40B4-BE49-F238E27FC236}">
                <a16:creationId xmlns:a16="http://schemas.microsoft.com/office/drawing/2014/main" id="{DF26616D-C2FA-45DE-A1BA-EAA2D1C8CA8D}"/>
              </a:ext>
            </a:extLst>
          </p:cNvPr>
          <p:cNvPicPr preferRelativeResize="0"/>
          <p:nvPr/>
        </p:nvPicPr>
        <p:blipFill>
          <a:blip r:embed="rId4">
            <a:alphaModFix/>
          </a:blip>
          <a:stretch>
            <a:fillRect/>
          </a:stretch>
        </p:blipFill>
        <p:spPr>
          <a:xfrm>
            <a:off x="9000918" y="4884898"/>
            <a:ext cx="3000529" cy="1903496"/>
          </a:xfrm>
          <a:prstGeom prst="rect">
            <a:avLst/>
          </a:prstGeom>
          <a:noFill/>
          <a:ln>
            <a:noFill/>
          </a:ln>
        </p:spPr>
      </p:pic>
      <p:pic>
        <p:nvPicPr>
          <p:cNvPr id="10" name="Picture 2">
            <a:extLst>
              <a:ext uri="{FF2B5EF4-FFF2-40B4-BE49-F238E27FC236}">
                <a16:creationId xmlns:a16="http://schemas.microsoft.com/office/drawing/2014/main" id="{AF5A3856-C9EB-467D-94FE-481C6C4A18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455" y="0"/>
            <a:ext cx="1169545" cy="127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5" name="Google Shape;105;g1276dc4f7e1_2_1" descr="DCU hosts international Qualitative Research Summer School | DCU"/>
          <p:cNvSpPr/>
          <p:nvPr/>
        </p:nvSpPr>
        <p:spPr>
          <a:xfrm>
            <a:off x="307974" y="7937"/>
            <a:ext cx="5021100" cy="502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71" name="TextBox 70"/>
          <p:cNvSpPr txBox="1"/>
          <p:nvPr/>
        </p:nvSpPr>
        <p:spPr>
          <a:xfrm>
            <a:off x="2731077" y="-13824"/>
            <a:ext cx="7567166" cy="1631216"/>
          </a:xfrm>
          <a:prstGeom prst="rect">
            <a:avLst/>
          </a:prstGeom>
          <a:noFill/>
        </p:spPr>
        <p:txBody>
          <a:bodyPr wrap="square" rtlCol="0">
            <a:spAutoFit/>
          </a:bodyPr>
          <a:lstStyle/>
          <a:p>
            <a:pPr marL="114300" indent="0">
              <a:buNone/>
            </a:pPr>
            <a:r>
              <a:rPr lang="en-GB" sz="3600" b="1" dirty="0">
                <a:solidFill>
                  <a:srgbClr val="1D3050"/>
                </a:solidFill>
                <a:latin typeface="+mj-lt"/>
              </a:rPr>
              <a:t>Student Consulting Projects </a:t>
            </a:r>
          </a:p>
          <a:p>
            <a:pPr marL="114300"/>
            <a:endParaRPr lang="en-GB" sz="3200" b="1" dirty="0">
              <a:solidFill>
                <a:srgbClr val="1D3050"/>
              </a:solidFill>
              <a:latin typeface="Arial"/>
              <a:cs typeface="Arial"/>
              <a:sym typeface="Arial"/>
            </a:endParaRPr>
          </a:p>
          <a:p>
            <a:pPr marL="114300"/>
            <a:r>
              <a:rPr lang="en-GB" sz="3200" b="1" dirty="0">
                <a:solidFill>
                  <a:srgbClr val="1D3050"/>
                </a:solidFill>
                <a:latin typeface="Arial"/>
                <a:cs typeface="Arial"/>
                <a:sym typeface="Arial"/>
              </a:rPr>
              <a:t>160+ student projects with SMEs </a:t>
            </a:r>
          </a:p>
        </p:txBody>
      </p:sp>
      <p:pic>
        <p:nvPicPr>
          <p:cNvPr id="3" name="Picture 2">
            <a:extLst>
              <a:ext uri="{FF2B5EF4-FFF2-40B4-BE49-F238E27FC236}">
                <a16:creationId xmlns:a16="http://schemas.microsoft.com/office/drawing/2014/main" id="{7107CA40-9D63-4649-8C8D-9E1B70D7429A}"/>
              </a:ext>
            </a:extLst>
          </p:cNvPr>
          <p:cNvPicPr>
            <a:picLocks noChangeAspect="1"/>
          </p:cNvPicPr>
          <p:nvPr/>
        </p:nvPicPr>
        <p:blipFill>
          <a:blip r:embed="rId3"/>
          <a:stretch>
            <a:fillRect/>
          </a:stretch>
        </p:blipFill>
        <p:spPr>
          <a:xfrm>
            <a:off x="0" y="67694"/>
            <a:ext cx="2566184" cy="1618938"/>
          </a:xfrm>
          <a:prstGeom prst="rect">
            <a:avLst/>
          </a:prstGeom>
        </p:spPr>
      </p:pic>
      <p:sp>
        <p:nvSpPr>
          <p:cNvPr id="13" name="Text Placeholder 12">
            <a:extLst>
              <a:ext uri="{FF2B5EF4-FFF2-40B4-BE49-F238E27FC236}">
                <a16:creationId xmlns:a16="http://schemas.microsoft.com/office/drawing/2014/main" id="{C6DB38BF-A02C-43C0-AF87-B9F19C84F005}"/>
              </a:ext>
            </a:extLst>
          </p:cNvPr>
          <p:cNvSpPr>
            <a:spLocks noGrp="1"/>
          </p:cNvSpPr>
          <p:nvPr>
            <p:ph type="body" idx="1"/>
          </p:nvPr>
        </p:nvSpPr>
        <p:spPr>
          <a:xfrm>
            <a:off x="2942581" y="1905117"/>
            <a:ext cx="6562822" cy="4378081"/>
          </a:xfrm>
          <a:prstGeom prst="rect">
            <a:avLst/>
          </a:prstGeom>
          <a:ln w="38100">
            <a:solidFill>
              <a:srgbClr val="024776"/>
            </a:solidFill>
          </a:ln>
        </p:spPr>
        <p:txBody>
          <a:bodyPr wrap="square">
            <a:spAutoFit/>
          </a:bodyPr>
          <a:lstStyle/>
          <a:p>
            <a:pPr marL="90488" indent="-90488">
              <a:buNone/>
            </a:pPr>
            <a:r>
              <a:rPr lang="en-IE" b="1" dirty="0">
                <a:solidFill>
                  <a:srgbClr val="1D3050"/>
                </a:solidFill>
                <a:latin typeface="+mj-lt"/>
              </a:rPr>
              <a:t>EXAMPLE : Spot Recruitment </a:t>
            </a:r>
          </a:p>
          <a:p>
            <a:pPr marL="90488" indent="-90488">
              <a:buNone/>
            </a:pPr>
            <a:r>
              <a:rPr lang="en-IE" b="1" dirty="0">
                <a:solidFill>
                  <a:srgbClr val="1D3050"/>
                </a:solidFill>
                <a:latin typeface="+mj-lt"/>
              </a:rPr>
              <a:t>Masters in HRM  -  </a:t>
            </a:r>
          </a:p>
          <a:p>
            <a:pPr marL="90488" indent="-90488">
              <a:buNone/>
            </a:pPr>
            <a:r>
              <a:rPr lang="en-IE" b="1" dirty="0">
                <a:solidFill>
                  <a:srgbClr val="1D3050"/>
                </a:solidFill>
                <a:latin typeface="+mj-lt"/>
              </a:rPr>
              <a:t>Strategic Analysis of an SME Project </a:t>
            </a:r>
          </a:p>
          <a:p>
            <a:pPr marL="90488" indent="-90488">
              <a:buNone/>
            </a:pPr>
            <a:endParaRPr lang="en-IE" dirty="0">
              <a:solidFill>
                <a:srgbClr val="1D3050"/>
              </a:solidFill>
              <a:latin typeface="+mj-lt"/>
            </a:endParaRPr>
          </a:p>
          <a:p>
            <a:pPr marL="800100" lvl="1">
              <a:buClr>
                <a:srgbClr val="1D3050"/>
              </a:buClr>
              <a:buSzPct val="100000"/>
              <a:buFont typeface="Arial" panose="020B0604020202020204" pitchFamily="34" charset="0"/>
              <a:buChar char="•"/>
            </a:pPr>
            <a:r>
              <a:rPr lang="en-IE" dirty="0">
                <a:solidFill>
                  <a:srgbClr val="1D3050"/>
                </a:solidFill>
                <a:latin typeface="+mj-lt"/>
              </a:rPr>
              <a:t>competitive analysis </a:t>
            </a:r>
          </a:p>
          <a:p>
            <a:pPr marL="800100" lvl="1">
              <a:buClr>
                <a:srgbClr val="1D3050"/>
              </a:buClr>
              <a:buSzPct val="100000"/>
              <a:buFont typeface="Arial" panose="020B0604020202020204" pitchFamily="34" charset="0"/>
              <a:buChar char="•"/>
            </a:pPr>
            <a:r>
              <a:rPr lang="en-IE" dirty="0">
                <a:solidFill>
                  <a:srgbClr val="1D3050"/>
                </a:solidFill>
                <a:latin typeface="+mj-lt"/>
              </a:rPr>
              <a:t>new sector opportunities </a:t>
            </a:r>
          </a:p>
          <a:p>
            <a:pPr marL="800100" lvl="1">
              <a:buClr>
                <a:srgbClr val="1D3050"/>
              </a:buClr>
              <a:buSzPct val="100000"/>
              <a:buFont typeface="Arial" panose="020B0604020202020204" pitchFamily="34" charset="0"/>
              <a:buChar char="•"/>
            </a:pPr>
            <a:r>
              <a:rPr lang="en-IE" dirty="0">
                <a:solidFill>
                  <a:srgbClr val="1D3050"/>
                </a:solidFill>
                <a:latin typeface="+mj-lt"/>
              </a:rPr>
              <a:t>rebranding </a:t>
            </a:r>
          </a:p>
          <a:p>
            <a:pPr indent="-457200"/>
            <a:endParaRPr lang="en-IE" dirty="0">
              <a:solidFill>
                <a:srgbClr val="1D3050"/>
              </a:solidFill>
              <a:latin typeface="+mj-lt"/>
            </a:endParaRPr>
          </a:p>
          <a:p>
            <a:pPr marL="0" indent="0">
              <a:buNone/>
            </a:pPr>
            <a:r>
              <a:rPr lang="en-IE" b="1" dirty="0">
                <a:solidFill>
                  <a:srgbClr val="1D3050"/>
                </a:solidFill>
                <a:latin typeface="+mj-lt"/>
              </a:rPr>
              <a:t>David Butler CEO  </a:t>
            </a:r>
            <a:r>
              <a:rPr lang="en-IE" dirty="0">
                <a:solidFill>
                  <a:srgbClr val="1D3050"/>
                </a:solidFill>
                <a:latin typeface="+mj-lt"/>
              </a:rPr>
              <a:t>- </a:t>
            </a:r>
            <a:r>
              <a:rPr lang="en-IE" sz="2400" dirty="0">
                <a:solidFill>
                  <a:srgbClr val="1D3050"/>
                </a:solidFill>
                <a:latin typeface="+mj-lt"/>
              </a:rPr>
              <a:t> </a:t>
            </a:r>
            <a:r>
              <a:rPr lang="en-IE" sz="2400" b="1" dirty="0">
                <a:solidFill>
                  <a:srgbClr val="1D3050"/>
                </a:solidFill>
                <a:latin typeface="+mj-lt"/>
              </a:rPr>
              <a:t>VALUE ADDED</a:t>
            </a:r>
          </a:p>
        </p:txBody>
      </p:sp>
      <p:pic>
        <p:nvPicPr>
          <p:cNvPr id="17" name="Google Shape;95;p1">
            <a:extLst>
              <a:ext uri="{FF2B5EF4-FFF2-40B4-BE49-F238E27FC236}">
                <a16:creationId xmlns:a16="http://schemas.microsoft.com/office/drawing/2014/main" id="{23A09FD8-415B-4ABD-B334-6A1F70DEE161}"/>
              </a:ext>
            </a:extLst>
          </p:cNvPr>
          <p:cNvPicPr preferRelativeResize="0"/>
          <p:nvPr/>
        </p:nvPicPr>
        <p:blipFill>
          <a:blip r:embed="rId4">
            <a:alphaModFix/>
          </a:blip>
          <a:stretch>
            <a:fillRect/>
          </a:stretch>
        </p:blipFill>
        <p:spPr>
          <a:xfrm>
            <a:off x="9625816" y="5104799"/>
            <a:ext cx="2566184" cy="1714500"/>
          </a:xfrm>
          <a:prstGeom prst="rect">
            <a:avLst/>
          </a:prstGeom>
          <a:noFill/>
          <a:ln>
            <a:noFill/>
          </a:ln>
        </p:spPr>
      </p:pic>
      <p:pic>
        <p:nvPicPr>
          <p:cNvPr id="8" name="Picture 2">
            <a:extLst>
              <a:ext uri="{FF2B5EF4-FFF2-40B4-BE49-F238E27FC236}">
                <a16:creationId xmlns:a16="http://schemas.microsoft.com/office/drawing/2014/main" id="{317A1176-DCF1-475F-9393-79CB76F516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455" y="0"/>
            <a:ext cx="1169545" cy="12758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lh4.googleusercontent.com/ILUpK6kWeQ6EMtpGo3Df74HdlVo3O7nfQrQgcgAeNlgF2qCrBkyrpQ0DTpAPfVgBYSCd9sPyZSpIuN7EUz8rHl0ofLvMZcxV6e3NJaUTuOSk9Zxu5Xx_0t5wjMg9xHULIcnJQWxM8P6TGJggEg">
            <a:extLst>
              <a:ext uri="{FF2B5EF4-FFF2-40B4-BE49-F238E27FC236}">
                <a16:creationId xmlns:a16="http://schemas.microsoft.com/office/drawing/2014/main" id="{0369A6B1-F24C-4F1A-A533-CB4964681F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31" y="4022416"/>
            <a:ext cx="1718663" cy="1714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9582DF5-F728-4F21-BBFA-5E471C6679C5}"/>
              </a:ext>
            </a:extLst>
          </p:cNvPr>
          <p:cNvSpPr txBox="1"/>
          <p:nvPr/>
        </p:nvSpPr>
        <p:spPr>
          <a:xfrm>
            <a:off x="143081" y="5908217"/>
            <a:ext cx="2423103" cy="954107"/>
          </a:xfrm>
          <a:prstGeom prst="rect">
            <a:avLst/>
          </a:prstGeom>
          <a:noFill/>
        </p:spPr>
        <p:txBody>
          <a:bodyPr wrap="square">
            <a:spAutoFit/>
          </a:bodyPr>
          <a:lstStyle/>
          <a:p>
            <a:pPr lvl="0" eaLnBrk="0" fontAlgn="base" hangingPunct="0">
              <a:spcBef>
                <a:spcPct val="0"/>
              </a:spcBef>
              <a:spcAft>
                <a:spcPct val="0"/>
              </a:spcAft>
              <a:buClrTx/>
            </a:pPr>
            <a:r>
              <a:rPr lang="en-US" altLang="en-US" b="1" u="sng" dirty="0">
                <a:solidFill>
                  <a:srgbClr val="1155CC"/>
                </a:solidFill>
                <a:cs typeface="Arial" panose="020B0604020202020204" pitchFamily="34" charset="0"/>
                <a:hlinkClick r:id="rId7"/>
              </a:rPr>
              <a:t>Prof. Brian Harney</a:t>
            </a:r>
            <a:r>
              <a:rPr lang="en-US" altLang="en-US" b="1" u="sng" dirty="0">
                <a:solidFill>
                  <a:srgbClr val="1155CC"/>
                </a:solidFill>
                <a:cs typeface="Arial" panose="020B0604020202020204" pitchFamily="34" charset="0"/>
              </a:rPr>
              <a:t>,</a:t>
            </a:r>
            <a:r>
              <a:rPr lang="en-US" altLang="en-US" b="1" dirty="0">
                <a:solidFill>
                  <a:srgbClr val="111111"/>
                </a:solidFill>
                <a:cs typeface="Arial" panose="020B0604020202020204" pitchFamily="34" charset="0"/>
              </a:rPr>
              <a:t> Professor of HRM, </a:t>
            </a:r>
          </a:p>
          <a:p>
            <a:pPr lvl="0" eaLnBrk="0" fontAlgn="base" hangingPunct="0">
              <a:spcBef>
                <a:spcPct val="0"/>
              </a:spcBef>
              <a:spcAft>
                <a:spcPct val="0"/>
              </a:spcAft>
              <a:buClrTx/>
            </a:pPr>
            <a:r>
              <a:rPr lang="en-US" altLang="en-US" b="1" dirty="0">
                <a:solidFill>
                  <a:srgbClr val="111111"/>
                </a:solidFill>
                <a:cs typeface="Arial" panose="020B0604020202020204" pitchFamily="34" charset="0"/>
              </a:rPr>
              <a:t>SME Management Skills Steering Group </a:t>
            </a:r>
            <a:endParaRPr lang="en-IE" dirty="0"/>
          </a:p>
        </p:txBody>
      </p:sp>
      <p:pic>
        <p:nvPicPr>
          <p:cNvPr id="14" name="Picture 13">
            <a:extLst>
              <a:ext uri="{FF2B5EF4-FFF2-40B4-BE49-F238E27FC236}">
                <a16:creationId xmlns:a16="http://schemas.microsoft.com/office/drawing/2014/main" id="{697C4839-2927-4AF1-A50A-CE379313F122}"/>
              </a:ext>
            </a:extLst>
          </p:cNvPr>
          <p:cNvPicPr>
            <a:picLocks noChangeAspect="1"/>
          </p:cNvPicPr>
          <p:nvPr/>
        </p:nvPicPr>
        <p:blipFill>
          <a:blip r:embed="rId8"/>
          <a:stretch>
            <a:fillRect/>
          </a:stretch>
        </p:blipFill>
        <p:spPr>
          <a:xfrm>
            <a:off x="9584177" y="2198027"/>
            <a:ext cx="2566184" cy="2942158"/>
          </a:xfrm>
          <a:prstGeom prst="rect">
            <a:avLst/>
          </a:prstGeom>
        </p:spPr>
      </p:pic>
      <p:pic>
        <p:nvPicPr>
          <p:cNvPr id="15" name="Picture 14">
            <a:extLst>
              <a:ext uri="{FF2B5EF4-FFF2-40B4-BE49-F238E27FC236}">
                <a16:creationId xmlns:a16="http://schemas.microsoft.com/office/drawing/2014/main" id="{6C0B9A4E-0A0D-457A-9471-DC8E9EA6574A}"/>
              </a:ext>
            </a:extLst>
          </p:cNvPr>
          <p:cNvPicPr>
            <a:picLocks noChangeAspect="1"/>
          </p:cNvPicPr>
          <p:nvPr/>
        </p:nvPicPr>
        <p:blipFill>
          <a:blip r:embed="rId9"/>
          <a:stretch>
            <a:fillRect/>
          </a:stretch>
        </p:blipFill>
        <p:spPr>
          <a:xfrm>
            <a:off x="30154" y="2324971"/>
            <a:ext cx="2738888" cy="1743266"/>
          </a:xfrm>
          <a:prstGeom prst="rect">
            <a:avLst/>
          </a:prstGeom>
        </p:spPr>
      </p:pic>
    </p:spTree>
    <p:extLst>
      <p:ext uri="{BB962C8B-B14F-4D97-AF65-F5344CB8AC3E}">
        <p14:creationId xmlns:p14="http://schemas.microsoft.com/office/powerpoint/2010/main" val="277315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3"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9" name="TextBox 18"/>
          <p:cNvSpPr txBox="1"/>
          <p:nvPr/>
        </p:nvSpPr>
        <p:spPr>
          <a:xfrm>
            <a:off x="3585405" y="3349587"/>
            <a:ext cx="1074402" cy="692497"/>
          </a:xfrm>
          <a:prstGeom prst="rect">
            <a:avLst/>
          </a:prstGeom>
          <a:noFill/>
        </p:spPr>
        <p:txBody>
          <a:bodyPr wrap="square" rtlCol="0">
            <a:spAutoFit/>
          </a:bodyPr>
          <a:lstStyle/>
          <a:p>
            <a:pPr algn="r"/>
            <a:r>
              <a:rPr lang="en-IE" sz="1300" dirty="0">
                <a:solidFill>
                  <a:schemeClr val="bg1"/>
                </a:solidFill>
              </a:rPr>
              <a:t>Enabling knowledge transfer</a:t>
            </a:r>
          </a:p>
        </p:txBody>
      </p:sp>
      <p:sp>
        <p:nvSpPr>
          <p:cNvPr id="71" name="TextBox 70"/>
          <p:cNvSpPr txBox="1"/>
          <p:nvPr/>
        </p:nvSpPr>
        <p:spPr>
          <a:xfrm>
            <a:off x="2721760" y="7936"/>
            <a:ext cx="7878508" cy="1323439"/>
          </a:xfrm>
          <a:prstGeom prst="rect">
            <a:avLst/>
          </a:prstGeom>
          <a:noFill/>
        </p:spPr>
        <p:txBody>
          <a:bodyPr wrap="square" rtlCol="0">
            <a:spAutoFit/>
          </a:bodyPr>
          <a:lstStyle/>
          <a:p>
            <a:pPr marL="114300" indent="0">
              <a:lnSpc>
                <a:spcPct val="100000"/>
              </a:lnSpc>
              <a:spcBef>
                <a:spcPts val="0"/>
              </a:spcBef>
              <a:buClr>
                <a:srgbClr val="000000"/>
              </a:buClr>
              <a:buFont typeface="Arial"/>
              <a:buNone/>
            </a:pPr>
            <a:r>
              <a:rPr lang="en-IE" sz="4400" b="1" dirty="0">
                <a:solidFill>
                  <a:srgbClr val="1D3050"/>
                </a:solidFill>
                <a:latin typeface="Arial"/>
                <a:cs typeface="Arial"/>
                <a:sym typeface="Arial"/>
              </a:rPr>
              <a:t>Sector Specific Courses</a:t>
            </a:r>
          </a:p>
          <a:p>
            <a:endParaRPr lang="en-IE" sz="3600" dirty="0">
              <a:solidFill>
                <a:srgbClr val="1D3050"/>
              </a:solidFill>
            </a:endParaRPr>
          </a:p>
        </p:txBody>
      </p:sp>
      <p:pic>
        <p:nvPicPr>
          <p:cNvPr id="3" name="Picture 2">
            <a:extLst>
              <a:ext uri="{FF2B5EF4-FFF2-40B4-BE49-F238E27FC236}">
                <a16:creationId xmlns:a16="http://schemas.microsoft.com/office/drawing/2014/main" id="{7107CA40-9D63-4649-8C8D-9E1B70D7429A}"/>
              </a:ext>
            </a:extLst>
          </p:cNvPr>
          <p:cNvPicPr>
            <a:picLocks noChangeAspect="1"/>
          </p:cNvPicPr>
          <p:nvPr/>
        </p:nvPicPr>
        <p:blipFill>
          <a:blip r:embed="rId3"/>
          <a:stretch>
            <a:fillRect/>
          </a:stretch>
        </p:blipFill>
        <p:spPr>
          <a:xfrm>
            <a:off x="0" y="7937"/>
            <a:ext cx="2566184" cy="1618938"/>
          </a:xfrm>
          <a:prstGeom prst="rect">
            <a:avLst/>
          </a:prstGeom>
        </p:spPr>
      </p:pic>
      <p:sp>
        <p:nvSpPr>
          <p:cNvPr id="6" name="Text Placeholder 5">
            <a:extLst>
              <a:ext uri="{FF2B5EF4-FFF2-40B4-BE49-F238E27FC236}">
                <a16:creationId xmlns:a16="http://schemas.microsoft.com/office/drawing/2014/main" id="{232E6030-0450-48A4-A395-3F86D6DD90F0}"/>
              </a:ext>
            </a:extLst>
          </p:cNvPr>
          <p:cNvSpPr>
            <a:spLocks noGrp="1"/>
          </p:cNvSpPr>
          <p:nvPr>
            <p:ph type="body" idx="1"/>
          </p:nvPr>
        </p:nvSpPr>
        <p:spPr>
          <a:xfrm>
            <a:off x="262781" y="1845070"/>
            <a:ext cx="11413067" cy="1393272"/>
          </a:xfrm>
        </p:spPr>
        <p:txBody>
          <a:bodyPr>
            <a:normAutofit fontScale="25000" lnSpcReduction="20000"/>
          </a:bodyPr>
          <a:lstStyle/>
          <a:p>
            <a:pPr marL="114300" indent="0" algn="ctr">
              <a:lnSpc>
                <a:spcPct val="100000"/>
              </a:lnSpc>
              <a:spcBef>
                <a:spcPts val="0"/>
              </a:spcBef>
              <a:buClr>
                <a:srgbClr val="1D3050"/>
              </a:buClr>
              <a:buSzPct val="125000"/>
              <a:buNone/>
            </a:pPr>
            <a:endParaRPr lang="en-IE" sz="14400" b="1" dirty="0">
              <a:solidFill>
                <a:srgbClr val="1D3050"/>
              </a:solidFill>
              <a:latin typeface="Arial"/>
              <a:cs typeface="Arial"/>
              <a:sym typeface="Arial"/>
            </a:endParaRPr>
          </a:p>
          <a:p>
            <a:pPr marL="114300" indent="0" algn="ctr">
              <a:lnSpc>
                <a:spcPct val="100000"/>
              </a:lnSpc>
              <a:spcBef>
                <a:spcPts val="0"/>
              </a:spcBef>
              <a:buClr>
                <a:srgbClr val="1D3050"/>
              </a:buClr>
              <a:buSzPct val="125000"/>
              <a:buNone/>
            </a:pPr>
            <a:endParaRPr lang="en-IE" sz="14400" b="1" dirty="0">
              <a:solidFill>
                <a:schemeClr val="accent6">
                  <a:lumMod val="50000"/>
                </a:schemeClr>
              </a:solidFill>
              <a:latin typeface="Arial"/>
              <a:cs typeface="Arial"/>
              <a:sym typeface="Arial"/>
            </a:endParaRPr>
          </a:p>
          <a:p>
            <a:pPr marL="114300" indent="0" algn="ctr">
              <a:lnSpc>
                <a:spcPct val="100000"/>
              </a:lnSpc>
              <a:spcBef>
                <a:spcPts val="0"/>
              </a:spcBef>
              <a:buClr>
                <a:srgbClr val="1D3050"/>
              </a:buClr>
              <a:buSzPct val="125000"/>
              <a:buNone/>
            </a:pPr>
            <a:r>
              <a:rPr lang="en-IE" sz="14400" b="1" dirty="0">
                <a:solidFill>
                  <a:schemeClr val="accent6">
                    <a:lumMod val="50000"/>
                  </a:schemeClr>
                </a:solidFill>
                <a:latin typeface="Arial"/>
                <a:cs typeface="Arial"/>
                <a:sym typeface="Arial"/>
              </a:rPr>
              <a:t>Bord Bia MSc in Insights &amp; Innovation (Food) </a:t>
            </a:r>
          </a:p>
          <a:p>
            <a:pPr marL="114300" indent="0" algn="ctr">
              <a:lnSpc>
                <a:spcPct val="100000"/>
              </a:lnSpc>
              <a:spcBef>
                <a:spcPts val="0"/>
              </a:spcBef>
              <a:buClr>
                <a:srgbClr val="1D3050"/>
              </a:buClr>
              <a:buSzPct val="125000"/>
              <a:buNone/>
            </a:pPr>
            <a:endParaRPr lang="en-IE" sz="9600" b="1" dirty="0">
              <a:solidFill>
                <a:schemeClr val="accent6">
                  <a:lumMod val="50000"/>
                </a:schemeClr>
              </a:solidFill>
              <a:latin typeface="Arial"/>
              <a:cs typeface="Arial"/>
              <a:sym typeface="Arial"/>
            </a:endParaRPr>
          </a:p>
          <a:p>
            <a:pPr marL="114300" indent="0" algn="ctr">
              <a:lnSpc>
                <a:spcPct val="100000"/>
              </a:lnSpc>
              <a:spcBef>
                <a:spcPts val="0"/>
              </a:spcBef>
              <a:buClr>
                <a:srgbClr val="1D3050"/>
              </a:buClr>
              <a:buSzPct val="125000"/>
              <a:buNone/>
            </a:pPr>
            <a:r>
              <a:rPr lang="en-IE" sz="9600" b="1" dirty="0">
                <a:solidFill>
                  <a:schemeClr val="accent6">
                    <a:lumMod val="50000"/>
                  </a:schemeClr>
                </a:solidFill>
                <a:latin typeface="Arial"/>
                <a:cs typeface="Arial"/>
                <a:sym typeface="Arial"/>
              </a:rPr>
              <a:t>Sponsored internships in innovative Irish SMEs </a:t>
            </a:r>
          </a:p>
          <a:p>
            <a:pPr marL="571500" lvl="1" indent="0">
              <a:lnSpc>
                <a:spcPct val="100000"/>
              </a:lnSpc>
              <a:spcBef>
                <a:spcPts val="0"/>
              </a:spcBef>
              <a:buClr>
                <a:srgbClr val="1D3050"/>
              </a:buClr>
              <a:buSzPct val="125000"/>
              <a:buNone/>
            </a:pPr>
            <a:endParaRPr lang="en-IE" sz="3200" b="1" dirty="0">
              <a:solidFill>
                <a:srgbClr val="1D3050"/>
              </a:solidFill>
              <a:latin typeface="Arial"/>
              <a:cs typeface="Arial"/>
              <a:sym typeface="Arial"/>
            </a:endParaRPr>
          </a:p>
          <a:p>
            <a:pPr marL="571500" lvl="1" indent="0">
              <a:lnSpc>
                <a:spcPct val="100000"/>
              </a:lnSpc>
              <a:spcBef>
                <a:spcPts val="0"/>
              </a:spcBef>
              <a:buClr>
                <a:srgbClr val="1D3050"/>
              </a:buClr>
              <a:buSzPct val="125000"/>
              <a:buNone/>
            </a:pPr>
            <a:endParaRPr lang="en-IE" sz="3200" b="1" dirty="0">
              <a:solidFill>
                <a:srgbClr val="1D3050"/>
              </a:solidFill>
              <a:latin typeface="Arial"/>
              <a:cs typeface="Arial"/>
              <a:sym typeface="Arial"/>
            </a:endParaRPr>
          </a:p>
          <a:p>
            <a:pPr marL="3771900" lvl="8" indent="0">
              <a:lnSpc>
                <a:spcPct val="100000"/>
              </a:lnSpc>
              <a:spcBef>
                <a:spcPts val="0"/>
              </a:spcBef>
              <a:buClr>
                <a:srgbClr val="1D3050"/>
              </a:buClr>
              <a:buSzPct val="125000"/>
              <a:buNone/>
            </a:pPr>
            <a:r>
              <a:rPr lang="en-IE" sz="2600" b="1" dirty="0">
                <a:solidFill>
                  <a:srgbClr val="1D3050"/>
                </a:solidFill>
                <a:latin typeface="Arial"/>
                <a:cs typeface="Arial"/>
                <a:sym typeface="Arial"/>
              </a:rPr>
              <a:t> </a:t>
            </a:r>
          </a:p>
        </p:txBody>
      </p:sp>
      <p:sp>
        <p:nvSpPr>
          <p:cNvPr id="7" name="Text Placeholder 6">
            <a:extLst>
              <a:ext uri="{FF2B5EF4-FFF2-40B4-BE49-F238E27FC236}">
                <a16:creationId xmlns:a16="http://schemas.microsoft.com/office/drawing/2014/main" id="{B70187ED-2AEB-4C68-821F-DE69716181F5}"/>
              </a:ext>
            </a:extLst>
          </p:cNvPr>
          <p:cNvSpPr>
            <a:spLocks noGrp="1"/>
          </p:cNvSpPr>
          <p:nvPr>
            <p:ph type="body" idx="2"/>
          </p:nvPr>
        </p:nvSpPr>
        <p:spPr>
          <a:xfrm>
            <a:off x="64333" y="3149600"/>
            <a:ext cx="5953877" cy="3708400"/>
          </a:xfrm>
        </p:spPr>
        <p:txBody>
          <a:bodyPr/>
          <a:lstStyle/>
          <a:p>
            <a:pPr marL="114300" indent="0" algn="ctr">
              <a:buNone/>
            </a:pPr>
            <a:r>
              <a:rPr lang="en-IE" sz="2800" b="1" dirty="0">
                <a:solidFill>
                  <a:srgbClr val="1D3050"/>
                </a:solidFill>
                <a:latin typeface="Arial"/>
                <a:cs typeface="Arial"/>
                <a:sym typeface="Arial"/>
              </a:rPr>
              <a:t>Consumer-Led Innovation in a 3</a:t>
            </a:r>
            <a:r>
              <a:rPr lang="en-IE" sz="2800" b="1" baseline="30000" dirty="0">
                <a:solidFill>
                  <a:srgbClr val="1D3050"/>
                </a:solidFill>
                <a:latin typeface="Arial"/>
                <a:cs typeface="Arial"/>
                <a:sym typeface="Arial"/>
              </a:rPr>
              <a:t>rd</a:t>
            </a:r>
            <a:r>
              <a:rPr lang="en-IE" sz="2800" b="1" dirty="0">
                <a:solidFill>
                  <a:srgbClr val="1D3050"/>
                </a:solidFill>
                <a:latin typeface="Arial"/>
                <a:cs typeface="Arial"/>
                <a:sym typeface="Arial"/>
              </a:rPr>
              <a:t> Generation Family Business</a:t>
            </a:r>
            <a:endParaRPr lang="en-IE" dirty="0"/>
          </a:p>
        </p:txBody>
      </p:sp>
      <p:sp>
        <p:nvSpPr>
          <p:cNvPr id="9" name="Text Placeholder 8">
            <a:extLst>
              <a:ext uri="{FF2B5EF4-FFF2-40B4-BE49-F238E27FC236}">
                <a16:creationId xmlns:a16="http://schemas.microsoft.com/office/drawing/2014/main" id="{E52E0251-37C9-4F11-AB60-C606244A63CD}"/>
              </a:ext>
            </a:extLst>
          </p:cNvPr>
          <p:cNvSpPr>
            <a:spLocks noGrp="1"/>
          </p:cNvSpPr>
          <p:nvPr>
            <p:ph type="body" idx="4"/>
          </p:nvPr>
        </p:nvSpPr>
        <p:spPr>
          <a:xfrm>
            <a:off x="6186273" y="3149599"/>
            <a:ext cx="5819460" cy="3708400"/>
          </a:xfrm>
        </p:spPr>
        <p:txBody>
          <a:bodyPr>
            <a:normAutofit/>
          </a:bodyPr>
          <a:lstStyle/>
          <a:p>
            <a:pPr marL="114300" indent="0" algn="ctr">
              <a:buNone/>
            </a:pPr>
            <a:r>
              <a:rPr lang="en-IE" b="1" dirty="0">
                <a:solidFill>
                  <a:srgbClr val="1D3050"/>
                </a:solidFill>
                <a:latin typeface="Arial"/>
                <a:cs typeface="Arial"/>
              </a:rPr>
              <a:t>The Role Of Sustainability in a Food SME:</a:t>
            </a:r>
          </a:p>
        </p:txBody>
      </p:sp>
      <p:sp>
        <p:nvSpPr>
          <p:cNvPr id="2" name="Slide Number Placeholder 1">
            <a:extLst>
              <a:ext uri="{FF2B5EF4-FFF2-40B4-BE49-F238E27FC236}">
                <a16:creationId xmlns:a16="http://schemas.microsoft.com/office/drawing/2014/main" id="{E454A367-326E-4205-B5B5-B0C701BE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8</a:t>
            </a:fld>
            <a:endParaRPr lang="en-IE" dirty="0"/>
          </a:p>
        </p:txBody>
      </p:sp>
      <p:pic>
        <p:nvPicPr>
          <p:cNvPr id="10" name="Picture 2">
            <a:extLst>
              <a:ext uri="{FF2B5EF4-FFF2-40B4-BE49-F238E27FC236}">
                <a16:creationId xmlns:a16="http://schemas.microsoft.com/office/drawing/2014/main" id="{95E2BB25-9D42-42AD-978B-4491677DEB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455" y="0"/>
            <a:ext cx="1169545" cy="12758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40555B2-3313-4867-B88D-E7E67ED96C63}"/>
              </a:ext>
            </a:extLst>
          </p:cNvPr>
          <p:cNvPicPr>
            <a:picLocks noChangeAspect="1"/>
          </p:cNvPicPr>
          <p:nvPr/>
        </p:nvPicPr>
        <p:blipFill>
          <a:blip r:embed="rId5"/>
          <a:stretch>
            <a:fillRect/>
          </a:stretch>
        </p:blipFill>
        <p:spPr>
          <a:xfrm>
            <a:off x="815959" y="4171537"/>
            <a:ext cx="4395521" cy="2424138"/>
          </a:xfrm>
          <a:prstGeom prst="rect">
            <a:avLst/>
          </a:prstGeom>
        </p:spPr>
      </p:pic>
      <p:pic>
        <p:nvPicPr>
          <p:cNvPr id="13" name="Picture 12">
            <a:extLst>
              <a:ext uri="{FF2B5EF4-FFF2-40B4-BE49-F238E27FC236}">
                <a16:creationId xmlns:a16="http://schemas.microsoft.com/office/drawing/2014/main" id="{76706D0B-7050-4051-9282-DD930AAD9208}"/>
              </a:ext>
            </a:extLst>
          </p:cNvPr>
          <p:cNvPicPr>
            <a:picLocks noChangeAspect="1"/>
          </p:cNvPicPr>
          <p:nvPr/>
        </p:nvPicPr>
        <p:blipFill>
          <a:blip r:embed="rId6"/>
          <a:stretch>
            <a:fillRect/>
          </a:stretch>
        </p:blipFill>
        <p:spPr>
          <a:xfrm>
            <a:off x="6721756" y="4334923"/>
            <a:ext cx="4680479" cy="2386552"/>
          </a:xfrm>
          <a:prstGeom prst="rect">
            <a:avLst/>
          </a:prstGeom>
        </p:spPr>
      </p:pic>
    </p:spTree>
    <p:extLst>
      <p:ext uri="{BB962C8B-B14F-4D97-AF65-F5344CB8AC3E}">
        <p14:creationId xmlns:p14="http://schemas.microsoft.com/office/powerpoint/2010/main" val="152831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Google Shape;104;g1276dc4f7e1_2_1" descr="DCU hosts international Qualitative Research Summer School | DCU"/>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5" name="Google Shape;105;g1276dc4f7e1_2_1" descr="DCU hosts international Qualitative Research Summer School | DCU"/>
          <p:cNvSpPr/>
          <p:nvPr/>
        </p:nvSpPr>
        <p:spPr>
          <a:xfrm>
            <a:off x="307974" y="7937"/>
            <a:ext cx="5021100" cy="502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9" name="TextBox 18"/>
          <p:cNvSpPr txBox="1"/>
          <p:nvPr/>
        </p:nvSpPr>
        <p:spPr>
          <a:xfrm>
            <a:off x="3585405" y="3349587"/>
            <a:ext cx="1074402" cy="692497"/>
          </a:xfrm>
          <a:prstGeom prst="rect">
            <a:avLst/>
          </a:prstGeom>
          <a:noFill/>
        </p:spPr>
        <p:txBody>
          <a:bodyPr wrap="square" rtlCol="0">
            <a:spAutoFit/>
          </a:bodyPr>
          <a:lstStyle/>
          <a:p>
            <a:pPr algn="r"/>
            <a:r>
              <a:rPr lang="en-IE" sz="1300" dirty="0">
                <a:solidFill>
                  <a:schemeClr val="bg1"/>
                </a:solidFill>
              </a:rPr>
              <a:t>Enabling knowledge transfer</a:t>
            </a:r>
          </a:p>
        </p:txBody>
      </p:sp>
      <p:sp>
        <p:nvSpPr>
          <p:cNvPr id="71" name="TextBox 70"/>
          <p:cNvSpPr txBox="1"/>
          <p:nvPr/>
        </p:nvSpPr>
        <p:spPr>
          <a:xfrm>
            <a:off x="2566185" y="0"/>
            <a:ext cx="8787616" cy="1754326"/>
          </a:xfrm>
          <a:prstGeom prst="rect">
            <a:avLst/>
          </a:prstGeom>
          <a:noFill/>
        </p:spPr>
        <p:txBody>
          <a:bodyPr wrap="square" rtlCol="0">
            <a:spAutoFit/>
          </a:bodyPr>
          <a:lstStyle/>
          <a:p>
            <a:endParaRPr lang="en-GB" sz="3600" b="1" dirty="0">
              <a:solidFill>
                <a:srgbClr val="1D3050"/>
              </a:solidFill>
            </a:endParaRPr>
          </a:p>
          <a:p>
            <a:pPr marL="114300" indent="0">
              <a:lnSpc>
                <a:spcPct val="100000"/>
              </a:lnSpc>
              <a:spcBef>
                <a:spcPts val="0"/>
              </a:spcBef>
              <a:buClr>
                <a:srgbClr val="000000"/>
              </a:buClr>
              <a:buFont typeface="Arial"/>
              <a:buNone/>
            </a:pPr>
            <a:r>
              <a:rPr lang="en-IE" sz="3600" b="1" dirty="0">
                <a:solidFill>
                  <a:srgbClr val="1D3050"/>
                </a:solidFill>
                <a:latin typeface="Arial"/>
                <a:cs typeface="Arial"/>
                <a:sym typeface="Arial"/>
              </a:rPr>
              <a:t>Sector Specific Courses</a:t>
            </a:r>
          </a:p>
          <a:p>
            <a:endParaRPr lang="en-IE" sz="3600" dirty="0">
              <a:solidFill>
                <a:srgbClr val="1D3050"/>
              </a:solidFill>
            </a:endParaRPr>
          </a:p>
        </p:txBody>
      </p:sp>
      <p:pic>
        <p:nvPicPr>
          <p:cNvPr id="3" name="Picture 2">
            <a:extLst>
              <a:ext uri="{FF2B5EF4-FFF2-40B4-BE49-F238E27FC236}">
                <a16:creationId xmlns:a16="http://schemas.microsoft.com/office/drawing/2014/main" id="{7107CA40-9D63-4649-8C8D-9E1B70D7429A}"/>
              </a:ext>
            </a:extLst>
          </p:cNvPr>
          <p:cNvPicPr>
            <a:picLocks noChangeAspect="1"/>
          </p:cNvPicPr>
          <p:nvPr/>
        </p:nvPicPr>
        <p:blipFill>
          <a:blip r:embed="rId3"/>
          <a:stretch>
            <a:fillRect/>
          </a:stretch>
        </p:blipFill>
        <p:spPr>
          <a:xfrm>
            <a:off x="0" y="-87398"/>
            <a:ext cx="2566184" cy="1618938"/>
          </a:xfrm>
          <a:prstGeom prst="rect">
            <a:avLst/>
          </a:prstGeom>
        </p:spPr>
      </p:pic>
      <p:sp>
        <p:nvSpPr>
          <p:cNvPr id="6" name="Text Placeholder 5">
            <a:extLst>
              <a:ext uri="{FF2B5EF4-FFF2-40B4-BE49-F238E27FC236}">
                <a16:creationId xmlns:a16="http://schemas.microsoft.com/office/drawing/2014/main" id="{232E6030-0450-48A4-A395-3F86D6DD90F0}"/>
              </a:ext>
            </a:extLst>
          </p:cNvPr>
          <p:cNvSpPr>
            <a:spLocks noGrp="1"/>
          </p:cNvSpPr>
          <p:nvPr>
            <p:ph type="body" idx="1"/>
          </p:nvPr>
        </p:nvSpPr>
        <p:spPr>
          <a:xfrm>
            <a:off x="0" y="1283804"/>
            <a:ext cx="12192000" cy="5566259"/>
          </a:xfrm>
        </p:spPr>
        <p:txBody>
          <a:bodyPr>
            <a:normAutofit/>
          </a:bodyPr>
          <a:lstStyle/>
          <a:p>
            <a:pPr marL="114300" indent="0">
              <a:lnSpc>
                <a:spcPct val="100000"/>
              </a:lnSpc>
              <a:spcBef>
                <a:spcPts val="0"/>
              </a:spcBef>
              <a:buClr>
                <a:srgbClr val="1D3050"/>
              </a:buClr>
              <a:buSzPct val="125000"/>
              <a:buNone/>
            </a:pPr>
            <a:endParaRPr lang="en-IE" sz="3600" b="1" dirty="0">
              <a:solidFill>
                <a:srgbClr val="1D3050"/>
              </a:solidFill>
              <a:latin typeface="Arial"/>
              <a:cs typeface="Arial"/>
              <a:sym typeface="Arial"/>
            </a:endParaRPr>
          </a:p>
          <a:p>
            <a:pPr marL="114300" indent="0">
              <a:lnSpc>
                <a:spcPct val="100000"/>
              </a:lnSpc>
              <a:spcBef>
                <a:spcPts val="0"/>
              </a:spcBef>
              <a:buClr>
                <a:srgbClr val="1D3050"/>
              </a:buClr>
              <a:buSzPct val="125000"/>
              <a:buNone/>
            </a:pPr>
            <a:r>
              <a:rPr lang="en-IE" sz="3600" b="1" dirty="0">
                <a:solidFill>
                  <a:srgbClr val="1D3050"/>
                </a:solidFill>
                <a:latin typeface="Arial"/>
                <a:cs typeface="Arial"/>
                <a:sym typeface="Arial"/>
              </a:rPr>
              <a:t>Family Business Continuity Programme </a:t>
            </a:r>
          </a:p>
          <a:p>
            <a:pPr>
              <a:lnSpc>
                <a:spcPct val="100000"/>
              </a:lnSpc>
              <a:spcBef>
                <a:spcPts val="0"/>
              </a:spcBef>
              <a:buClr>
                <a:srgbClr val="1D3050"/>
              </a:buClr>
              <a:buSzPct val="125000"/>
            </a:pPr>
            <a:endParaRPr lang="en-IE" sz="3600" b="1" dirty="0">
              <a:solidFill>
                <a:srgbClr val="1D3050"/>
              </a:solidFill>
              <a:latin typeface="Arial"/>
              <a:cs typeface="Arial"/>
              <a:sym typeface="Arial"/>
            </a:endParaRPr>
          </a:p>
          <a:p>
            <a:pPr lvl="1">
              <a:lnSpc>
                <a:spcPct val="100000"/>
              </a:lnSpc>
              <a:spcBef>
                <a:spcPts val="0"/>
              </a:spcBef>
              <a:buClr>
                <a:srgbClr val="1D3050"/>
              </a:buClr>
              <a:buSzPct val="125000"/>
            </a:pPr>
            <a:r>
              <a:rPr lang="en-IE" sz="3200" dirty="0">
                <a:solidFill>
                  <a:srgbClr val="1D3050"/>
                </a:solidFill>
                <a:latin typeface="Arial"/>
                <a:cs typeface="Arial"/>
                <a:sym typeface="Arial"/>
              </a:rPr>
              <a:t>First executive education programme in Ireland</a:t>
            </a:r>
          </a:p>
          <a:p>
            <a:pPr marL="571500" lvl="1" indent="0">
              <a:lnSpc>
                <a:spcPct val="100000"/>
              </a:lnSpc>
              <a:spcBef>
                <a:spcPts val="0"/>
              </a:spcBef>
              <a:buClr>
                <a:srgbClr val="1D3050"/>
              </a:buClr>
              <a:buSzPct val="125000"/>
              <a:buNone/>
            </a:pPr>
            <a:r>
              <a:rPr lang="en-IE" sz="3200" dirty="0">
                <a:solidFill>
                  <a:srgbClr val="1D3050"/>
                </a:solidFill>
                <a:latin typeface="Arial"/>
                <a:cs typeface="Arial"/>
                <a:sym typeface="Arial"/>
              </a:rPr>
              <a:t>   to examine multigenerational business growth </a:t>
            </a:r>
          </a:p>
          <a:p>
            <a:pPr marL="571500" lvl="1" indent="0">
              <a:lnSpc>
                <a:spcPct val="100000"/>
              </a:lnSpc>
              <a:spcBef>
                <a:spcPts val="0"/>
              </a:spcBef>
              <a:buClr>
                <a:srgbClr val="1D3050"/>
              </a:buClr>
              <a:buSzPct val="125000"/>
              <a:buNone/>
            </a:pPr>
            <a:r>
              <a:rPr lang="en-IE" sz="3200" dirty="0">
                <a:solidFill>
                  <a:srgbClr val="1D3050"/>
                </a:solidFill>
                <a:latin typeface="Arial"/>
                <a:cs typeface="Arial"/>
                <a:sym typeface="Arial"/>
              </a:rPr>
              <a:t>  and development </a:t>
            </a:r>
          </a:p>
          <a:p>
            <a:pPr lvl="1">
              <a:lnSpc>
                <a:spcPct val="100000"/>
              </a:lnSpc>
              <a:spcBef>
                <a:spcPts val="0"/>
              </a:spcBef>
              <a:buClr>
                <a:srgbClr val="1D3050"/>
              </a:buClr>
              <a:buSzPct val="125000"/>
            </a:pPr>
            <a:endParaRPr lang="en-IE" sz="3200" b="1" dirty="0">
              <a:solidFill>
                <a:srgbClr val="1D3050"/>
              </a:solidFill>
              <a:latin typeface="Arial"/>
              <a:cs typeface="Arial"/>
              <a:sym typeface="Arial"/>
            </a:endParaRPr>
          </a:p>
          <a:p>
            <a:pPr marL="896938">
              <a:lnSpc>
                <a:spcPct val="100000"/>
              </a:lnSpc>
              <a:spcBef>
                <a:spcPts val="0"/>
              </a:spcBef>
              <a:buClr>
                <a:srgbClr val="1D3050"/>
              </a:buClr>
              <a:buSzPct val="125000"/>
            </a:pPr>
            <a:r>
              <a:rPr lang="en-IE" sz="3600" b="1" dirty="0">
                <a:solidFill>
                  <a:srgbClr val="1D3050"/>
                </a:solidFill>
                <a:latin typeface="Arial"/>
                <a:cs typeface="Arial"/>
              </a:rPr>
              <a:t> 6 x Covid-19 Infoseries </a:t>
            </a:r>
            <a:r>
              <a:rPr lang="en-IE" sz="3600" dirty="0">
                <a:solidFill>
                  <a:srgbClr val="1D3050"/>
                </a:solidFill>
                <a:latin typeface="Arial"/>
                <a:cs typeface="Arial"/>
              </a:rPr>
              <a:t>-  1,257 SMEs</a:t>
            </a:r>
            <a:endParaRPr lang="en-GB" sz="3600" dirty="0">
              <a:solidFill>
                <a:srgbClr val="1D3050"/>
              </a:solidFill>
              <a:latin typeface="Arial"/>
              <a:cs typeface="Arial"/>
            </a:endParaRPr>
          </a:p>
        </p:txBody>
      </p:sp>
      <p:sp>
        <p:nvSpPr>
          <p:cNvPr id="2" name="Slide Number Placeholder 1">
            <a:extLst>
              <a:ext uri="{FF2B5EF4-FFF2-40B4-BE49-F238E27FC236}">
                <a16:creationId xmlns:a16="http://schemas.microsoft.com/office/drawing/2014/main" id="{E454A367-326E-4205-B5B5-B0C701BE50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9</a:t>
            </a:fld>
            <a:endParaRPr lang="en-IE" dirty="0"/>
          </a:p>
        </p:txBody>
      </p:sp>
      <p:pic>
        <p:nvPicPr>
          <p:cNvPr id="12" name="Google Shape;95;p1">
            <a:extLst>
              <a:ext uri="{FF2B5EF4-FFF2-40B4-BE49-F238E27FC236}">
                <a16:creationId xmlns:a16="http://schemas.microsoft.com/office/drawing/2014/main" id="{DF26616D-C2FA-45DE-A1BA-EAA2D1C8CA8D}"/>
              </a:ext>
            </a:extLst>
          </p:cNvPr>
          <p:cNvPicPr preferRelativeResize="0"/>
          <p:nvPr/>
        </p:nvPicPr>
        <p:blipFill>
          <a:blip r:embed="rId4">
            <a:alphaModFix/>
          </a:blip>
          <a:stretch>
            <a:fillRect/>
          </a:stretch>
        </p:blipFill>
        <p:spPr>
          <a:xfrm>
            <a:off x="9228667" y="5159976"/>
            <a:ext cx="2963333" cy="1684201"/>
          </a:xfrm>
          <a:prstGeom prst="rect">
            <a:avLst/>
          </a:prstGeom>
          <a:noFill/>
          <a:ln>
            <a:noFill/>
          </a:ln>
        </p:spPr>
      </p:pic>
      <p:pic>
        <p:nvPicPr>
          <p:cNvPr id="10" name="Picture 9">
            <a:extLst>
              <a:ext uri="{FF2B5EF4-FFF2-40B4-BE49-F238E27FC236}">
                <a16:creationId xmlns:a16="http://schemas.microsoft.com/office/drawing/2014/main" id="{9C4C18ED-3DF3-4C12-B01E-89C3A1DE48E3}"/>
              </a:ext>
            </a:extLst>
          </p:cNvPr>
          <p:cNvPicPr>
            <a:picLocks noChangeAspect="1"/>
          </p:cNvPicPr>
          <p:nvPr/>
        </p:nvPicPr>
        <p:blipFill>
          <a:blip r:embed="rId5"/>
          <a:stretch>
            <a:fillRect/>
          </a:stretch>
        </p:blipFill>
        <p:spPr>
          <a:xfrm>
            <a:off x="8297368" y="-11988"/>
            <a:ext cx="3894632" cy="1608791"/>
          </a:xfrm>
          <a:prstGeom prst="rect">
            <a:avLst/>
          </a:prstGeom>
        </p:spPr>
      </p:pic>
      <p:pic>
        <p:nvPicPr>
          <p:cNvPr id="11" name="Picture 2">
            <a:extLst>
              <a:ext uri="{FF2B5EF4-FFF2-40B4-BE49-F238E27FC236}">
                <a16:creationId xmlns:a16="http://schemas.microsoft.com/office/drawing/2014/main" id="{3F87C48A-7E98-4567-9DC7-AC69763C5D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34" y="5586184"/>
            <a:ext cx="1169545" cy="12758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246DB5B-E8FA-4815-B26B-B2F18D74EF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4565" y="1695114"/>
            <a:ext cx="2384260" cy="3053552"/>
          </a:xfrm>
          <a:prstGeom prst="rect">
            <a:avLst/>
          </a:prstGeom>
        </p:spPr>
      </p:pic>
    </p:spTree>
    <p:extLst>
      <p:ext uri="{BB962C8B-B14F-4D97-AF65-F5344CB8AC3E}">
        <p14:creationId xmlns:p14="http://schemas.microsoft.com/office/powerpoint/2010/main" val="259639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2180</TotalTime>
  <Words>963</Words>
  <Application>Microsoft Office PowerPoint</Application>
  <PresentationFormat>Widescreen</PresentationFormat>
  <Paragraphs>238</Paragraphs>
  <Slides>19</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Calibri</vt:lpstr>
      <vt:lpstr>Arial </vt:lpstr>
      <vt:lpstr>Courier New</vt:lpstr>
      <vt:lpstr>Wingdings</vt:lpstr>
      <vt:lpstr>Arial</vt:lpstr>
      <vt:lpstr>.PingFangSC-Regular</vt:lpstr>
      <vt:lpstr>.AppleSystemUIFont</vt:lpstr>
      <vt:lpstr>Office Theme</vt:lpstr>
      <vt:lpstr>10_Office Theme</vt:lpstr>
      <vt:lpstr>11_Office Theme</vt:lpstr>
      <vt:lpstr>UNIVERSITIES AND SMEs – WAYS TO ENGAGE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Phelan</dc:creator>
  <cp:lastModifiedBy>Teresa Hogan</cp:lastModifiedBy>
  <cp:revision>245</cp:revision>
  <cp:lastPrinted>2022-05-05T19:03:13Z</cp:lastPrinted>
  <dcterms:created xsi:type="dcterms:W3CDTF">2019-02-14T23:33:22Z</dcterms:created>
  <dcterms:modified xsi:type="dcterms:W3CDTF">2022-09-13T08:02:56Z</dcterms:modified>
</cp:coreProperties>
</file>