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333" r:id="rId6"/>
    <p:sldId id="334" r:id="rId7"/>
    <p:sldId id="330" r:id="rId8"/>
    <p:sldId id="327" r:id="rId9"/>
    <p:sldId id="331" r:id="rId10"/>
    <p:sldId id="332" r:id="rId11"/>
  </p:sldIdLst>
  <p:sldSz cx="9144000" cy="6858000" type="screen4x3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6"/>
    <p:restoredTop sz="94580"/>
  </p:normalViewPr>
  <p:slideViewPr>
    <p:cSldViewPr>
      <p:cViewPr varScale="1">
        <p:scale>
          <a:sx n="63" d="100"/>
          <a:sy n="63" d="100"/>
        </p:scale>
        <p:origin x="16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E4AB7-A4BC-4F5D-AA1E-D297EEB62662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68A50-7D31-42ED-85A3-8DC285B752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677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5DCA7-51A9-45CF-AA5B-771C5E39CCD0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23C99-873F-48C9-9419-431E9B86592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512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5978FB-2AEB-48ED-BAD2-DC586CF815B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5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424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579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773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5765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538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303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256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518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823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95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716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DF6C-1248-4430-A56B-18583BD27658}" type="datetimeFigureOut">
              <a:rPr lang="en-IE" smtClean="0"/>
              <a:t>23/05/2022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44B10-2AF6-4BDF-9229-A7620066E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749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body" idx="1"/>
          </p:nvPr>
        </p:nvSpPr>
        <p:spPr>
          <a:xfrm>
            <a:off x="807373" y="2906713"/>
            <a:ext cx="7772400" cy="3114575"/>
          </a:xfrm>
        </p:spPr>
        <p:txBody>
          <a:bodyPr>
            <a:noAutofit/>
          </a:bodyPr>
          <a:lstStyle/>
          <a:p>
            <a:pPr algn="ctr"/>
            <a:r>
              <a:rPr lang="en-IE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IUA Presentation</a:t>
            </a:r>
          </a:p>
          <a:p>
            <a:pPr algn="ctr"/>
            <a:endParaRPr lang="en-IE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IE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M.Sc. Leadership, Innovation and Technology</a:t>
            </a:r>
          </a:p>
          <a:p>
            <a:pPr algn="ctr"/>
            <a:r>
              <a:rPr lang="en-IE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15 years of Professional Learning</a:t>
            </a:r>
          </a:p>
        </p:txBody>
      </p:sp>
      <p:pic>
        <p:nvPicPr>
          <p:cNvPr id="9" name="Picture 8" descr="turn on imag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44" y="596523"/>
            <a:ext cx="2453630" cy="1696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47233B-475E-400B-A49E-04F1FC2C15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8600"/>
            <a:ext cx="3203848" cy="283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8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88913"/>
            <a:ext cx="7332848" cy="1143000"/>
          </a:xfrm>
        </p:spPr>
        <p:txBody>
          <a:bodyPr>
            <a:normAutofit/>
          </a:bodyPr>
          <a:lstStyle/>
          <a:p>
            <a:r>
              <a:rPr lang="en-IE" dirty="0" err="1">
                <a:solidFill>
                  <a:srgbClr val="0070C0"/>
                </a:solidFill>
                <a:latin typeface="+mj-lt"/>
              </a:rPr>
              <a:t>Skillnet</a:t>
            </a:r>
            <a:r>
              <a:rPr lang="en-IE" dirty="0">
                <a:solidFill>
                  <a:srgbClr val="0070C0"/>
                </a:solidFill>
                <a:latin typeface="+mj-lt"/>
              </a:rPr>
              <a:t> Collaboration</a:t>
            </a:r>
            <a:endParaRPr lang="en-IE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6460"/>
            <a:ext cx="8229600" cy="4234586"/>
          </a:xfrm>
        </p:spPr>
        <p:txBody>
          <a:bodyPr>
            <a:normAutofit/>
          </a:bodyPr>
          <a:lstStyle/>
          <a:p>
            <a:r>
              <a:rPr lang="en-IE" sz="2000" dirty="0"/>
              <a:t>Need is observed in the market by </a:t>
            </a:r>
            <a:r>
              <a:rPr lang="en-IE" sz="2000" dirty="0" err="1"/>
              <a:t>Skillnet</a:t>
            </a:r>
            <a:endParaRPr lang="en-IE" sz="2000" dirty="0"/>
          </a:p>
          <a:p>
            <a:r>
              <a:rPr lang="en-IE" sz="2000" dirty="0"/>
              <a:t>University partner is selected</a:t>
            </a:r>
          </a:p>
          <a:p>
            <a:r>
              <a:rPr lang="en-IE" sz="2000" dirty="0"/>
              <a:t>Programme is delivered and evaluated</a:t>
            </a:r>
          </a:p>
          <a:p>
            <a:endParaRPr lang="en-IE" sz="2000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Value to University</a:t>
            </a:r>
          </a:p>
          <a:p>
            <a:r>
              <a:rPr lang="en-US" sz="2000" dirty="0"/>
              <a:t>Applied assignments</a:t>
            </a:r>
          </a:p>
          <a:p>
            <a:pPr lvl="1"/>
            <a:r>
              <a:rPr lang="en-US" sz="1600" dirty="0"/>
              <a:t>From beginning of course: essay, presentations, frameworks &amp; audits</a:t>
            </a:r>
          </a:p>
          <a:p>
            <a:r>
              <a:rPr lang="en-US" sz="2000" dirty="0"/>
              <a:t>Applied research in 2</a:t>
            </a:r>
            <a:r>
              <a:rPr lang="en-US" sz="2000" baseline="30000" dirty="0"/>
              <a:t>nd</a:t>
            </a:r>
            <a:r>
              <a:rPr lang="en-US" sz="2000" dirty="0"/>
              <a:t> year </a:t>
            </a:r>
          </a:p>
          <a:p>
            <a:pPr lvl="1"/>
            <a:r>
              <a:rPr lang="en-US" sz="1600" dirty="0"/>
              <a:t>60 ECTS, leading to extraordinarily high quality</a:t>
            </a:r>
          </a:p>
          <a:p>
            <a:pPr lvl="1"/>
            <a:r>
              <a:rPr lang="en-US" sz="1600" dirty="0"/>
              <a:t>National Forum Teaching &amp; Learning Symposium funded for dissemination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47233B-475E-400B-A49E-04F1FC2C15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048" y="0"/>
            <a:ext cx="1353952" cy="1196752"/>
          </a:xfrm>
          <a:prstGeom prst="rect">
            <a:avLst/>
          </a:prstGeom>
        </p:spPr>
      </p:pic>
      <p:pic>
        <p:nvPicPr>
          <p:cNvPr id="8" name="Picture 7" descr="turn on imag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050160"/>
            <a:ext cx="1301502" cy="69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106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>
                <a:solidFill>
                  <a:schemeClr val="accent1">
                    <a:lumMod val="75000"/>
                  </a:schemeClr>
                </a:solidFill>
              </a:rPr>
              <a:t>Our Executive Education Partners</a:t>
            </a:r>
            <a:br>
              <a:rPr lang="en-IE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IE" b="1" dirty="0">
                <a:solidFill>
                  <a:schemeClr val="accent1">
                    <a:lumMod val="75000"/>
                  </a:schemeClr>
                </a:solidFill>
              </a:rPr>
              <a:t>Value to Industry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340768"/>
            <a:ext cx="6336704" cy="29951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5736" y="4509120"/>
            <a:ext cx="5286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Programmatic sustainability – 16 years going strong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Transformative &amp; impactful research  - impact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Leadership + Subject Matter Expertise</a:t>
            </a:r>
          </a:p>
          <a:p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734696" y="5661248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Range of topics: </a:t>
            </a:r>
            <a:r>
              <a:rPr lang="en-IE" dirty="0" err="1"/>
              <a:t>Omnichannel</a:t>
            </a:r>
            <a:r>
              <a:rPr lang="en-IE" dirty="0"/>
              <a:t> Tech Support Models, Female Intrapreneurship in Tech, Gender Stereotype Threat in Videocon., Innovation Capabilities, Technology in SMEs, Leadership in Innovation Teams. </a:t>
            </a:r>
          </a:p>
        </p:txBody>
      </p:sp>
    </p:spTree>
    <p:extLst>
      <p:ext uri="{BB962C8B-B14F-4D97-AF65-F5344CB8AC3E}">
        <p14:creationId xmlns:p14="http://schemas.microsoft.com/office/powerpoint/2010/main" val="1157754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rgbClr val="0070C0"/>
                </a:solidFill>
                <a:latin typeface="+mj-lt"/>
              </a:rPr>
              <a:t>How It Works</a:t>
            </a:r>
            <a:endParaRPr lang="en-IE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49048AD-5790-441E-B75B-75E423CE79DD}" type="slidenum">
              <a:rPr lang="en-US" smtClean="0"/>
              <a:pPr>
                <a:defRPr/>
              </a:pPr>
              <a:t>4</a:t>
            </a:fld>
            <a:r>
              <a:rPr lang="en-US"/>
              <a:t> of </a:t>
            </a:r>
            <a:fld id="{F15CA088-01C7-41D2-8C4C-2BDD614A1A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47233B-475E-400B-A49E-04F1FC2C15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048" y="0"/>
            <a:ext cx="1353952" cy="1196752"/>
          </a:xfrm>
          <a:prstGeom prst="rect">
            <a:avLst/>
          </a:prstGeom>
        </p:spPr>
      </p:pic>
      <p:pic>
        <p:nvPicPr>
          <p:cNvPr id="9" name="Picture 8" descr="turn on imag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450" y="5665142"/>
            <a:ext cx="1301502" cy="69120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460249"/>
              </p:ext>
            </p:extLst>
          </p:nvPr>
        </p:nvGraphicFramePr>
        <p:xfrm>
          <a:off x="179512" y="1417638"/>
          <a:ext cx="6696743" cy="4861545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1621367">
                  <a:extLst>
                    <a:ext uri="{9D8B030D-6E8A-4147-A177-3AD203B41FA5}">
                      <a16:colId xmlns:a16="http://schemas.microsoft.com/office/drawing/2014/main" val="1656435438"/>
                    </a:ext>
                  </a:extLst>
                </a:gridCol>
                <a:gridCol w="2142350">
                  <a:extLst>
                    <a:ext uri="{9D8B030D-6E8A-4147-A177-3AD203B41FA5}">
                      <a16:colId xmlns:a16="http://schemas.microsoft.com/office/drawing/2014/main" val="2211545692"/>
                    </a:ext>
                  </a:extLst>
                </a:gridCol>
                <a:gridCol w="2123143">
                  <a:extLst>
                    <a:ext uri="{9D8B030D-6E8A-4147-A177-3AD203B41FA5}">
                      <a16:colId xmlns:a16="http://schemas.microsoft.com/office/drawing/2014/main" val="1789761580"/>
                    </a:ext>
                  </a:extLst>
                </a:gridCol>
                <a:gridCol w="809883">
                  <a:extLst>
                    <a:ext uri="{9D8B030D-6E8A-4147-A177-3AD203B41FA5}">
                      <a16:colId xmlns:a16="http://schemas.microsoft.com/office/drawing/2014/main" val="1352635695"/>
                    </a:ext>
                  </a:extLst>
                </a:gridCol>
              </a:tblGrid>
              <a:tr h="52540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Three Knowledge</a:t>
                      </a:r>
                      <a:r>
                        <a:rPr lang="en-US" sz="3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Domains</a:t>
                      </a:r>
                      <a:endParaRPr lang="en-IE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I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035578"/>
                  </a:ext>
                </a:extLst>
              </a:tr>
              <a:tr h="952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Leadership</a:t>
                      </a:r>
                      <a:endParaRPr lang="en-IE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Innovation</a:t>
                      </a:r>
                      <a:endParaRPr lang="en-IE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Strategic Technology  </a:t>
                      </a:r>
                      <a:r>
                        <a:rPr lang="en-US" sz="1800" b="1" dirty="0">
                          <a:effectLst/>
                        </a:rPr>
                        <a:t>Management </a:t>
                      </a:r>
                      <a:endParaRPr lang="en-IE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ECTS</a:t>
                      </a:r>
                      <a:endParaRPr lang="en-IE" sz="1200" dirty="0">
                        <a:effectLst/>
                      </a:endParaRPr>
                    </a:p>
                  </a:txBody>
                  <a:tcPr marL="73025" marR="73025" marT="0" marB="0" anchor="ctr"/>
                </a:tc>
                <a:extLst>
                  <a:ext uri="{0D108BD9-81ED-4DB2-BD59-A6C34878D82A}">
                    <a16:rowId xmlns:a16="http://schemas.microsoft.com/office/drawing/2014/main" val="747274827"/>
                  </a:ext>
                </a:extLst>
              </a:tr>
              <a:tr h="7463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Personality and Leadership</a:t>
                      </a:r>
                      <a:endParaRPr lang="en-IE" sz="14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(5 ECTS)</a:t>
                      </a:r>
                      <a:endParaRPr lang="en-IE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Innovation Management and Creativity</a:t>
                      </a:r>
                      <a:endParaRPr lang="en-IE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(5 ECTS)</a:t>
                      </a:r>
                      <a:endParaRPr lang="en-IE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Strategy for Competitive Positioning</a:t>
                      </a:r>
                      <a:endParaRPr lang="en-IE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(5ECTS)</a:t>
                      </a:r>
                      <a:endParaRPr lang="en-IE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</a:t>
                      </a:r>
                      <a:endParaRPr lang="en-I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extLst>
                  <a:ext uri="{0D108BD9-81ED-4DB2-BD59-A6C34878D82A}">
                    <a16:rowId xmlns:a16="http://schemas.microsoft.com/office/drawing/2014/main" val="3264054166"/>
                  </a:ext>
                </a:extLst>
              </a:tr>
              <a:tr h="1243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Change Management and Team Leadership</a:t>
                      </a:r>
                      <a:endParaRPr lang="en-IE" sz="14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(5 ECTS)</a:t>
                      </a:r>
                      <a:endParaRPr lang="en-IE" sz="1400" b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IE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Problem Solving and Critical Thinking in Management Practice</a:t>
                      </a:r>
                      <a:endParaRPr lang="en-IE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(5 ECTS)</a:t>
                      </a:r>
                      <a:endParaRPr lang="en-IE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Strategic Management of Technology</a:t>
                      </a:r>
                      <a:endParaRPr lang="en-IE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(5 ECTS)</a:t>
                      </a:r>
                      <a:endParaRPr lang="en-IE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</a:t>
                      </a:r>
                      <a:endParaRPr lang="en-I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extLst>
                  <a:ext uri="{0D108BD9-81ED-4DB2-BD59-A6C34878D82A}">
                    <a16:rowId xmlns:a16="http://schemas.microsoft.com/office/drawing/2014/main" val="2330820702"/>
                  </a:ext>
                </a:extLst>
              </a:tr>
              <a:tr h="45972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Major Research Project </a:t>
                      </a:r>
                      <a:endParaRPr lang="en-IE" sz="1200" dirty="0">
                        <a:effectLst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60</a:t>
                      </a:r>
                      <a:endParaRPr lang="en-IE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I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5789230"/>
                  </a:ext>
                </a:extLst>
              </a:tr>
              <a:tr h="704874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ECTS Credits:</a:t>
                      </a:r>
                      <a:endParaRPr lang="en-I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IE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90</a:t>
                      </a:r>
                      <a:endParaRPr lang="en-IE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6787591"/>
                  </a:ext>
                </a:extLst>
              </a:tr>
            </a:tbl>
          </a:graphicData>
        </a:graphic>
      </p:graphicFrame>
      <p:pic>
        <p:nvPicPr>
          <p:cNvPr id="10" name="Picture 9" descr="Post-It Sticky Note · Free vector graphic on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985" y="3010471"/>
            <a:ext cx="2602563" cy="257750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748771" y="3309531"/>
            <a:ext cx="2286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b="1" dirty="0"/>
              <a:t>Key Features</a:t>
            </a:r>
          </a:p>
          <a:p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Fridays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Applied nature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Peer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MBA-teaching</a:t>
            </a:r>
          </a:p>
        </p:txBody>
      </p:sp>
    </p:spTree>
    <p:extLst>
      <p:ext uri="{BB962C8B-B14F-4D97-AF65-F5344CB8AC3E}">
        <p14:creationId xmlns:p14="http://schemas.microsoft.com/office/powerpoint/2010/main" val="82731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32848" cy="1143000"/>
          </a:xfrm>
        </p:spPr>
        <p:txBody>
          <a:bodyPr>
            <a:normAutofit fontScale="90000"/>
          </a:bodyPr>
          <a:lstStyle/>
          <a:p>
            <a:r>
              <a:rPr lang="en-IE" dirty="0">
                <a:solidFill>
                  <a:srgbClr val="0070C0"/>
                </a:solidFill>
                <a:latin typeface="+mj-lt"/>
              </a:rPr>
              <a:t>Feedback from Industry and Market – Why it works</a:t>
            </a:r>
            <a:endParaRPr lang="en-IE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6460"/>
            <a:ext cx="8229600" cy="4089703"/>
          </a:xfrm>
        </p:spPr>
        <p:txBody>
          <a:bodyPr/>
          <a:lstStyle/>
          <a:p>
            <a:r>
              <a:rPr lang="en-GB" sz="2000" dirty="0"/>
              <a:t>Transition to subject matter experts </a:t>
            </a:r>
            <a:r>
              <a:rPr lang="en-GB" sz="2000" u="sng" dirty="0"/>
              <a:t>and</a:t>
            </a:r>
            <a:r>
              <a:rPr lang="en-GB" sz="2000" dirty="0"/>
              <a:t> leaders. </a:t>
            </a:r>
          </a:p>
          <a:p>
            <a:pPr lvl="1"/>
            <a:r>
              <a:rPr lang="en-US" sz="1800" dirty="0"/>
              <a:t>The </a:t>
            </a:r>
            <a:r>
              <a:rPr lang="en-US" sz="1800" dirty="0" err="1"/>
              <a:t>programme</a:t>
            </a:r>
            <a:r>
              <a:rPr lang="en-US" sz="1800" dirty="0"/>
              <a:t> should have a leadership focus rather than a management focus.  </a:t>
            </a:r>
          </a:p>
          <a:p>
            <a:pPr lvl="0"/>
            <a:r>
              <a:rPr lang="en-US" sz="2000" dirty="0"/>
              <a:t>A blend of innovation, critical thinking and strategy are vital.</a:t>
            </a:r>
          </a:p>
          <a:p>
            <a:pPr lvl="0"/>
            <a:r>
              <a:rPr lang="en-US" sz="2000" dirty="0"/>
              <a:t>Research project to develop expert knowledge</a:t>
            </a:r>
          </a:p>
          <a:p>
            <a:pPr lvl="0"/>
            <a:r>
              <a:rPr lang="en-US" sz="2000" dirty="0"/>
              <a:t>MBA-style teaching approach was endorsed.</a:t>
            </a:r>
          </a:p>
          <a:p>
            <a:pPr lvl="0"/>
            <a:r>
              <a:rPr lang="en-US" sz="2000" dirty="0"/>
              <a:t>Blended delivery model was encouraged but peer-to-peer learning also required.</a:t>
            </a:r>
          </a:p>
          <a:p>
            <a:pPr lvl="0"/>
            <a:r>
              <a:rPr lang="en-US" sz="2000" dirty="0"/>
              <a:t>Assessment strategy should be assignment based on work practice – NO EXAMINATIONS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47233B-475E-400B-A49E-04F1FC2C15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048" y="0"/>
            <a:ext cx="1353952" cy="1196752"/>
          </a:xfrm>
          <a:prstGeom prst="rect">
            <a:avLst/>
          </a:prstGeom>
        </p:spPr>
      </p:pic>
      <p:pic>
        <p:nvPicPr>
          <p:cNvPr id="8" name="Picture 7" descr="turn on imag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050160"/>
            <a:ext cx="1301502" cy="69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2413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32848" cy="1143000"/>
          </a:xfrm>
        </p:spPr>
        <p:txBody>
          <a:bodyPr>
            <a:normAutofit fontScale="90000"/>
          </a:bodyPr>
          <a:lstStyle/>
          <a:p>
            <a:r>
              <a:rPr lang="en-IE" dirty="0">
                <a:solidFill>
                  <a:srgbClr val="0070C0"/>
                </a:solidFill>
                <a:latin typeface="+mj-lt"/>
              </a:rPr>
              <a:t>Feedback from Students – Why it works…</a:t>
            </a:r>
            <a:endParaRPr lang="en-IE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2036461"/>
            <a:ext cx="5256584" cy="3192740"/>
          </a:xfrm>
        </p:spPr>
        <p:txBody>
          <a:bodyPr/>
          <a:lstStyle/>
          <a:p>
            <a:r>
              <a:rPr lang="en-IE" sz="2000" dirty="0"/>
              <a:t>Format</a:t>
            </a:r>
          </a:p>
          <a:p>
            <a:r>
              <a:rPr lang="en-IE" sz="2000" dirty="0"/>
              <a:t>Flexibility</a:t>
            </a:r>
          </a:p>
          <a:p>
            <a:r>
              <a:rPr lang="en-IE" sz="2000" dirty="0"/>
              <a:t>Personal support</a:t>
            </a:r>
          </a:p>
          <a:p>
            <a:r>
              <a:rPr lang="en-IE" sz="2000" dirty="0"/>
              <a:t>Community </a:t>
            </a:r>
          </a:p>
          <a:p>
            <a:pPr lvl="1"/>
            <a:r>
              <a:rPr lang="en-IE" sz="1600" dirty="0"/>
              <a:t>Teaching Team</a:t>
            </a:r>
          </a:p>
          <a:p>
            <a:pPr lvl="1"/>
            <a:r>
              <a:rPr lang="en-IE" sz="1600" dirty="0"/>
              <a:t>Supervisors</a:t>
            </a:r>
          </a:p>
          <a:p>
            <a:pPr lvl="1"/>
            <a:r>
              <a:rPr lang="en-IE" sz="1600" dirty="0"/>
              <a:t>Students </a:t>
            </a:r>
          </a:p>
          <a:p>
            <a:pPr lvl="1"/>
            <a:r>
              <a:rPr lang="en-IE" sz="1600" dirty="0"/>
              <a:t>Alumni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47233B-475E-400B-A49E-04F1FC2C15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048" y="0"/>
            <a:ext cx="1353952" cy="1196752"/>
          </a:xfrm>
          <a:prstGeom prst="rect">
            <a:avLst/>
          </a:prstGeom>
        </p:spPr>
      </p:pic>
      <p:pic>
        <p:nvPicPr>
          <p:cNvPr id="8" name="Picture 7" descr="turn on imag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050160"/>
            <a:ext cx="1301502" cy="69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0754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 algn="ctr">
              <a:buNone/>
            </a:pPr>
            <a:r>
              <a:rPr lang="en-IE" dirty="0"/>
              <a:t>Thanks &amp; Questions</a:t>
            </a:r>
          </a:p>
        </p:txBody>
      </p:sp>
      <p:pic>
        <p:nvPicPr>
          <p:cNvPr id="4" name="Picture 3" descr="turn on imag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59" y="1268760"/>
            <a:ext cx="2453630" cy="1696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47233B-475E-400B-A49E-04F1FC2C1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367" y="700837"/>
            <a:ext cx="3203848" cy="283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7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497A5DDE61EC49B38F08F69D7D1C30" ma:contentTypeVersion="13" ma:contentTypeDescription="Create a new document." ma:contentTypeScope="" ma:versionID="95472e4c176cc21a94f885f945480081">
  <xsd:schema xmlns:xsd="http://www.w3.org/2001/XMLSchema" xmlns:xs="http://www.w3.org/2001/XMLSchema" xmlns:p="http://schemas.microsoft.com/office/2006/metadata/properties" xmlns:ns3="186a8af6-524e-48fb-a2b5-8db5625d742b" xmlns:ns4="8713c86b-11c3-4892-8b22-8e1103c1c89f" targetNamespace="http://schemas.microsoft.com/office/2006/metadata/properties" ma:root="true" ma:fieldsID="c45a391b1684f0f8d2e7ec26a4b8bca9" ns3:_="" ns4:_="">
    <xsd:import namespace="186a8af6-524e-48fb-a2b5-8db5625d742b"/>
    <xsd:import namespace="8713c86b-11c3-4892-8b22-8e1103c1c8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6a8af6-524e-48fb-a2b5-8db5625d74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3c86b-11c3-4892-8b22-8e1103c1c89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DFCB49-AD5A-4547-9842-CD3E2E06E082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186a8af6-524e-48fb-a2b5-8db5625d742b"/>
    <ds:schemaRef ds:uri="http://schemas.microsoft.com/office/infopath/2007/PartnerControls"/>
    <ds:schemaRef ds:uri="8713c86b-11c3-4892-8b22-8e1103c1c89f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2DF1C99-9092-4939-9342-4C6C25D637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76F516-0538-4F3B-B790-91DD7B64B4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6a8af6-524e-48fb-a2b5-8db5625d742b"/>
    <ds:schemaRef ds:uri="8713c86b-11c3-4892-8b22-8e1103c1c8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325</Words>
  <Application>Microsoft Office PowerPoint</Application>
  <PresentationFormat>On-screen Show (4:3)</PresentationFormat>
  <Paragraphs>80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Skillnet Collaboration</vt:lpstr>
      <vt:lpstr>Our Executive Education Partners Value to Industry</vt:lpstr>
      <vt:lpstr>How It Works</vt:lpstr>
      <vt:lpstr>Feedback from Industry and Market – Why it works</vt:lpstr>
      <vt:lpstr>Feedback from Students – Why it works…</vt:lpstr>
      <vt:lpstr>PowerPoint Presentation</vt:lpstr>
    </vt:vector>
  </TitlesOfParts>
  <Company>DIT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13.03.19</dc:title>
  <dc:creator>Administrator</dc:creator>
  <cp:lastModifiedBy>Nora Trench Bowles</cp:lastModifiedBy>
  <cp:revision>19</cp:revision>
  <cp:lastPrinted>2019-03-11T12:57:52Z</cp:lastPrinted>
  <dcterms:created xsi:type="dcterms:W3CDTF">2019-03-11T11:58:58Z</dcterms:created>
  <dcterms:modified xsi:type="dcterms:W3CDTF">2022-05-23T13:22:23Z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0x010100CE497A5DDE61EC49B38F08F69D7D1C30</vt:lpwstr>
  </property>
</Properties>
</file>