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65" r:id="rId2"/>
    <p:sldId id="2864" r:id="rId3"/>
    <p:sldId id="928" r:id="rId4"/>
    <p:sldId id="925" r:id="rId5"/>
    <p:sldId id="1893" r:id="rId6"/>
    <p:sldId id="801" r:id="rId7"/>
    <p:sldId id="933" r:id="rId8"/>
    <p:sldId id="1810" r:id="rId9"/>
    <p:sldId id="942" r:id="rId10"/>
    <p:sldId id="943" r:id="rId11"/>
    <p:sldId id="2867" r:id="rId12"/>
    <p:sldId id="267" r:id="rId13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29F8E2B-9A61-4627-B219-D7CEBCE13C26}">
          <p14:sldIdLst>
            <p14:sldId id="2865"/>
            <p14:sldId id="2864"/>
            <p14:sldId id="928"/>
            <p14:sldId id="925"/>
            <p14:sldId id="1893"/>
            <p14:sldId id="801"/>
            <p14:sldId id="933"/>
            <p14:sldId id="1810"/>
            <p14:sldId id="942"/>
            <p14:sldId id="943"/>
            <p14:sldId id="2867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 Jordan" initials="MJ" lastIdx="1" clrIdx="0">
    <p:extLst>
      <p:ext uri="{19B8F6BF-5375-455C-9EA6-DF929625EA0E}">
        <p15:presenceInfo xmlns:p15="http://schemas.microsoft.com/office/powerpoint/2012/main" userId="S::mark.jordan@skillnetireland.ie::4caf54e0-6388-4cb7-b627-66d30fbcb87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A70B"/>
    <a:srgbClr val="D9D9D6"/>
    <a:srgbClr val="0F2633"/>
    <a:srgbClr val="71B2C9"/>
    <a:srgbClr val="4FA735"/>
    <a:srgbClr val="002A3A"/>
    <a:srgbClr val="00B388"/>
    <a:srgbClr val="3F8B41"/>
    <a:srgbClr val="83B484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32" autoAdjust="0"/>
    <p:restoredTop sz="95712" autoAdjust="0"/>
  </p:normalViewPr>
  <p:slideViewPr>
    <p:cSldViewPr snapToGrid="0" snapToObjects="1">
      <p:cViewPr varScale="1">
        <p:scale>
          <a:sx n="84" d="100"/>
          <a:sy n="84" d="100"/>
        </p:scale>
        <p:origin x="840" y="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48" d="100"/>
          <a:sy n="48" d="100"/>
        </p:scale>
        <p:origin x="294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BF0FE4-C084-4CAC-9267-22021F686A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57A76B-7FCB-4098-9A27-F89B92AA81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D5253-FF5E-4B1C-9EB2-19C74571A342}" type="datetimeFigureOut">
              <a:rPr lang="en-IE" smtClean="0"/>
              <a:t>23/05/2022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D7510B-105D-4240-84BF-6C5800AFA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7A5E03-075D-4C86-97FA-50081A92F1C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06F97-F28E-4B5E-8BFF-32BDEC5F40E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82565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DE124-F6A6-43D2-8864-4D00BE07D02E}" type="datetimeFigureOut">
              <a:rPr lang="en-GB" smtClean="0"/>
              <a:t>23/05/2022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EE534-1BF3-4E76-9E3C-01D6CBBF44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0370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EE534-1BF3-4E76-9E3C-01D6CBBF4444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7125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8EE534-1BF3-4E76-9E3C-01D6CBBF4444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3975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8EE534-1BF3-4E76-9E3C-01D6CBBF4444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0155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green shirt&#10;&#10;Description automatically generated with low confidence">
            <a:extLst>
              <a:ext uri="{FF2B5EF4-FFF2-40B4-BE49-F238E27FC236}">
                <a16:creationId xmlns:a16="http://schemas.microsoft.com/office/drawing/2014/main" id="{75637767-DD0C-4E0A-B4FD-A116DE4293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61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433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82537" y="1032266"/>
            <a:ext cx="8138128" cy="5012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b="1">
                <a:solidFill>
                  <a:srgbClr val="00374A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82536" y="1751692"/>
            <a:ext cx="8138130" cy="100179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>
                <a:solidFill>
                  <a:srgbClr val="00374A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427038" y="278959"/>
            <a:ext cx="3384672" cy="5012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1">
                <a:solidFill>
                  <a:srgbClr val="00374A"/>
                </a:solidFill>
              </a:defRPr>
            </a:lvl1pPr>
          </a:lstStyle>
          <a:p>
            <a:pPr lvl="0"/>
            <a:r>
              <a:rPr lang="en-US" dirty="0"/>
              <a:t>Presentation Text</a:t>
            </a:r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7E84A880-4681-4242-95CD-C34615730F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3140"/>
          <a:stretch/>
        </p:blipFill>
        <p:spPr>
          <a:xfrm>
            <a:off x="0" y="4790660"/>
            <a:ext cx="9144000" cy="35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54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SNI-pp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57575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SNI-pp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5686425" y="1892300"/>
            <a:ext cx="3457575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7038" y="1286398"/>
            <a:ext cx="3213100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6"/>
          <p:cNvSpPr>
            <a:spLocks noChangeArrowheads="1"/>
          </p:cNvSpPr>
          <p:nvPr userDrawn="1"/>
        </p:nvSpPr>
        <p:spPr bwMode="auto">
          <a:xfrm>
            <a:off x="2908300" y="3145360"/>
            <a:ext cx="33162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700" dirty="0">
                <a:solidFill>
                  <a:srgbClr val="66B437"/>
                </a:solidFill>
                <a:cs typeface="Calibri" charset="0"/>
              </a:rPr>
              <a:t>www.skillnetireland.ie</a:t>
            </a:r>
            <a:endParaRPr lang="fr-FR" sz="2700" dirty="0">
              <a:solidFill>
                <a:srgbClr val="66B437"/>
              </a:solidFill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387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5929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1" r:id="rId3"/>
    <p:sldLayoutId id="2147483659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A25610C2-CAA7-429A-BBFB-687F8E60FB52}"/>
              </a:ext>
            </a:extLst>
          </p:cNvPr>
          <p:cNvSpPr txBox="1">
            <a:spLocks/>
          </p:cNvSpPr>
          <p:nvPr/>
        </p:nvSpPr>
        <p:spPr>
          <a:xfrm>
            <a:off x="801457" y="229078"/>
            <a:ext cx="3079427" cy="50121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3500" b="1" i="0" u="none" strike="noStrike" dirty="0">
                <a:solidFill>
                  <a:srgbClr val="FFFFFF"/>
                </a:solidFill>
                <a:effectLst/>
              </a:rPr>
              <a:t>Delivering World-Class Skills to Attract Investment </a:t>
            </a:r>
            <a:endParaRPr lang="en-GB" sz="3500" b="1" dirty="0">
              <a:solidFill>
                <a:schemeClr val="bg1"/>
              </a:solidFill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61D7EAB-F746-4643-ACB6-62F3E788F49E}"/>
              </a:ext>
            </a:extLst>
          </p:cNvPr>
          <p:cNvSpPr txBox="1">
            <a:spLocks/>
          </p:cNvSpPr>
          <p:nvPr/>
        </p:nvSpPr>
        <p:spPr>
          <a:xfrm>
            <a:off x="446567" y="2840380"/>
            <a:ext cx="5826642" cy="80807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2400" b="1" dirty="0">
                <a:solidFill>
                  <a:srgbClr val="FFFFFF"/>
                </a:solidFill>
              </a:rPr>
              <a:t>IUA W</a:t>
            </a:r>
            <a:r>
              <a:rPr lang="en-GB" sz="2400" b="1" i="0" u="none" strike="noStrike" dirty="0">
                <a:solidFill>
                  <a:srgbClr val="FFFFFF"/>
                </a:solidFill>
                <a:effectLst/>
              </a:rPr>
              <a:t>ebinar</a:t>
            </a:r>
          </a:p>
          <a:p>
            <a:pPr marL="0" indent="0">
              <a:spcBef>
                <a:spcPts val="0"/>
              </a:spcBef>
              <a:buNone/>
            </a:pPr>
            <a:endParaRPr lang="en-GB" sz="1800" b="0" i="0" u="none" strike="noStrike" dirty="0">
              <a:solidFill>
                <a:srgbClr val="FFFFFF"/>
              </a:solidFill>
              <a:effectLst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800" dirty="0">
                <a:solidFill>
                  <a:srgbClr val="FFFFFF"/>
                </a:solidFill>
              </a:rPr>
              <a:t>23</a:t>
            </a:r>
            <a:r>
              <a:rPr lang="en-GB" sz="1800" baseline="30000" dirty="0">
                <a:solidFill>
                  <a:srgbClr val="FFFFFF"/>
                </a:solidFill>
              </a:rPr>
              <a:t>rd</a:t>
            </a:r>
            <a:r>
              <a:rPr lang="en-GB" sz="1800" dirty="0">
                <a:solidFill>
                  <a:srgbClr val="FFFFFF"/>
                </a:solidFill>
              </a:rPr>
              <a:t> </a:t>
            </a:r>
            <a:r>
              <a:rPr lang="en-GB" sz="1800" b="0" i="0" u="none" strike="noStrike" dirty="0">
                <a:solidFill>
                  <a:srgbClr val="FFFFFF"/>
                </a:solidFill>
                <a:effectLst/>
              </a:rPr>
              <a:t> May 2022</a:t>
            </a:r>
            <a:endParaRPr lang="en-IE" sz="28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8A7499-DC2C-4F50-8E53-2F6EBE87A535}"/>
              </a:ext>
            </a:extLst>
          </p:cNvPr>
          <p:cNvSpPr/>
          <p:nvPr/>
        </p:nvSpPr>
        <p:spPr>
          <a:xfrm>
            <a:off x="2150224" y="4112029"/>
            <a:ext cx="1080655" cy="914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754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BA242D-8BFE-4F23-8551-E550A944836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6751" y="241457"/>
            <a:ext cx="8970497" cy="501217"/>
          </a:xfrm>
        </p:spPr>
        <p:txBody>
          <a:bodyPr/>
          <a:lstStyle/>
          <a:p>
            <a:pPr algn="ctr"/>
            <a:r>
              <a:rPr lang="en-GB" sz="2400" dirty="0"/>
              <a:t>Courses Developed &amp; Delivered with Skillnet &amp; HEIs (2021)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2C7E61-FEC8-4722-9AAA-DBED078E7973}"/>
              </a:ext>
            </a:extLst>
          </p:cNvPr>
          <p:cNvSpPr txBox="1"/>
          <p:nvPr/>
        </p:nvSpPr>
        <p:spPr>
          <a:xfrm>
            <a:off x="211078" y="3700903"/>
            <a:ext cx="4091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Total:                                                                                           438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47D471-E9C9-4815-991E-B597A86B5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70" y="1018382"/>
            <a:ext cx="4045762" cy="25739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96BA68-4113-4199-AE97-DC2315A5B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2031270"/>
            <a:ext cx="4583625" cy="15829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1AA52AA-EE55-48D5-A96A-628521FBB7E2}"/>
              </a:ext>
            </a:extLst>
          </p:cNvPr>
          <p:cNvSpPr txBox="1"/>
          <p:nvPr/>
        </p:nvSpPr>
        <p:spPr>
          <a:xfrm>
            <a:off x="4658176" y="3707829"/>
            <a:ext cx="4583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Total:                                                                             438                    4292             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43B36F1-0414-650E-9AC2-DC105999A3AD}"/>
              </a:ext>
            </a:extLst>
          </p:cNvPr>
          <p:cNvCxnSpPr>
            <a:cxnSpLocks/>
          </p:cNvCxnSpPr>
          <p:nvPr/>
        </p:nvCxnSpPr>
        <p:spPr>
          <a:xfrm>
            <a:off x="627721" y="714862"/>
            <a:ext cx="7736765" cy="0"/>
          </a:xfrm>
          <a:prstGeom prst="line">
            <a:avLst/>
          </a:prstGeom>
          <a:ln w="19050">
            <a:solidFill>
              <a:srgbClr val="64A7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6EFA4120-85B8-2364-FA3B-B32324042E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417" b="77107"/>
          <a:stretch/>
        </p:blipFill>
        <p:spPr>
          <a:xfrm>
            <a:off x="4445862" y="941299"/>
            <a:ext cx="4350936" cy="94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9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DC30EADD-A7F1-4768-8582-F89778041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486D7502-59DB-4E0C-B10E-CBC68BE19F2F}"/>
              </a:ext>
            </a:extLst>
          </p:cNvPr>
          <p:cNvSpPr txBox="1">
            <a:spLocks/>
          </p:cNvSpPr>
          <p:nvPr/>
        </p:nvSpPr>
        <p:spPr>
          <a:xfrm>
            <a:off x="297848" y="264753"/>
            <a:ext cx="4731351" cy="501217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800" b="1" kern="1200">
                <a:solidFill>
                  <a:srgbClr val="00374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b="0" dirty="0">
                <a:solidFill>
                  <a:schemeClr val="bg1"/>
                </a:solidFill>
              </a:rPr>
              <a:t>Supporting Implementation of</a:t>
            </a:r>
          </a:p>
          <a:p>
            <a:pPr>
              <a:spcBef>
                <a:spcPts val="0"/>
              </a:spcBef>
            </a:pPr>
            <a:r>
              <a:rPr lang="en-GB" dirty="0">
                <a:solidFill>
                  <a:schemeClr val="bg1"/>
                </a:solidFill>
              </a:rPr>
              <a:t>Government Strategies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F4360C-C3A0-4EF4-9D70-8C7B6AFF82C2}"/>
              </a:ext>
            </a:extLst>
          </p:cNvPr>
          <p:cNvCxnSpPr>
            <a:cxnSpLocks/>
          </p:cNvCxnSpPr>
          <p:nvPr/>
        </p:nvCxnSpPr>
        <p:spPr>
          <a:xfrm>
            <a:off x="390627" y="1252330"/>
            <a:ext cx="3405196" cy="0"/>
          </a:xfrm>
          <a:prstGeom prst="line">
            <a:avLst/>
          </a:prstGeom>
          <a:ln w="19050">
            <a:solidFill>
              <a:srgbClr val="0F26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FF54F94-237D-442B-B71B-92386A42CEAB}"/>
              </a:ext>
            </a:extLst>
          </p:cNvPr>
          <p:cNvSpPr txBox="1">
            <a:spLocks/>
          </p:cNvSpPr>
          <p:nvPr/>
        </p:nvSpPr>
        <p:spPr>
          <a:xfrm>
            <a:off x="297848" y="2062716"/>
            <a:ext cx="4274151" cy="1950345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400" b="0" kern="1200">
                <a:solidFill>
                  <a:srgbClr val="00374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solidFill>
                  <a:schemeClr val="bg1"/>
                </a:solidFill>
                <a:cs typeface="Arial" panose="020B0604020202020204" pitchFamily="34" charset="0"/>
              </a:rPr>
              <a:t>Skillnet Ireland, together with our partner organisations , contribute to both the </a:t>
            </a:r>
            <a:r>
              <a:rPr lang="en-GB" sz="1800" b="1" dirty="0">
                <a:solidFill>
                  <a:schemeClr val="bg1"/>
                </a:solidFill>
                <a:cs typeface="Arial" panose="020B0604020202020204" pitchFamily="34" charset="0"/>
              </a:rPr>
              <a:t>formation</a:t>
            </a:r>
            <a:r>
              <a:rPr lang="en-GB" sz="1800" dirty="0">
                <a:solidFill>
                  <a:schemeClr val="bg1"/>
                </a:solidFill>
                <a:cs typeface="Arial" panose="020B0604020202020204" pitchFamily="34" charset="0"/>
              </a:rPr>
              <a:t> and the </a:t>
            </a:r>
            <a:r>
              <a:rPr lang="en-GB" sz="1800" b="1" dirty="0">
                <a:solidFill>
                  <a:schemeClr val="bg1"/>
                </a:solidFill>
                <a:cs typeface="Arial" panose="020B0604020202020204" pitchFamily="34" charset="0"/>
              </a:rPr>
              <a:t>implementation</a:t>
            </a:r>
            <a:r>
              <a:rPr lang="en-GB" sz="1800" dirty="0">
                <a:solidFill>
                  <a:schemeClr val="bg1"/>
                </a:solidFill>
                <a:cs typeface="Arial" panose="020B0604020202020204" pitchFamily="34" charset="0"/>
              </a:rPr>
              <a:t> of enterprise and labour market policy, </a:t>
            </a:r>
            <a:r>
              <a:rPr lang="en-GB" sz="1800" b="1" dirty="0">
                <a:solidFill>
                  <a:schemeClr val="bg1"/>
                </a:solidFill>
                <a:cs typeface="Arial" panose="020B0604020202020204" pitchFamily="34" charset="0"/>
              </a:rPr>
              <a:t>delivering substantive actions </a:t>
            </a:r>
            <a:r>
              <a:rPr lang="en-GB" sz="1800" dirty="0">
                <a:solidFill>
                  <a:schemeClr val="bg1"/>
                </a:solidFill>
                <a:cs typeface="Arial" panose="020B0604020202020204" pitchFamily="34" charset="0"/>
              </a:rPr>
              <a:t>across all key cross government and sectoral strategies.</a:t>
            </a:r>
            <a:endParaRPr lang="en-GB" sz="1800" dirty="0">
              <a:solidFill>
                <a:schemeClr val="bg1"/>
              </a:solidFill>
            </a:endParaRPr>
          </a:p>
          <a:p>
            <a:pPr algn="ctr"/>
            <a:endParaRPr lang="en-IE" sz="2200" b="1" dirty="0"/>
          </a:p>
          <a:p>
            <a:endParaRPr lang="en-IE" sz="2200" dirty="0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CCC3411C-1B30-485E-B353-360BA5E125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3140"/>
          <a:stretch/>
        </p:blipFill>
        <p:spPr>
          <a:xfrm>
            <a:off x="0" y="4790660"/>
            <a:ext cx="9144000" cy="35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72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1710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E372D28D-EEC2-44EC-AC76-2F42A7CE7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86058FD-6A41-4B3C-9B4F-2D3EEECA1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49" y="223625"/>
            <a:ext cx="1771769" cy="1018767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2318817" y="260977"/>
            <a:ext cx="5471753" cy="50121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b="0" dirty="0">
                <a:solidFill>
                  <a:schemeClr val="bg1"/>
                </a:solidFill>
              </a:rPr>
              <a:t>An agency</a:t>
            </a:r>
          </a:p>
          <a:p>
            <a:pPr>
              <a:spcBef>
                <a:spcPts val="0"/>
              </a:spcBef>
            </a:pPr>
            <a:r>
              <a:rPr lang="en-GB" dirty="0">
                <a:solidFill>
                  <a:schemeClr val="bg1"/>
                </a:solidFill>
              </a:rPr>
              <a:t>with a difference.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53C0B3-48B4-47B3-9C28-EB0E8EC171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6348" y="1727262"/>
            <a:ext cx="5975361" cy="232833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b="1" dirty="0">
                <a:solidFill>
                  <a:srgbClr val="64A70B"/>
                </a:solidFill>
              </a:rPr>
              <a:t>Driving Ireland’s competitiveness through talent.</a:t>
            </a:r>
          </a:p>
          <a:p>
            <a:pPr>
              <a:spcBef>
                <a:spcPts val="0"/>
              </a:spcBef>
            </a:pPr>
            <a:endParaRPr lang="en-US" sz="1600" b="1" dirty="0">
              <a:solidFill>
                <a:srgbClr val="64A70B"/>
              </a:solidFill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1600" b="1" dirty="0">
              <a:solidFill>
                <a:srgbClr val="64A70B"/>
              </a:solidFill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IE" sz="1800" dirty="0">
                <a:solidFill>
                  <a:schemeClr val="bg1"/>
                </a:solidFill>
                <a:cs typeface="Arial" panose="020B0604020202020204" pitchFamily="34" charset="0"/>
              </a:rPr>
              <a:t>A Government agency, we work in partnership with businesses of all sizes to </a:t>
            </a:r>
            <a:r>
              <a:rPr lang="en-IE" sz="1800" b="1" dirty="0">
                <a:solidFill>
                  <a:srgbClr val="64A70B"/>
                </a:solidFill>
                <a:cs typeface="Arial" panose="020B0604020202020204" pitchFamily="34" charset="0"/>
              </a:rPr>
              <a:t>identify</a:t>
            </a:r>
            <a:r>
              <a:rPr lang="en-IE" sz="18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IE" sz="1800" dirty="0">
                <a:solidFill>
                  <a:schemeClr val="bg1"/>
                </a:solidFill>
                <a:cs typeface="Arial" panose="020B0604020202020204" pitchFamily="34" charset="0"/>
              </a:rPr>
              <a:t>and</a:t>
            </a:r>
            <a:r>
              <a:rPr lang="en-IE" sz="18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IE" sz="1800" b="1" dirty="0">
                <a:solidFill>
                  <a:srgbClr val="64A70B"/>
                </a:solidFill>
                <a:cs typeface="Arial" panose="020B0604020202020204" pitchFamily="34" charset="0"/>
              </a:rPr>
              <a:t>address</a:t>
            </a:r>
            <a:r>
              <a:rPr lang="en-IE" sz="18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IE" sz="1800" dirty="0">
                <a:solidFill>
                  <a:schemeClr val="bg1"/>
                </a:solidFill>
                <a:cs typeface="Arial" panose="020B0604020202020204" pitchFamily="34" charset="0"/>
              </a:rPr>
              <a:t>their upskilling needs.</a:t>
            </a:r>
          </a:p>
          <a:p>
            <a:pPr>
              <a:spcBef>
                <a:spcPts val="0"/>
              </a:spcBef>
            </a:pPr>
            <a:endParaRPr lang="en-GB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IE" sz="1800" dirty="0">
                <a:solidFill>
                  <a:schemeClr val="bg1"/>
                </a:solidFill>
                <a:cs typeface="Arial" panose="020B0604020202020204" pitchFamily="34" charset="0"/>
              </a:rPr>
              <a:t>Our mission is to help businesses </a:t>
            </a:r>
            <a:r>
              <a:rPr lang="en-IE" sz="1800" b="1" dirty="0">
                <a:solidFill>
                  <a:srgbClr val="64A70B"/>
                </a:solidFill>
                <a:cs typeface="Arial" panose="020B0604020202020204" pitchFamily="34" charset="0"/>
              </a:rPr>
              <a:t>compete globally </a:t>
            </a:r>
            <a:r>
              <a:rPr lang="en-IE" sz="1800" dirty="0">
                <a:solidFill>
                  <a:schemeClr val="bg1"/>
                </a:solidFill>
                <a:cs typeface="Arial" panose="020B0604020202020204" pitchFamily="34" charset="0"/>
              </a:rPr>
              <a:t>through industry-led people development. </a:t>
            </a:r>
            <a:endParaRPr lang="en-IE" sz="1600" b="1" dirty="0"/>
          </a:p>
          <a:p>
            <a:endParaRPr lang="en-GB" sz="2200" dirty="0"/>
          </a:p>
          <a:p>
            <a:pPr algn="ctr"/>
            <a:endParaRPr lang="en-IE" sz="2200" b="1" dirty="0"/>
          </a:p>
          <a:p>
            <a:endParaRPr lang="en-IE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54CF282-4450-4CB1-848A-5D57B5A98197}"/>
              </a:ext>
            </a:extLst>
          </p:cNvPr>
          <p:cNvCxnSpPr>
            <a:cxnSpLocks/>
          </p:cNvCxnSpPr>
          <p:nvPr/>
        </p:nvCxnSpPr>
        <p:spPr>
          <a:xfrm>
            <a:off x="2438087" y="1242391"/>
            <a:ext cx="2616606" cy="0"/>
          </a:xfrm>
          <a:prstGeom prst="line">
            <a:avLst/>
          </a:prstGeom>
          <a:ln w="19050">
            <a:solidFill>
              <a:srgbClr val="64A7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C4D86480-4BBB-48FB-8A69-7CE7E98B18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3140"/>
          <a:stretch/>
        </p:blipFill>
        <p:spPr>
          <a:xfrm>
            <a:off x="0" y="4790660"/>
            <a:ext cx="9144000" cy="35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43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ED8C309-0201-4861-A808-9A26DAE945DC}"/>
              </a:ext>
            </a:extLst>
          </p:cNvPr>
          <p:cNvSpPr txBox="1">
            <a:spLocks/>
          </p:cNvSpPr>
          <p:nvPr/>
        </p:nvSpPr>
        <p:spPr>
          <a:xfrm>
            <a:off x="297849" y="1601244"/>
            <a:ext cx="5410212" cy="291046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400" b="0" kern="1200">
                <a:solidFill>
                  <a:srgbClr val="00374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>
                <a:solidFill>
                  <a:srgbClr val="64A70B"/>
                </a:solidFill>
              </a:rPr>
              <a:t>For business, by business.</a:t>
            </a:r>
          </a:p>
          <a:p>
            <a:pPr>
              <a:spcBef>
                <a:spcPts val="0"/>
              </a:spcBef>
            </a:pPr>
            <a:endParaRPr lang="en-US" sz="1600" b="1" dirty="0">
              <a:solidFill>
                <a:srgbClr val="64A70B"/>
              </a:solidFill>
              <a:cs typeface="Arial" panose="020B0604020202020204" pitchFamily="34" charset="0"/>
            </a:endParaRPr>
          </a:p>
          <a:p>
            <a:r>
              <a:rPr lang="en-IE" sz="1600" dirty="0">
                <a:solidFill>
                  <a:srgbClr val="0F2633"/>
                </a:solidFill>
                <a:cs typeface="Arial" panose="020B0604020202020204" pitchFamily="34" charset="0"/>
              </a:rPr>
              <a:t>Fundamentally an </a:t>
            </a:r>
            <a:r>
              <a:rPr lang="en-IE" sz="1600" b="1" dirty="0">
                <a:solidFill>
                  <a:srgbClr val="0F2633"/>
                </a:solidFill>
                <a:cs typeface="Arial" panose="020B0604020202020204" pitchFamily="34" charset="0"/>
              </a:rPr>
              <a:t>enterprise-led </a:t>
            </a:r>
            <a:r>
              <a:rPr lang="en-IE" sz="1600" dirty="0">
                <a:solidFill>
                  <a:srgbClr val="0F2633"/>
                </a:solidFill>
                <a:cs typeface="Arial" panose="020B0604020202020204" pitchFamily="34" charset="0"/>
              </a:rPr>
              <a:t>approach.</a:t>
            </a:r>
          </a:p>
          <a:p>
            <a:br>
              <a:rPr lang="en-IE" sz="1600" dirty="0">
                <a:solidFill>
                  <a:srgbClr val="0F2633"/>
                </a:solidFill>
                <a:cs typeface="Arial" panose="020B0604020202020204" pitchFamily="34" charset="0"/>
              </a:rPr>
            </a:br>
            <a:r>
              <a:rPr lang="en-IE" sz="1600" dirty="0">
                <a:solidFill>
                  <a:srgbClr val="0F2633"/>
                </a:solidFill>
                <a:cs typeface="Arial" panose="020B0604020202020204" pitchFamily="34" charset="0"/>
              </a:rPr>
              <a:t>We collaborate directly with businesses in each industry sector, helping them </a:t>
            </a:r>
            <a:r>
              <a:rPr lang="en-IE" sz="1600" b="1" dirty="0">
                <a:solidFill>
                  <a:srgbClr val="0F2633"/>
                </a:solidFill>
                <a:cs typeface="Arial" panose="020B0604020202020204" pitchFamily="34" charset="0"/>
              </a:rPr>
              <a:t>define their skill needs.</a:t>
            </a:r>
            <a:br>
              <a:rPr lang="en-IE" sz="1600" dirty="0">
                <a:solidFill>
                  <a:srgbClr val="0F2633"/>
                </a:solidFill>
                <a:cs typeface="Arial" panose="020B0604020202020204" pitchFamily="34" charset="0"/>
              </a:rPr>
            </a:br>
            <a:br>
              <a:rPr lang="en-IE" sz="1600" dirty="0">
                <a:solidFill>
                  <a:srgbClr val="0F2633"/>
                </a:solidFill>
                <a:cs typeface="Arial" panose="020B0604020202020204" pitchFamily="34" charset="0"/>
              </a:rPr>
            </a:br>
            <a:r>
              <a:rPr lang="en-IE" sz="1600" dirty="0">
                <a:solidFill>
                  <a:srgbClr val="0F2633"/>
                </a:solidFill>
                <a:cs typeface="Arial" panose="020B0604020202020204" pitchFamily="34" charset="0"/>
              </a:rPr>
              <a:t>We </a:t>
            </a:r>
            <a:r>
              <a:rPr lang="en-IE" sz="1600" b="1" dirty="0">
                <a:solidFill>
                  <a:srgbClr val="0F2633"/>
                </a:solidFill>
                <a:cs typeface="Arial" panose="020B0604020202020204" pitchFamily="34" charset="0"/>
              </a:rPr>
              <a:t>respond with the frameworks and programmes to meet those needs</a:t>
            </a:r>
            <a:r>
              <a:rPr lang="en-IE" sz="1600" dirty="0">
                <a:solidFill>
                  <a:srgbClr val="0F2633"/>
                </a:solidFill>
                <a:cs typeface="Arial" panose="020B0604020202020204" pitchFamily="34" charset="0"/>
              </a:rPr>
              <a:t>, bringing together Government, industry and higher education to tailor the most effective response possible. </a:t>
            </a:r>
          </a:p>
          <a:p>
            <a:endParaRPr lang="en-GB" sz="2200" dirty="0"/>
          </a:p>
          <a:p>
            <a:pPr algn="ctr"/>
            <a:endParaRPr lang="en-IE" sz="2200" b="1" dirty="0"/>
          </a:p>
          <a:p>
            <a:endParaRPr lang="en-IE" sz="2200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17DE0072-FEF1-4C13-B399-3D0CEE0158B8}"/>
              </a:ext>
            </a:extLst>
          </p:cNvPr>
          <p:cNvSpPr txBox="1">
            <a:spLocks/>
          </p:cNvSpPr>
          <p:nvPr/>
        </p:nvSpPr>
        <p:spPr>
          <a:xfrm>
            <a:off x="297849" y="264753"/>
            <a:ext cx="2269447" cy="501217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800" b="1" kern="1200">
                <a:solidFill>
                  <a:srgbClr val="00374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b="0" dirty="0">
                <a:solidFill>
                  <a:srgbClr val="0F2633"/>
                </a:solidFill>
              </a:rPr>
              <a:t>Our</a:t>
            </a:r>
          </a:p>
          <a:p>
            <a:pPr>
              <a:spcBef>
                <a:spcPts val="0"/>
              </a:spcBef>
            </a:pPr>
            <a:r>
              <a:rPr lang="en-GB" dirty="0">
                <a:solidFill>
                  <a:srgbClr val="0F2633"/>
                </a:solidFill>
              </a:rPr>
              <a:t>Approach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3C58E57-82D3-4BBC-A7F5-893B9DD4465D}"/>
              </a:ext>
            </a:extLst>
          </p:cNvPr>
          <p:cNvCxnSpPr>
            <a:cxnSpLocks/>
          </p:cNvCxnSpPr>
          <p:nvPr/>
        </p:nvCxnSpPr>
        <p:spPr>
          <a:xfrm>
            <a:off x="390627" y="1252330"/>
            <a:ext cx="1431234" cy="0"/>
          </a:xfrm>
          <a:prstGeom prst="line">
            <a:avLst/>
          </a:prstGeom>
          <a:ln w="19050">
            <a:solidFill>
              <a:srgbClr val="64A7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Background pattern&#10;&#10;Description automatically generated">
            <a:extLst>
              <a:ext uri="{FF2B5EF4-FFF2-40B4-BE49-F238E27FC236}">
                <a16:creationId xmlns:a16="http://schemas.microsoft.com/office/drawing/2014/main" id="{2EBA2240-23BE-4663-8CAB-13396BE976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17" b="77107"/>
          <a:stretch/>
        </p:blipFill>
        <p:spPr>
          <a:xfrm>
            <a:off x="3582237" y="0"/>
            <a:ext cx="5561763" cy="1202006"/>
          </a:xfrm>
          <a:prstGeom prst="rect">
            <a:avLst/>
          </a:prstGeom>
        </p:spPr>
      </p:pic>
      <p:pic>
        <p:nvPicPr>
          <p:cNvPr id="19" name="Picture 1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5B0E6DB-A810-4380-BB2F-F04D85D00A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093" t="7855" r="1512" b="11939"/>
          <a:stretch/>
        </p:blipFill>
        <p:spPr>
          <a:xfrm>
            <a:off x="5645775" y="994788"/>
            <a:ext cx="3498225" cy="340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93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2ED21987-6C5D-420F-9971-E40018AEBC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68" t="20896" r="5574" b="20156"/>
          <a:stretch/>
        </p:blipFill>
        <p:spPr>
          <a:xfrm>
            <a:off x="0" y="1207621"/>
            <a:ext cx="9144000" cy="3355560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E18CA1FD-3845-472B-ADF6-A1812E72FC36}"/>
              </a:ext>
            </a:extLst>
          </p:cNvPr>
          <p:cNvSpPr txBox="1">
            <a:spLocks/>
          </p:cNvSpPr>
          <p:nvPr/>
        </p:nvSpPr>
        <p:spPr>
          <a:xfrm>
            <a:off x="1472702" y="228598"/>
            <a:ext cx="6234120" cy="501217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800" b="1" kern="1200">
                <a:solidFill>
                  <a:srgbClr val="00374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GB" b="0" dirty="0">
                <a:solidFill>
                  <a:srgbClr val="0F2633"/>
                </a:solidFill>
              </a:rPr>
              <a:t>A Partnership with </a:t>
            </a:r>
            <a:r>
              <a:rPr lang="en-GB" dirty="0">
                <a:solidFill>
                  <a:srgbClr val="0F2633"/>
                </a:solidFill>
              </a:rPr>
              <a:t>73 Industry Bodies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E7BB5F-468E-4EFB-8A40-43F3539AB1E5}"/>
              </a:ext>
            </a:extLst>
          </p:cNvPr>
          <p:cNvCxnSpPr>
            <a:cxnSpLocks/>
          </p:cNvCxnSpPr>
          <p:nvPr/>
        </p:nvCxnSpPr>
        <p:spPr>
          <a:xfrm>
            <a:off x="1765006" y="796152"/>
            <a:ext cx="5656521" cy="0"/>
          </a:xfrm>
          <a:prstGeom prst="line">
            <a:avLst/>
          </a:prstGeom>
          <a:ln w="19050">
            <a:solidFill>
              <a:srgbClr val="64A7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45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488D736-3EFA-432E-BEBB-5D01B3BBEA9A}"/>
              </a:ext>
            </a:extLst>
          </p:cNvPr>
          <p:cNvSpPr/>
          <p:nvPr/>
        </p:nvSpPr>
        <p:spPr>
          <a:xfrm>
            <a:off x="506985" y="2782963"/>
            <a:ext cx="1436443" cy="1101602"/>
          </a:xfrm>
          <a:prstGeom prst="rect">
            <a:avLst/>
          </a:prstGeom>
          <a:solidFill>
            <a:srgbClr val="71B2C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 Digital </a:t>
            </a:r>
          </a:p>
          <a:p>
            <a:pPr algn="ctr"/>
            <a:r>
              <a:rPr lang="en-US" sz="1400" b="1" dirty="0"/>
              <a:t>Skills </a:t>
            </a:r>
            <a:endParaRPr lang="en-IE" sz="14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3DBDDC-18AB-40E9-A582-F7C1411F5D34}"/>
              </a:ext>
            </a:extLst>
          </p:cNvPr>
          <p:cNvSpPr/>
          <p:nvPr/>
        </p:nvSpPr>
        <p:spPr>
          <a:xfrm>
            <a:off x="2191015" y="2787239"/>
            <a:ext cx="1436443" cy="1097326"/>
          </a:xfrm>
          <a:prstGeom prst="rect">
            <a:avLst/>
          </a:prstGeom>
          <a:solidFill>
            <a:srgbClr val="71B2C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Skills for Climate Action &amp; Sustainable Businesses  </a:t>
            </a:r>
            <a:endParaRPr lang="en-IE" sz="14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FA139-CCEA-42B6-B873-4DCFA1BBD941}"/>
              </a:ext>
            </a:extLst>
          </p:cNvPr>
          <p:cNvSpPr/>
          <p:nvPr/>
        </p:nvSpPr>
        <p:spPr>
          <a:xfrm>
            <a:off x="3875045" y="2787239"/>
            <a:ext cx="1436443" cy="1097326"/>
          </a:xfrm>
          <a:prstGeom prst="rect">
            <a:avLst/>
          </a:prstGeom>
          <a:solidFill>
            <a:srgbClr val="71B2C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Management Skills &amp;  Mentoring for  SME Sector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5A1440-A4AE-451B-B341-EDB3660C88A3}"/>
              </a:ext>
            </a:extLst>
          </p:cNvPr>
          <p:cNvSpPr/>
          <p:nvPr/>
        </p:nvSpPr>
        <p:spPr>
          <a:xfrm>
            <a:off x="7237384" y="2787239"/>
            <a:ext cx="1436444" cy="1097326"/>
          </a:xfrm>
          <a:prstGeom prst="rect">
            <a:avLst/>
          </a:prstGeom>
          <a:solidFill>
            <a:srgbClr val="71B2C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Future Skills, Research &amp;  Innovation</a:t>
            </a:r>
            <a:endParaRPr lang="en-IE" sz="1400" b="1" dirty="0"/>
          </a:p>
        </p:txBody>
      </p:sp>
      <p:pic>
        <p:nvPicPr>
          <p:cNvPr id="13" name="Picture 12" descr="Text, whiteboard&#10;&#10;Description automatically generated">
            <a:extLst>
              <a:ext uri="{FF2B5EF4-FFF2-40B4-BE49-F238E27FC236}">
                <a16:creationId xmlns:a16="http://schemas.microsoft.com/office/drawing/2014/main" id="{3D52CFD7-CF71-43F1-958D-55E9E78B16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724" y="1639662"/>
            <a:ext cx="938964" cy="857663"/>
          </a:xfrm>
          <a:prstGeom prst="rect">
            <a:avLst/>
          </a:prstGeom>
        </p:spPr>
      </p:pic>
      <p:pic>
        <p:nvPicPr>
          <p:cNvPr id="14" name="Picture 13" descr="Text, whiteboard&#10;&#10;Description automatically generated">
            <a:extLst>
              <a:ext uri="{FF2B5EF4-FFF2-40B4-BE49-F238E27FC236}">
                <a16:creationId xmlns:a16="http://schemas.microsoft.com/office/drawing/2014/main" id="{160F8ACD-25FE-4E54-B269-F730F1272B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9838" y="1639662"/>
            <a:ext cx="938965" cy="857664"/>
          </a:xfrm>
          <a:prstGeom prst="rect">
            <a:avLst/>
          </a:prstGeom>
        </p:spPr>
      </p:pic>
      <p:pic>
        <p:nvPicPr>
          <p:cNvPr id="15" name="Picture 14" descr="Text, whiteboard&#10;&#10;Description automatically generated">
            <a:extLst>
              <a:ext uri="{FF2B5EF4-FFF2-40B4-BE49-F238E27FC236}">
                <a16:creationId xmlns:a16="http://schemas.microsoft.com/office/drawing/2014/main" id="{E81EA61C-E4B0-48F6-BC1F-A196A9F6D0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1038" y="1634541"/>
            <a:ext cx="884455" cy="862784"/>
          </a:xfrm>
          <a:prstGeom prst="rect">
            <a:avLst/>
          </a:prstGeom>
        </p:spPr>
      </p:pic>
      <p:pic>
        <p:nvPicPr>
          <p:cNvPr id="16" name="Picture 15" descr="Text, whiteboard&#10;&#10;Description automatically generated">
            <a:extLst>
              <a:ext uri="{FF2B5EF4-FFF2-40B4-BE49-F238E27FC236}">
                <a16:creationId xmlns:a16="http://schemas.microsoft.com/office/drawing/2014/main" id="{7F1C355B-9219-4A4A-ADD5-69CFEA47FF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1843" y="1632295"/>
            <a:ext cx="948420" cy="93014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F217634-7B09-4AB8-A9A1-871E8198F115}"/>
              </a:ext>
            </a:extLst>
          </p:cNvPr>
          <p:cNvSpPr/>
          <p:nvPr/>
        </p:nvSpPr>
        <p:spPr>
          <a:xfrm>
            <a:off x="5559075" y="2787239"/>
            <a:ext cx="1436443" cy="1097326"/>
          </a:xfrm>
          <a:prstGeom prst="rect">
            <a:avLst/>
          </a:prstGeom>
          <a:solidFill>
            <a:srgbClr val="71B2C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Skills </a:t>
            </a:r>
          </a:p>
          <a:p>
            <a:pPr algn="ctr"/>
            <a:r>
              <a:rPr lang="en-US" sz="1400" b="1" dirty="0"/>
              <a:t>Supply to  </a:t>
            </a:r>
          </a:p>
          <a:p>
            <a:pPr algn="ctr"/>
            <a:r>
              <a:rPr lang="en-US" sz="1400" b="1" dirty="0"/>
              <a:t>FDI  Sector   </a:t>
            </a:r>
          </a:p>
        </p:txBody>
      </p:sp>
      <p:pic>
        <p:nvPicPr>
          <p:cNvPr id="18" name="Picture 17" descr="Graphical user interface&#10;&#10;Description automatically generated">
            <a:extLst>
              <a:ext uri="{FF2B5EF4-FFF2-40B4-BE49-F238E27FC236}">
                <a16:creationId xmlns:a16="http://schemas.microsoft.com/office/drawing/2014/main" id="{D3CC1D6A-08F1-4C0F-AD80-F2F0FD12FF6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166" t="25555" r="36979" b="28655"/>
          <a:stretch/>
        </p:blipFill>
        <p:spPr>
          <a:xfrm>
            <a:off x="5837728" y="1634541"/>
            <a:ext cx="966547" cy="862785"/>
          </a:xfrm>
          <a:prstGeom prst="rect">
            <a:avLst/>
          </a:prstGeom>
        </p:spPr>
      </p:pic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04983AD0-F175-4487-A956-2C19E470127B}"/>
              </a:ext>
            </a:extLst>
          </p:cNvPr>
          <p:cNvSpPr txBox="1">
            <a:spLocks/>
          </p:cNvSpPr>
          <p:nvPr/>
        </p:nvSpPr>
        <p:spPr>
          <a:xfrm>
            <a:off x="1472702" y="228598"/>
            <a:ext cx="6234120" cy="501217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800" b="1" kern="1200">
                <a:solidFill>
                  <a:srgbClr val="00374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GB" b="0" dirty="0">
                <a:solidFill>
                  <a:srgbClr val="0F2633"/>
                </a:solidFill>
              </a:rPr>
              <a:t>Skillnet Ireland </a:t>
            </a:r>
            <a:r>
              <a:rPr lang="en-GB" dirty="0">
                <a:solidFill>
                  <a:srgbClr val="0F2633"/>
                </a:solidFill>
              </a:rPr>
              <a:t>Areas of Focus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359FC86-EB56-4E12-A276-66F76577D18E}"/>
              </a:ext>
            </a:extLst>
          </p:cNvPr>
          <p:cNvCxnSpPr>
            <a:cxnSpLocks/>
          </p:cNvCxnSpPr>
          <p:nvPr/>
        </p:nvCxnSpPr>
        <p:spPr>
          <a:xfrm>
            <a:off x="2381692" y="796152"/>
            <a:ext cx="4450361" cy="0"/>
          </a:xfrm>
          <a:prstGeom prst="line">
            <a:avLst/>
          </a:prstGeom>
          <a:ln w="19050">
            <a:solidFill>
              <a:srgbClr val="71B2C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Shape&#10;&#10;Description automatically generated with low confidence">
            <a:extLst>
              <a:ext uri="{FF2B5EF4-FFF2-40B4-BE49-F238E27FC236}">
                <a16:creationId xmlns:a16="http://schemas.microsoft.com/office/drawing/2014/main" id="{4E4B442F-8F32-4913-B202-ACC2C8B19DD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4967" b="48927"/>
          <a:stretch/>
        </p:blipFill>
        <p:spPr>
          <a:xfrm rot="16200000">
            <a:off x="501825" y="-469934"/>
            <a:ext cx="1101601" cy="2105249"/>
          </a:xfrm>
          <a:prstGeom prst="rect">
            <a:avLst/>
          </a:prstGeom>
        </p:spPr>
      </p:pic>
      <p:pic>
        <p:nvPicPr>
          <p:cNvPr id="25" name="Picture 24" descr="Shape&#10;&#10;Description automatically generated with low confidence">
            <a:extLst>
              <a:ext uri="{FF2B5EF4-FFF2-40B4-BE49-F238E27FC236}">
                <a16:creationId xmlns:a16="http://schemas.microsoft.com/office/drawing/2014/main" id="{A3209B2A-FD0D-4394-9374-1D6A7341576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4967" b="48927"/>
          <a:stretch/>
        </p:blipFill>
        <p:spPr>
          <a:xfrm rot="16200000">
            <a:off x="7537682" y="-474138"/>
            <a:ext cx="1101601" cy="210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784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140942" y="2517257"/>
            <a:ext cx="1734638" cy="573653"/>
          </a:xfrm>
          <a:prstGeom prst="roundRect">
            <a:avLst/>
          </a:prstGeom>
          <a:solidFill>
            <a:srgbClr val="002A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Business and Employer Representatives </a:t>
            </a:r>
            <a:r>
              <a:rPr lang="en-US" sz="1200" b="1" dirty="0">
                <a:solidFill>
                  <a:schemeClr val="bg1"/>
                </a:solidFill>
              </a:rPr>
              <a:t>(7)</a:t>
            </a:r>
            <a:endParaRPr lang="en-IE" sz="1200" b="1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027850" y="2517257"/>
            <a:ext cx="1590339" cy="573653"/>
          </a:xfrm>
          <a:prstGeom prst="roundRect">
            <a:avLst/>
          </a:prstGeom>
          <a:solidFill>
            <a:srgbClr val="002A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Employee Representatives</a:t>
            </a:r>
            <a:r>
              <a:rPr lang="en-US" sz="1200" b="1" dirty="0">
                <a:solidFill>
                  <a:schemeClr val="bg1"/>
                </a:solidFill>
              </a:rPr>
              <a:t> (3)</a:t>
            </a:r>
            <a:endParaRPr lang="en-IE" sz="1200" b="1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746074" y="2527876"/>
            <a:ext cx="1703361" cy="573653"/>
          </a:xfrm>
          <a:prstGeom prst="roundRect">
            <a:avLst/>
          </a:prstGeom>
          <a:solidFill>
            <a:srgbClr val="002A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Ministerial Representatives </a:t>
            </a:r>
            <a:r>
              <a:rPr lang="en-US" sz="1200" b="1" dirty="0">
                <a:solidFill>
                  <a:schemeClr val="bg1"/>
                </a:solidFill>
              </a:rPr>
              <a:t>(3)</a:t>
            </a:r>
            <a:endParaRPr lang="en-IE" sz="1200" b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52526" y="3471180"/>
            <a:ext cx="5952930" cy="121323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rgbClr val="002A3A"/>
                </a:solidFill>
              </a:rPr>
              <a:t> </a:t>
            </a:r>
            <a:endParaRPr lang="en-IE" sz="1600" b="1" dirty="0">
              <a:solidFill>
                <a:srgbClr val="002A3A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039157" y="3806103"/>
            <a:ext cx="1065425" cy="800369"/>
          </a:xfrm>
          <a:prstGeom prst="roundRect">
            <a:avLst/>
          </a:prstGeom>
          <a:solidFill>
            <a:srgbClr val="71B2C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Delivery Effectiveness</a:t>
            </a:r>
            <a:endParaRPr lang="en-IE" sz="1200" dirty="0">
              <a:solidFill>
                <a:schemeClr val="bg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831518" y="3793800"/>
            <a:ext cx="1065425" cy="800369"/>
          </a:xfrm>
          <a:prstGeom prst="roundRect">
            <a:avLst/>
          </a:prstGeom>
          <a:solidFill>
            <a:srgbClr val="71B2C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Strategy &amp; Policy Alignment </a:t>
            </a:r>
            <a:endParaRPr lang="en-IE" sz="1200" dirty="0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235776" y="3805825"/>
            <a:ext cx="1065425" cy="800369"/>
          </a:xfrm>
          <a:prstGeom prst="roundRect">
            <a:avLst/>
          </a:prstGeom>
          <a:solidFill>
            <a:srgbClr val="71B2C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Funding &amp; Operations</a:t>
            </a:r>
            <a:endParaRPr lang="en-IE" sz="1200" dirty="0">
              <a:solidFill>
                <a:schemeClr val="bg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662068" y="3795062"/>
            <a:ext cx="1128858" cy="800369"/>
          </a:xfrm>
          <a:prstGeom prst="roundRect">
            <a:avLst/>
          </a:prstGeom>
          <a:solidFill>
            <a:srgbClr val="71B2C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Communications &amp; Marketing</a:t>
            </a:r>
            <a:endParaRPr lang="en-IE" sz="1200" dirty="0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472141" y="3806103"/>
            <a:ext cx="1065425" cy="800369"/>
          </a:xfrm>
          <a:prstGeom prst="roundRect">
            <a:avLst/>
          </a:prstGeom>
          <a:solidFill>
            <a:srgbClr val="71B2C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IE" sz="1200" dirty="0">
                <a:solidFill>
                  <a:schemeClr val="bg1"/>
                </a:solidFill>
              </a:rPr>
              <a:t>Finance, Governance  </a:t>
            </a:r>
            <a:br>
              <a:rPr lang="en-IE" sz="1200" dirty="0">
                <a:solidFill>
                  <a:schemeClr val="bg1"/>
                </a:solidFill>
              </a:rPr>
            </a:br>
            <a:r>
              <a:rPr lang="en-IE" sz="1200" dirty="0">
                <a:solidFill>
                  <a:schemeClr val="bg1"/>
                </a:solidFill>
              </a:rPr>
              <a:t>&amp; Risk </a:t>
            </a:r>
          </a:p>
        </p:txBody>
      </p:sp>
      <p:cxnSp>
        <p:nvCxnSpPr>
          <p:cNvPr id="27" name="Straight Connector 26"/>
          <p:cNvCxnSpPr>
            <a:cxnSpLocks/>
          </p:cNvCxnSpPr>
          <p:nvPr/>
        </p:nvCxnSpPr>
        <p:spPr>
          <a:xfrm>
            <a:off x="0" y="3387201"/>
            <a:ext cx="9144000" cy="0"/>
          </a:xfrm>
          <a:prstGeom prst="line">
            <a:avLst/>
          </a:prstGeom>
          <a:ln w="3175">
            <a:solidFill>
              <a:srgbClr val="002A3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0" y="1923959"/>
            <a:ext cx="9144000" cy="0"/>
          </a:xfrm>
          <a:prstGeom prst="line">
            <a:avLst/>
          </a:prstGeom>
          <a:ln w="3175">
            <a:solidFill>
              <a:srgbClr val="002A3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08275FED-8F2D-405C-B1C3-09EAA03286CD}"/>
              </a:ext>
            </a:extLst>
          </p:cNvPr>
          <p:cNvSpPr/>
          <p:nvPr/>
        </p:nvSpPr>
        <p:spPr>
          <a:xfrm>
            <a:off x="1200149" y="1037235"/>
            <a:ext cx="15090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400" b="1" dirty="0">
                <a:solidFill>
                  <a:srgbClr val="0F2633"/>
                </a:solidFill>
                <a:latin typeface="+mj-lt"/>
              </a:rPr>
              <a:t>Minister </a:t>
            </a:r>
          </a:p>
          <a:p>
            <a:r>
              <a:rPr lang="en-IE" sz="1400" dirty="0">
                <a:solidFill>
                  <a:srgbClr val="0F2633"/>
                </a:solidFill>
                <a:latin typeface="+mj-lt"/>
              </a:rPr>
              <a:t>Simon Harris TD</a:t>
            </a:r>
            <a:endParaRPr lang="en-US" sz="1100" i="1" dirty="0">
              <a:solidFill>
                <a:srgbClr val="0F2633"/>
              </a:solidFill>
              <a:latin typeface="+mj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87B4289-0923-4C5E-AD50-A5E2E11E8368}"/>
              </a:ext>
            </a:extLst>
          </p:cNvPr>
          <p:cNvSpPr/>
          <p:nvPr/>
        </p:nvSpPr>
        <p:spPr>
          <a:xfrm>
            <a:off x="1199130" y="2478492"/>
            <a:ext cx="17346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400" b="1" dirty="0">
                <a:solidFill>
                  <a:srgbClr val="0F2633"/>
                </a:solidFill>
                <a:latin typeface="+mj-lt"/>
              </a:rPr>
              <a:t>Chairperson</a:t>
            </a:r>
            <a:r>
              <a:rPr lang="en-IE" sz="1400" dirty="0">
                <a:solidFill>
                  <a:srgbClr val="0F2633"/>
                </a:solidFill>
                <a:latin typeface="+mj-lt"/>
              </a:rPr>
              <a:t> </a:t>
            </a:r>
          </a:p>
          <a:p>
            <a:r>
              <a:rPr lang="en-IE" sz="1400" dirty="0">
                <a:solidFill>
                  <a:srgbClr val="0F2633"/>
                </a:solidFill>
                <a:latin typeface="+mj-lt"/>
              </a:rPr>
              <a:t>Brendan McGinty</a:t>
            </a:r>
            <a:endParaRPr lang="en-US" sz="1100" i="1" dirty="0">
              <a:solidFill>
                <a:srgbClr val="0F2633"/>
              </a:solidFill>
              <a:latin typeface="+mj-l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09ED61F-4BCE-4708-B256-DEF0738B4FCD}"/>
              </a:ext>
            </a:extLst>
          </p:cNvPr>
          <p:cNvSpPr/>
          <p:nvPr/>
        </p:nvSpPr>
        <p:spPr>
          <a:xfrm>
            <a:off x="1133199" y="3913247"/>
            <a:ext cx="17346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400" b="1" dirty="0">
                <a:solidFill>
                  <a:srgbClr val="0F2633"/>
                </a:solidFill>
                <a:latin typeface="+mj-lt"/>
              </a:rPr>
              <a:t>Chief Executive</a:t>
            </a:r>
            <a:r>
              <a:rPr lang="en-IE" sz="1400" dirty="0">
                <a:solidFill>
                  <a:srgbClr val="0F2633"/>
                </a:solidFill>
                <a:latin typeface="+mj-lt"/>
              </a:rPr>
              <a:t> </a:t>
            </a:r>
          </a:p>
          <a:p>
            <a:r>
              <a:rPr lang="en-IE" sz="1400" dirty="0">
                <a:solidFill>
                  <a:srgbClr val="0F2633"/>
                </a:solidFill>
                <a:latin typeface="+mj-lt"/>
              </a:rPr>
              <a:t>Paul Healy</a:t>
            </a:r>
            <a:endParaRPr lang="en-US" sz="1100" i="1" dirty="0">
              <a:solidFill>
                <a:srgbClr val="0F2633"/>
              </a:solidFill>
              <a:latin typeface="+mj-l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74E2615-43C0-4F59-BD7D-89F947F5F160}"/>
              </a:ext>
            </a:extLst>
          </p:cNvPr>
          <p:cNvSpPr/>
          <p:nvPr/>
        </p:nvSpPr>
        <p:spPr>
          <a:xfrm>
            <a:off x="3621983" y="1097140"/>
            <a:ext cx="42140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F2633"/>
                </a:solidFill>
              </a:rPr>
              <a:t>Department of Further and Higher Education, Research, Innovation and Science</a:t>
            </a:r>
            <a:endParaRPr lang="en-IE" sz="1400" b="1" dirty="0">
              <a:solidFill>
                <a:srgbClr val="0F2633"/>
              </a:solidFill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FBC92DD3-A16A-4151-A417-6041C8151921}"/>
              </a:ext>
            </a:extLst>
          </p:cNvPr>
          <p:cNvSpPr txBox="1">
            <a:spLocks/>
          </p:cNvSpPr>
          <p:nvPr/>
        </p:nvSpPr>
        <p:spPr>
          <a:xfrm>
            <a:off x="2840868" y="3437500"/>
            <a:ext cx="5776246" cy="501217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800" b="1" kern="1200">
                <a:solidFill>
                  <a:srgbClr val="00374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1400" dirty="0">
                <a:solidFill>
                  <a:srgbClr val="0F2633"/>
                </a:solidFill>
              </a:rPr>
              <a:t>Skillnet Ireland Organisation (32 Staff)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1CA9B873-EBE4-404F-AFFA-91B33DB11DCE}"/>
              </a:ext>
            </a:extLst>
          </p:cNvPr>
          <p:cNvSpPr txBox="1">
            <a:spLocks/>
          </p:cNvSpPr>
          <p:nvPr/>
        </p:nvSpPr>
        <p:spPr>
          <a:xfrm>
            <a:off x="2880364" y="2151502"/>
            <a:ext cx="6263636" cy="501217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800" b="1" kern="1200">
                <a:solidFill>
                  <a:srgbClr val="00374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1400" dirty="0">
                <a:solidFill>
                  <a:srgbClr val="0F2633"/>
                </a:solidFill>
              </a:rPr>
              <a:t>Skillnet Ireland (Est 1999): Board Composition </a:t>
            </a:r>
          </a:p>
        </p:txBody>
      </p:sp>
      <p:pic>
        <p:nvPicPr>
          <p:cNvPr id="40" name="Picture 39" descr="A group of men in suits&#10;&#10;Description automatically generated with low confidence">
            <a:extLst>
              <a:ext uri="{FF2B5EF4-FFF2-40B4-BE49-F238E27FC236}">
                <a16:creationId xmlns:a16="http://schemas.microsoft.com/office/drawing/2014/main" id="{CAB78711-F2AD-4F9A-B181-A8C0FE7073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6" t="29259" r="66669" b="15092"/>
          <a:stretch/>
        </p:blipFill>
        <p:spPr>
          <a:xfrm>
            <a:off x="173695" y="3636716"/>
            <a:ext cx="1026455" cy="1014729"/>
          </a:xfrm>
          <a:prstGeom prst="rect">
            <a:avLst/>
          </a:prstGeom>
        </p:spPr>
      </p:pic>
      <p:pic>
        <p:nvPicPr>
          <p:cNvPr id="42" name="Picture 41" descr="A group of men in suits&#10;&#10;Description automatically generated with low confidence">
            <a:extLst>
              <a:ext uri="{FF2B5EF4-FFF2-40B4-BE49-F238E27FC236}">
                <a16:creationId xmlns:a16="http://schemas.microsoft.com/office/drawing/2014/main" id="{CD2B009B-12D7-4DBE-8289-AE8EC1F423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167" t="28706" r="33168" b="15645"/>
          <a:stretch/>
        </p:blipFill>
        <p:spPr>
          <a:xfrm>
            <a:off x="173695" y="2204801"/>
            <a:ext cx="1026455" cy="1014729"/>
          </a:xfrm>
          <a:prstGeom prst="rect">
            <a:avLst/>
          </a:prstGeom>
        </p:spPr>
      </p:pic>
      <p:pic>
        <p:nvPicPr>
          <p:cNvPr id="44" name="Picture 43" descr="A group of men in suits&#10;&#10;Description automatically generated with low confidence">
            <a:extLst>
              <a:ext uri="{FF2B5EF4-FFF2-40B4-BE49-F238E27FC236}">
                <a16:creationId xmlns:a16="http://schemas.microsoft.com/office/drawing/2014/main" id="{0EAA34F9-FED8-49DF-B218-D17D3D6346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432" t="27843" r="2903" b="16508"/>
          <a:stretch/>
        </p:blipFill>
        <p:spPr>
          <a:xfrm>
            <a:off x="110315" y="828745"/>
            <a:ext cx="1026455" cy="1014729"/>
          </a:xfrm>
          <a:prstGeom prst="rect">
            <a:avLst/>
          </a:prstGeom>
        </p:spPr>
      </p:pic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9481BEF5-D2B1-4AF8-A3EC-5F77B142C39F}"/>
              </a:ext>
            </a:extLst>
          </p:cNvPr>
          <p:cNvSpPr txBox="1">
            <a:spLocks/>
          </p:cNvSpPr>
          <p:nvPr/>
        </p:nvSpPr>
        <p:spPr>
          <a:xfrm>
            <a:off x="1835992" y="228598"/>
            <a:ext cx="5471753" cy="501217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800" b="1" kern="1200">
                <a:solidFill>
                  <a:srgbClr val="00374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GB" dirty="0">
                <a:solidFill>
                  <a:srgbClr val="0F2633"/>
                </a:solidFill>
              </a:rPr>
              <a:t>Status and Reporting Structure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F5FB847-1F96-406C-9108-945AA993D9C0}"/>
              </a:ext>
            </a:extLst>
          </p:cNvPr>
          <p:cNvCxnSpPr>
            <a:cxnSpLocks/>
          </p:cNvCxnSpPr>
          <p:nvPr/>
        </p:nvCxnSpPr>
        <p:spPr>
          <a:xfrm>
            <a:off x="2311586" y="796152"/>
            <a:ext cx="4556353" cy="0"/>
          </a:xfrm>
          <a:prstGeom prst="line">
            <a:avLst/>
          </a:prstGeom>
          <a:ln w="19050">
            <a:solidFill>
              <a:srgbClr val="64A7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477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B13E974-C8DB-4055-AF69-FF3128BD25B9}"/>
              </a:ext>
            </a:extLst>
          </p:cNvPr>
          <p:cNvSpPr/>
          <p:nvPr/>
        </p:nvSpPr>
        <p:spPr>
          <a:xfrm>
            <a:off x="297849" y="1564961"/>
            <a:ext cx="6159029" cy="98488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Clr>
                <a:srgbClr val="64A70B"/>
              </a:buClr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rgbClr val="002A3A"/>
                </a:solidFill>
                <a:cs typeface="Arial" panose="020B0604020202020204" pitchFamily="34" charset="0"/>
              </a:rPr>
              <a:t>Exchequer Funding from Ireland’s National Training Fund </a:t>
            </a:r>
          </a:p>
          <a:p>
            <a:pPr marL="457200" indent="-457200">
              <a:spcBef>
                <a:spcPts val="600"/>
              </a:spcBef>
              <a:buClr>
                <a:srgbClr val="64A70B"/>
              </a:buClr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rgbClr val="002A3A"/>
                </a:solidFill>
                <a:cs typeface="Arial" panose="020B0604020202020204" pitchFamily="34" charset="0"/>
              </a:rPr>
              <a:t>Private Sector Co Investment on Programmes </a:t>
            </a:r>
          </a:p>
          <a:p>
            <a:pPr marL="457200" indent="-457200">
              <a:spcBef>
                <a:spcPts val="600"/>
              </a:spcBef>
              <a:buClr>
                <a:srgbClr val="64A70B"/>
              </a:buClr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rgbClr val="002A3A"/>
                </a:solidFill>
                <a:cs typeface="Arial" panose="020B0604020202020204" pitchFamily="34" charset="0"/>
              </a:rPr>
              <a:t>EU Programme Funding  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1C2282A4-1F19-4ECB-8F23-90D67448BA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693178"/>
              </p:ext>
            </p:extLst>
          </p:nvPr>
        </p:nvGraphicFramePr>
        <p:xfrm>
          <a:off x="1579227" y="2748225"/>
          <a:ext cx="5486634" cy="163740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65578">
                  <a:extLst>
                    <a:ext uri="{9D8B030D-6E8A-4147-A177-3AD203B41FA5}">
                      <a16:colId xmlns:a16="http://schemas.microsoft.com/office/drawing/2014/main" val="2971654352"/>
                    </a:ext>
                  </a:extLst>
                </a:gridCol>
                <a:gridCol w="2821056">
                  <a:extLst>
                    <a:ext uri="{9D8B030D-6E8A-4147-A177-3AD203B41FA5}">
                      <a16:colId xmlns:a16="http://schemas.microsoft.com/office/drawing/2014/main" val="4250599132"/>
                    </a:ext>
                  </a:extLst>
                </a:gridCol>
              </a:tblGrid>
              <a:tr h="316523">
                <a:tc>
                  <a:txBody>
                    <a:bodyPr/>
                    <a:lstStyle/>
                    <a:p>
                      <a:r>
                        <a:rPr lang="en-GB" sz="1400" dirty="0"/>
                        <a:t>Source </a:t>
                      </a:r>
                    </a:p>
                  </a:txBody>
                  <a:tcPr>
                    <a:solidFill>
                      <a:srgbClr val="64A70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 2022 Amount (€ Million)</a:t>
                      </a:r>
                    </a:p>
                  </a:txBody>
                  <a:tcPr>
                    <a:solidFill>
                      <a:srgbClr val="64A70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809230"/>
                  </a:ext>
                </a:extLst>
              </a:tr>
              <a:tr h="330221">
                <a:tc>
                  <a:txBody>
                    <a:bodyPr/>
                    <a:lstStyle/>
                    <a:p>
                      <a:r>
                        <a:rPr lang="en-GB" sz="1400" dirty="0"/>
                        <a:t>National Training Fund</a:t>
                      </a:r>
                    </a:p>
                  </a:txBody>
                  <a:tcPr>
                    <a:solidFill>
                      <a:srgbClr val="D9D9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€42</a:t>
                      </a:r>
                    </a:p>
                  </a:txBody>
                  <a:tcPr>
                    <a:solidFill>
                      <a:srgbClr val="D9D9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125623"/>
                  </a:ext>
                </a:extLst>
              </a:tr>
              <a:tr h="330221">
                <a:tc>
                  <a:txBody>
                    <a:bodyPr/>
                    <a:lstStyle/>
                    <a:p>
                      <a:r>
                        <a:rPr lang="en-GB" sz="1400" dirty="0"/>
                        <a:t>Private Sector Co-Investment </a:t>
                      </a:r>
                    </a:p>
                  </a:txBody>
                  <a:tcPr>
                    <a:solidFill>
                      <a:srgbClr val="D9D9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€25</a:t>
                      </a:r>
                    </a:p>
                  </a:txBody>
                  <a:tcPr>
                    <a:solidFill>
                      <a:srgbClr val="D9D9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159724"/>
                  </a:ext>
                </a:extLst>
              </a:tr>
              <a:tr h="330221">
                <a:tc>
                  <a:txBody>
                    <a:bodyPr/>
                    <a:lstStyle/>
                    <a:p>
                      <a:r>
                        <a:rPr lang="en-GB" sz="1400" dirty="0"/>
                        <a:t>EU Programmes </a:t>
                      </a:r>
                    </a:p>
                  </a:txBody>
                  <a:tcPr>
                    <a:solidFill>
                      <a:srgbClr val="D9D9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€11</a:t>
                      </a:r>
                    </a:p>
                  </a:txBody>
                  <a:tcPr>
                    <a:solidFill>
                      <a:srgbClr val="D9D9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34043"/>
                  </a:ext>
                </a:extLst>
              </a:tr>
              <a:tr h="330221">
                <a:tc>
                  <a:txBody>
                    <a:bodyPr/>
                    <a:lstStyle/>
                    <a:p>
                      <a:r>
                        <a:rPr lang="en-GB" sz="1400" b="1" dirty="0"/>
                        <a:t>Total </a:t>
                      </a:r>
                    </a:p>
                  </a:txBody>
                  <a:tcPr>
                    <a:solidFill>
                      <a:srgbClr val="D9D9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€78</a:t>
                      </a:r>
                    </a:p>
                  </a:txBody>
                  <a:tcPr>
                    <a:solidFill>
                      <a:srgbClr val="D9D9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595553"/>
                  </a:ext>
                </a:extLst>
              </a:tr>
            </a:tbl>
          </a:graphicData>
        </a:graphic>
      </p:graphicFrame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965505A5-E9FF-4661-9B20-DB79BAA725A6}"/>
              </a:ext>
            </a:extLst>
          </p:cNvPr>
          <p:cNvSpPr txBox="1">
            <a:spLocks/>
          </p:cNvSpPr>
          <p:nvPr/>
        </p:nvSpPr>
        <p:spPr>
          <a:xfrm>
            <a:off x="297849" y="264753"/>
            <a:ext cx="2658002" cy="501217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800" b="1" kern="1200">
                <a:solidFill>
                  <a:srgbClr val="00374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b="0" dirty="0">
                <a:solidFill>
                  <a:srgbClr val="0F2633"/>
                </a:solidFill>
              </a:rPr>
              <a:t>Skillnet Ireland</a:t>
            </a:r>
          </a:p>
          <a:p>
            <a:pPr>
              <a:spcBef>
                <a:spcPts val="0"/>
              </a:spcBef>
            </a:pPr>
            <a:r>
              <a:rPr lang="en-GB" dirty="0">
                <a:solidFill>
                  <a:srgbClr val="0F2633"/>
                </a:solidFill>
              </a:rPr>
              <a:t>Funding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C90B28F-75F5-4CDE-B521-8D012C86C4C9}"/>
              </a:ext>
            </a:extLst>
          </p:cNvPr>
          <p:cNvCxnSpPr>
            <a:cxnSpLocks/>
          </p:cNvCxnSpPr>
          <p:nvPr/>
        </p:nvCxnSpPr>
        <p:spPr>
          <a:xfrm>
            <a:off x="390627" y="1252330"/>
            <a:ext cx="1193624" cy="0"/>
          </a:xfrm>
          <a:prstGeom prst="line">
            <a:avLst/>
          </a:prstGeom>
          <a:ln w="19050">
            <a:solidFill>
              <a:srgbClr val="64A7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1C196D4C-5822-476F-B1E2-5348431C54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17" r="4064" b="77107"/>
          <a:stretch/>
        </p:blipFill>
        <p:spPr>
          <a:xfrm rot="16200000">
            <a:off x="6122292" y="1996954"/>
            <a:ext cx="4767514" cy="1105786"/>
          </a:xfrm>
          <a:prstGeom prst="rect">
            <a:avLst/>
          </a:prstGeom>
        </p:spPr>
      </p:pic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47F93CD3-5F15-4A5E-97A4-B223E84772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17" t="1" r="4064" b="82023"/>
          <a:stretch/>
        </p:blipFill>
        <p:spPr>
          <a:xfrm rot="16200000">
            <a:off x="5230929" y="2115685"/>
            <a:ext cx="4767514" cy="86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636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0BEAD4D-4145-48CA-9A12-69C059DBA39B}"/>
              </a:ext>
            </a:extLst>
          </p:cNvPr>
          <p:cNvCxnSpPr>
            <a:cxnSpLocks/>
          </p:cNvCxnSpPr>
          <p:nvPr/>
        </p:nvCxnSpPr>
        <p:spPr>
          <a:xfrm>
            <a:off x="337957" y="3266565"/>
            <a:ext cx="8150042" cy="22252"/>
          </a:xfrm>
          <a:prstGeom prst="line">
            <a:avLst/>
          </a:prstGeom>
          <a:ln w="12700">
            <a:solidFill>
              <a:srgbClr val="71B2C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4D5F1F5-B43F-4C66-A303-CCDCE9BD5097}"/>
              </a:ext>
            </a:extLst>
          </p:cNvPr>
          <p:cNvCxnSpPr>
            <a:cxnSpLocks/>
          </p:cNvCxnSpPr>
          <p:nvPr/>
        </p:nvCxnSpPr>
        <p:spPr>
          <a:xfrm>
            <a:off x="3120998" y="1881399"/>
            <a:ext cx="0" cy="2846439"/>
          </a:xfrm>
          <a:prstGeom prst="line">
            <a:avLst/>
          </a:prstGeom>
          <a:ln w="12700">
            <a:solidFill>
              <a:srgbClr val="71B2C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6E5BB2DA-95D1-41F1-934D-9F9656F7F132}"/>
              </a:ext>
            </a:extLst>
          </p:cNvPr>
          <p:cNvSpPr txBox="1">
            <a:spLocks/>
          </p:cNvSpPr>
          <p:nvPr/>
        </p:nvSpPr>
        <p:spPr>
          <a:xfrm>
            <a:off x="1482571" y="1915913"/>
            <a:ext cx="1442894" cy="1055151"/>
          </a:xfrm>
          <a:prstGeom prst="rect">
            <a:avLst/>
          </a:prstGeom>
        </p:spPr>
        <p:txBody>
          <a:bodyPr vert="horz" wrap="none" lIns="90000" tIns="108000" anchor="t" anchorCtr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75" b="1" dirty="0">
                <a:solidFill>
                  <a:srgbClr val="00374A"/>
                </a:solidFill>
              </a:rPr>
              <a:t>Leadership &amp; </a:t>
            </a:r>
          </a:p>
          <a:p>
            <a:pPr marL="0" indent="0">
              <a:buNone/>
            </a:pPr>
            <a:r>
              <a:rPr lang="en-US" sz="1575" b="1" dirty="0">
                <a:solidFill>
                  <a:srgbClr val="00374A"/>
                </a:solidFill>
              </a:rPr>
              <a:t>Management </a:t>
            </a:r>
          </a:p>
          <a:p>
            <a:pPr marL="0" indent="0">
              <a:buNone/>
            </a:pPr>
            <a:r>
              <a:rPr lang="en-US" sz="1575" b="1" dirty="0">
                <a:solidFill>
                  <a:srgbClr val="00374A"/>
                </a:solidFill>
              </a:rPr>
              <a:t>Development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662A9170-7282-4497-87D2-CB5A8848CA5C}"/>
              </a:ext>
            </a:extLst>
          </p:cNvPr>
          <p:cNvSpPr txBox="1">
            <a:spLocks/>
          </p:cNvSpPr>
          <p:nvPr/>
        </p:nvSpPr>
        <p:spPr>
          <a:xfrm>
            <a:off x="7311314" y="3536598"/>
            <a:ext cx="1750191" cy="755019"/>
          </a:xfrm>
          <a:prstGeom prst="rect">
            <a:avLst/>
          </a:prstGeom>
        </p:spPr>
        <p:txBody>
          <a:bodyPr vert="horz" wrap="none" lIns="90000" tIns="10800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75" b="1" dirty="0">
                <a:solidFill>
                  <a:srgbClr val="00374A"/>
                </a:solidFill>
              </a:rPr>
              <a:t>Networking</a:t>
            </a:r>
          </a:p>
          <a:p>
            <a:pPr marL="0" indent="0">
              <a:buNone/>
            </a:pPr>
            <a:r>
              <a:rPr lang="en-US" sz="1575" b="1" dirty="0">
                <a:solidFill>
                  <a:srgbClr val="00374A"/>
                </a:solidFill>
                <a:ea typeface="Calibri" charset="0"/>
                <a:cs typeface="Calibri" charset="0"/>
              </a:rPr>
              <a:t>&amp; Informal </a:t>
            </a:r>
          </a:p>
          <a:p>
            <a:pPr marL="0" indent="0">
              <a:buNone/>
            </a:pPr>
            <a:r>
              <a:rPr lang="en-US" sz="1575" b="1" dirty="0">
                <a:solidFill>
                  <a:srgbClr val="00374A"/>
                </a:solidFill>
                <a:ea typeface="Calibri" charset="0"/>
                <a:cs typeface="Calibri" charset="0"/>
              </a:rPr>
              <a:t>Learning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396A0C2-5A96-4AC8-8B45-B4FB818E7D3D}"/>
              </a:ext>
            </a:extLst>
          </p:cNvPr>
          <p:cNvSpPr txBox="1">
            <a:spLocks/>
          </p:cNvSpPr>
          <p:nvPr/>
        </p:nvSpPr>
        <p:spPr>
          <a:xfrm>
            <a:off x="1499501" y="3557009"/>
            <a:ext cx="1331429" cy="878714"/>
          </a:xfrm>
          <a:prstGeom prst="rect">
            <a:avLst/>
          </a:prstGeom>
        </p:spPr>
        <p:txBody>
          <a:bodyPr vert="horz" wrap="none" lIns="90000" tIns="10800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b="1" dirty="0">
                <a:solidFill>
                  <a:srgbClr val="00374A"/>
                </a:solidFill>
              </a:rPr>
              <a:t>Academic</a:t>
            </a:r>
          </a:p>
          <a:p>
            <a:pPr marL="0" indent="0">
              <a:buNone/>
            </a:pPr>
            <a:r>
              <a:rPr lang="en-US" sz="1575" b="1" dirty="0">
                <a:solidFill>
                  <a:srgbClr val="00374A"/>
                </a:solidFill>
              </a:rPr>
              <a:t>Co-Creation</a:t>
            </a:r>
            <a:r>
              <a:rPr lang="en-US" sz="1500" b="1" dirty="0">
                <a:solidFill>
                  <a:srgbClr val="00374A"/>
                </a:solidFill>
              </a:rPr>
              <a:t> &amp;</a:t>
            </a:r>
          </a:p>
          <a:p>
            <a:pPr marL="0" indent="0">
              <a:buNone/>
            </a:pPr>
            <a:r>
              <a:rPr lang="en-US" sz="1500" b="1" dirty="0">
                <a:solidFill>
                  <a:srgbClr val="00374A"/>
                </a:solidFill>
              </a:rPr>
              <a:t>Research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814C5E6-39DB-471B-A39B-CEC1E28AD99F}"/>
              </a:ext>
            </a:extLst>
          </p:cNvPr>
          <p:cNvCxnSpPr>
            <a:cxnSpLocks/>
          </p:cNvCxnSpPr>
          <p:nvPr/>
        </p:nvCxnSpPr>
        <p:spPr>
          <a:xfrm>
            <a:off x="6021376" y="1881400"/>
            <a:ext cx="0" cy="2857565"/>
          </a:xfrm>
          <a:prstGeom prst="line">
            <a:avLst/>
          </a:prstGeom>
          <a:ln w="12700">
            <a:solidFill>
              <a:srgbClr val="71B2C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2973B346-3CA7-42D8-93E2-27092FD2AE53}"/>
              </a:ext>
            </a:extLst>
          </p:cNvPr>
          <p:cNvSpPr txBox="1">
            <a:spLocks/>
          </p:cNvSpPr>
          <p:nvPr/>
        </p:nvSpPr>
        <p:spPr>
          <a:xfrm>
            <a:off x="4456483" y="1911348"/>
            <a:ext cx="1427498" cy="1053311"/>
          </a:xfrm>
          <a:prstGeom prst="rect">
            <a:avLst/>
          </a:prstGeom>
        </p:spPr>
        <p:txBody>
          <a:bodyPr vert="horz" wrap="none" lIns="90000" tIns="108000" anchor="t" anchorCtr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75" b="1" dirty="0" err="1">
                <a:solidFill>
                  <a:srgbClr val="00374A"/>
                </a:solidFill>
              </a:rPr>
              <a:t>Specialised</a:t>
            </a:r>
            <a:r>
              <a:rPr lang="en-US" sz="1575" b="1" dirty="0">
                <a:solidFill>
                  <a:srgbClr val="00374A"/>
                </a:solidFill>
              </a:rPr>
              <a:t>, </a:t>
            </a:r>
          </a:p>
          <a:p>
            <a:pPr marL="0" indent="0">
              <a:buNone/>
            </a:pPr>
            <a:r>
              <a:rPr lang="en-US" sz="1575" b="1" dirty="0">
                <a:solidFill>
                  <a:srgbClr val="00374A"/>
                </a:solidFill>
              </a:rPr>
              <a:t>Sector Specific </a:t>
            </a:r>
          </a:p>
          <a:p>
            <a:pPr marL="0" indent="0">
              <a:buNone/>
            </a:pPr>
            <a:r>
              <a:rPr lang="en-US" sz="1575" b="1" dirty="0">
                <a:solidFill>
                  <a:srgbClr val="00374A"/>
                </a:solidFill>
              </a:rPr>
              <a:t>Upskilling</a:t>
            </a:r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B7BE1700-C7FC-4275-A797-62AD9AD2D453}"/>
              </a:ext>
            </a:extLst>
          </p:cNvPr>
          <p:cNvSpPr txBox="1">
            <a:spLocks/>
          </p:cNvSpPr>
          <p:nvPr/>
        </p:nvSpPr>
        <p:spPr>
          <a:xfrm>
            <a:off x="7311314" y="2058321"/>
            <a:ext cx="1447582" cy="889034"/>
          </a:xfrm>
          <a:prstGeom prst="rect">
            <a:avLst/>
          </a:prstGeom>
        </p:spPr>
        <p:txBody>
          <a:bodyPr vert="horz" wrap="none" lIns="90000" tIns="108000" anchor="t" anchorCtr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75" b="1" dirty="0">
                <a:solidFill>
                  <a:srgbClr val="00374A"/>
                </a:solidFill>
              </a:rPr>
              <a:t>Mentoring</a:t>
            </a:r>
          </a:p>
          <a:p>
            <a:pPr marL="0" indent="0">
              <a:buNone/>
            </a:pPr>
            <a:r>
              <a:rPr lang="en-US" sz="1575" b="1" dirty="0">
                <a:solidFill>
                  <a:srgbClr val="00374A"/>
                </a:solidFill>
              </a:rPr>
              <a:t>&amp; Coaching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B79D6349-D4CB-402C-A07E-4D154CB29BAD}"/>
              </a:ext>
            </a:extLst>
          </p:cNvPr>
          <p:cNvSpPr txBox="1">
            <a:spLocks/>
          </p:cNvSpPr>
          <p:nvPr/>
        </p:nvSpPr>
        <p:spPr>
          <a:xfrm>
            <a:off x="615586" y="4171026"/>
            <a:ext cx="8041871" cy="689239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733" b="1" kern="1200">
                <a:solidFill>
                  <a:srgbClr val="00374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Placeholder 1">
            <a:extLst>
              <a:ext uri="{FF2B5EF4-FFF2-40B4-BE49-F238E27FC236}">
                <a16:creationId xmlns:a16="http://schemas.microsoft.com/office/drawing/2014/main" id="{91E43755-BE30-4CB0-96E2-E367F9A1143F}"/>
              </a:ext>
            </a:extLst>
          </p:cNvPr>
          <p:cNvSpPr txBox="1">
            <a:spLocks/>
          </p:cNvSpPr>
          <p:nvPr/>
        </p:nvSpPr>
        <p:spPr>
          <a:xfrm>
            <a:off x="4490357" y="3536599"/>
            <a:ext cx="1476483" cy="1053311"/>
          </a:xfrm>
          <a:prstGeom prst="rect">
            <a:avLst/>
          </a:prstGeom>
        </p:spPr>
        <p:txBody>
          <a:bodyPr vert="horz" wrap="none" lIns="90000" tIns="108000" anchor="t" anchorCtr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75" b="1" dirty="0">
                <a:solidFill>
                  <a:srgbClr val="00374A"/>
                </a:solidFill>
              </a:rPr>
              <a:t>Continuing</a:t>
            </a:r>
          </a:p>
          <a:p>
            <a:pPr marL="0" indent="0">
              <a:buNone/>
            </a:pPr>
            <a:r>
              <a:rPr lang="en-US" sz="1575" b="1" dirty="0">
                <a:solidFill>
                  <a:srgbClr val="00374A"/>
                </a:solidFill>
              </a:rPr>
              <a:t>Professional</a:t>
            </a:r>
          </a:p>
          <a:p>
            <a:pPr marL="0" indent="0">
              <a:buNone/>
            </a:pPr>
            <a:r>
              <a:rPr lang="en-US" sz="1575" b="1" dirty="0">
                <a:solidFill>
                  <a:srgbClr val="00374A"/>
                </a:solidFill>
              </a:rPr>
              <a:t>Development</a:t>
            </a:r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DF803229-C3E3-494C-A9A5-288B737A1C79}"/>
              </a:ext>
            </a:extLst>
          </p:cNvPr>
          <p:cNvSpPr txBox="1">
            <a:spLocks/>
          </p:cNvSpPr>
          <p:nvPr/>
        </p:nvSpPr>
        <p:spPr>
          <a:xfrm>
            <a:off x="1" y="151251"/>
            <a:ext cx="9144000" cy="501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733" b="1" kern="1200">
                <a:solidFill>
                  <a:srgbClr val="00374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2700" b="0" dirty="0"/>
              <a:t>Skillnet Ireland</a:t>
            </a:r>
            <a:br>
              <a:rPr lang="en-GB" sz="2700" b="0" dirty="0"/>
            </a:br>
            <a:r>
              <a:rPr lang="en-GB" sz="2700" dirty="0">
                <a:solidFill>
                  <a:srgbClr val="64A70B"/>
                </a:solidFill>
              </a:rPr>
              <a:t>Champions </a:t>
            </a:r>
            <a:r>
              <a:rPr lang="en-GB" sz="2700" u="sng" dirty="0">
                <a:solidFill>
                  <a:srgbClr val="64A70B"/>
                </a:solidFill>
              </a:rPr>
              <a:t>all</a:t>
            </a:r>
            <a:r>
              <a:rPr lang="en-GB" sz="2700" dirty="0">
                <a:solidFill>
                  <a:srgbClr val="64A70B"/>
                </a:solidFill>
              </a:rPr>
              <a:t> learning that </a:t>
            </a:r>
            <a:r>
              <a:rPr lang="en-GB" sz="2700" u="sng" dirty="0">
                <a:solidFill>
                  <a:srgbClr val="64A70B"/>
                </a:solidFill>
              </a:rPr>
              <a:t>builds</a:t>
            </a:r>
            <a:r>
              <a:rPr lang="en-GB" sz="2700" dirty="0">
                <a:solidFill>
                  <a:srgbClr val="64A70B"/>
                </a:solidFill>
              </a:rPr>
              <a:t> </a:t>
            </a:r>
            <a:r>
              <a:rPr lang="en-GB" sz="2700" u="sng" dirty="0">
                <a:solidFill>
                  <a:srgbClr val="64A70B"/>
                </a:solidFill>
              </a:rPr>
              <a:t>talent</a:t>
            </a:r>
            <a:r>
              <a:rPr lang="en-GB" sz="2700" dirty="0"/>
              <a:t>.</a:t>
            </a:r>
          </a:p>
        </p:txBody>
      </p:sp>
      <p:pic>
        <p:nvPicPr>
          <p:cNvPr id="29" name="Picture 28" descr="Shape&#10;&#10;Description automatically generated with low confidence">
            <a:extLst>
              <a:ext uri="{FF2B5EF4-FFF2-40B4-BE49-F238E27FC236}">
                <a16:creationId xmlns:a16="http://schemas.microsoft.com/office/drawing/2014/main" id="{2D9F97AC-B588-4337-A886-3BB92CBA59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967" b="62566"/>
          <a:stretch/>
        </p:blipFill>
        <p:spPr>
          <a:xfrm rot="16200000">
            <a:off x="165544" y="-100804"/>
            <a:ext cx="826201" cy="1157287"/>
          </a:xfrm>
          <a:prstGeom prst="rect">
            <a:avLst/>
          </a:prstGeom>
        </p:spPr>
      </p:pic>
      <p:pic>
        <p:nvPicPr>
          <p:cNvPr id="31" name="Picture 30" descr="Shape&#10;&#10;Description automatically generated with low confidence">
            <a:extLst>
              <a:ext uri="{FF2B5EF4-FFF2-40B4-BE49-F238E27FC236}">
                <a16:creationId xmlns:a16="http://schemas.microsoft.com/office/drawing/2014/main" id="{C2AF41F6-87A0-4F6D-82BB-90322BC316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075" r="2940" b="62566"/>
          <a:stretch/>
        </p:blipFill>
        <p:spPr>
          <a:xfrm rot="16200000">
            <a:off x="476524" y="417099"/>
            <a:ext cx="218996" cy="1157287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C3CA042-0F81-46B0-8D28-E0135B58F68F}"/>
              </a:ext>
            </a:extLst>
          </p:cNvPr>
          <p:cNvCxnSpPr>
            <a:cxnSpLocks/>
          </p:cNvCxnSpPr>
          <p:nvPr/>
        </p:nvCxnSpPr>
        <p:spPr>
          <a:xfrm>
            <a:off x="1482571" y="1111496"/>
            <a:ext cx="6175529" cy="0"/>
          </a:xfrm>
          <a:prstGeom prst="line">
            <a:avLst/>
          </a:prstGeom>
          <a:ln w="19050">
            <a:solidFill>
              <a:srgbClr val="71B2C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34" descr="Shape&#10;&#10;Description automatically generated with low confidence">
            <a:extLst>
              <a:ext uri="{FF2B5EF4-FFF2-40B4-BE49-F238E27FC236}">
                <a16:creationId xmlns:a16="http://schemas.microsoft.com/office/drawing/2014/main" id="{AB058570-4670-4CE5-B68F-F92D027E65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967" b="62566"/>
          <a:stretch/>
        </p:blipFill>
        <p:spPr>
          <a:xfrm rot="16200000">
            <a:off x="8119533" y="-100804"/>
            <a:ext cx="826201" cy="1157287"/>
          </a:xfrm>
          <a:prstGeom prst="rect">
            <a:avLst/>
          </a:prstGeom>
        </p:spPr>
      </p:pic>
      <p:pic>
        <p:nvPicPr>
          <p:cNvPr id="37" name="Picture 36" descr="Shape&#10;&#10;Description automatically generated with low confidence">
            <a:extLst>
              <a:ext uri="{FF2B5EF4-FFF2-40B4-BE49-F238E27FC236}">
                <a16:creationId xmlns:a16="http://schemas.microsoft.com/office/drawing/2014/main" id="{787C811C-623F-4FB8-B340-6C3C82FAB5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075" r="2940" b="62566"/>
          <a:stretch/>
        </p:blipFill>
        <p:spPr>
          <a:xfrm rot="16200000">
            <a:off x="8430514" y="417099"/>
            <a:ext cx="218996" cy="1157287"/>
          </a:xfrm>
          <a:prstGeom prst="rect">
            <a:avLst/>
          </a:prstGeom>
        </p:spPr>
      </p:pic>
      <p:pic>
        <p:nvPicPr>
          <p:cNvPr id="4" name="Picture 3" descr="Application, icon&#10;&#10;Description automatically generated">
            <a:extLst>
              <a:ext uri="{FF2B5EF4-FFF2-40B4-BE49-F238E27FC236}">
                <a16:creationId xmlns:a16="http://schemas.microsoft.com/office/drawing/2014/main" id="{826CB072-B1C9-4C7E-B34A-C72D3DD541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015" b="48620"/>
          <a:stretch/>
        </p:blipFill>
        <p:spPr>
          <a:xfrm>
            <a:off x="-183702" y="1329559"/>
            <a:ext cx="1706105" cy="1761918"/>
          </a:xfrm>
          <a:prstGeom prst="rect">
            <a:avLst/>
          </a:prstGeom>
        </p:spPr>
      </p:pic>
      <p:pic>
        <p:nvPicPr>
          <p:cNvPr id="38" name="Picture 37" descr="Application, icon&#10;&#10;Description automatically generated">
            <a:extLst>
              <a:ext uri="{FF2B5EF4-FFF2-40B4-BE49-F238E27FC236}">
                <a16:creationId xmlns:a16="http://schemas.microsoft.com/office/drawing/2014/main" id="{3DBA1530-94DF-47F9-9D62-DE324EFDEC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9" r="43615" b="55091"/>
          <a:stretch/>
        </p:blipFill>
        <p:spPr>
          <a:xfrm>
            <a:off x="3316532" y="1430707"/>
            <a:ext cx="1092221" cy="1540032"/>
          </a:xfrm>
          <a:prstGeom prst="rect">
            <a:avLst/>
          </a:prstGeom>
        </p:spPr>
      </p:pic>
      <p:pic>
        <p:nvPicPr>
          <p:cNvPr id="39" name="Picture 38" descr="Application, icon&#10;&#10;Description automatically generated">
            <a:extLst>
              <a:ext uri="{FF2B5EF4-FFF2-40B4-BE49-F238E27FC236}">
                <a16:creationId xmlns:a16="http://schemas.microsoft.com/office/drawing/2014/main" id="{54BB92B4-6C7B-4C12-B155-30FB822CD4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17" b="53699"/>
          <a:stretch/>
        </p:blipFill>
        <p:spPr>
          <a:xfrm>
            <a:off x="6179879" y="1410622"/>
            <a:ext cx="1663260" cy="1587752"/>
          </a:xfrm>
          <a:prstGeom prst="rect">
            <a:avLst/>
          </a:prstGeom>
        </p:spPr>
      </p:pic>
      <p:pic>
        <p:nvPicPr>
          <p:cNvPr id="40" name="Picture 39" descr="Application, icon&#10;&#10;Description automatically generated">
            <a:extLst>
              <a:ext uri="{FF2B5EF4-FFF2-40B4-BE49-F238E27FC236}">
                <a16:creationId xmlns:a16="http://schemas.microsoft.com/office/drawing/2014/main" id="{446CE89D-F609-4C6E-B319-DB20C57A55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71" r="71735"/>
          <a:stretch/>
        </p:blipFill>
        <p:spPr>
          <a:xfrm>
            <a:off x="-183702" y="3472302"/>
            <a:ext cx="1723122" cy="1691609"/>
          </a:xfrm>
          <a:prstGeom prst="rect">
            <a:avLst/>
          </a:prstGeom>
        </p:spPr>
      </p:pic>
      <p:pic>
        <p:nvPicPr>
          <p:cNvPr id="41" name="Picture 40" descr="Application, icon&#10;&#10;Description automatically generated">
            <a:extLst>
              <a:ext uri="{FF2B5EF4-FFF2-40B4-BE49-F238E27FC236}">
                <a16:creationId xmlns:a16="http://schemas.microsoft.com/office/drawing/2014/main" id="{FC2DA1A7-2E48-4BAD-85A5-72A3021E0D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4" t="52028" r="44082"/>
          <a:stretch/>
        </p:blipFill>
        <p:spPr>
          <a:xfrm>
            <a:off x="3179956" y="3518847"/>
            <a:ext cx="1310402" cy="1645064"/>
          </a:xfrm>
          <a:prstGeom prst="rect">
            <a:avLst/>
          </a:prstGeom>
        </p:spPr>
      </p:pic>
      <p:pic>
        <p:nvPicPr>
          <p:cNvPr id="42" name="Picture 41" descr="Application, icon&#10;&#10;Description automatically generated">
            <a:extLst>
              <a:ext uri="{FF2B5EF4-FFF2-40B4-BE49-F238E27FC236}">
                <a16:creationId xmlns:a16="http://schemas.microsoft.com/office/drawing/2014/main" id="{4DACD5B3-1765-4B90-8019-D7551529FE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84" t="53141"/>
          <a:stretch/>
        </p:blipFill>
        <p:spPr>
          <a:xfrm>
            <a:off x="6238837" y="3567214"/>
            <a:ext cx="1604303" cy="1606901"/>
          </a:xfrm>
          <a:prstGeom prst="rect">
            <a:avLst/>
          </a:prstGeom>
        </p:spPr>
      </p:pic>
      <p:pic>
        <p:nvPicPr>
          <p:cNvPr id="27" name="Picture 26" descr="Shape&#10;&#10;Description automatically generated with low confidence">
            <a:extLst>
              <a:ext uri="{FF2B5EF4-FFF2-40B4-BE49-F238E27FC236}">
                <a16:creationId xmlns:a16="http://schemas.microsoft.com/office/drawing/2014/main" id="{5CCE51AD-32F1-84E6-1598-5DCCD7272C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374" b="62566"/>
          <a:stretch/>
        </p:blipFill>
        <p:spPr>
          <a:xfrm rot="16200000">
            <a:off x="322330" y="4259247"/>
            <a:ext cx="529064" cy="1157287"/>
          </a:xfrm>
          <a:prstGeom prst="rect">
            <a:avLst/>
          </a:prstGeom>
        </p:spPr>
      </p:pic>
      <p:pic>
        <p:nvPicPr>
          <p:cNvPr id="30" name="Picture 29" descr="Shape&#10;&#10;Description automatically generated with low confidence">
            <a:extLst>
              <a:ext uri="{FF2B5EF4-FFF2-40B4-BE49-F238E27FC236}">
                <a16:creationId xmlns:a16="http://schemas.microsoft.com/office/drawing/2014/main" id="{F9857A18-ED6D-8CB8-CD7C-AC8E73ADAF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374" b="62566"/>
          <a:stretch/>
        </p:blipFill>
        <p:spPr>
          <a:xfrm rot="16200000">
            <a:off x="3826182" y="4266715"/>
            <a:ext cx="529064" cy="1157287"/>
          </a:xfrm>
          <a:prstGeom prst="rect">
            <a:avLst/>
          </a:prstGeom>
        </p:spPr>
      </p:pic>
      <p:pic>
        <p:nvPicPr>
          <p:cNvPr id="36" name="Picture 35" descr="Shape&#10;&#10;Description automatically generated with low confidence">
            <a:extLst>
              <a:ext uri="{FF2B5EF4-FFF2-40B4-BE49-F238E27FC236}">
                <a16:creationId xmlns:a16="http://schemas.microsoft.com/office/drawing/2014/main" id="{171DF40B-37E6-958F-C660-8163732635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374" b="62566"/>
          <a:stretch/>
        </p:blipFill>
        <p:spPr>
          <a:xfrm rot="16200000">
            <a:off x="2643465" y="4266715"/>
            <a:ext cx="529064" cy="1157287"/>
          </a:xfrm>
          <a:prstGeom prst="rect">
            <a:avLst/>
          </a:prstGeom>
        </p:spPr>
      </p:pic>
      <p:pic>
        <p:nvPicPr>
          <p:cNvPr id="43" name="Picture 42" descr="Shape&#10;&#10;Description automatically generated with low confidence">
            <a:extLst>
              <a:ext uri="{FF2B5EF4-FFF2-40B4-BE49-F238E27FC236}">
                <a16:creationId xmlns:a16="http://schemas.microsoft.com/office/drawing/2014/main" id="{419BB6AF-AE05-525E-ECC2-ADC73F4CBC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374" b="62566"/>
          <a:stretch/>
        </p:blipFill>
        <p:spPr>
          <a:xfrm rot="16200000">
            <a:off x="1466378" y="4259247"/>
            <a:ext cx="529064" cy="1157287"/>
          </a:xfrm>
          <a:prstGeom prst="rect">
            <a:avLst/>
          </a:prstGeom>
        </p:spPr>
      </p:pic>
      <p:pic>
        <p:nvPicPr>
          <p:cNvPr id="44" name="Picture 43" descr="Shape&#10;&#10;Description automatically generated with low confidence">
            <a:extLst>
              <a:ext uri="{FF2B5EF4-FFF2-40B4-BE49-F238E27FC236}">
                <a16:creationId xmlns:a16="http://schemas.microsoft.com/office/drawing/2014/main" id="{0D17FB00-9D54-224B-9168-6898D51E4E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374" b="62566"/>
          <a:stretch/>
        </p:blipFill>
        <p:spPr>
          <a:xfrm rot="16200000">
            <a:off x="7322933" y="4273087"/>
            <a:ext cx="529064" cy="1157287"/>
          </a:xfrm>
          <a:prstGeom prst="rect">
            <a:avLst/>
          </a:prstGeom>
        </p:spPr>
      </p:pic>
      <p:pic>
        <p:nvPicPr>
          <p:cNvPr id="45" name="Picture 44" descr="Shape&#10;&#10;Description automatically generated with low confidence">
            <a:extLst>
              <a:ext uri="{FF2B5EF4-FFF2-40B4-BE49-F238E27FC236}">
                <a16:creationId xmlns:a16="http://schemas.microsoft.com/office/drawing/2014/main" id="{B857C728-1193-D7E8-A34D-C7EDB2EA81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374" b="62566"/>
          <a:stretch/>
        </p:blipFill>
        <p:spPr>
          <a:xfrm rot="16200000">
            <a:off x="4988560" y="4273086"/>
            <a:ext cx="529064" cy="1157287"/>
          </a:xfrm>
          <a:prstGeom prst="rect">
            <a:avLst/>
          </a:prstGeom>
        </p:spPr>
      </p:pic>
      <p:pic>
        <p:nvPicPr>
          <p:cNvPr id="46" name="Picture 45" descr="Shape&#10;&#10;Description automatically generated with low confidence">
            <a:extLst>
              <a:ext uri="{FF2B5EF4-FFF2-40B4-BE49-F238E27FC236}">
                <a16:creationId xmlns:a16="http://schemas.microsoft.com/office/drawing/2014/main" id="{9845389B-F827-B9C6-D957-46FDD6BFAF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374" b="62566"/>
          <a:stretch/>
        </p:blipFill>
        <p:spPr>
          <a:xfrm rot="16200000">
            <a:off x="6165646" y="4263363"/>
            <a:ext cx="529064" cy="1157287"/>
          </a:xfrm>
          <a:prstGeom prst="rect">
            <a:avLst/>
          </a:prstGeom>
        </p:spPr>
      </p:pic>
      <p:pic>
        <p:nvPicPr>
          <p:cNvPr id="47" name="Picture 46" descr="Shape&#10;&#10;Description automatically generated with low confidence">
            <a:extLst>
              <a:ext uri="{FF2B5EF4-FFF2-40B4-BE49-F238E27FC236}">
                <a16:creationId xmlns:a16="http://schemas.microsoft.com/office/drawing/2014/main" id="{E8EDC0CF-7C63-AED3-AEED-EE0E3F01B0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374" b="62566"/>
          <a:stretch/>
        </p:blipFill>
        <p:spPr>
          <a:xfrm rot="16200000">
            <a:off x="8468947" y="4259248"/>
            <a:ext cx="529064" cy="115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66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430707-4AE2-43D3-84F4-DE8787BAA5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5895" y="901660"/>
            <a:ext cx="9123904" cy="372313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/>
              <a:t>Purpose</a:t>
            </a:r>
            <a:r>
              <a:rPr lang="en-GB" sz="1800" dirty="0"/>
              <a:t>: To initiate, fund and develop industry /higher education collaborations:</a:t>
            </a:r>
          </a:p>
          <a:p>
            <a:endParaRPr lang="en-GB" sz="900" dirty="0"/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374A"/>
                </a:solidFill>
              </a:rPr>
              <a:t>Focused on future skills.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374A"/>
                </a:solidFill>
              </a:rPr>
              <a:t>Where gaps are identified in current provision.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374A"/>
                </a:solidFill>
              </a:rPr>
              <a:t>Enterprise led-approach: Needs/gaps identified by companies in the first instance. Collated by the Skillnet and proposed to Skillnet Ireland for development funding </a:t>
            </a:r>
            <a:r>
              <a:rPr lang="en-GB" sz="1600" dirty="0"/>
              <a:t>. </a:t>
            </a:r>
          </a:p>
          <a:p>
            <a:pPr lvl="1" indent="0">
              <a:buNone/>
            </a:pPr>
            <a:endParaRPr lang="en-GB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Engagement with HEIs, partnering with the Skillnet Network (&amp; its member companies) to develop new programmes.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Developed programmes then delivered on a cost-sharing basis between Skillnet and companies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Ireland's first post-grad in AI, Blockchain, MEng in Digitalisation of Manufacturing, </a:t>
            </a:r>
          </a:p>
          <a:p>
            <a:r>
              <a:rPr lang="en-GB" sz="1800" dirty="0"/>
              <a:t>FinTech, and many more developed through the Skillnet Ireland Future Skills Programme. 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265D4B-3B63-4A39-BB60-1C726DDC85C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27037" y="278959"/>
            <a:ext cx="8566237" cy="501217"/>
          </a:xfrm>
        </p:spPr>
        <p:txBody>
          <a:bodyPr/>
          <a:lstStyle/>
          <a:p>
            <a:r>
              <a:rPr lang="en-GB" sz="2400" dirty="0"/>
              <a:t>Skillnet Ireland Future Skills Programme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5029557-8203-5E8F-BBDA-5179A1E29E20}"/>
              </a:ext>
            </a:extLst>
          </p:cNvPr>
          <p:cNvCxnSpPr>
            <a:cxnSpLocks/>
          </p:cNvCxnSpPr>
          <p:nvPr/>
        </p:nvCxnSpPr>
        <p:spPr>
          <a:xfrm>
            <a:off x="492835" y="780176"/>
            <a:ext cx="5666805" cy="0"/>
          </a:xfrm>
          <a:prstGeom prst="line">
            <a:avLst/>
          </a:prstGeom>
          <a:ln w="19050">
            <a:solidFill>
              <a:srgbClr val="64A7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891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ppt84B7.tmp</Template>
  <TotalTime>0</TotalTime>
  <Words>493</Words>
  <Application>Microsoft Office PowerPoint</Application>
  <PresentationFormat>On-screen Show (16:9)</PresentationFormat>
  <Paragraphs>103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BBD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mark.jordan@skillnetireland.ie</dc:creator>
  <cp:lastModifiedBy>Nora Trench Bowles</cp:lastModifiedBy>
  <cp:revision>1003</cp:revision>
  <cp:lastPrinted>2019-11-04T12:32:04Z</cp:lastPrinted>
  <dcterms:created xsi:type="dcterms:W3CDTF">2018-04-13T13:27:55Z</dcterms:created>
  <dcterms:modified xsi:type="dcterms:W3CDTF">2022-05-23T13:20:56Z</dcterms:modified>
</cp:coreProperties>
</file>