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800" b="0" i="0" u="none" strike="noStrike">
                <a:solidFill>
                  <a:srgbClr val="595959"/>
                </a:solidFill>
                <a:latin typeface="Calibri"/>
              </a:defRPr>
            </a:pPr>
            <a:r>
              <a:rPr sz="1800" b="0" i="0" u="none" strike="noStrike">
                <a:solidFill>
                  <a:srgbClr val="595959"/>
                </a:solidFill>
                <a:latin typeface="Calibri"/>
              </a:rPr>
              <a:t>Chart Title</a:t>
            </a:r>
          </a:p>
        </c:rich>
      </c:tx>
      <c:layout>
        <c:manualLayout>
          <c:xMode val="edge"/>
          <c:yMode val="edge"/>
          <c:x val="0.43689099999999997"/>
          <c:y val="0"/>
          <c:w val="0.126217"/>
          <c:h val="9.6681699999999995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2189900000000002E-2"/>
          <c:y val="9.6681699999999995E-2"/>
          <c:w val="0.95281000000000005"/>
          <c:h val="0.783120000000000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CA08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7-411E-8CAE-41CD3EC548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F8931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7-411E-8CAE-41CD3EC548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CE8D3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77-411E-8CAE-41CD3EC54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4214800000000001"/>
          <c:y val="0.95296800000000004"/>
          <c:w val="0.33932400000000001"/>
          <c:h val="4.70324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Slide Op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2" y="6147820"/>
            <a:ext cx="1366991" cy="67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45" y="6202179"/>
            <a:ext cx="2257105" cy="60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111" y="6190701"/>
            <a:ext cx="1059996" cy="63041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Master Title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Master 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Author: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4131" y="94885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2" y="6147820"/>
            <a:ext cx="1366991" cy="67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45" y="6202179"/>
            <a:ext cx="2257105" cy="60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111" y="6190701"/>
            <a:ext cx="1059996" cy="63041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BULLET POINT TEMPLAT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BULLET POINT TEMPLATE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FontTx/>
              <a:buChar char="➢"/>
              <a:defRPr sz="2400"/>
            </a:lvl1pPr>
            <a:lvl2pPr marL="685800" indent="-228600">
              <a:buFontTx/>
              <a:buChar char="➢"/>
              <a:defRPr sz="2400"/>
            </a:lvl2pPr>
            <a:lvl3pPr marL="1143000" indent="-228600">
              <a:buFontTx/>
              <a:buChar char="➢"/>
              <a:defRPr sz="2400"/>
            </a:lvl3pPr>
            <a:lvl4pPr marL="1600200" indent="-228600">
              <a:buFontTx/>
              <a:buChar char="➢"/>
              <a:defRPr sz="2400"/>
            </a:lvl4pPr>
            <a:lvl5pPr marL="2057400" indent="-228600">
              <a:buFontTx/>
              <a:buChar char="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4131" y="94885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2" y="6147820"/>
            <a:ext cx="1366991" cy="67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45" y="6202179"/>
            <a:ext cx="2257105" cy="60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111" y="6190701"/>
            <a:ext cx="1059996" cy="63041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GRAPH TEMPLAT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GRAPH TEMPLATE</a:t>
            </a:r>
          </a:p>
        </p:txBody>
      </p:sp>
      <p:graphicFrame>
        <p:nvGraphicFramePr>
          <p:cNvPr id="147" name="Chart 11"/>
          <p:cNvGraphicFramePr/>
          <p:nvPr/>
        </p:nvGraphicFramePr>
        <p:xfrm>
          <a:off x="1999165" y="2014436"/>
          <a:ext cx="7654105" cy="388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4131" y="94885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2" y="6147820"/>
            <a:ext cx="1366991" cy="67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45" y="6202179"/>
            <a:ext cx="2257105" cy="60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111" y="6190701"/>
            <a:ext cx="1059996" cy="63041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 12"/>
          <p:cNvSpPr/>
          <p:nvPr/>
        </p:nvSpPr>
        <p:spPr>
          <a:xfrm>
            <a:off x="0" y="-1"/>
            <a:ext cx="12192000" cy="1690690"/>
          </a:xfrm>
          <a:prstGeom prst="rect">
            <a:avLst/>
          </a:prstGeom>
          <a:solidFill>
            <a:srgbClr val="FFCA0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COMPARE AND OR CONTRAST USING TABLES"/>
          <p:cNvSpPr txBox="1"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COMPARE AND OR CONTRAST USING TABLES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2400" b="1"/>
            </a:lvl1pPr>
            <a:lvl2pPr marL="0" indent="457200" algn="ctr">
              <a:buSzTx/>
              <a:buFontTx/>
              <a:buNone/>
              <a:defRPr sz="2400" b="1"/>
            </a:lvl2pPr>
            <a:lvl3pPr marL="0" indent="914400" algn="ctr">
              <a:buSzTx/>
              <a:buFontTx/>
              <a:buNone/>
              <a:defRPr sz="2400" b="1"/>
            </a:lvl3pPr>
            <a:lvl4pPr marL="0" indent="1371600" algn="ctr">
              <a:buSzTx/>
              <a:buFontTx/>
              <a:buNone/>
              <a:defRPr sz="2400" b="1"/>
            </a:lvl4pPr>
            <a:lvl5pPr marL="0" indent="1828800" algn="ctr">
              <a:buSzTx/>
              <a:buFontTx/>
              <a:buNone/>
              <a:defRPr sz="2400" b="1"/>
            </a:lvl5pPr>
          </a:lstStyle>
          <a:p>
            <a:r>
              <a:t>2020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2400" b="1"/>
            </a:lvl1pPr>
          </a:lstStyle>
          <a:p>
            <a:r>
              <a:t>2021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4131" y="94885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163" name="Table 10"/>
          <p:cNvGraphicFramePr/>
          <p:nvPr/>
        </p:nvGraphicFramePr>
        <p:xfrm>
          <a:off x="1656757" y="2612425"/>
          <a:ext cx="3523849" cy="323279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6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Title</a:t>
                      </a:r>
                    </a:p>
                  </a:txBody>
                  <a:tcPr marL="45720" marR="45720" horzOverflow="overflow"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Title</a:t>
                      </a:r>
                    </a:p>
                  </a:txBody>
                  <a:tcPr marL="45720" marR="45720" horzOverflow="overflow">
                    <a:solidFill>
                      <a:srgbClr val="FFCA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1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EC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E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1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F5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1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EC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E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" name="Table 10"/>
          <p:cNvGraphicFramePr/>
          <p:nvPr/>
        </p:nvGraphicFramePr>
        <p:xfrm>
          <a:off x="7001870" y="2612425"/>
          <a:ext cx="3523849" cy="323279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6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Title</a:t>
                      </a:r>
                    </a:p>
                  </a:txBody>
                  <a:tcPr marL="45720" marR="45720" horzOverflow="overflow"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Title</a:t>
                      </a:r>
                    </a:p>
                  </a:txBody>
                  <a:tcPr marL="45720" marR="45720" horzOverflow="overflow">
                    <a:solidFill>
                      <a:srgbClr val="FFCA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1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EC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E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1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F5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1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EC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FE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2" y="6147820"/>
            <a:ext cx="1366991" cy="67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45" y="6202179"/>
            <a:ext cx="2257105" cy="60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111" y="6190701"/>
            <a:ext cx="1059996" cy="63041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4131" y="94885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2" y="6147820"/>
            <a:ext cx="1366991" cy="67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45" y="6202179"/>
            <a:ext cx="2257105" cy="60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111" y="6190701"/>
            <a:ext cx="1059996" cy="63041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Any Questions?"/>
          <p:cNvSpPr txBox="1">
            <a:spLocks noGrp="1"/>
          </p:cNvSpPr>
          <p:nvPr>
            <p:ph type="title" hasCustomPrompt="1"/>
          </p:nvPr>
        </p:nvSpPr>
        <p:spPr>
          <a:xfrm>
            <a:off x="3956260" y="2182853"/>
            <a:ext cx="3932238" cy="1600201"/>
          </a:xfrm>
          <a:prstGeom prst="rect">
            <a:avLst/>
          </a:prstGeom>
          <a:solidFill>
            <a:srgbClr val="FFFFFF"/>
          </a:solidFill>
        </p:spPr>
        <p:txBody>
          <a:bodyPr anchor="b"/>
          <a:lstStyle>
            <a:lvl1pPr algn="ctr">
              <a:defRPr sz="3200"/>
            </a:lvl1pPr>
          </a:lstStyle>
          <a:p>
            <a:r>
              <a:t>Any Questions?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435" y="5567343"/>
            <a:ext cx="2494264" cy="1219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96866" y="5764622"/>
            <a:ext cx="2813997" cy="95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2462" y="5615780"/>
            <a:ext cx="4428935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fitu/courses/pgcertdti/" TargetMode="External"/><Relationship Id="rId2" Type="http://schemas.openxmlformats.org/officeDocument/2006/relationships/hyperlink" Target="mailto:amyjane.troy@ucc.ie?subject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amy-jane-tro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5"/>
          <p:cNvSpPr/>
          <p:nvPr/>
        </p:nvSpPr>
        <p:spPr>
          <a:xfrm>
            <a:off x="5708905" y="0"/>
            <a:ext cx="6483096" cy="6858000"/>
          </a:xfrm>
          <a:prstGeom prst="rect">
            <a:avLst/>
          </a:prstGeom>
          <a:gradFill>
            <a:gsLst>
              <a:gs pos="0">
                <a:srgbClr val="FFCA08">
                  <a:alpha val="82000"/>
                </a:srgbClr>
              </a:gs>
              <a:gs pos="25000">
                <a:srgbClr val="FFCA08">
                  <a:alpha val="60000"/>
                </a:srgbClr>
              </a:gs>
              <a:gs pos="94000">
                <a:srgbClr val="B6A29A"/>
              </a:gs>
              <a:gs pos="100000">
                <a:srgbClr val="B6A29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6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789566" y="4932390"/>
            <a:ext cx="3154222" cy="192561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Oval 19"/>
          <p:cNvSpPr/>
          <p:nvPr/>
        </p:nvSpPr>
        <p:spPr>
          <a:xfrm>
            <a:off x="6089636" y="2960686"/>
            <a:ext cx="2668749" cy="266874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BC6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Freeform 71"/>
          <p:cNvSpPr/>
          <p:nvPr/>
        </p:nvSpPr>
        <p:spPr>
          <a:xfrm>
            <a:off x="8157013" y="2"/>
            <a:ext cx="4034988" cy="3428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8" y="0"/>
                </a:moveTo>
                <a:lnTo>
                  <a:pt x="21600" y="0"/>
                </a:lnTo>
                <a:lnTo>
                  <a:pt x="21600" y="15785"/>
                </a:lnTo>
                <a:lnTo>
                  <a:pt x="21155" y="16485"/>
                </a:lnTo>
                <a:cubicBezTo>
                  <a:pt x="18965" y="19609"/>
                  <a:pt x="15650" y="21600"/>
                  <a:pt x="11941" y="21600"/>
                </a:cubicBezTo>
                <a:cubicBezTo>
                  <a:pt x="5346" y="21600"/>
                  <a:pt x="0" y="15308"/>
                  <a:pt x="0" y="7546"/>
                </a:cubicBezTo>
                <a:cubicBezTo>
                  <a:pt x="0" y="5120"/>
                  <a:pt x="522" y="2838"/>
                  <a:pt x="1441" y="846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DBC6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786" y="108459"/>
            <a:ext cx="3194875" cy="190010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Freeform 75"/>
          <p:cNvSpPr/>
          <p:nvPr/>
        </p:nvSpPr>
        <p:spPr>
          <a:xfrm>
            <a:off x="9059130" y="4258569"/>
            <a:ext cx="3132870" cy="259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75" y="0"/>
                </a:moveTo>
                <a:cubicBezTo>
                  <a:pt x="15694" y="0"/>
                  <a:pt x="19450" y="2901"/>
                  <a:pt x="21377" y="7175"/>
                </a:cubicBezTo>
                <a:lnTo>
                  <a:pt x="21600" y="7733"/>
                </a:lnTo>
                <a:lnTo>
                  <a:pt x="21600" y="19685"/>
                </a:lnTo>
                <a:lnTo>
                  <a:pt x="21377" y="20244"/>
                </a:lnTo>
                <a:cubicBezTo>
                  <a:pt x="21202" y="20632"/>
                  <a:pt x="21011" y="21009"/>
                  <a:pt x="20807" y="21374"/>
                </a:cubicBezTo>
                <a:lnTo>
                  <a:pt x="20667" y="21600"/>
                </a:lnTo>
                <a:lnTo>
                  <a:pt x="2083" y="21600"/>
                </a:lnTo>
                <a:lnTo>
                  <a:pt x="1943" y="21374"/>
                </a:lnTo>
                <a:cubicBezTo>
                  <a:pt x="716" y="19186"/>
                  <a:pt x="0" y="16548"/>
                  <a:pt x="0" y="13709"/>
                </a:cubicBezTo>
                <a:cubicBezTo>
                  <a:pt x="0" y="6138"/>
                  <a:pt x="5093" y="0"/>
                  <a:pt x="11375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DBC6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2" name="Content Placeholder 4" descr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228" y="6016973"/>
            <a:ext cx="2393108" cy="5922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10"/>
          <p:cNvGrpSpPr/>
          <p:nvPr/>
        </p:nvGrpSpPr>
        <p:grpSpPr>
          <a:xfrm>
            <a:off x="-15031" y="13478"/>
            <a:ext cx="1748466" cy="6822652"/>
            <a:chOff x="0" y="0"/>
            <a:chExt cx="1748464" cy="6822650"/>
          </a:xfrm>
        </p:grpSpPr>
        <p:sp>
          <p:nvSpPr>
            <p:cNvPr id="203" name="Rectangle 9"/>
            <p:cNvSpPr/>
            <p:nvPr/>
          </p:nvSpPr>
          <p:spPr>
            <a:xfrm>
              <a:off x="29594" y="3954097"/>
              <a:ext cx="1718871" cy="1046017"/>
            </a:xfrm>
            <a:prstGeom prst="rect">
              <a:avLst/>
            </a:prstGeom>
            <a:solidFill>
              <a:srgbClr val="FFCA08"/>
            </a:solidFill>
            <a:ln w="12700" cap="flat">
              <a:solidFill>
                <a:srgbClr val="FFCA08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Rectangle 16"/>
            <p:cNvSpPr/>
            <p:nvPr/>
          </p:nvSpPr>
          <p:spPr>
            <a:xfrm>
              <a:off x="29594" y="5776634"/>
              <a:ext cx="1718871" cy="1046016"/>
            </a:xfrm>
            <a:prstGeom prst="rect">
              <a:avLst/>
            </a:prstGeom>
            <a:solidFill>
              <a:srgbClr val="0D50B3"/>
            </a:solidFill>
            <a:ln w="12700" cap="flat">
              <a:solidFill>
                <a:srgbClr val="0D50B3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Rectangle 18"/>
            <p:cNvSpPr/>
            <p:nvPr/>
          </p:nvSpPr>
          <p:spPr>
            <a:xfrm>
              <a:off x="-1" y="-1"/>
              <a:ext cx="1748466" cy="1168937"/>
            </a:xfrm>
            <a:prstGeom prst="rect">
              <a:avLst/>
            </a:prstGeom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Rectangle 20"/>
            <p:cNvSpPr/>
            <p:nvPr/>
          </p:nvSpPr>
          <p:spPr>
            <a:xfrm>
              <a:off x="29594" y="2038509"/>
              <a:ext cx="1718871" cy="1046016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rgbClr val="80808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08" name="Picture 22" descr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295" y="3767711"/>
            <a:ext cx="1963431" cy="981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25" descr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454550" y="460219"/>
            <a:ext cx="2555117" cy="1559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26" descr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786" y="991797"/>
            <a:ext cx="1285170" cy="1003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24" descr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8" y="1997"/>
            <a:ext cx="2701347" cy="1649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28" descr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476" y="24633"/>
            <a:ext cx="1481790" cy="1157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11" descr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2824379" y="4809"/>
            <a:ext cx="2388044" cy="2305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13" descr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6507" y="570980"/>
            <a:ext cx="1701482" cy="116573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le 5"/>
          <p:cNvSpPr txBox="1">
            <a:spLocks noGrp="1"/>
          </p:cNvSpPr>
          <p:nvPr>
            <p:ph type="title"/>
          </p:nvPr>
        </p:nvSpPr>
        <p:spPr>
          <a:xfrm>
            <a:off x="-6365" y="2033767"/>
            <a:ext cx="12192001" cy="1097331"/>
          </a:xfrm>
          <a:prstGeom prst="rect">
            <a:avLst/>
          </a:prstGeom>
          <a:solidFill>
            <a:srgbClr val="808080"/>
          </a:solidFill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Food Industry Training Unit (FITU) , School of Food and Nutritional Sciences,</a:t>
            </a:r>
            <a:br/>
            <a:r>
              <a:t>University College Cork .  </a:t>
            </a:r>
          </a:p>
        </p:txBody>
      </p:sp>
      <p:pic>
        <p:nvPicPr>
          <p:cNvPr id="216" name="Picture 6" descr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2433" y="5160057"/>
            <a:ext cx="2535900" cy="1243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35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xfrm>
            <a:off x="7336445" y="267145"/>
            <a:ext cx="4711012" cy="1899912"/>
          </a:xfrm>
          <a:prstGeom prst="rect">
            <a:avLst/>
          </a:prstGeom>
        </p:spPr>
        <p:txBody>
          <a:bodyPr/>
          <a:lstStyle/>
          <a:p>
            <a:r>
              <a:t>What is the Food Industry Training Unit?</a:t>
            </a:r>
            <a:br/>
            <a:endParaRPr/>
          </a:p>
        </p:txBody>
      </p:sp>
      <p:pic>
        <p:nvPicPr>
          <p:cNvPr id="222" name="Picture 4" descr="Picture 4"/>
          <p:cNvPicPr>
            <a:picLocks noChangeAspect="1"/>
          </p:cNvPicPr>
          <p:nvPr/>
        </p:nvPicPr>
        <p:blipFill>
          <a:blip r:embed="rId2"/>
          <a:srcRect l="12825" r="17891"/>
          <a:stretch>
            <a:fillRect/>
          </a:stretch>
        </p:blipFill>
        <p:spPr>
          <a:xfrm>
            <a:off x="0" y="-94258"/>
            <a:ext cx="6936391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18803" y="1972287"/>
            <a:ext cx="4087736" cy="3742762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Dedicated to </a:t>
            </a:r>
            <a:r>
              <a:rPr b="1"/>
              <a:t>part-time</a:t>
            </a:r>
            <a:r>
              <a:t> education and training for personnel at work in the food, agri-food and seafood industry</a:t>
            </a:r>
          </a:p>
          <a:p>
            <a:pPr>
              <a:defRPr sz="1700"/>
            </a:pPr>
            <a:r>
              <a:t>Part of School of Food and Nutritional Sciences, College of Science, Engineering and Food Science</a:t>
            </a:r>
          </a:p>
          <a:p>
            <a:pPr>
              <a:defRPr sz="1700"/>
            </a:pPr>
            <a:r>
              <a:t>Founded in 1993 and have had a relationship with different Skillnets for the past 19 years</a:t>
            </a:r>
          </a:p>
          <a:p>
            <a:pPr>
              <a:defRPr sz="1700"/>
            </a:pPr>
            <a:r>
              <a:t>Significant focus on collaboration and partnerships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>
            <a:spLocks noGrp="1"/>
          </p:cNvSpPr>
          <p:nvPr>
            <p:ph type="title"/>
          </p:nvPr>
        </p:nvSpPr>
        <p:spPr>
          <a:xfrm>
            <a:off x="523221" y="447210"/>
            <a:ext cx="9214599" cy="1334580"/>
          </a:xfrm>
          <a:prstGeom prst="rect">
            <a:avLst/>
          </a:prstGeom>
        </p:spPr>
        <p:txBody>
          <a:bodyPr/>
          <a:lstStyle/>
          <a:p>
            <a:r>
              <a:t>What types of Activities do FITU and Skillnet Collaborate on? </a:t>
            </a:r>
          </a:p>
        </p:txBody>
      </p:sp>
      <p:sp>
        <p:nvSpPr>
          <p:cNvPr id="22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8966" y="1703690"/>
            <a:ext cx="7701975" cy="4414306"/>
          </a:xfrm>
          <a:prstGeom prst="rect">
            <a:avLst/>
          </a:prstGeom>
        </p:spPr>
        <p:txBody>
          <a:bodyPr anchor="ctr"/>
          <a:lstStyle/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1261" b="1"/>
            </a:pPr>
            <a:r>
              <a:t>Current Accredited Courses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Diploma in Speciality Food Production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Diploma in Food Science and Technology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Diploma in Leadership for the Agri-Food Industry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Diploma in Food Manufacturing Management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Diploma in Corporate Direction (Food Business)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Postgraduate Certificate in Dairy Technology and Innovation</a:t>
            </a:r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1261" b="1"/>
            </a:pPr>
            <a:r>
              <a:t>Short Courses and Customised Training Courses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Food Process Engineering Principles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Fundamentals Cleaning in Place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Concentration and Drying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Production Supervisory Training Programme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Cheese Science and Technology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Ice Cream Science and Technology</a:t>
            </a:r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1261" b="1"/>
            </a:pPr>
            <a:r>
              <a:t>Research and new initiatives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foodlineUCC – Online and blended learning initiative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Research into the benefits of digital badges for the food, agri-food and seafood sector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Industry Needs Analysis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defRPr sz="1261"/>
            </a:pPr>
            <a:r>
              <a:t>Support in the development of new Level 9 Postgraduate Offerings</a:t>
            </a:r>
          </a:p>
        </p:txBody>
      </p:sp>
      <p:sp>
        <p:nvSpPr>
          <p:cNvPr id="227" name="Rectangle 21"/>
          <p:cNvSpPr/>
          <p:nvPr/>
        </p:nvSpPr>
        <p:spPr>
          <a:xfrm>
            <a:off x="10088880" y="0"/>
            <a:ext cx="2103121" cy="6858000"/>
          </a:xfrm>
          <a:prstGeom prst="rect">
            <a:avLst/>
          </a:prstGeom>
          <a:solidFill>
            <a:srgbClr val="FFCA0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Oval 23"/>
          <p:cNvSpPr/>
          <p:nvPr/>
        </p:nvSpPr>
        <p:spPr>
          <a:xfrm>
            <a:off x="8915399" y="2358912"/>
            <a:ext cx="2140174" cy="2140174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E224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9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70644"/>
            <a:ext cx="1462089" cy="71671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341427" y="6356350"/>
            <a:ext cx="220004" cy="3330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3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3"/>
            <a:ext cx="723883" cy="61346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32" name="Rectangle 5"/>
          <p:cNvSpPr/>
          <p:nvPr/>
        </p:nvSpPr>
        <p:spPr>
          <a:xfrm>
            <a:off x="1733221" y="2137468"/>
            <a:ext cx="4230423" cy="1143197"/>
          </a:xfrm>
          <a:prstGeom prst="rect">
            <a:avLst/>
          </a:prstGeom>
          <a:solidFill>
            <a:srgbClr val="FFCA08">
              <a:alpha val="18824"/>
            </a:srgbClr>
          </a:solidFill>
          <a:ln w="12700">
            <a:solidFill>
              <a:srgbClr val="BA930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Rectangle 9"/>
          <p:cNvSpPr/>
          <p:nvPr/>
        </p:nvSpPr>
        <p:spPr>
          <a:xfrm>
            <a:off x="1733221" y="3561650"/>
            <a:ext cx="4230423" cy="1380797"/>
          </a:xfrm>
          <a:prstGeom prst="rect">
            <a:avLst/>
          </a:prstGeom>
          <a:solidFill>
            <a:srgbClr val="FFCA08">
              <a:alpha val="18824"/>
            </a:srgbClr>
          </a:solidFill>
          <a:ln w="12700">
            <a:solidFill>
              <a:srgbClr val="BA930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Rectangle 10"/>
          <p:cNvSpPr/>
          <p:nvPr/>
        </p:nvSpPr>
        <p:spPr>
          <a:xfrm>
            <a:off x="1733221" y="5154309"/>
            <a:ext cx="5973817" cy="955159"/>
          </a:xfrm>
          <a:prstGeom prst="rect">
            <a:avLst/>
          </a:prstGeom>
          <a:solidFill>
            <a:srgbClr val="FFCA08">
              <a:alpha val="18824"/>
            </a:srgbClr>
          </a:solidFill>
          <a:ln w="12700">
            <a:solidFill>
              <a:srgbClr val="BA930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Picture 26" descr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380" y="2207256"/>
            <a:ext cx="917771" cy="716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26" descr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7683" y="5264335"/>
            <a:ext cx="1285170" cy="1003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28" descr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201" y="5217779"/>
            <a:ext cx="1059996" cy="828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13" descr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160" y="3837939"/>
            <a:ext cx="1134422" cy="777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28" descr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748" y="3837939"/>
            <a:ext cx="1059996" cy="828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28" descr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31" y="2207256"/>
            <a:ext cx="917281" cy="716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13" descr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930" y="2176998"/>
            <a:ext cx="1134422" cy="777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  <p:bldP spid="233" grpId="2" animBg="1" advAuto="0"/>
      <p:bldP spid="234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Box 3"/>
          <p:cNvSpPr/>
          <p:nvPr/>
        </p:nvSpPr>
        <p:spPr>
          <a:xfrm>
            <a:off x="0" y="201125"/>
            <a:ext cx="12192000" cy="102702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Title 1"/>
          <p:cNvSpPr txBox="1">
            <a:spLocks noGrp="1"/>
          </p:cNvSpPr>
          <p:nvPr>
            <p:ph type="title"/>
          </p:nvPr>
        </p:nvSpPr>
        <p:spPr>
          <a:xfrm>
            <a:off x="143931" y="51857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How Does the Engagement Model Work?</a:t>
            </a:r>
          </a:p>
        </p:txBody>
      </p:sp>
      <p:sp>
        <p:nvSpPr>
          <p:cNvPr id="24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838200" y="1537386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Discuss the potential offering with a relevant Skillnet to assess its feasibility and agree a funding mechanism (e.g. % funding for a course)</a:t>
            </a:r>
          </a:p>
          <a:p>
            <a:pPr>
              <a:defRPr sz="2000"/>
            </a:pPr>
            <a:r>
              <a:t>Submit a tender as required</a:t>
            </a:r>
          </a:p>
          <a:p>
            <a:pPr>
              <a:defRPr sz="2000"/>
            </a:pPr>
            <a:r>
              <a:t>FITU advertise the course and receive enrolments</a:t>
            </a:r>
          </a:p>
        </p:txBody>
      </p:sp>
      <p:pic>
        <p:nvPicPr>
          <p:cNvPr id="2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22" y="3555825"/>
            <a:ext cx="628539" cy="72928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traight Arrow Connector 7"/>
          <p:cNvSpPr/>
          <p:nvPr/>
        </p:nvSpPr>
        <p:spPr>
          <a:xfrm flipV="1">
            <a:off x="3014635" y="4098116"/>
            <a:ext cx="1356269" cy="9921"/>
          </a:xfrm>
          <a:prstGeom prst="line">
            <a:avLst/>
          </a:prstGeom>
          <a:ln w="63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21" y="3789259"/>
            <a:ext cx="1142552" cy="56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056" y="3654645"/>
            <a:ext cx="1219201" cy="599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12" y="3653992"/>
            <a:ext cx="1142551" cy="56902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traight Arrow Connector 11"/>
          <p:cNvSpPr/>
          <p:nvPr/>
        </p:nvSpPr>
        <p:spPr>
          <a:xfrm flipV="1">
            <a:off x="5115771" y="4080081"/>
            <a:ext cx="1590730" cy="9921"/>
          </a:xfrm>
          <a:prstGeom prst="line">
            <a:avLst/>
          </a:prstGeom>
          <a:ln w="63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" name="Straight Arrow Connector 12"/>
          <p:cNvSpPr/>
          <p:nvPr/>
        </p:nvSpPr>
        <p:spPr>
          <a:xfrm flipV="1">
            <a:off x="8016784" y="4054654"/>
            <a:ext cx="1590730" cy="9921"/>
          </a:xfrm>
          <a:prstGeom prst="line">
            <a:avLst/>
          </a:prstGeom>
          <a:ln w="63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" name="TextBox 13"/>
          <p:cNvSpPr txBox="1"/>
          <p:nvPr/>
        </p:nvSpPr>
        <p:spPr>
          <a:xfrm>
            <a:off x="3168060" y="4186433"/>
            <a:ext cx="1091691" cy="88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Invoice sent to student for a reduced amount </a:t>
            </a:r>
          </a:p>
          <a:p>
            <a:pPr>
              <a:defRPr sz="1000"/>
            </a:pPr>
            <a:r>
              <a:t>(The course fee less the % funding)</a:t>
            </a:r>
          </a:p>
        </p:txBody>
      </p:sp>
      <p:sp>
        <p:nvSpPr>
          <p:cNvPr id="254" name="TextBox 14"/>
          <p:cNvSpPr txBox="1"/>
          <p:nvPr/>
        </p:nvSpPr>
        <p:spPr>
          <a:xfrm>
            <a:off x="5332320" y="4186433"/>
            <a:ext cx="1091691" cy="72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Student/company make the payment directly to the specific Skillnet</a:t>
            </a:r>
          </a:p>
        </p:txBody>
      </p:sp>
      <p:sp>
        <p:nvSpPr>
          <p:cNvPr id="255" name="TextBox 15"/>
          <p:cNvSpPr txBox="1"/>
          <p:nvPr/>
        </p:nvSpPr>
        <p:spPr>
          <a:xfrm>
            <a:off x="8019610" y="3388364"/>
            <a:ext cx="1497489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UCC issue an invoice to the Skillnet for the full amount</a:t>
            </a:r>
          </a:p>
        </p:txBody>
      </p:sp>
      <p:sp>
        <p:nvSpPr>
          <p:cNvPr id="256" name="Straight Arrow Connector 16"/>
          <p:cNvSpPr/>
          <p:nvPr/>
        </p:nvSpPr>
        <p:spPr>
          <a:xfrm flipH="1">
            <a:off x="7993590" y="3771341"/>
            <a:ext cx="1619591" cy="17134"/>
          </a:xfrm>
          <a:prstGeom prst="line">
            <a:avLst/>
          </a:prstGeom>
          <a:ln w="63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" name="TextBox 17"/>
          <p:cNvSpPr txBox="1"/>
          <p:nvPr/>
        </p:nvSpPr>
        <p:spPr>
          <a:xfrm>
            <a:off x="8240545" y="4100765"/>
            <a:ext cx="1091691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Payment is made to UCC by Skillnet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4" animBg="1" advAuto="0"/>
      <p:bldP spid="247" grpId="2" animBg="1" advAuto="0"/>
      <p:bldP spid="248" grpId="1" animBg="1" advAuto="0"/>
      <p:bldP spid="249" grpId="8" animBg="1" advAuto="0"/>
      <p:bldP spid="250" grpId="7" animBg="1" advAuto="0"/>
      <p:bldP spid="251" grpId="5" animBg="1" advAuto="0"/>
      <p:bldP spid="252" grpId="10" animBg="1" advAuto="0"/>
      <p:bldP spid="253" grpId="3" animBg="1" advAuto="0"/>
      <p:bldP spid="254" grpId="6" animBg="1" advAuto="0"/>
      <p:bldP spid="256" grpId="9" animBg="1" advAuto="0"/>
      <p:bldP spid="257" grpId="1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9"/>
          <p:cNvSpPr/>
          <p:nvPr/>
        </p:nvSpPr>
        <p:spPr>
          <a:xfrm>
            <a:off x="0" y="158987"/>
            <a:ext cx="12192000" cy="1027029"/>
          </a:xfrm>
          <a:prstGeom prst="rect">
            <a:avLst/>
          </a:prstGeom>
          <a:solidFill>
            <a:srgbClr val="FFCA08"/>
          </a:solidFill>
          <a:ln>
            <a:solidFill>
              <a:srgbClr val="FFCA0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Title 1"/>
          <p:cNvSpPr txBox="1">
            <a:spLocks noGrp="1"/>
          </p:cNvSpPr>
          <p:nvPr>
            <p:ph type="title"/>
          </p:nvPr>
        </p:nvSpPr>
        <p:spPr>
          <a:xfrm>
            <a:off x="87700" y="11237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Why does the Relationship Work?</a:t>
            </a:r>
          </a:p>
        </p:txBody>
      </p:sp>
      <p:sp>
        <p:nvSpPr>
          <p:cNvPr id="26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644131" y="94885"/>
            <a:ext cx="220003" cy="3330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280" name="Content Placeholder 2"/>
          <p:cNvGrpSpPr/>
          <p:nvPr/>
        </p:nvGrpSpPr>
        <p:grpSpPr>
          <a:xfrm>
            <a:off x="3419223" y="4009543"/>
            <a:ext cx="5295373" cy="2151246"/>
            <a:chOff x="0" y="0"/>
            <a:chExt cx="5295372" cy="2151245"/>
          </a:xfrm>
        </p:grpSpPr>
        <p:grpSp>
          <p:nvGrpSpPr>
            <p:cNvPr id="264" name="Group"/>
            <p:cNvGrpSpPr/>
            <p:nvPr/>
          </p:nvGrpSpPr>
          <p:grpSpPr>
            <a:xfrm>
              <a:off x="0" y="0"/>
              <a:ext cx="1654805" cy="992883"/>
              <a:chOff x="0" y="0"/>
              <a:chExt cx="1654804" cy="992882"/>
            </a:xfrm>
          </p:grpSpPr>
          <p:sp>
            <p:nvSpPr>
              <p:cNvPr id="262" name="Rectangle"/>
              <p:cNvSpPr/>
              <p:nvPr/>
            </p:nvSpPr>
            <p:spPr>
              <a:xfrm>
                <a:off x="-1" y="-1"/>
                <a:ext cx="1654806" cy="992884"/>
              </a:xfrm>
              <a:prstGeom prst="rect">
                <a:avLst/>
              </a:prstGeom>
              <a:solidFill>
                <a:srgbClr val="381AEE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0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" name="Excellence"/>
              <p:cNvSpPr txBox="1"/>
              <p:nvPr/>
            </p:nvSpPr>
            <p:spPr>
              <a:xfrm>
                <a:off x="0" y="304628"/>
                <a:ext cx="1654805" cy="383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Excellence</a:t>
                </a:r>
              </a:p>
            </p:txBody>
          </p:sp>
        </p:grpSp>
        <p:grpSp>
          <p:nvGrpSpPr>
            <p:cNvPr id="267" name="Group"/>
            <p:cNvGrpSpPr/>
            <p:nvPr/>
          </p:nvGrpSpPr>
          <p:grpSpPr>
            <a:xfrm>
              <a:off x="1820284" y="0"/>
              <a:ext cx="1654805" cy="992883"/>
              <a:chOff x="0" y="0"/>
              <a:chExt cx="1654804" cy="992882"/>
            </a:xfrm>
          </p:grpSpPr>
          <p:sp>
            <p:nvSpPr>
              <p:cNvPr id="265" name="Rectangle"/>
              <p:cNvSpPr/>
              <p:nvPr/>
            </p:nvSpPr>
            <p:spPr>
              <a:xfrm>
                <a:off x="-1" y="-1"/>
                <a:ext cx="1654806" cy="992884"/>
              </a:xfrm>
              <a:prstGeom prst="rect">
                <a:avLst/>
              </a:prstGeom>
              <a:solidFill>
                <a:srgbClr val="FFCA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0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6" name="Partnerships"/>
              <p:cNvSpPr txBox="1"/>
              <p:nvPr/>
            </p:nvSpPr>
            <p:spPr>
              <a:xfrm>
                <a:off x="0" y="304628"/>
                <a:ext cx="1654805" cy="383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Partnerships</a:t>
                </a:r>
              </a:p>
            </p:txBody>
          </p:sp>
        </p:grpSp>
        <p:grpSp>
          <p:nvGrpSpPr>
            <p:cNvPr id="270" name="Group"/>
            <p:cNvGrpSpPr/>
            <p:nvPr/>
          </p:nvGrpSpPr>
          <p:grpSpPr>
            <a:xfrm>
              <a:off x="3640568" y="0"/>
              <a:ext cx="1654805" cy="992883"/>
              <a:chOff x="0" y="0"/>
              <a:chExt cx="1654804" cy="992882"/>
            </a:xfrm>
          </p:grpSpPr>
          <p:sp>
            <p:nvSpPr>
              <p:cNvPr id="268" name="Rectangle"/>
              <p:cNvSpPr/>
              <p:nvPr/>
            </p:nvSpPr>
            <p:spPr>
              <a:xfrm>
                <a:off x="-1" y="-1"/>
                <a:ext cx="1654806" cy="992884"/>
              </a:xfrm>
              <a:prstGeom prst="rect">
                <a:avLst/>
              </a:prstGeom>
              <a:solidFill>
                <a:srgbClr val="E6482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0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9" name="Innovation"/>
              <p:cNvSpPr txBox="1"/>
              <p:nvPr/>
            </p:nvSpPr>
            <p:spPr>
              <a:xfrm>
                <a:off x="0" y="304628"/>
                <a:ext cx="1654805" cy="383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Innovation</a:t>
                </a:r>
              </a:p>
            </p:txBody>
          </p:sp>
        </p:grpSp>
        <p:grpSp>
          <p:nvGrpSpPr>
            <p:cNvPr id="273" name="Group"/>
            <p:cNvGrpSpPr/>
            <p:nvPr/>
          </p:nvGrpSpPr>
          <p:grpSpPr>
            <a:xfrm>
              <a:off x="0" y="1158362"/>
              <a:ext cx="1654805" cy="992884"/>
              <a:chOff x="0" y="0"/>
              <a:chExt cx="1654804" cy="992882"/>
            </a:xfrm>
          </p:grpSpPr>
          <p:sp>
            <p:nvSpPr>
              <p:cNvPr id="271" name="Rectangle"/>
              <p:cNvSpPr/>
              <p:nvPr/>
            </p:nvSpPr>
            <p:spPr>
              <a:xfrm>
                <a:off x="-1" y="-1"/>
                <a:ext cx="1654806" cy="992884"/>
              </a:xfrm>
              <a:prstGeom prst="rect">
                <a:avLst/>
              </a:prstGeom>
              <a:solidFill>
                <a:srgbClr val="FFCA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0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2" name="Inclusion"/>
              <p:cNvSpPr txBox="1"/>
              <p:nvPr/>
            </p:nvSpPr>
            <p:spPr>
              <a:xfrm>
                <a:off x="0" y="304628"/>
                <a:ext cx="1654805" cy="383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Inclusion</a:t>
                </a:r>
              </a:p>
            </p:txBody>
          </p:sp>
        </p:grpSp>
        <p:grpSp>
          <p:nvGrpSpPr>
            <p:cNvPr id="276" name="Group"/>
            <p:cNvGrpSpPr/>
            <p:nvPr/>
          </p:nvGrpSpPr>
          <p:grpSpPr>
            <a:xfrm>
              <a:off x="1820284" y="1158362"/>
              <a:ext cx="1654805" cy="992884"/>
              <a:chOff x="0" y="0"/>
              <a:chExt cx="1654804" cy="992882"/>
            </a:xfrm>
          </p:grpSpPr>
          <p:sp>
            <p:nvSpPr>
              <p:cNvPr id="274" name="Rectangle"/>
              <p:cNvSpPr/>
              <p:nvPr/>
            </p:nvSpPr>
            <p:spPr>
              <a:xfrm>
                <a:off x="-1" y="-1"/>
                <a:ext cx="1654806" cy="992884"/>
              </a:xfrm>
              <a:prstGeom prst="rect">
                <a:avLst/>
              </a:prstGeom>
              <a:solidFill>
                <a:srgbClr val="80808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0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5" name="Passion"/>
              <p:cNvSpPr txBox="1"/>
              <p:nvPr/>
            </p:nvSpPr>
            <p:spPr>
              <a:xfrm>
                <a:off x="0" y="304628"/>
                <a:ext cx="1654805" cy="383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Passion</a:t>
                </a:r>
              </a:p>
            </p:txBody>
          </p:sp>
        </p:grpSp>
        <p:grpSp>
          <p:nvGrpSpPr>
            <p:cNvPr id="279" name="Group"/>
            <p:cNvGrpSpPr/>
            <p:nvPr/>
          </p:nvGrpSpPr>
          <p:grpSpPr>
            <a:xfrm>
              <a:off x="3640568" y="1158362"/>
              <a:ext cx="1654805" cy="992884"/>
              <a:chOff x="0" y="0"/>
              <a:chExt cx="1654804" cy="992882"/>
            </a:xfrm>
          </p:grpSpPr>
          <p:sp>
            <p:nvSpPr>
              <p:cNvPr id="277" name="Rectangle"/>
              <p:cNvSpPr/>
              <p:nvPr/>
            </p:nvSpPr>
            <p:spPr>
              <a:xfrm>
                <a:off x="-1" y="-1"/>
                <a:ext cx="1654806" cy="992884"/>
              </a:xfrm>
              <a:prstGeom prst="rect">
                <a:avLst/>
              </a:prstGeom>
              <a:solidFill>
                <a:srgbClr val="FFCA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0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8" name="Empowerment"/>
              <p:cNvSpPr txBox="1"/>
              <p:nvPr/>
            </p:nvSpPr>
            <p:spPr>
              <a:xfrm>
                <a:off x="0" y="304628"/>
                <a:ext cx="1654805" cy="383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Empowerment</a:t>
                </a:r>
              </a:p>
            </p:txBody>
          </p:sp>
        </p:grpSp>
      </p:grpSp>
      <p:sp>
        <p:nvSpPr>
          <p:cNvPr id="281" name="TextBox 7"/>
          <p:cNvSpPr txBox="1"/>
          <p:nvPr/>
        </p:nvSpPr>
        <p:spPr>
          <a:xfrm>
            <a:off x="4108270" y="3602983"/>
            <a:ext cx="391727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FITU Core Values Align with Skillnet</a:t>
            </a:r>
          </a:p>
        </p:txBody>
      </p:sp>
      <p:sp>
        <p:nvSpPr>
          <p:cNvPr id="282" name="Content Placeholder 2"/>
          <p:cNvSpPr txBox="1"/>
          <p:nvPr/>
        </p:nvSpPr>
        <p:spPr>
          <a:xfrm>
            <a:off x="669498" y="1561484"/>
            <a:ext cx="449048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Open door philosophy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Honest relationship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Connectedness with industry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Sustainability of ideas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Industry led ideas and action focused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1"/>
          <p:cNvSpPr txBox="1">
            <a:spLocks noGrp="1"/>
          </p:cNvSpPr>
          <p:nvPr>
            <p:ph type="title"/>
          </p:nvPr>
        </p:nvSpPr>
        <p:spPr>
          <a:xfrm>
            <a:off x="72708" y="439327"/>
            <a:ext cx="10269615" cy="1278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Contact Information</a:t>
            </a:r>
          </a:p>
        </p:txBody>
      </p:sp>
      <p:sp>
        <p:nvSpPr>
          <p:cNvPr id="28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42587" y="1704193"/>
            <a:ext cx="11294582" cy="2866319"/>
          </a:xfrm>
          <a:prstGeom prst="rect">
            <a:avLst/>
          </a:prstGeom>
        </p:spPr>
        <p:txBody>
          <a:bodyPr/>
          <a:lstStyle/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/>
            </a:pPr>
            <a:r>
              <a:t>Dr Amy-Jane Troy </a:t>
            </a:r>
          </a:p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amyjane.troy@ucc.ie</a:t>
            </a:r>
          </a:p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/>
            </a:pPr>
            <a:r>
              <a:t>021 490 3114</a:t>
            </a:r>
          </a:p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/>
            </a:pPr>
            <a:endParaRPr/>
          </a:p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/>
            </a:pPr>
            <a:r>
              <a:t>Website:</a:t>
            </a:r>
          </a:p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>
                <a:solidFill>
                  <a:srgbClr val="0563C1"/>
                </a:solidFill>
              </a:defRPr>
            </a:pPr>
            <a:r>
              <a:rPr u="sng">
                <a:uFill>
                  <a:solidFill>
                    <a:srgbClr val="0563C1"/>
                  </a:solidFill>
                </a:uFill>
                <a:hlinkClick r:id="rId3"/>
              </a:rPr>
              <a:t>https://www.ucc.ie/en/fitu/</a:t>
            </a:r>
          </a:p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>
                <a:solidFill>
                  <a:srgbClr val="0563C1"/>
                </a:solidFill>
              </a:defRPr>
            </a:pPr>
            <a:endParaRPr u="sng">
              <a:uFill>
                <a:solidFill>
                  <a:srgbClr val="0563C1"/>
                </a:solidFill>
              </a:uFill>
              <a:hlinkClick r:id="rId3"/>
            </a:endParaRPr>
          </a:p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/>
            </a:pPr>
            <a:r>
              <a:t>Linkedin:</a:t>
            </a:r>
          </a:p>
          <a:p>
            <a:pPr marL="0" indent="0" defTabSz="314883">
              <a:lnSpc>
                <a:spcPct val="110000"/>
              </a:lnSpc>
              <a:spcBef>
                <a:spcPts val="0"/>
              </a:spcBef>
              <a:buSzTx/>
              <a:buNone/>
              <a:defRPr sz="1925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https://www.linkedin.com/in/amy-jane-troy/</a:t>
            </a:r>
          </a:p>
        </p:txBody>
      </p:sp>
      <p:sp>
        <p:nvSpPr>
          <p:cNvPr id="286" name="TextBox 6"/>
          <p:cNvSpPr/>
          <p:nvPr/>
        </p:nvSpPr>
        <p:spPr>
          <a:xfrm>
            <a:off x="0" y="565265"/>
            <a:ext cx="12192000" cy="102703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TextBox 4"/>
          <p:cNvSpPr txBox="1"/>
          <p:nvPr/>
        </p:nvSpPr>
        <p:spPr>
          <a:xfrm>
            <a:off x="284312" y="709447"/>
            <a:ext cx="6309361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Contact Details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Widescreen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Food Industry Training Unit (FITU) , School of Food and Nutritional Sciences, University College Cork .  </vt:lpstr>
      <vt:lpstr>What is the Food Industry Training Unit? </vt:lpstr>
      <vt:lpstr>What types of Activities do FITU and Skillnet Collaborate on? </vt:lpstr>
      <vt:lpstr>How Does the Engagement Model Work?</vt:lpstr>
      <vt:lpstr>Why does the Relationship Work?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Industry Training Unit (FITU) , School of Food and Nutritional Sciences, University College Cork .  </dc:title>
  <dc:creator>Nora Trench Bowles</dc:creator>
  <cp:lastModifiedBy>Nora Trench Bowles</cp:lastModifiedBy>
  <cp:revision>1</cp:revision>
  <dcterms:modified xsi:type="dcterms:W3CDTF">2022-05-23T13:23:02Z</dcterms:modified>
</cp:coreProperties>
</file>