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9" r:id="rId6"/>
    <p:sldId id="257" r:id="rId7"/>
    <p:sldId id="258" r:id="rId8"/>
    <p:sldId id="259" r:id="rId9"/>
    <p:sldId id="262" r:id="rId10"/>
    <p:sldId id="264" r:id="rId11"/>
    <p:sldId id="261" r:id="rId12"/>
    <p:sldId id="265" r:id="rId13"/>
    <p:sldId id="260" r:id="rId14"/>
    <p:sldId id="263" r:id="rId15"/>
    <p:sldId id="267" r:id="rId16"/>
    <p:sldId id="268"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1881" autoAdjust="0"/>
  </p:normalViewPr>
  <p:slideViewPr>
    <p:cSldViewPr snapToGrid="0">
      <p:cViewPr varScale="1">
        <p:scale>
          <a:sx n="83" d="100"/>
          <a:sy n="83" d="100"/>
        </p:scale>
        <p:origin x="8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38A0635-47F2-4974-8272-0B54243A48F5}" type="datetimeFigureOut">
              <a:rPr lang="en-IE" smtClean="0"/>
              <a:t>27/04/2022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961E7FC-0076-43DE-8B72-BDC466042237}" type="slidenum">
              <a:rPr lang="en-IE" smtClean="0"/>
              <a:t>‹#›</a:t>
            </a:fld>
            <a:endParaRPr lang="en-IE"/>
          </a:p>
        </p:txBody>
      </p:sp>
    </p:spTree>
    <p:extLst>
      <p:ext uri="{BB962C8B-B14F-4D97-AF65-F5344CB8AC3E}">
        <p14:creationId xmlns:p14="http://schemas.microsoft.com/office/powerpoint/2010/main" val="55520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38A0635-47F2-4974-8272-0B54243A48F5}" type="datetimeFigureOut">
              <a:rPr lang="en-IE" smtClean="0"/>
              <a:t>27/04/2022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961E7FC-0076-43DE-8B72-BDC466042237}" type="slidenum">
              <a:rPr lang="en-IE" smtClean="0"/>
              <a:t>‹#›</a:t>
            </a:fld>
            <a:endParaRPr lang="en-IE"/>
          </a:p>
        </p:txBody>
      </p:sp>
    </p:spTree>
    <p:extLst>
      <p:ext uri="{BB962C8B-B14F-4D97-AF65-F5344CB8AC3E}">
        <p14:creationId xmlns:p14="http://schemas.microsoft.com/office/powerpoint/2010/main" val="45078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38A0635-47F2-4974-8272-0B54243A48F5}" type="datetimeFigureOut">
              <a:rPr lang="en-IE" smtClean="0"/>
              <a:t>27/04/2022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961E7FC-0076-43DE-8B72-BDC466042237}" type="slidenum">
              <a:rPr lang="en-IE" smtClean="0"/>
              <a:t>‹#›</a:t>
            </a:fld>
            <a:endParaRPr lang="en-IE"/>
          </a:p>
        </p:txBody>
      </p:sp>
    </p:spTree>
    <p:extLst>
      <p:ext uri="{BB962C8B-B14F-4D97-AF65-F5344CB8AC3E}">
        <p14:creationId xmlns:p14="http://schemas.microsoft.com/office/powerpoint/2010/main" val="102635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38A0635-47F2-4974-8272-0B54243A48F5}" type="datetimeFigureOut">
              <a:rPr lang="en-IE" smtClean="0"/>
              <a:t>27/04/2022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961E7FC-0076-43DE-8B72-BDC466042237}" type="slidenum">
              <a:rPr lang="en-IE" smtClean="0"/>
              <a:t>‹#›</a:t>
            </a:fld>
            <a:endParaRPr lang="en-IE"/>
          </a:p>
        </p:txBody>
      </p:sp>
    </p:spTree>
    <p:extLst>
      <p:ext uri="{BB962C8B-B14F-4D97-AF65-F5344CB8AC3E}">
        <p14:creationId xmlns:p14="http://schemas.microsoft.com/office/powerpoint/2010/main" val="134944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8A0635-47F2-4974-8272-0B54243A48F5}" type="datetimeFigureOut">
              <a:rPr lang="en-IE" smtClean="0"/>
              <a:t>27/04/2022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961E7FC-0076-43DE-8B72-BDC466042237}" type="slidenum">
              <a:rPr lang="en-IE" smtClean="0"/>
              <a:t>‹#›</a:t>
            </a:fld>
            <a:endParaRPr lang="en-IE"/>
          </a:p>
        </p:txBody>
      </p:sp>
    </p:spTree>
    <p:extLst>
      <p:ext uri="{BB962C8B-B14F-4D97-AF65-F5344CB8AC3E}">
        <p14:creationId xmlns:p14="http://schemas.microsoft.com/office/powerpoint/2010/main" val="123807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38A0635-47F2-4974-8272-0B54243A48F5}" type="datetimeFigureOut">
              <a:rPr lang="en-IE" smtClean="0"/>
              <a:t>27/04/2022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961E7FC-0076-43DE-8B72-BDC466042237}" type="slidenum">
              <a:rPr lang="en-IE" smtClean="0"/>
              <a:t>‹#›</a:t>
            </a:fld>
            <a:endParaRPr lang="en-IE"/>
          </a:p>
        </p:txBody>
      </p:sp>
    </p:spTree>
    <p:extLst>
      <p:ext uri="{BB962C8B-B14F-4D97-AF65-F5344CB8AC3E}">
        <p14:creationId xmlns:p14="http://schemas.microsoft.com/office/powerpoint/2010/main" val="412672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38A0635-47F2-4974-8272-0B54243A48F5}" type="datetimeFigureOut">
              <a:rPr lang="en-IE" smtClean="0"/>
              <a:t>27/04/2022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961E7FC-0076-43DE-8B72-BDC466042237}" type="slidenum">
              <a:rPr lang="en-IE" smtClean="0"/>
              <a:t>‹#›</a:t>
            </a:fld>
            <a:endParaRPr lang="en-IE"/>
          </a:p>
        </p:txBody>
      </p:sp>
    </p:spTree>
    <p:extLst>
      <p:ext uri="{BB962C8B-B14F-4D97-AF65-F5344CB8AC3E}">
        <p14:creationId xmlns:p14="http://schemas.microsoft.com/office/powerpoint/2010/main" val="18501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38A0635-47F2-4974-8272-0B54243A48F5}" type="datetimeFigureOut">
              <a:rPr lang="en-IE" smtClean="0"/>
              <a:t>27/04/2022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961E7FC-0076-43DE-8B72-BDC466042237}" type="slidenum">
              <a:rPr lang="en-IE" smtClean="0"/>
              <a:t>‹#›</a:t>
            </a:fld>
            <a:endParaRPr lang="en-IE"/>
          </a:p>
        </p:txBody>
      </p:sp>
    </p:spTree>
    <p:extLst>
      <p:ext uri="{BB962C8B-B14F-4D97-AF65-F5344CB8AC3E}">
        <p14:creationId xmlns:p14="http://schemas.microsoft.com/office/powerpoint/2010/main" val="166185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A0635-47F2-4974-8272-0B54243A48F5}" type="datetimeFigureOut">
              <a:rPr lang="en-IE" smtClean="0"/>
              <a:t>27/04/2022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961E7FC-0076-43DE-8B72-BDC466042237}" type="slidenum">
              <a:rPr lang="en-IE" smtClean="0"/>
              <a:t>‹#›</a:t>
            </a:fld>
            <a:endParaRPr lang="en-IE"/>
          </a:p>
        </p:txBody>
      </p:sp>
    </p:spTree>
    <p:extLst>
      <p:ext uri="{BB962C8B-B14F-4D97-AF65-F5344CB8AC3E}">
        <p14:creationId xmlns:p14="http://schemas.microsoft.com/office/powerpoint/2010/main" val="65710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8A0635-47F2-4974-8272-0B54243A48F5}" type="datetimeFigureOut">
              <a:rPr lang="en-IE" smtClean="0"/>
              <a:t>27/04/2022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961E7FC-0076-43DE-8B72-BDC466042237}" type="slidenum">
              <a:rPr lang="en-IE" smtClean="0"/>
              <a:t>‹#›</a:t>
            </a:fld>
            <a:endParaRPr lang="en-IE"/>
          </a:p>
        </p:txBody>
      </p:sp>
    </p:spTree>
    <p:extLst>
      <p:ext uri="{BB962C8B-B14F-4D97-AF65-F5344CB8AC3E}">
        <p14:creationId xmlns:p14="http://schemas.microsoft.com/office/powerpoint/2010/main" val="334839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8A0635-47F2-4974-8272-0B54243A48F5}" type="datetimeFigureOut">
              <a:rPr lang="en-IE" smtClean="0"/>
              <a:t>27/04/2022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961E7FC-0076-43DE-8B72-BDC466042237}" type="slidenum">
              <a:rPr lang="en-IE" smtClean="0"/>
              <a:t>‹#›</a:t>
            </a:fld>
            <a:endParaRPr lang="en-IE"/>
          </a:p>
        </p:txBody>
      </p:sp>
    </p:spTree>
    <p:extLst>
      <p:ext uri="{BB962C8B-B14F-4D97-AF65-F5344CB8AC3E}">
        <p14:creationId xmlns:p14="http://schemas.microsoft.com/office/powerpoint/2010/main" val="116427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A0635-47F2-4974-8272-0B54243A48F5}" type="datetimeFigureOut">
              <a:rPr lang="en-IE" smtClean="0"/>
              <a:t>27/04/2022</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1E7FC-0076-43DE-8B72-BDC466042237}" type="slidenum">
              <a:rPr lang="en-IE" smtClean="0"/>
              <a:t>‹#›</a:t>
            </a:fld>
            <a:endParaRPr lang="en-IE"/>
          </a:p>
        </p:txBody>
      </p:sp>
    </p:spTree>
    <p:extLst>
      <p:ext uri="{BB962C8B-B14F-4D97-AF65-F5344CB8AC3E}">
        <p14:creationId xmlns:p14="http://schemas.microsoft.com/office/powerpoint/2010/main" val="1673661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sp>
        <p:nvSpPr>
          <p:cNvPr id="2" name="Rectangle 1"/>
          <p:cNvSpPr/>
          <p:nvPr/>
        </p:nvSpPr>
        <p:spPr>
          <a:xfrm>
            <a:off x="1850368" y="2528238"/>
            <a:ext cx="8350043" cy="2708434"/>
          </a:xfrm>
          <a:prstGeom prst="rect">
            <a:avLst/>
          </a:prstGeom>
        </p:spPr>
        <p:txBody>
          <a:bodyPr wrap="none">
            <a:spAutoFit/>
          </a:bodyPr>
          <a:lstStyle/>
          <a:p>
            <a:pPr algn="ctr"/>
            <a:r>
              <a:rPr lang="en-IE" sz="3200" b="1" dirty="0">
                <a:effectLst>
                  <a:outerShdw blurRad="38100" dist="38100" dir="2700000" algn="tl">
                    <a:srgbClr val="000000">
                      <a:alpha val="43137"/>
                    </a:srgbClr>
                  </a:outerShdw>
                </a:effectLst>
              </a:rPr>
              <a:t>MSCA Ireland Postdoctoral Fellowships Webinar</a:t>
            </a:r>
          </a:p>
          <a:p>
            <a:pPr algn="ctr"/>
            <a:endParaRPr lang="en-GB" dirty="0"/>
          </a:p>
          <a:p>
            <a:pPr algn="ctr"/>
            <a:endParaRPr lang="en-GB" dirty="0"/>
          </a:p>
          <a:p>
            <a:pPr algn="ctr"/>
            <a:r>
              <a:rPr lang="en-GB" sz="2800" dirty="0"/>
              <a:t>Hugh J. Byrne</a:t>
            </a:r>
          </a:p>
          <a:p>
            <a:pPr algn="ctr"/>
            <a:endParaRPr lang="en-GB" dirty="0"/>
          </a:p>
          <a:p>
            <a:pPr algn="ctr"/>
            <a:endParaRPr lang="en-GB" dirty="0"/>
          </a:p>
          <a:p>
            <a:pPr algn="ctr"/>
            <a:r>
              <a:rPr lang="en-IE" sz="2000" dirty="0"/>
              <a:t>26</a:t>
            </a:r>
            <a:r>
              <a:rPr lang="en-IE" sz="2000" baseline="30000" dirty="0"/>
              <a:t>th</a:t>
            </a:r>
            <a:r>
              <a:rPr lang="en-IE" sz="2000" dirty="0"/>
              <a:t> April 2022</a:t>
            </a:r>
          </a:p>
          <a:p>
            <a:endParaRPr lang="en-IE" dirty="0"/>
          </a:p>
        </p:txBody>
      </p:sp>
    </p:spTree>
    <p:extLst>
      <p:ext uri="{BB962C8B-B14F-4D97-AF65-F5344CB8AC3E}">
        <p14:creationId xmlns:p14="http://schemas.microsoft.com/office/powerpoint/2010/main" val="232713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pic>
        <p:nvPicPr>
          <p:cNvPr id="3" name="Picture 2"/>
          <p:cNvPicPr>
            <a:picLocks noChangeAspect="1"/>
          </p:cNvPicPr>
          <p:nvPr/>
        </p:nvPicPr>
        <p:blipFill rotWithShape="1">
          <a:blip r:embed="rId4"/>
          <a:srcRect l="12370" t="14872" r="35482" b="33111"/>
          <a:stretch/>
        </p:blipFill>
        <p:spPr>
          <a:xfrm>
            <a:off x="2298952" y="1134737"/>
            <a:ext cx="7947378" cy="4459111"/>
          </a:xfrm>
          <a:prstGeom prst="rect">
            <a:avLst/>
          </a:prstGeom>
        </p:spPr>
      </p:pic>
    </p:spTree>
    <p:extLst>
      <p:ext uri="{BB962C8B-B14F-4D97-AF65-F5344CB8AC3E}">
        <p14:creationId xmlns:p14="http://schemas.microsoft.com/office/powerpoint/2010/main" val="365079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sp>
        <p:nvSpPr>
          <p:cNvPr id="20" name="Rectangle 19"/>
          <p:cNvSpPr/>
          <p:nvPr/>
        </p:nvSpPr>
        <p:spPr>
          <a:xfrm>
            <a:off x="3674814" y="356066"/>
            <a:ext cx="2779928" cy="584775"/>
          </a:xfrm>
          <a:prstGeom prst="rect">
            <a:avLst/>
          </a:prstGeom>
        </p:spPr>
        <p:txBody>
          <a:bodyPr wrap="none">
            <a:spAutoFit/>
          </a:bodyPr>
          <a:lstStyle/>
          <a:p>
            <a:r>
              <a:rPr lang="en-GB" sz="3200" b="1" dirty="0">
                <a:solidFill>
                  <a:srgbClr val="444444"/>
                </a:solidFill>
                <a:effectLst>
                  <a:outerShdw blurRad="38100" dist="38100" dir="2700000" algn="tl">
                    <a:srgbClr val="000000">
                      <a:alpha val="43137"/>
                    </a:srgbClr>
                  </a:outerShdw>
                </a:effectLst>
                <a:latin typeface="Lucida Grande"/>
              </a:rPr>
              <a:t>The Proposal</a:t>
            </a:r>
            <a:endParaRPr lang="en-IE" sz="3200" b="1" dirty="0">
              <a:effectLst>
                <a:outerShdw blurRad="38100" dist="38100" dir="2700000" algn="tl">
                  <a:srgbClr val="000000">
                    <a:alpha val="43137"/>
                  </a:srgbClr>
                </a:outerShdw>
              </a:effectLst>
            </a:endParaRPr>
          </a:p>
        </p:txBody>
      </p:sp>
      <p:sp>
        <p:nvSpPr>
          <p:cNvPr id="2" name="Rectangle 1"/>
          <p:cNvSpPr/>
          <p:nvPr/>
        </p:nvSpPr>
        <p:spPr>
          <a:xfrm>
            <a:off x="859316" y="1035359"/>
            <a:ext cx="9727893" cy="5416868"/>
          </a:xfrm>
          <a:prstGeom prst="rect">
            <a:avLst/>
          </a:prstGeom>
        </p:spPr>
        <p:txBody>
          <a:bodyPr wrap="square">
            <a:spAutoFit/>
          </a:bodyPr>
          <a:lstStyle/>
          <a:p>
            <a:r>
              <a:rPr lang="en-IE" sz="2000" dirty="0">
                <a:solidFill>
                  <a:srgbClr val="000000"/>
                </a:solidFill>
                <a:latin typeface="Times New Roman" panose="02020603050405020304" pitchFamily="18" charset="0"/>
              </a:rPr>
              <a:t> </a:t>
            </a:r>
            <a:r>
              <a:rPr lang="en-IE" b="1" dirty="0">
                <a:latin typeface="Times New Roman" panose="02020603050405020304" pitchFamily="18" charset="0"/>
              </a:rPr>
              <a:t>1. Excellence (50%)</a:t>
            </a:r>
            <a:endParaRPr lang="en-IE" dirty="0">
              <a:latin typeface="Times New Roman" panose="02020603050405020304" pitchFamily="18" charset="0"/>
            </a:endParaRPr>
          </a:p>
          <a:p>
            <a:r>
              <a:rPr lang="en-GB" b="1" i="1" dirty="0">
                <a:solidFill>
                  <a:srgbClr val="000000"/>
                </a:solidFill>
                <a:latin typeface="Times New Roman" panose="02020603050405020304" pitchFamily="18" charset="0"/>
              </a:rPr>
              <a:t>1.1 Quality and pertinence of the project’s research and innovation objectives</a:t>
            </a:r>
          </a:p>
          <a:p>
            <a:r>
              <a:rPr lang="en-GB" b="1" i="1" dirty="0">
                <a:solidFill>
                  <a:srgbClr val="000000"/>
                </a:solidFill>
                <a:latin typeface="Times New Roman" panose="02020603050405020304" pitchFamily="18" charset="0"/>
              </a:rPr>
              <a:t>1.2 Soundness of the proposed methodology</a:t>
            </a:r>
          </a:p>
          <a:p>
            <a:r>
              <a:rPr lang="en-GB" b="1" i="1" dirty="0">
                <a:solidFill>
                  <a:srgbClr val="000000"/>
                </a:solidFill>
                <a:latin typeface="Times New Roman" panose="02020603050405020304" pitchFamily="18" charset="0"/>
              </a:rPr>
              <a:t>1.3 Quality of the supervision, training and of the two-way transfer of knowledge between the researcher and the host </a:t>
            </a:r>
            <a:endParaRPr lang="en-IE" dirty="0"/>
          </a:p>
          <a:p>
            <a:pPr>
              <a:spcAft>
                <a:spcPts val="1200"/>
              </a:spcAft>
            </a:pPr>
            <a:r>
              <a:rPr lang="en-GB" b="1" i="1" dirty="0">
                <a:solidFill>
                  <a:srgbClr val="000000"/>
                </a:solidFill>
                <a:latin typeface="Times New Roman" panose="02020603050405020304" pitchFamily="18" charset="0"/>
              </a:rPr>
              <a:t>1.4 Quality and appropriateness of the researcher’s professional experience, competences and skills</a:t>
            </a:r>
          </a:p>
          <a:p>
            <a:r>
              <a:rPr lang="en-GB" b="1" dirty="0">
                <a:solidFill>
                  <a:srgbClr val="000000"/>
                </a:solidFill>
                <a:latin typeface="Times New Roman" panose="02020603050405020304" pitchFamily="18" charset="0"/>
              </a:rPr>
              <a:t>2. Impact (30%)</a:t>
            </a:r>
          </a:p>
          <a:p>
            <a:r>
              <a:rPr lang="en-GB" b="1" i="1" dirty="0">
                <a:solidFill>
                  <a:srgbClr val="000000"/>
                </a:solidFill>
                <a:latin typeface="Times New Roman" panose="02020603050405020304" pitchFamily="18" charset="0"/>
              </a:rPr>
              <a:t>2.1 Credibility of the measures to enhance the career perspectives and employability of the researcher and contribution to his/her skills development</a:t>
            </a:r>
          </a:p>
          <a:p>
            <a:r>
              <a:rPr lang="en-GB" b="1" i="1" dirty="0">
                <a:solidFill>
                  <a:srgbClr val="000000"/>
                </a:solidFill>
                <a:latin typeface="Times New Roman" panose="02020603050405020304" pitchFamily="18" charset="0"/>
              </a:rPr>
              <a:t>2.2 Suitability and quality of the measures to maximise expected outcomes and impacts, as set out in the dissemination and exploitation plan, including communication activities</a:t>
            </a:r>
          </a:p>
          <a:p>
            <a:pPr>
              <a:spcAft>
                <a:spcPts val="1200"/>
              </a:spcAft>
            </a:pPr>
            <a:r>
              <a:rPr lang="en-GB" b="1" i="1" dirty="0">
                <a:solidFill>
                  <a:srgbClr val="000000"/>
                </a:solidFill>
                <a:latin typeface="Times New Roman" panose="02020603050405020304" pitchFamily="18" charset="0"/>
              </a:rPr>
              <a:t>2.3. The magnitude and importance of the project’s contribution to the expected scientific, societal and economic impacts</a:t>
            </a:r>
          </a:p>
          <a:p>
            <a:r>
              <a:rPr lang="en-GB" b="1" dirty="0">
                <a:solidFill>
                  <a:srgbClr val="000000"/>
                </a:solidFill>
                <a:latin typeface="Times New Roman" panose="02020603050405020304" pitchFamily="18" charset="0"/>
              </a:rPr>
              <a:t>3. Quality and Efficiency of the Implementation (20%)</a:t>
            </a:r>
          </a:p>
          <a:p>
            <a:r>
              <a:rPr lang="en-GB" b="1" i="1" dirty="0">
                <a:solidFill>
                  <a:srgbClr val="000000"/>
                </a:solidFill>
                <a:latin typeface="Times New Roman" panose="02020603050405020304" pitchFamily="18" charset="0"/>
              </a:rPr>
              <a:t>3.1 Quality and effectiveness of the work plan, assessment of risks and appropriateness of the effort assigned to work packages</a:t>
            </a:r>
          </a:p>
          <a:p>
            <a:r>
              <a:rPr lang="en-GB" b="1" i="1" dirty="0">
                <a:solidFill>
                  <a:srgbClr val="000000"/>
                </a:solidFill>
                <a:latin typeface="Times New Roman" panose="02020603050405020304" pitchFamily="18" charset="0"/>
              </a:rPr>
              <a:t>3.2 Quality and capacity of the host institutions and participating organisations, including hosting arrangements</a:t>
            </a:r>
          </a:p>
        </p:txBody>
      </p:sp>
    </p:spTree>
    <p:extLst>
      <p:ext uri="{BB962C8B-B14F-4D97-AF65-F5344CB8AC3E}">
        <p14:creationId xmlns:p14="http://schemas.microsoft.com/office/powerpoint/2010/main" val="38669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sp>
        <p:nvSpPr>
          <p:cNvPr id="7" name="Rectangle 6"/>
          <p:cNvSpPr/>
          <p:nvPr/>
        </p:nvSpPr>
        <p:spPr>
          <a:xfrm>
            <a:off x="3674814" y="356066"/>
            <a:ext cx="5009705" cy="584775"/>
          </a:xfrm>
          <a:prstGeom prst="rect">
            <a:avLst/>
          </a:prstGeom>
        </p:spPr>
        <p:txBody>
          <a:bodyPr wrap="none">
            <a:spAutoFit/>
          </a:bodyPr>
          <a:lstStyle/>
          <a:p>
            <a:r>
              <a:rPr lang="en-GB" sz="3200" b="1" dirty="0">
                <a:solidFill>
                  <a:srgbClr val="444444"/>
                </a:solidFill>
                <a:effectLst>
                  <a:outerShdw blurRad="38100" dist="38100" dir="2700000" algn="tl">
                    <a:srgbClr val="000000">
                      <a:alpha val="43137"/>
                    </a:srgbClr>
                  </a:outerShdw>
                </a:effectLst>
                <a:latin typeface="Lucida Grande"/>
              </a:rPr>
              <a:t>Supervision and Hosting</a:t>
            </a:r>
            <a:endParaRPr lang="en-IE" sz="3200" b="1" dirty="0">
              <a:effectLst>
                <a:outerShdw blurRad="38100" dist="38100" dir="2700000" algn="tl">
                  <a:srgbClr val="000000">
                    <a:alpha val="43137"/>
                  </a:srgbClr>
                </a:outerShdw>
              </a:effectLst>
            </a:endParaRPr>
          </a:p>
        </p:txBody>
      </p:sp>
      <p:sp>
        <p:nvSpPr>
          <p:cNvPr id="3" name="Rectangle 2"/>
          <p:cNvSpPr/>
          <p:nvPr/>
        </p:nvSpPr>
        <p:spPr>
          <a:xfrm>
            <a:off x="1112704" y="1871946"/>
            <a:ext cx="8687253" cy="1477328"/>
          </a:xfrm>
          <a:prstGeom prst="rect">
            <a:avLst/>
          </a:prstGeom>
        </p:spPr>
        <p:txBody>
          <a:bodyPr wrap="square">
            <a:spAutoFit/>
          </a:bodyPr>
          <a:lstStyle/>
          <a:p>
            <a:r>
              <a:rPr lang="en-GB" b="1" i="1" dirty="0">
                <a:solidFill>
                  <a:srgbClr val="000000"/>
                </a:solidFill>
                <a:latin typeface="Times New Roman" panose="02020603050405020304" pitchFamily="18" charset="0"/>
              </a:rPr>
              <a:t>1.3 Quality of the supervision, training and of the two-way transfer of knowledge between the researcher and the host </a:t>
            </a:r>
          </a:p>
          <a:p>
            <a:endParaRPr lang="en-GB" b="1" i="1" dirty="0">
              <a:solidFill>
                <a:srgbClr val="000000"/>
              </a:solidFill>
              <a:latin typeface="Times New Roman" panose="02020603050405020304" pitchFamily="18" charset="0"/>
            </a:endParaRPr>
          </a:p>
          <a:p>
            <a:r>
              <a:rPr lang="en-GB" b="1" i="1" dirty="0">
                <a:solidFill>
                  <a:srgbClr val="000000"/>
                </a:solidFill>
                <a:latin typeface="Times New Roman" panose="02020603050405020304" pitchFamily="18" charset="0"/>
              </a:rPr>
              <a:t>What skills/experience does the researcher bring to the project/host/group</a:t>
            </a:r>
          </a:p>
          <a:p>
            <a:r>
              <a:rPr lang="en-GB" b="1" i="1" dirty="0">
                <a:solidFill>
                  <a:srgbClr val="000000"/>
                </a:solidFill>
                <a:latin typeface="Times New Roman" panose="02020603050405020304" pitchFamily="18" charset="0"/>
              </a:rPr>
              <a:t>What skills/experience does the host/group bring to the project/ researcher </a:t>
            </a:r>
            <a:endParaRPr lang="en-IE" dirty="0"/>
          </a:p>
        </p:txBody>
      </p:sp>
      <p:sp>
        <p:nvSpPr>
          <p:cNvPr id="8" name="Rectangle 7"/>
          <p:cNvSpPr/>
          <p:nvPr/>
        </p:nvSpPr>
        <p:spPr>
          <a:xfrm>
            <a:off x="1112704" y="4059717"/>
            <a:ext cx="8989763" cy="1477328"/>
          </a:xfrm>
          <a:prstGeom prst="rect">
            <a:avLst/>
          </a:prstGeom>
        </p:spPr>
        <p:txBody>
          <a:bodyPr wrap="square">
            <a:spAutoFit/>
          </a:bodyPr>
          <a:lstStyle/>
          <a:p>
            <a:r>
              <a:rPr lang="en-GB" b="1" i="1" dirty="0">
                <a:solidFill>
                  <a:srgbClr val="000000"/>
                </a:solidFill>
                <a:latin typeface="Times New Roman" panose="02020603050405020304" pitchFamily="18" charset="0"/>
              </a:rPr>
              <a:t>3.2 Quality and capacity of the host institutions and participating organisations, including hosting arrangements</a:t>
            </a:r>
          </a:p>
          <a:p>
            <a:endParaRPr lang="en-GB" b="1" i="1" dirty="0">
              <a:solidFill>
                <a:srgbClr val="000000"/>
              </a:solidFill>
              <a:latin typeface="Times New Roman" panose="02020603050405020304" pitchFamily="18" charset="0"/>
            </a:endParaRPr>
          </a:p>
          <a:p>
            <a:r>
              <a:rPr lang="en-GB" b="1" i="1" dirty="0">
                <a:solidFill>
                  <a:srgbClr val="000000"/>
                </a:solidFill>
                <a:latin typeface="Times New Roman" panose="02020603050405020304" pitchFamily="18" charset="0"/>
              </a:rPr>
              <a:t>Capacity to undertake the work</a:t>
            </a:r>
          </a:p>
          <a:p>
            <a:r>
              <a:rPr lang="en-GB" b="1" i="1" dirty="0">
                <a:solidFill>
                  <a:srgbClr val="000000"/>
                </a:solidFill>
                <a:latin typeface="Times New Roman" panose="02020603050405020304" pitchFamily="18" charset="0"/>
              </a:rPr>
              <a:t>Support for integration, accommodation, banking, cultural</a:t>
            </a:r>
          </a:p>
        </p:txBody>
      </p:sp>
    </p:spTree>
    <p:extLst>
      <p:ext uri="{BB962C8B-B14F-4D97-AF65-F5344CB8AC3E}">
        <p14:creationId xmlns:p14="http://schemas.microsoft.com/office/powerpoint/2010/main" val="1441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sp>
        <p:nvSpPr>
          <p:cNvPr id="9" name="Rectangle 8"/>
          <p:cNvSpPr/>
          <p:nvPr/>
        </p:nvSpPr>
        <p:spPr>
          <a:xfrm>
            <a:off x="3281826" y="315506"/>
            <a:ext cx="6518131" cy="584775"/>
          </a:xfrm>
          <a:prstGeom prst="rect">
            <a:avLst/>
          </a:prstGeom>
        </p:spPr>
        <p:txBody>
          <a:bodyPr wrap="none">
            <a:spAutoFit/>
          </a:bodyPr>
          <a:lstStyle/>
          <a:p>
            <a:r>
              <a:rPr lang="en-GB" sz="3200" b="1" dirty="0">
                <a:solidFill>
                  <a:srgbClr val="444444"/>
                </a:solidFill>
                <a:effectLst>
                  <a:outerShdw blurRad="38100" dist="38100" dir="2700000" algn="tl">
                    <a:srgbClr val="000000">
                      <a:alpha val="43137"/>
                    </a:srgbClr>
                  </a:outerShdw>
                </a:effectLst>
                <a:latin typeface="Lucida Grande"/>
              </a:rPr>
              <a:t>Researcher Career Development</a:t>
            </a:r>
            <a:endParaRPr lang="en-IE" sz="3200" b="1" dirty="0">
              <a:effectLst>
                <a:outerShdw blurRad="38100" dist="38100" dir="2700000" algn="tl">
                  <a:srgbClr val="000000">
                    <a:alpha val="43137"/>
                  </a:srgbClr>
                </a:outerShdw>
              </a:effectLst>
            </a:endParaRPr>
          </a:p>
        </p:txBody>
      </p:sp>
      <p:sp>
        <p:nvSpPr>
          <p:cNvPr id="2" name="Rectangle 1"/>
          <p:cNvSpPr/>
          <p:nvPr/>
        </p:nvSpPr>
        <p:spPr>
          <a:xfrm>
            <a:off x="2100549" y="1479553"/>
            <a:ext cx="8023951" cy="1938992"/>
          </a:xfrm>
          <a:prstGeom prst="rect">
            <a:avLst/>
          </a:prstGeom>
        </p:spPr>
        <p:txBody>
          <a:bodyPr wrap="square">
            <a:spAutoFit/>
          </a:bodyPr>
          <a:lstStyle/>
          <a:p>
            <a:pPr>
              <a:spcAft>
                <a:spcPts val="1200"/>
              </a:spcAft>
            </a:pPr>
            <a:r>
              <a:rPr lang="en-GB" b="1" i="1" dirty="0">
                <a:solidFill>
                  <a:srgbClr val="000000"/>
                </a:solidFill>
                <a:latin typeface="Times New Roman" panose="02020603050405020304" pitchFamily="18" charset="0"/>
              </a:rPr>
              <a:t>1.4 Quality and appropriateness of the researcher’s professional experience, competences and skills</a:t>
            </a:r>
          </a:p>
          <a:p>
            <a:pPr>
              <a:spcAft>
                <a:spcPts val="1200"/>
              </a:spcAft>
            </a:pPr>
            <a:r>
              <a:rPr lang="en-GB" b="1" i="1" dirty="0">
                <a:solidFill>
                  <a:srgbClr val="000000"/>
                </a:solidFill>
                <a:latin typeface="Times New Roman" panose="02020603050405020304" pitchFamily="18" charset="0"/>
              </a:rPr>
              <a:t>CV of the Researcher – what is the trajectory?</a:t>
            </a:r>
          </a:p>
          <a:p>
            <a:pPr>
              <a:spcAft>
                <a:spcPts val="1200"/>
              </a:spcAft>
            </a:pPr>
            <a:r>
              <a:rPr lang="en-GB" b="1" i="1" dirty="0">
                <a:solidFill>
                  <a:srgbClr val="000000"/>
                </a:solidFill>
                <a:latin typeface="Times New Roman" panose="02020603050405020304" pitchFamily="18" charset="0"/>
              </a:rPr>
              <a:t>Researcher’s Professional Experience/Expertise in relation to the proposal</a:t>
            </a:r>
          </a:p>
          <a:p>
            <a:pPr>
              <a:spcAft>
                <a:spcPts val="1200"/>
              </a:spcAft>
            </a:pPr>
            <a:endParaRPr lang="en-GB" b="1" i="1" dirty="0">
              <a:solidFill>
                <a:srgbClr val="000000"/>
              </a:solidFill>
              <a:latin typeface="Times New Roman" panose="02020603050405020304" pitchFamily="18" charset="0"/>
            </a:endParaRPr>
          </a:p>
        </p:txBody>
      </p:sp>
      <p:sp>
        <p:nvSpPr>
          <p:cNvPr id="3" name="Rectangle 2"/>
          <p:cNvSpPr/>
          <p:nvPr/>
        </p:nvSpPr>
        <p:spPr>
          <a:xfrm>
            <a:off x="2095728" y="3606314"/>
            <a:ext cx="8028771" cy="1754326"/>
          </a:xfrm>
          <a:prstGeom prst="rect">
            <a:avLst/>
          </a:prstGeom>
        </p:spPr>
        <p:txBody>
          <a:bodyPr wrap="square">
            <a:spAutoFit/>
          </a:bodyPr>
          <a:lstStyle/>
          <a:p>
            <a:r>
              <a:rPr lang="en-GB" b="1" i="1" dirty="0">
                <a:solidFill>
                  <a:srgbClr val="000000"/>
                </a:solidFill>
                <a:latin typeface="Times New Roman" panose="02020603050405020304" pitchFamily="18" charset="0"/>
              </a:rPr>
              <a:t>2.1 Credibility of the measures to enhance the career perspectives and employability of the researcher and contribution to his/her skills development</a:t>
            </a:r>
          </a:p>
          <a:p>
            <a:endParaRPr lang="en-GB" b="1" i="1" dirty="0">
              <a:solidFill>
                <a:srgbClr val="000000"/>
              </a:solidFill>
              <a:latin typeface="Times New Roman" panose="02020603050405020304" pitchFamily="18" charset="0"/>
            </a:endParaRPr>
          </a:p>
          <a:p>
            <a:r>
              <a:rPr lang="en-GB" b="1" i="1" dirty="0">
                <a:solidFill>
                  <a:srgbClr val="000000"/>
                </a:solidFill>
                <a:latin typeface="Times New Roman" panose="02020603050405020304" pitchFamily="18" charset="0"/>
              </a:rPr>
              <a:t>What are your Career ambitions?</a:t>
            </a:r>
          </a:p>
          <a:p>
            <a:endParaRPr lang="en-GB" b="1" i="1" dirty="0">
              <a:solidFill>
                <a:srgbClr val="000000"/>
              </a:solidFill>
              <a:latin typeface="Times New Roman" panose="02020603050405020304" pitchFamily="18" charset="0"/>
            </a:endParaRPr>
          </a:p>
          <a:p>
            <a:r>
              <a:rPr lang="en-GB" b="1" i="1" dirty="0">
                <a:solidFill>
                  <a:srgbClr val="000000"/>
                </a:solidFill>
                <a:latin typeface="Times New Roman" panose="02020603050405020304" pitchFamily="18" charset="0"/>
              </a:rPr>
              <a:t>How will the Fellowship help to progress them?</a:t>
            </a:r>
          </a:p>
        </p:txBody>
      </p:sp>
    </p:spTree>
    <p:extLst>
      <p:ext uri="{BB962C8B-B14F-4D97-AF65-F5344CB8AC3E}">
        <p14:creationId xmlns:p14="http://schemas.microsoft.com/office/powerpoint/2010/main" val="29684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sp>
        <p:nvSpPr>
          <p:cNvPr id="2" name="TextBox 1"/>
          <p:cNvSpPr txBox="1"/>
          <p:nvPr/>
        </p:nvSpPr>
        <p:spPr>
          <a:xfrm>
            <a:off x="2511846" y="1857304"/>
            <a:ext cx="4865819" cy="584775"/>
          </a:xfrm>
          <a:prstGeom prst="rect">
            <a:avLst/>
          </a:prstGeom>
          <a:noFill/>
        </p:spPr>
        <p:txBody>
          <a:bodyPr wrap="none" rtlCol="0">
            <a:spAutoFit/>
          </a:bodyPr>
          <a:lstStyle/>
          <a:p>
            <a:r>
              <a:rPr lang="en-GB" sz="3200" dirty="0"/>
              <a:t>Become an Expert Evaluator</a:t>
            </a:r>
            <a:endParaRPr lang="en-IE" sz="3200" dirty="0"/>
          </a:p>
        </p:txBody>
      </p:sp>
      <p:sp>
        <p:nvSpPr>
          <p:cNvPr id="7" name="TextBox 6"/>
          <p:cNvSpPr txBox="1"/>
          <p:nvPr/>
        </p:nvSpPr>
        <p:spPr>
          <a:xfrm>
            <a:off x="2511846" y="2758502"/>
            <a:ext cx="6436442" cy="584775"/>
          </a:xfrm>
          <a:prstGeom prst="rect">
            <a:avLst/>
          </a:prstGeom>
          <a:noFill/>
        </p:spPr>
        <p:txBody>
          <a:bodyPr wrap="none" rtlCol="0">
            <a:spAutoFit/>
          </a:bodyPr>
          <a:lstStyle/>
          <a:p>
            <a:r>
              <a:rPr lang="en-GB" sz="3200" dirty="0"/>
              <a:t>Host contribution is hugely important</a:t>
            </a:r>
            <a:endParaRPr lang="en-IE" sz="3200" dirty="0"/>
          </a:p>
        </p:txBody>
      </p:sp>
      <p:sp>
        <p:nvSpPr>
          <p:cNvPr id="8" name="TextBox 7"/>
          <p:cNvSpPr txBox="1"/>
          <p:nvPr/>
        </p:nvSpPr>
        <p:spPr>
          <a:xfrm>
            <a:off x="2511846" y="3659700"/>
            <a:ext cx="6243825" cy="584775"/>
          </a:xfrm>
          <a:prstGeom prst="rect">
            <a:avLst/>
          </a:prstGeom>
          <a:noFill/>
        </p:spPr>
        <p:txBody>
          <a:bodyPr wrap="none" rtlCol="0">
            <a:spAutoFit/>
          </a:bodyPr>
          <a:lstStyle/>
          <a:p>
            <a:r>
              <a:rPr lang="en-GB" sz="3200" dirty="0"/>
              <a:t>Career Development of Fellow is key</a:t>
            </a:r>
            <a:endParaRPr lang="en-IE" sz="3200" dirty="0"/>
          </a:p>
        </p:txBody>
      </p:sp>
      <p:sp>
        <p:nvSpPr>
          <p:cNvPr id="3" name="TextBox 2"/>
          <p:cNvSpPr txBox="1"/>
          <p:nvPr/>
        </p:nvSpPr>
        <p:spPr>
          <a:xfrm>
            <a:off x="4061491" y="440675"/>
            <a:ext cx="3813673" cy="584775"/>
          </a:xfrm>
          <a:prstGeom prst="rect">
            <a:avLst/>
          </a:prstGeom>
          <a:noFill/>
        </p:spPr>
        <p:txBody>
          <a:bodyPr wrap="none" rtlCol="0">
            <a:spAutoFit/>
          </a:bodyPr>
          <a:lstStyle/>
          <a:p>
            <a:r>
              <a:rPr lang="en-GB" sz="3200" b="1" dirty="0">
                <a:effectLst>
                  <a:outerShdw blurRad="38100" dist="38100" dir="2700000" algn="tl">
                    <a:srgbClr val="000000">
                      <a:alpha val="43137"/>
                    </a:srgbClr>
                  </a:outerShdw>
                </a:effectLst>
              </a:rPr>
              <a:t>Take Home Messages</a:t>
            </a:r>
            <a:endParaRPr lang="en-IE"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666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sp>
        <p:nvSpPr>
          <p:cNvPr id="6" name="Rectangle 5"/>
          <p:cNvSpPr/>
          <p:nvPr/>
        </p:nvSpPr>
        <p:spPr>
          <a:xfrm>
            <a:off x="1498294" y="1684840"/>
            <a:ext cx="8301663" cy="923330"/>
          </a:xfrm>
          <a:prstGeom prst="rect">
            <a:avLst/>
          </a:prstGeom>
        </p:spPr>
        <p:txBody>
          <a:bodyPr wrap="square">
            <a:spAutoFit/>
          </a:bodyPr>
          <a:lstStyle/>
          <a:p>
            <a:r>
              <a:rPr lang="en-GB" b="0" i="0" dirty="0">
                <a:solidFill>
                  <a:srgbClr val="444444"/>
                </a:solidFill>
                <a:effectLst/>
                <a:latin typeface="Lucida Grande"/>
              </a:rPr>
              <a:t>HCM (Human Capital and Mobility) is one of the 15 specific R&amp;D programmes implemented by the Commission of the European Communities under the </a:t>
            </a:r>
            <a:r>
              <a:rPr lang="en-GB" b="0" i="0" dirty="0">
                <a:solidFill>
                  <a:srgbClr val="FF0000"/>
                </a:solidFill>
                <a:effectLst/>
                <a:latin typeface="Lucida Grande"/>
              </a:rPr>
              <a:t>Third Framework Programme 1990-1994.</a:t>
            </a:r>
            <a:endParaRPr lang="en-IE" dirty="0">
              <a:solidFill>
                <a:srgbClr val="FF0000"/>
              </a:solidFill>
            </a:endParaRPr>
          </a:p>
        </p:txBody>
      </p:sp>
      <p:sp>
        <p:nvSpPr>
          <p:cNvPr id="7" name="Rectangle 6"/>
          <p:cNvSpPr/>
          <p:nvPr/>
        </p:nvSpPr>
        <p:spPr>
          <a:xfrm>
            <a:off x="1498294" y="2904882"/>
            <a:ext cx="8301663" cy="2031325"/>
          </a:xfrm>
          <a:prstGeom prst="rect">
            <a:avLst/>
          </a:prstGeom>
        </p:spPr>
        <p:txBody>
          <a:bodyPr wrap="square">
            <a:spAutoFit/>
          </a:bodyPr>
          <a:lstStyle/>
          <a:p>
            <a:r>
              <a:rPr lang="en-GB" b="0" i="0" dirty="0">
                <a:solidFill>
                  <a:srgbClr val="444444"/>
                </a:solidFill>
                <a:effectLst/>
                <a:latin typeface="Lucida Grande"/>
              </a:rPr>
              <a:t>The central objective of the programme is to </a:t>
            </a:r>
            <a:r>
              <a:rPr lang="en-GB" b="0" i="0" dirty="0">
                <a:solidFill>
                  <a:srgbClr val="FF0000"/>
                </a:solidFill>
                <a:effectLst/>
                <a:latin typeface="Lucida Grande"/>
              </a:rPr>
              <a:t>increase the quantity and quality of human resources</a:t>
            </a:r>
            <a:r>
              <a:rPr lang="en-GB" b="0" i="0" dirty="0">
                <a:solidFill>
                  <a:srgbClr val="444444"/>
                </a:solidFill>
                <a:effectLst/>
                <a:latin typeface="Lucida Grande"/>
              </a:rPr>
              <a:t> available for research and technological development which will be needed by the Member States in the coming years. </a:t>
            </a:r>
          </a:p>
          <a:p>
            <a:endParaRPr lang="en-GB" dirty="0">
              <a:solidFill>
                <a:srgbClr val="444444"/>
              </a:solidFill>
              <a:latin typeface="Lucida Grande"/>
            </a:endParaRPr>
          </a:p>
          <a:p>
            <a:r>
              <a:rPr lang="en-GB" b="0" i="0" dirty="0">
                <a:solidFill>
                  <a:srgbClr val="444444"/>
                </a:solidFill>
                <a:effectLst/>
                <a:latin typeface="Lucida Grande"/>
              </a:rPr>
              <a:t>The mission is thus to assist in the </a:t>
            </a:r>
            <a:r>
              <a:rPr lang="en-GB" b="0" i="0" dirty="0">
                <a:solidFill>
                  <a:srgbClr val="FF0000"/>
                </a:solidFill>
                <a:effectLst/>
                <a:latin typeface="Lucida Grande"/>
              </a:rPr>
              <a:t>creation of a genuine European scientific and technical community</a:t>
            </a:r>
            <a:r>
              <a:rPr lang="en-GB" b="0" i="0" dirty="0">
                <a:solidFill>
                  <a:srgbClr val="444444"/>
                </a:solidFill>
                <a:effectLst/>
                <a:latin typeface="Lucida Grande"/>
              </a:rPr>
              <a:t> through a bottom-up approach focused on the training and mobility of staff and the formation of networks.</a:t>
            </a:r>
            <a:endParaRPr lang="en-IE" dirty="0"/>
          </a:p>
        </p:txBody>
      </p:sp>
      <p:sp>
        <p:nvSpPr>
          <p:cNvPr id="2" name="Rectangle 1"/>
          <p:cNvSpPr/>
          <p:nvPr/>
        </p:nvSpPr>
        <p:spPr>
          <a:xfrm>
            <a:off x="3674814" y="356066"/>
            <a:ext cx="5556329" cy="584775"/>
          </a:xfrm>
          <a:prstGeom prst="rect">
            <a:avLst/>
          </a:prstGeom>
        </p:spPr>
        <p:txBody>
          <a:bodyPr wrap="none">
            <a:spAutoFit/>
          </a:bodyPr>
          <a:lstStyle/>
          <a:p>
            <a:r>
              <a:rPr lang="en-GB" sz="3200" b="1" dirty="0">
                <a:solidFill>
                  <a:srgbClr val="444444"/>
                </a:solidFill>
                <a:effectLst>
                  <a:outerShdw blurRad="38100" dist="38100" dir="2700000" algn="tl">
                    <a:srgbClr val="000000">
                      <a:alpha val="43137"/>
                    </a:srgbClr>
                  </a:outerShdw>
                </a:effectLst>
                <a:latin typeface="Lucida Grande"/>
              </a:rPr>
              <a:t>Human Capital and Mobility</a:t>
            </a:r>
            <a:endParaRPr lang="en-IE" sz="3200" b="1" dirty="0">
              <a:effectLst>
                <a:outerShdw blurRad="38100" dist="38100" dir="2700000" algn="tl">
                  <a:srgbClr val="000000">
                    <a:alpha val="43137"/>
                  </a:srgbClr>
                </a:outerShdw>
              </a:effectLst>
            </a:endParaRPr>
          </a:p>
        </p:txBody>
      </p:sp>
      <p:sp>
        <p:nvSpPr>
          <p:cNvPr id="3" name="Rectangle 2"/>
          <p:cNvSpPr/>
          <p:nvPr/>
        </p:nvSpPr>
        <p:spPr>
          <a:xfrm>
            <a:off x="1498294" y="5067666"/>
            <a:ext cx="9000781" cy="646331"/>
          </a:xfrm>
          <a:prstGeom prst="rect">
            <a:avLst/>
          </a:prstGeom>
        </p:spPr>
        <p:txBody>
          <a:bodyPr wrap="square">
            <a:spAutoFit/>
          </a:bodyPr>
          <a:lstStyle/>
          <a:p>
            <a:r>
              <a:rPr lang="en-GB" b="1" dirty="0">
                <a:latin typeface="Lucida Grande"/>
              </a:rPr>
              <a:t>RACE</a:t>
            </a:r>
            <a:r>
              <a:rPr lang="en-GB" dirty="0">
                <a:latin typeface="Lucida Grande"/>
              </a:rPr>
              <a:t> (</a:t>
            </a:r>
            <a:r>
              <a:rPr lang="en-GB" b="1" dirty="0">
                <a:latin typeface="Lucida Grande"/>
              </a:rPr>
              <a:t>Research</a:t>
            </a:r>
            <a:r>
              <a:rPr lang="en-GB" dirty="0">
                <a:latin typeface="Lucida Grande"/>
              </a:rPr>
              <a:t> &amp; development in </a:t>
            </a:r>
            <a:r>
              <a:rPr lang="en-GB" b="1" dirty="0">
                <a:latin typeface="Lucida Grande"/>
              </a:rPr>
              <a:t>Advanced Communications</a:t>
            </a:r>
            <a:r>
              <a:rPr lang="en-GB" dirty="0">
                <a:latin typeface="Lucida Grande"/>
              </a:rPr>
              <a:t> technologies in </a:t>
            </a:r>
            <a:r>
              <a:rPr lang="en-GB" b="1" dirty="0">
                <a:latin typeface="Lucida Grande"/>
              </a:rPr>
              <a:t>Europe (1988-1992 )</a:t>
            </a:r>
            <a:r>
              <a:rPr lang="en-GB" dirty="0">
                <a:latin typeface="Lucida Grande"/>
              </a:rPr>
              <a:t>)</a:t>
            </a:r>
            <a:endParaRPr lang="en-IE" dirty="0">
              <a:latin typeface="Lucida Grande"/>
            </a:endParaRPr>
          </a:p>
        </p:txBody>
      </p:sp>
      <p:sp>
        <p:nvSpPr>
          <p:cNvPr id="8" name="Rectangle 7"/>
          <p:cNvSpPr/>
          <p:nvPr/>
        </p:nvSpPr>
        <p:spPr>
          <a:xfrm>
            <a:off x="1498294" y="5896345"/>
            <a:ext cx="6456255" cy="369332"/>
          </a:xfrm>
          <a:prstGeom prst="rect">
            <a:avLst/>
          </a:prstGeom>
        </p:spPr>
        <p:txBody>
          <a:bodyPr wrap="none">
            <a:spAutoFit/>
          </a:bodyPr>
          <a:lstStyle/>
          <a:p>
            <a:r>
              <a:rPr lang="en-GB" dirty="0">
                <a:latin typeface="Lucida Grande"/>
                <a:ea typeface="Times New Roman" panose="02020603050405020304" pitchFamily="18" charset="0"/>
              </a:rPr>
              <a:t>ESPRIT II, "Organic Low Dimensional Systems“ (1989- 1993)</a:t>
            </a:r>
            <a:endParaRPr lang="en-IE" dirty="0">
              <a:latin typeface="Lucida Grande"/>
            </a:endParaRPr>
          </a:p>
        </p:txBody>
      </p:sp>
    </p:spTree>
    <p:extLst>
      <p:ext uri="{BB962C8B-B14F-4D97-AF65-F5344CB8AC3E}">
        <p14:creationId xmlns:p14="http://schemas.microsoft.com/office/powerpoint/2010/main" val="36032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pic>
        <p:nvPicPr>
          <p:cNvPr id="3" name="Picture 2"/>
          <p:cNvPicPr>
            <a:picLocks noChangeAspect="1"/>
          </p:cNvPicPr>
          <p:nvPr/>
        </p:nvPicPr>
        <p:blipFill>
          <a:blip r:embed="rId4"/>
          <a:stretch>
            <a:fillRect/>
          </a:stretch>
        </p:blipFill>
        <p:spPr>
          <a:xfrm>
            <a:off x="4733715" y="1134737"/>
            <a:ext cx="7471591" cy="4968608"/>
          </a:xfrm>
          <a:prstGeom prst="rect">
            <a:avLst/>
          </a:prstGeom>
        </p:spPr>
      </p:pic>
      <p:pic>
        <p:nvPicPr>
          <p:cNvPr id="6" name="Picture 5"/>
          <p:cNvPicPr>
            <a:picLocks noChangeAspect="1"/>
          </p:cNvPicPr>
          <p:nvPr/>
        </p:nvPicPr>
        <p:blipFill rotWithShape="1">
          <a:blip r:embed="rId5"/>
          <a:srcRect l="13333" t="8288" r="55630" b="79070"/>
          <a:stretch/>
        </p:blipFill>
        <p:spPr>
          <a:xfrm>
            <a:off x="0" y="1134737"/>
            <a:ext cx="4730044" cy="1083734"/>
          </a:xfrm>
          <a:prstGeom prst="rect">
            <a:avLst/>
          </a:prstGeom>
        </p:spPr>
      </p:pic>
      <p:sp>
        <p:nvSpPr>
          <p:cNvPr id="7" name="TextBox 6"/>
          <p:cNvSpPr txBox="1"/>
          <p:nvPr/>
        </p:nvSpPr>
        <p:spPr>
          <a:xfrm>
            <a:off x="627961" y="2963538"/>
            <a:ext cx="2787943" cy="461665"/>
          </a:xfrm>
          <a:prstGeom prst="rect">
            <a:avLst/>
          </a:prstGeom>
          <a:noFill/>
        </p:spPr>
        <p:txBody>
          <a:bodyPr wrap="none" rtlCol="0">
            <a:spAutoFit/>
          </a:bodyPr>
          <a:lstStyle/>
          <a:p>
            <a:r>
              <a:rPr lang="en-GB" sz="2400" dirty="0"/>
              <a:t>April 1991- July 1995</a:t>
            </a:r>
          </a:p>
        </p:txBody>
      </p:sp>
      <p:sp>
        <p:nvSpPr>
          <p:cNvPr id="9" name="TextBox 8"/>
          <p:cNvSpPr txBox="1"/>
          <p:nvPr/>
        </p:nvSpPr>
        <p:spPr>
          <a:xfrm>
            <a:off x="627961" y="3789536"/>
            <a:ext cx="3740448" cy="461665"/>
          </a:xfrm>
          <a:prstGeom prst="rect">
            <a:avLst/>
          </a:prstGeom>
          <a:noFill/>
        </p:spPr>
        <p:txBody>
          <a:bodyPr wrap="none" rtlCol="0">
            <a:spAutoFit/>
          </a:bodyPr>
          <a:lstStyle/>
          <a:p>
            <a:r>
              <a:rPr lang="en-GB" sz="2400" dirty="0"/>
              <a:t>HCM: Oct 1992- March 1994</a:t>
            </a:r>
          </a:p>
        </p:txBody>
      </p:sp>
      <p:sp>
        <p:nvSpPr>
          <p:cNvPr id="8" name="TextBox 7"/>
          <p:cNvSpPr txBox="1"/>
          <p:nvPr/>
        </p:nvSpPr>
        <p:spPr>
          <a:xfrm>
            <a:off x="627961" y="6245046"/>
            <a:ext cx="5496248" cy="461665"/>
          </a:xfrm>
          <a:prstGeom prst="rect">
            <a:avLst/>
          </a:prstGeom>
          <a:noFill/>
        </p:spPr>
        <p:txBody>
          <a:bodyPr wrap="none" rtlCol="0">
            <a:spAutoFit/>
          </a:bodyPr>
          <a:lstStyle/>
          <a:p>
            <a:r>
              <a:rPr lang="en-GB" sz="2400" dirty="0">
                <a:solidFill>
                  <a:srgbClr val="FF0000"/>
                </a:solidFill>
              </a:rPr>
              <a:t>1</a:t>
            </a:r>
            <a:r>
              <a:rPr lang="en-GB" sz="2400" baseline="30000" dirty="0">
                <a:solidFill>
                  <a:srgbClr val="FF0000"/>
                </a:solidFill>
              </a:rPr>
              <a:t>st</a:t>
            </a:r>
            <a:r>
              <a:rPr lang="en-GB" sz="2400" dirty="0">
                <a:solidFill>
                  <a:srgbClr val="FF0000"/>
                </a:solidFill>
              </a:rPr>
              <a:t> Proposal as an Independent Researcher</a:t>
            </a:r>
          </a:p>
        </p:txBody>
      </p:sp>
    </p:spTree>
    <p:extLst>
      <p:ext uri="{BB962C8B-B14F-4D97-AF65-F5344CB8AC3E}">
        <p14:creationId xmlns:p14="http://schemas.microsoft.com/office/powerpoint/2010/main" val="88481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564395" cy="1564395"/>
          </a:xfrm>
          <a:prstGeom prst="rect">
            <a:avLst/>
          </a:prstGeom>
        </p:spPr>
      </p:pic>
      <p:sp>
        <p:nvSpPr>
          <p:cNvPr id="3" name="Rectangle 2"/>
          <p:cNvSpPr/>
          <p:nvPr/>
        </p:nvSpPr>
        <p:spPr>
          <a:xfrm>
            <a:off x="2092515" y="1412645"/>
            <a:ext cx="8365474" cy="1323439"/>
          </a:xfrm>
          <a:prstGeom prst="rect">
            <a:avLst/>
          </a:prstGeom>
        </p:spPr>
        <p:txBody>
          <a:bodyPr wrap="square">
            <a:spAutoFit/>
          </a:bodyPr>
          <a:lstStyle/>
          <a:p>
            <a:pPr algn="just">
              <a:spcAft>
                <a:spcPts val="0"/>
              </a:spcAft>
            </a:pPr>
            <a:r>
              <a:rPr lang="en-GB" sz="2000" dirty="0">
                <a:ea typeface="Times New Roman" panose="02020603050405020304" pitchFamily="18" charset="0"/>
              </a:rPr>
              <a:t>MSCA Individual Scholarships 2003 (Evaluator) </a:t>
            </a:r>
            <a:endParaRPr lang="en-IE" sz="2000" dirty="0">
              <a:effectLst/>
              <a:ea typeface="Times New Roman" panose="02020603050405020304" pitchFamily="18" charset="0"/>
            </a:endParaRPr>
          </a:p>
          <a:p>
            <a:pPr algn="just"/>
            <a:r>
              <a:rPr lang="en-GB" sz="2000" dirty="0">
                <a:ea typeface="Times New Roman" panose="02020603050405020304" pitchFamily="18" charset="0"/>
              </a:rPr>
              <a:t>MSCA Research Training Networks 2003 (Evaluator) </a:t>
            </a:r>
            <a:endParaRPr lang="en-IE" sz="2000" dirty="0">
              <a:ea typeface="Times New Roman" panose="02020603050405020304" pitchFamily="18" charset="0"/>
            </a:endParaRPr>
          </a:p>
          <a:p>
            <a:pPr algn="just"/>
            <a:r>
              <a:rPr lang="en-GB" sz="2000" dirty="0">
                <a:ea typeface="Times New Roman" panose="02020603050405020304" pitchFamily="18" charset="0"/>
              </a:rPr>
              <a:t>MSCA Research Training Networks 2004 &amp; 2005 (Evaluator/Rapporteur) </a:t>
            </a:r>
            <a:endParaRPr lang="en-IE" sz="2000" dirty="0">
              <a:ea typeface="Times New Roman" panose="02020603050405020304" pitchFamily="18" charset="0"/>
            </a:endParaRPr>
          </a:p>
          <a:p>
            <a:pPr algn="just">
              <a:spcAft>
                <a:spcPts val="0"/>
              </a:spcAft>
            </a:pPr>
            <a:endParaRPr lang="en-IE" sz="2000" dirty="0">
              <a:effectLst/>
              <a:ea typeface="Times New Roman" panose="02020603050405020304" pitchFamily="18" charset="0"/>
            </a:endParaRPr>
          </a:p>
        </p:txBody>
      </p:sp>
      <p:sp>
        <p:nvSpPr>
          <p:cNvPr id="4" name="Rectangle 3"/>
          <p:cNvSpPr/>
          <p:nvPr/>
        </p:nvSpPr>
        <p:spPr>
          <a:xfrm>
            <a:off x="2092515" y="2394562"/>
            <a:ext cx="6120009" cy="2862322"/>
          </a:xfrm>
          <a:prstGeom prst="rect">
            <a:avLst/>
          </a:prstGeom>
        </p:spPr>
        <p:txBody>
          <a:bodyPr wrap="none">
            <a:spAutoFit/>
          </a:bodyPr>
          <a:lstStyle/>
          <a:p>
            <a:pPr algn="just">
              <a:spcAft>
                <a:spcPts val="0"/>
              </a:spcAft>
            </a:pPr>
            <a:r>
              <a:rPr lang="en-GB" sz="2000" dirty="0">
                <a:ea typeface="Times New Roman" panose="02020603050405020304" pitchFamily="18" charset="0"/>
              </a:rPr>
              <a:t>……</a:t>
            </a:r>
          </a:p>
          <a:p>
            <a:pPr algn="just">
              <a:spcAft>
                <a:spcPts val="0"/>
              </a:spcAft>
            </a:pPr>
            <a:r>
              <a:rPr lang="en-GB" sz="2000" dirty="0">
                <a:ea typeface="Times New Roman" panose="02020603050405020304" pitchFamily="18" charset="0"/>
              </a:rPr>
              <a:t>……</a:t>
            </a:r>
          </a:p>
          <a:p>
            <a:pPr algn="just">
              <a:spcAft>
                <a:spcPts val="0"/>
              </a:spcAft>
            </a:pPr>
            <a:r>
              <a:rPr lang="en-GB" sz="2000" dirty="0">
                <a:ea typeface="Times New Roman" panose="02020603050405020304" pitchFamily="18" charset="0"/>
              </a:rPr>
              <a:t>……</a:t>
            </a:r>
          </a:p>
          <a:p>
            <a:pPr algn="just">
              <a:spcAft>
                <a:spcPts val="0"/>
              </a:spcAft>
            </a:pPr>
            <a:r>
              <a:rPr lang="en-GB" sz="2000" dirty="0">
                <a:ea typeface="Times New Roman" panose="02020603050405020304" pitchFamily="18" charset="0"/>
              </a:rPr>
              <a:t>……</a:t>
            </a:r>
          </a:p>
          <a:p>
            <a:pPr algn="just">
              <a:spcAft>
                <a:spcPts val="0"/>
              </a:spcAft>
            </a:pPr>
            <a:r>
              <a:rPr lang="en-GB" sz="2000" dirty="0">
                <a:ea typeface="Times New Roman" panose="02020603050405020304" pitchFamily="18" charset="0"/>
              </a:rPr>
              <a:t>MSCA ITN, February 2016 (Evaluator and Rapporteur)</a:t>
            </a:r>
          </a:p>
          <a:p>
            <a:pPr algn="just">
              <a:spcAft>
                <a:spcPts val="0"/>
              </a:spcAft>
            </a:pPr>
            <a:r>
              <a:rPr lang="en-GB" sz="2000" dirty="0"/>
              <a:t>MSCA ITN, February 2017 (Evaluator)</a:t>
            </a:r>
          </a:p>
          <a:p>
            <a:pPr algn="just">
              <a:spcAft>
                <a:spcPts val="0"/>
              </a:spcAft>
            </a:pPr>
            <a:r>
              <a:rPr lang="en-GB" sz="2000" dirty="0"/>
              <a:t>MSCA ITN, February 2018 (Evaluator)</a:t>
            </a:r>
          </a:p>
          <a:p>
            <a:pPr algn="just">
              <a:spcAft>
                <a:spcPts val="0"/>
              </a:spcAft>
            </a:pPr>
            <a:r>
              <a:rPr lang="en-GB" sz="2000" dirty="0"/>
              <a:t>MSCA, October 2020 (Evaluator/Rapporteur)</a:t>
            </a:r>
          </a:p>
          <a:p>
            <a:pPr algn="just">
              <a:spcAft>
                <a:spcPts val="0"/>
              </a:spcAft>
            </a:pPr>
            <a:r>
              <a:rPr lang="en-GB" sz="2000" dirty="0"/>
              <a:t>MSCA Individual Fellowships, December 2021 (Evaluator)</a:t>
            </a:r>
            <a:endParaRPr lang="en-IE" sz="2000" dirty="0">
              <a:effectLst/>
              <a:ea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sp>
        <p:nvSpPr>
          <p:cNvPr id="6" name="TextBox 5"/>
          <p:cNvSpPr txBox="1"/>
          <p:nvPr/>
        </p:nvSpPr>
        <p:spPr>
          <a:xfrm>
            <a:off x="2809300" y="463788"/>
            <a:ext cx="4038478" cy="584775"/>
          </a:xfrm>
          <a:prstGeom prst="rect">
            <a:avLst/>
          </a:prstGeom>
          <a:noFill/>
        </p:spPr>
        <p:txBody>
          <a:bodyPr wrap="none" rtlCol="0">
            <a:spAutoFit/>
          </a:bodyPr>
          <a:lstStyle/>
          <a:p>
            <a:r>
              <a:rPr lang="en-GB" sz="3200" b="1" dirty="0">
                <a:effectLst>
                  <a:outerShdw blurRad="38100" dist="38100" dir="2700000" algn="tl">
                    <a:srgbClr val="000000">
                      <a:alpha val="43137"/>
                    </a:srgbClr>
                  </a:outerShdw>
                </a:effectLst>
              </a:rPr>
              <a:t>January 1996 – to date</a:t>
            </a:r>
          </a:p>
        </p:txBody>
      </p:sp>
      <p:sp>
        <p:nvSpPr>
          <p:cNvPr id="7" name="TextBox 6"/>
          <p:cNvSpPr txBox="1"/>
          <p:nvPr/>
        </p:nvSpPr>
        <p:spPr>
          <a:xfrm>
            <a:off x="594910" y="5256884"/>
            <a:ext cx="3852850" cy="461665"/>
          </a:xfrm>
          <a:prstGeom prst="rect">
            <a:avLst/>
          </a:prstGeom>
          <a:noFill/>
        </p:spPr>
        <p:txBody>
          <a:bodyPr wrap="none" rtlCol="0">
            <a:spAutoFit/>
          </a:bodyPr>
          <a:lstStyle/>
          <a:p>
            <a:r>
              <a:rPr lang="en-GB" sz="2400" dirty="0">
                <a:solidFill>
                  <a:srgbClr val="FF0000"/>
                </a:solidFill>
              </a:rPr>
              <a:t>Get to know the “Inside Line”</a:t>
            </a:r>
          </a:p>
        </p:txBody>
      </p:sp>
      <p:sp>
        <p:nvSpPr>
          <p:cNvPr id="8" name="TextBox 7"/>
          <p:cNvSpPr txBox="1"/>
          <p:nvPr/>
        </p:nvSpPr>
        <p:spPr>
          <a:xfrm>
            <a:off x="594910" y="5718549"/>
            <a:ext cx="1640449" cy="461665"/>
          </a:xfrm>
          <a:prstGeom prst="rect">
            <a:avLst/>
          </a:prstGeom>
          <a:noFill/>
        </p:spPr>
        <p:txBody>
          <a:bodyPr wrap="none" rtlCol="0">
            <a:spAutoFit/>
          </a:bodyPr>
          <a:lstStyle/>
          <a:p>
            <a:r>
              <a:rPr lang="en-GB" sz="2400" dirty="0">
                <a:solidFill>
                  <a:srgbClr val="FF0000"/>
                </a:solidFill>
              </a:rPr>
              <a:t>Networking</a:t>
            </a:r>
          </a:p>
        </p:txBody>
      </p:sp>
      <p:sp>
        <p:nvSpPr>
          <p:cNvPr id="9" name="TextBox 8"/>
          <p:cNvSpPr txBox="1"/>
          <p:nvPr/>
        </p:nvSpPr>
        <p:spPr>
          <a:xfrm>
            <a:off x="594909" y="6238801"/>
            <a:ext cx="3344377" cy="461665"/>
          </a:xfrm>
          <a:prstGeom prst="rect">
            <a:avLst/>
          </a:prstGeom>
          <a:noFill/>
        </p:spPr>
        <p:txBody>
          <a:bodyPr wrap="none" rtlCol="0">
            <a:spAutoFit/>
          </a:bodyPr>
          <a:lstStyle/>
          <a:p>
            <a:r>
              <a:rPr lang="en-GB" sz="2400" dirty="0">
                <a:solidFill>
                  <a:srgbClr val="FF0000"/>
                </a:solidFill>
              </a:rPr>
              <a:t>Stimulate your own ideas</a:t>
            </a:r>
          </a:p>
        </p:txBody>
      </p:sp>
    </p:spTree>
    <p:extLst>
      <p:ext uri="{BB962C8B-B14F-4D97-AF65-F5344CB8AC3E}">
        <p14:creationId xmlns:p14="http://schemas.microsoft.com/office/powerpoint/2010/main" val="49825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sp>
        <p:nvSpPr>
          <p:cNvPr id="2" name="Rectangle 1"/>
          <p:cNvSpPr/>
          <p:nvPr/>
        </p:nvSpPr>
        <p:spPr>
          <a:xfrm>
            <a:off x="1736993" y="1827878"/>
            <a:ext cx="8541744" cy="3477875"/>
          </a:xfrm>
          <a:prstGeom prst="rect">
            <a:avLst/>
          </a:prstGeom>
        </p:spPr>
        <p:txBody>
          <a:bodyPr wrap="square">
            <a:spAutoFit/>
          </a:bodyPr>
          <a:lstStyle/>
          <a:p>
            <a:r>
              <a:rPr lang="nl-NL" sz="2000" dirty="0">
                <a:ea typeface="Times New Roman" panose="02020603050405020304" pitchFamily="18" charset="0"/>
              </a:rPr>
              <a:t>FP7, MSCA Co-Fund, (with NBIPI) October 2008 (€107,899)</a:t>
            </a:r>
          </a:p>
          <a:p>
            <a:endParaRPr lang="nl-NL" sz="2000" dirty="0"/>
          </a:p>
          <a:p>
            <a:r>
              <a:rPr lang="nl-NL" sz="2000" dirty="0"/>
              <a:t>FP7 MSCA Individual Fellowship Award, </a:t>
            </a:r>
            <a:r>
              <a:rPr lang="en-GB" sz="2000" dirty="0"/>
              <a:t>“Gold </a:t>
            </a:r>
            <a:r>
              <a:rPr lang="en-GB" sz="2000" dirty="0" err="1"/>
              <a:t>Nanoprisms</a:t>
            </a:r>
            <a:r>
              <a:rPr lang="en-GB" sz="2000" dirty="0"/>
              <a:t> as Raman Signal Amplifiers for </a:t>
            </a:r>
            <a:r>
              <a:rPr lang="en-GB" sz="2000" dirty="0" err="1"/>
              <a:t>Bioimaging</a:t>
            </a:r>
            <a:r>
              <a:rPr lang="en-GB" sz="2000" dirty="0"/>
              <a:t> of Lung Cancer”, Furong Tian (2013)</a:t>
            </a:r>
          </a:p>
          <a:p>
            <a:endParaRPr lang="nl-NL" sz="2000" dirty="0"/>
          </a:p>
          <a:p>
            <a:r>
              <a:rPr lang="nl-NL" sz="2000" dirty="0"/>
              <a:t>EU H2020 MSCA Individual Fellowship Award, “Advanced Data Mining Procedures Applied to Raman Spectroscopy Investigations of Interactions between Drugs and Cells: Spectro-Metrics”, David Perez-Guaita, (2018)</a:t>
            </a:r>
            <a:endParaRPr lang="en-IE" sz="2000" dirty="0"/>
          </a:p>
          <a:p>
            <a:endParaRPr lang="en-IE" sz="2000" dirty="0"/>
          </a:p>
          <a:p>
            <a:r>
              <a:rPr lang="nl-NL" sz="2000" dirty="0"/>
              <a:t>EU H2020 MSCA Individual Fellowship Award, “RAMan spectroscopy for tracking Exosome based delivery of Nutraceuticals”, Sounderya Nagarajan, (2019)</a:t>
            </a:r>
            <a:endParaRPr lang="en-IE" sz="2000" dirty="0"/>
          </a:p>
        </p:txBody>
      </p:sp>
      <p:sp>
        <p:nvSpPr>
          <p:cNvPr id="6" name="TextBox 5"/>
          <p:cNvSpPr txBox="1"/>
          <p:nvPr/>
        </p:nvSpPr>
        <p:spPr>
          <a:xfrm>
            <a:off x="2809300" y="463788"/>
            <a:ext cx="4038478" cy="584775"/>
          </a:xfrm>
          <a:prstGeom prst="rect">
            <a:avLst/>
          </a:prstGeom>
          <a:noFill/>
        </p:spPr>
        <p:txBody>
          <a:bodyPr wrap="none" rtlCol="0">
            <a:spAutoFit/>
          </a:bodyPr>
          <a:lstStyle/>
          <a:p>
            <a:r>
              <a:rPr lang="en-GB" sz="3200" b="1" dirty="0">
                <a:effectLst>
                  <a:outerShdw blurRad="38100" dist="38100" dir="2700000" algn="tl">
                    <a:srgbClr val="000000">
                      <a:alpha val="43137"/>
                    </a:srgbClr>
                  </a:outerShdw>
                </a:effectLst>
              </a:rPr>
              <a:t>January 1996 – to date</a:t>
            </a:r>
          </a:p>
        </p:txBody>
      </p:sp>
    </p:spTree>
    <p:extLst>
      <p:ext uri="{BB962C8B-B14F-4D97-AF65-F5344CB8AC3E}">
        <p14:creationId xmlns:p14="http://schemas.microsoft.com/office/powerpoint/2010/main" val="388073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grpSp>
        <p:nvGrpSpPr>
          <p:cNvPr id="2" name="Group 1"/>
          <p:cNvGrpSpPr>
            <a:grpSpLocks noChangeAspect="1"/>
          </p:cNvGrpSpPr>
          <p:nvPr/>
        </p:nvGrpSpPr>
        <p:grpSpPr>
          <a:xfrm>
            <a:off x="818922" y="1027859"/>
            <a:ext cx="10189910" cy="5449060"/>
            <a:chOff x="349956" y="1230489"/>
            <a:chExt cx="13806312" cy="7382933"/>
          </a:xfrm>
        </p:grpSpPr>
        <p:pic>
          <p:nvPicPr>
            <p:cNvPr id="3" name="Picture 2"/>
            <p:cNvPicPr>
              <a:picLocks noChangeAspect="1"/>
            </p:cNvPicPr>
            <p:nvPr/>
          </p:nvPicPr>
          <p:blipFill rotWithShape="1">
            <a:blip r:embed="rId4"/>
            <a:srcRect l="4370" t="8293" r="5037" b="5583"/>
            <a:stretch/>
          </p:blipFill>
          <p:spPr>
            <a:xfrm>
              <a:off x="349956" y="1230489"/>
              <a:ext cx="13806312" cy="7382933"/>
            </a:xfrm>
            <a:prstGeom prst="rect">
              <a:avLst/>
            </a:prstGeom>
          </p:spPr>
        </p:pic>
        <p:pic>
          <p:nvPicPr>
            <p:cNvPr id="1028" name="Picture 4" descr="http://www.ditsports.ie/media/fseh/furlong-162x1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9676" y="5109033"/>
              <a:ext cx="3097987" cy="30979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377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sp>
        <p:nvSpPr>
          <p:cNvPr id="7" name="Rectangle 6"/>
          <p:cNvSpPr/>
          <p:nvPr/>
        </p:nvSpPr>
        <p:spPr>
          <a:xfrm>
            <a:off x="661060" y="1194311"/>
            <a:ext cx="11166764" cy="646331"/>
          </a:xfrm>
          <a:prstGeom prst="rect">
            <a:avLst/>
          </a:prstGeom>
        </p:spPr>
        <p:txBody>
          <a:bodyPr wrap="square">
            <a:spAutoFit/>
          </a:bodyPr>
          <a:lstStyle/>
          <a:p>
            <a:r>
              <a:rPr lang="en-GB" b="1" dirty="0"/>
              <a:t>Jointly Supervised PhD:</a:t>
            </a:r>
            <a:endParaRPr lang="en-IE" b="1" dirty="0"/>
          </a:p>
          <a:p>
            <a:r>
              <a:rPr lang="en-IE" dirty="0"/>
              <a:t>“Gold nanoparticles in environmental health – novel synthesis and applications”, TU Dublin PhD, Kangze Liu, </a:t>
            </a:r>
            <a:r>
              <a:rPr lang="en-US" dirty="0"/>
              <a:t>July 2020</a:t>
            </a:r>
            <a:endParaRPr lang="en-IE" dirty="0"/>
          </a:p>
        </p:txBody>
      </p:sp>
      <p:sp>
        <p:nvSpPr>
          <p:cNvPr id="8" name="Rectangle 7"/>
          <p:cNvSpPr/>
          <p:nvPr/>
        </p:nvSpPr>
        <p:spPr>
          <a:xfrm>
            <a:off x="661060" y="1900216"/>
            <a:ext cx="11166764" cy="4832092"/>
          </a:xfrm>
          <a:prstGeom prst="rect">
            <a:avLst/>
          </a:prstGeom>
        </p:spPr>
        <p:txBody>
          <a:bodyPr wrap="square">
            <a:spAutoFit/>
          </a:bodyPr>
          <a:lstStyle/>
          <a:p>
            <a:pPr>
              <a:spcAft>
                <a:spcPts val="0"/>
              </a:spcAft>
            </a:pPr>
            <a:r>
              <a:rPr lang="en-US" b="1" dirty="0">
                <a:latin typeface="Calibri" panose="020F0502020204030204" pitchFamily="34" charset="0"/>
                <a:ea typeface="Times New Roman" panose="02020603050405020304" pitchFamily="18" charset="0"/>
              </a:rPr>
              <a:t>Joint Publications: (10)</a:t>
            </a:r>
          </a:p>
          <a:p>
            <a:pPr>
              <a:spcAft>
                <a:spcPts val="0"/>
              </a:spcAft>
            </a:pPr>
            <a:r>
              <a:rPr lang="en-US" sz="1000" dirty="0">
                <a:latin typeface="Calibri" panose="020F0502020204030204" pitchFamily="34" charset="0"/>
                <a:ea typeface="Times New Roman" panose="02020603050405020304" pitchFamily="18" charset="0"/>
              </a:rPr>
              <a:t>“Surface Enhanced Raman Scattering with gold nanoparticles: Effect of particle shape”, Furong Tian, Franck Bonnier, Alan Casey, Anne E. Shanahan, Hugh J. Byrne, Analytical Methods, </a:t>
            </a:r>
            <a:r>
              <a:rPr lang="en-IE" sz="1000" u="sng" dirty="0">
                <a:latin typeface="Calibri" panose="020F0502020204030204" pitchFamily="34" charset="0"/>
                <a:ea typeface="Times New Roman" panose="02020603050405020304" pitchFamily="18" charset="0"/>
              </a:rPr>
              <a:t>6</a:t>
            </a:r>
            <a:r>
              <a:rPr lang="en-IE" sz="1000" dirty="0">
                <a:latin typeface="Calibri" panose="020F0502020204030204" pitchFamily="34" charset="0"/>
                <a:ea typeface="Times New Roman" panose="02020603050405020304" pitchFamily="18" charset="0"/>
              </a:rPr>
              <a:t>, 9116-9123</a:t>
            </a:r>
            <a:r>
              <a:rPr lang="en-US" sz="1000" dirty="0">
                <a:latin typeface="Calibri" panose="020F0502020204030204" pitchFamily="34" charset="0"/>
                <a:ea typeface="Times New Roman" panose="02020603050405020304" pitchFamily="18" charset="0"/>
              </a:rPr>
              <a:t> (2014) </a:t>
            </a:r>
          </a:p>
          <a:p>
            <a:endParaRPr lang="en-US" sz="1000" dirty="0"/>
          </a:p>
          <a:p>
            <a:r>
              <a:rPr lang="en-US" sz="1000" dirty="0"/>
              <a:t>“Dual Targeted Immunotherapy via In Vivo Delivery of </a:t>
            </a:r>
            <a:r>
              <a:rPr lang="en-US" sz="1000" dirty="0" err="1"/>
              <a:t>Biohybrid</a:t>
            </a:r>
            <a:r>
              <a:rPr lang="en-US" sz="1000" dirty="0"/>
              <a:t> RNAi-Peptide nanoparticles to Tumor-Associated Macrophages and Cancer Cells”, João Conde, </a:t>
            </a:r>
            <a:r>
              <a:rPr lang="en-US" sz="1000" dirty="0" err="1"/>
              <a:t>Chenchen</a:t>
            </a:r>
            <a:r>
              <a:rPr lang="en-US" sz="1000" dirty="0"/>
              <a:t> </a:t>
            </a:r>
            <a:r>
              <a:rPr lang="en-US" sz="1000" dirty="0" err="1"/>
              <a:t>Bao</a:t>
            </a:r>
            <a:r>
              <a:rPr lang="en-US" sz="1000" dirty="0"/>
              <a:t>, Yeqi Tan, </a:t>
            </a:r>
            <a:r>
              <a:rPr lang="en-US" sz="1000" dirty="0" err="1"/>
              <a:t>Daxiang</a:t>
            </a:r>
            <a:r>
              <a:rPr lang="en-US" sz="1000" dirty="0"/>
              <a:t> Cui, </a:t>
            </a:r>
            <a:r>
              <a:rPr lang="en-US" sz="1000" dirty="0" err="1"/>
              <a:t>Elazer</a:t>
            </a:r>
            <a:r>
              <a:rPr lang="en-US" sz="1000" dirty="0"/>
              <a:t> R. Edelman, Helena S. </a:t>
            </a:r>
            <a:r>
              <a:rPr lang="en-US" sz="1000" dirty="0" err="1"/>
              <a:t>Azevedo</a:t>
            </a:r>
            <a:r>
              <a:rPr lang="en-US" sz="1000" dirty="0"/>
              <a:t>, Hugh J. Byrne, Natalie </a:t>
            </a:r>
            <a:r>
              <a:rPr lang="en-US" sz="1000" dirty="0" err="1"/>
              <a:t>Artzi</a:t>
            </a:r>
            <a:r>
              <a:rPr lang="en-US" sz="1000" dirty="0"/>
              <a:t> and Furong Tian, Advanced Functional Materials, </a:t>
            </a:r>
            <a:r>
              <a:rPr lang="en-US" sz="1000" u="sng" dirty="0"/>
              <a:t>25</a:t>
            </a:r>
            <a:r>
              <a:rPr lang="en-US" sz="1000" dirty="0"/>
              <a:t>, 4183-4194 (2015)</a:t>
            </a:r>
            <a:endParaRPr lang="en-IE" sz="1000" dirty="0"/>
          </a:p>
          <a:p>
            <a:r>
              <a:rPr lang="en-US" sz="1000" dirty="0"/>
              <a:t> </a:t>
            </a:r>
            <a:endParaRPr lang="en-IE" sz="1000" dirty="0"/>
          </a:p>
          <a:p>
            <a:r>
              <a:rPr lang="en-US" sz="1000" dirty="0"/>
              <a:t>“Investigating the role of shape on the biological impact of gold nanoparticles in vitro”, Furong Tian, Martin J.D. Clift, Alan Casey, Pablo del </a:t>
            </a:r>
            <a:r>
              <a:rPr lang="en-US" sz="1000" dirty="0" err="1"/>
              <a:t>Pino</a:t>
            </a:r>
            <a:r>
              <a:rPr lang="en-US" sz="1000" dirty="0"/>
              <a:t>, Beatriz </a:t>
            </a:r>
            <a:r>
              <a:rPr lang="en-US" sz="1000" dirty="0" err="1"/>
              <a:t>Pelaz</a:t>
            </a:r>
            <a:r>
              <a:rPr lang="en-US" sz="1000" dirty="0"/>
              <a:t>, João Conde, Hugh J. Byrne, Barbara </a:t>
            </a:r>
            <a:r>
              <a:rPr lang="en-US" sz="1000" dirty="0" err="1"/>
              <a:t>Rothen-Rutishauser</a:t>
            </a:r>
            <a:r>
              <a:rPr lang="en-US" sz="1000" dirty="0"/>
              <a:t>, Giovani Estrada, </a:t>
            </a:r>
            <a:r>
              <a:rPr lang="en-US" sz="1000" dirty="0" err="1"/>
              <a:t>Jesús</a:t>
            </a:r>
            <a:r>
              <a:rPr lang="en-US" sz="1000" dirty="0"/>
              <a:t> M de la Fuente and Tobias </a:t>
            </a:r>
            <a:r>
              <a:rPr lang="en-US" sz="1000" dirty="0" err="1"/>
              <a:t>Stoeger</a:t>
            </a:r>
            <a:r>
              <a:rPr lang="en-US" sz="1000" dirty="0"/>
              <a:t>, </a:t>
            </a:r>
            <a:r>
              <a:rPr lang="en-US" sz="1000" dirty="0" err="1"/>
              <a:t>Nanomedicine</a:t>
            </a:r>
            <a:r>
              <a:rPr lang="en-US" sz="1000" dirty="0"/>
              <a:t>, </a:t>
            </a:r>
            <a:r>
              <a:rPr lang="en-US" sz="1000" u="sng" dirty="0"/>
              <a:t>10</a:t>
            </a:r>
            <a:r>
              <a:rPr lang="en-US" sz="1000" dirty="0"/>
              <a:t>, 2643-2657 (2015) </a:t>
            </a:r>
            <a:endParaRPr lang="en-IE" sz="1000" dirty="0"/>
          </a:p>
          <a:p>
            <a:endParaRPr lang="en-GB" sz="1000" dirty="0"/>
          </a:p>
          <a:p>
            <a:r>
              <a:rPr lang="en-US" sz="1000" dirty="0"/>
              <a:t>“</a:t>
            </a:r>
            <a:r>
              <a:rPr lang="en-US" sz="1000" dirty="0" err="1"/>
              <a:t>Plasmonic</a:t>
            </a:r>
            <a:r>
              <a:rPr lang="en-US" sz="1000" dirty="0"/>
              <a:t> gold nanoparticle for detection of fungi and human cutaneous fungal infections”, </a:t>
            </a:r>
            <a:r>
              <a:rPr lang="en-US" sz="1000" dirty="0" err="1"/>
              <a:t>Tobiloba</a:t>
            </a:r>
            <a:r>
              <a:rPr lang="en-US" sz="1000" dirty="0"/>
              <a:t> </a:t>
            </a:r>
            <a:r>
              <a:rPr lang="en-US" sz="1000" dirty="0" err="1"/>
              <a:t>Sojinrin</a:t>
            </a:r>
            <a:r>
              <a:rPr lang="en-US" sz="1000" dirty="0"/>
              <a:t>, João Conde, Kangze Liu, James Curtin, Hugh J Byrne, </a:t>
            </a:r>
            <a:r>
              <a:rPr lang="en-US" sz="1000" dirty="0" err="1"/>
              <a:t>Daxiang</a:t>
            </a:r>
            <a:r>
              <a:rPr lang="en-US" sz="1000" dirty="0"/>
              <a:t> Cui and Furong Tian, Analytical and Bioanalytical Chemistry, </a:t>
            </a:r>
            <a:r>
              <a:rPr lang="en-US" sz="1000" u="sng" dirty="0"/>
              <a:t>409</a:t>
            </a:r>
            <a:r>
              <a:rPr lang="en-US" sz="1000" dirty="0"/>
              <a:t>, 4647–4658 (2017)</a:t>
            </a:r>
          </a:p>
          <a:p>
            <a:endParaRPr lang="en-US" sz="1000" dirty="0"/>
          </a:p>
          <a:p>
            <a:r>
              <a:rPr lang="en-US" sz="1000" dirty="0"/>
              <a:t>“Cold Atmospheric Plasma Induces ATP-Dependent Endocytosis of Nanoparticles and Synergistic U373MG Cancer Cell Death”, Zhonglei He, Kangze Liu, Eline Manaloto, Alan Casey, George Paul </a:t>
            </a:r>
            <a:r>
              <a:rPr lang="en-US" sz="1000" dirty="0" err="1"/>
              <a:t>Cribaro</a:t>
            </a:r>
            <a:r>
              <a:rPr lang="en-US" sz="1000" dirty="0"/>
              <a:t>, Hugh J. Byrne, Furong Tian, Carlos Barcia, Gillian E. Conway, Patrick J. Cullen and James F. Curtin, Scientific Reports, </a:t>
            </a:r>
            <a:r>
              <a:rPr lang="en-US" sz="1000" u="sng" dirty="0"/>
              <a:t>8</a:t>
            </a:r>
            <a:r>
              <a:rPr lang="en-US" sz="1000" dirty="0"/>
              <a:t>, 5298 (2018)</a:t>
            </a:r>
          </a:p>
          <a:p>
            <a:endParaRPr lang="en-US" sz="1000" dirty="0"/>
          </a:p>
          <a:p>
            <a:r>
              <a:rPr lang="en-US" sz="1000" dirty="0"/>
              <a:t>“Investigating the Role of Gold Nanoparticle Shape and Size in Their Toxicities to Fungi”, Kangze Liu, Zhonglei He, Hugh J. Byrne, James F. Curtin and Furong Tian, International Journal of Environmental Research and Public Health, </a:t>
            </a:r>
            <a:r>
              <a:rPr lang="en-US" sz="1000" u="sng" dirty="0"/>
              <a:t>15</a:t>
            </a:r>
            <a:r>
              <a:rPr lang="en-US" sz="1000" dirty="0"/>
              <a:t>, 998 (2018)</a:t>
            </a:r>
          </a:p>
          <a:p>
            <a:endParaRPr lang="en-US" sz="1000" dirty="0"/>
          </a:p>
          <a:p>
            <a:r>
              <a:rPr lang="en-IE" sz="1000" dirty="0"/>
              <a:t>“Combination Strategies for Targeted Delivery of Nanoparticles for Cancer Therapy”, Zhonglei He, Kangze Liu, Hugh </a:t>
            </a:r>
            <a:r>
              <a:rPr lang="en-IE" sz="1000" dirty="0" err="1"/>
              <a:t>J.Byrne</a:t>
            </a:r>
            <a:r>
              <a:rPr lang="en-IE" sz="1000" dirty="0"/>
              <a:t>, Patrick J. Cullen, Furong Tian, James </a:t>
            </a:r>
            <a:r>
              <a:rPr lang="en-IE" sz="1000" dirty="0" err="1"/>
              <a:t>F.Curtin</a:t>
            </a:r>
            <a:r>
              <a:rPr lang="en-IE" sz="1000" dirty="0"/>
              <a:t>, in “Applications of Targeted Nano Drugs and Delivery Systems; Nanoscience and Nanotechnology in Drug Delivery”, </a:t>
            </a:r>
            <a:r>
              <a:rPr lang="en-IE" sz="1000" dirty="0" err="1"/>
              <a:t>Shyam</a:t>
            </a:r>
            <a:r>
              <a:rPr lang="en-IE" sz="1000" dirty="0"/>
              <a:t> S. </a:t>
            </a:r>
            <a:r>
              <a:rPr lang="en-IE" sz="1000" dirty="0" err="1"/>
              <a:t>Mohapatra</a:t>
            </a:r>
            <a:r>
              <a:rPr lang="en-IE" sz="1000" dirty="0"/>
              <a:t>, </a:t>
            </a:r>
            <a:r>
              <a:rPr lang="en-IE" sz="1000" dirty="0" err="1"/>
              <a:t>Shivendu</a:t>
            </a:r>
            <a:r>
              <a:rPr lang="en-IE" sz="1000" dirty="0"/>
              <a:t> </a:t>
            </a:r>
            <a:r>
              <a:rPr lang="en-IE" sz="1000" dirty="0" err="1"/>
              <a:t>Ranjan</a:t>
            </a:r>
            <a:r>
              <a:rPr lang="en-IE" sz="1000" dirty="0"/>
              <a:t>, </a:t>
            </a:r>
            <a:r>
              <a:rPr lang="en-IE" sz="1000" dirty="0" err="1"/>
              <a:t>Nandita</a:t>
            </a:r>
            <a:r>
              <a:rPr lang="en-IE" sz="1000" dirty="0"/>
              <a:t> </a:t>
            </a:r>
            <a:r>
              <a:rPr lang="en-IE" sz="1000" dirty="0" err="1"/>
              <a:t>Dasgupta</a:t>
            </a:r>
            <a:r>
              <a:rPr lang="en-IE" sz="1000" dirty="0"/>
              <a:t>, </a:t>
            </a:r>
            <a:r>
              <a:rPr lang="en-IE" sz="1000" dirty="0" err="1"/>
              <a:t>Raghvendra</a:t>
            </a:r>
            <a:r>
              <a:rPr lang="en-IE" sz="1000" dirty="0"/>
              <a:t> Kumar Mishra, </a:t>
            </a:r>
            <a:r>
              <a:rPr lang="en-IE" sz="1000" dirty="0" err="1"/>
              <a:t>Sabu</a:t>
            </a:r>
            <a:r>
              <a:rPr lang="en-IE" sz="1000" dirty="0"/>
              <a:t> Thomas </a:t>
            </a:r>
            <a:r>
              <a:rPr lang="en-IE" sz="1000" dirty="0" err="1"/>
              <a:t>eds</a:t>
            </a:r>
            <a:r>
              <a:rPr lang="en-IE" sz="1000" dirty="0"/>
              <a:t>, Elsevier Inc., p191-219 (2019)</a:t>
            </a:r>
          </a:p>
          <a:p>
            <a:endParaRPr lang="en-GB" sz="1000" dirty="0"/>
          </a:p>
          <a:p>
            <a:r>
              <a:rPr lang="en-IE" sz="1000" dirty="0"/>
              <a:t>“A novel, rapid, seedless, in situ synthesis method of shape and size controllable gold nanoparticles using phosphates”, Kangze Liu, Zhonglei He, James F. Curtin, Hugh J. Byrne and Furong Tian, Scientific Reports, </a:t>
            </a:r>
            <a:r>
              <a:rPr lang="en-IE" sz="1000" u="sng" dirty="0"/>
              <a:t>9</a:t>
            </a:r>
            <a:r>
              <a:rPr lang="en-IE" sz="1000" dirty="0"/>
              <a:t>, 7421 (2019)</a:t>
            </a:r>
          </a:p>
          <a:p>
            <a:endParaRPr lang="en-GB" sz="1000" dirty="0"/>
          </a:p>
          <a:p>
            <a:r>
              <a:rPr lang="en-IE" sz="1000" dirty="0"/>
              <a:t>“Developing gold nanoparticles-conjugated aflatoxin B1 antifungal strips”, </a:t>
            </a:r>
            <a:r>
              <a:rPr lang="en-IE" sz="1000" dirty="0" err="1"/>
              <a:t>Tobiloba</a:t>
            </a:r>
            <a:r>
              <a:rPr lang="en-IE" sz="1000" dirty="0"/>
              <a:t> </a:t>
            </a:r>
            <a:r>
              <a:rPr lang="en-IE" sz="1000" dirty="0" err="1"/>
              <a:t>Sojinrin</a:t>
            </a:r>
            <a:r>
              <a:rPr lang="en-IE" sz="1000" dirty="0"/>
              <a:t>, Kangze Liu, </a:t>
            </a:r>
            <a:r>
              <a:rPr lang="en-IE" sz="1000" dirty="0" err="1"/>
              <a:t>Kan</a:t>
            </a:r>
            <a:r>
              <a:rPr lang="en-IE" sz="1000" dirty="0"/>
              <a:t> Wang, </a:t>
            </a:r>
            <a:r>
              <a:rPr lang="en-IE" sz="1000" dirty="0" err="1"/>
              <a:t>Daxiang</a:t>
            </a:r>
            <a:r>
              <a:rPr lang="en-IE" sz="1000" dirty="0"/>
              <a:t> Cui, Hugh J Byrne, James Curtin and Furong Tian, International Journal of Molecular Sciences, </a:t>
            </a:r>
            <a:r>
              <a:rPr lang="en-US" sz="1000" u="sng" dirty="0"/>
              <a:t>20</a:t>
            </a:r>
            <a:r>
              <a:rPr lang="en-US" sz="1000" i="1" u="sng" dirty="0"/>
              <a:t>,</a:t>
            </a:r>
            <a:r>
              <a:rPr lang="en-US" sz="1000" dirty="0"/>
              <a:t> 6260</a:t>
            </a:r>
            <a:r>
              <a:rPr lang="en-IE" sz="1000" dirty="0"/>
              <a:t> (2019)</a:t>
            </a:r>
          </a:p>
          <a:p>
            <a:endParaRPr lang="en-GB" sz="1000" dirty="0"/>
          </a:p>
          <a:p>
            <a:r>
              <a:rPr lang="en-US" sz="1000" dirty="0"/>
              <a:t>“Cold Atmospheric Plasma Stimulates </a:t>
            </a:r>
            <a:r>
              <a:rPr lang="en-US" sz="1000" dirty="0" err="1"/>
              <a:t>Clathrin</a:t>
            </a:r>
            <a:r>
              <a:rPr lang="en-US" sz="1000" dirty="0"/>
              <a:t>-Dependent Endocytosis to Repair </a:t>
            </a:r>
            <a:r>
              <a:rPr lang="en-US" sz="1000" dirty="0" err="1"/>
              <a:t>Oxidised</a:t>
            </a:r>
            <a:r>
              <a:rPr lang="en-US" sz="1000" dirty="0"/>
              <a:t> Membrane and Enhance Uptake of Nanomaterial in Glioblastoma Multiforme Cells”, </a:t>
            </a:r>
            <a:br>
              <a:rPr lang="en-US" sz="1000" dirty="0"/>
            </a:br>
            <a:r>
              <a:rPr lang="en-US" sz="1000" dirty="0"/>
              <a:t>Zhonglei He, Kangze Liu, Laurence Scally, Eline Manaloto, Sebnem Gunes, Sing Wei Ng, Marcus Maher, Brijesh Tiwari, Hugh J Byrne, Paula Bourke, Furong Tian, Patrick J Cullen, and James F Curtin, Scientific Reports, </a:t>
            </a:r>
            <a:r>
              <a:rPr lang="en-US" sz="1000" u="sng" dirty="0"/>
              <a:t>10</a:t>
            </a:r>
            <a:r>
              <a:rPr lang="en-US" sz="1000" dirty="0"/>
              <a:t>, 1-12 (2020)</a:t>
            </a:r>
            <a:endParaRPr lang="en-IE" sz="1000" dirty="0"/>
          </a:p>
        </p:txBody>
      </p:sp>
    </p:spTree>
    <p:extLst>
      <p:ext uri="{BB962C8B-B14F-4D97-AF65-F5344CB8AC3E}">
        <p14:creationId xmlns:p14="http://schemas.microsoft.com/office/powerpoint/2010/main" val="301395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pic>
        <p:nvPicPr>
          <p:cNvPr id="2" name="Picture 1"/>
          <p:cNvPicPr>
            <a:picLocks noChangeAspect="1"/>
          </p:cNvPicPr>
          <p:nvPr/>
        </p:nvPicPr>
        <p:blipFill rotWithShape="1">
          <a:blip r:embed="rId4"/>
          <a:srcRect l="11925" t="8273" r="13111" b="27844"/>
          <a:stretch/>
        </p:blipFill>
        <p:spPr>
          <a:xfrm>
            <a:off x="425712" y="1134737"/>
            <a:ext cx="11424357" cy="5476435"/>
          </a:xfrm>
          <a:prstGeom prst="rect">
            <a:avLst/>
          </a:prstGeom>
        </p:spPr>
      </p:pic>
    </p:spTree>
    <p:extLst>
      <p:ext uri="{BB962C8B-B14F-4D97-AF65-F5344CB8AC3E}">
        <p14:creationId xmlns:p14="http://schemas.microsoft.com/office/powerpoint/2010/main" val="422371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1"/>
            <a:ext cx="2745325" cy="1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957" y="-113251"/>
            <a:ext cx="2417750" cy="1523410"/>
          </a:xfrm>
          <a:prstGeom prst="rect">
            <a:avLst/>
          </a:prstGeom>
        </p:spPr>
      </p:pic>
      <p:sp>
        <p:nvSpPr>
          <p:cNvPr id="7" name="Rectangle 6"/>
          <p:cNvSpPr/>
          <p:nvPr/>
        </p:nvSpPr>
        <p:spPr>
          <a:xfrm>
            <a:off x="661060" y="1072375"/>
            <a:ext cx="11166764" cy="923330"/>
          </a:xfrm>
          <a:prstGeom prst="rect">
            <a:avLst/>
          </a:prstGeom>
        </p:spPr>
        <p:txBody>
          <a:bodyPr wrap="square">
            <a:spAutoFit/>
          </a:bodyPr>
          <a:lstStyle/>
          <a:p>
            <a:r>
              <a:rPr lang="en-GB" b="1" dirty="0"/>
              <a:t>Jointly Supervised PhD:</a:t>
            </a:r>
            <a:endParaRPr lang="en-IE" b="1" dirty="0"/>
          </a:p>
          <a:p>
            <a:r>
              <a:rPr lang="en-IE" dirty="0"/>
              <a:t>“Shedding light on cellular function: Combining kinetic, mechanistic modelling approaches with label free Raman </a:t>
            </a:r>
            <a:r>
              <a:rPr lang="en-IE" dirty="0" err="1"/>
              <a:t>microspectroscopic</a:t>
            </a:r>
            <a:r>
              <a:rPr lang="en-IE" dirty="0"/>
              <a:t> imaging”, TU Dublin PhD, Megan Burke-Doyle, Oct 2020- Ongoing</a:t>
            </a:r>
          </a:p>
        </p:txBody>
      </p:sp>
      <p:sp>
        <p:nvSpPr>
          <p:cNvPr id="8" name="Rectangle 7"/>
          <p:cNvSpPr/>
          <p:nvPr/>
        </p:nvSpPr>
        <p:spPr>
          <a:xfrm>
            <a:off x="661060" y="2271127"/>
            <a:ext cx="11166764" cy="4616648"/>
          </a:xfrm>
          <a:prstGeom prst="rect">
            <a:avLst/>
          </a:prstGeom>
        </p:spPr>
        <p:txBody>
          <a:bodyPr wrap="square">
            <a:spAutoFit/>
          </a:bodyPr>
          <a:lstStyle/>
          <a:p>
            <a:pPr>
              <a:spcAft>
                <a:spcPts val="0"/>
              </a:spcAft>
            </a:pPr>
            <a:r>
              <a:rPr lang="en-US" b="1" dirty="0">
                <a:latin typeface="Calibri" panose="020F0502020204030204" pitchFamily="34" charset="0"/>
                <a:ea typeface="Times New Roman" panose="02020603050405020304" pitchFamily="18" charset="0"/>
              </a:rPr>
              <a:t>Joint Publications: (5)</a:t>
            </a:r>
          </a:p>
          <a:p>
            <a:r>
              <a:rPr lang="en-IE" dirty="0"/>
              <a:t>“Data mining Raman </a:t>
            </a:r>
            <a:r>
              <a:rPr lang="en-IE" dirty="0" err="1"/>
              <a:t>Microspectroscopic</a:t>
            </a:r>
            <a:r>
              <a:rPr lang="en-IE" dirty="0"/>
              <a:t> Responses of Cells to Drugs in Vitro using Multivariate Curve Resolution-Alternating Least Squares”, David Perez-Guaita, Guillermo </a:t>
            </a:r>
            <a:r>
              <a:rPr lang="en-IE" dirty="0" err="1"/>
              <a:t>Quintas</a:t>
            </a:r>
            <a:r>
              <a:rPr lang="en-IE" dirty="0"/>
              <a:t>, Zeineb Farhane, Roma Tauler, Hugh J. Byrne,</a:t>
            </a:r>
          </a:p>
          <a:p>
            <a:r>
              <a:rPr lang="en-IE" dirty="0" err="1"/>
              <a:t>Talanta</a:t>
            </a:r>
            <a:r>
              <a:rPr lang="en-IE" dirty="0"/>
              <a:t>, </a:t>
            </a:r>
            <a:r>
              <a:rPr lang="en-IE" u="sng" dirty="0"/>
              <a:t>208</a:t>
            </a:r>
            <a:r>
              <a:rPr lang="en-IE" dirty="0"/>
              <a:t>, 120386 (2020)</a:t>
            </a:r>
          </a:p>
          <a:p>
            <a:endParaRPr lang="en-IE" dirty="0"/>
          </a:p>
          <a:p>
            <a:r>
              <a:rPr lang="en-US" dirty="0"/>
              <a:t>“Multimodal Vibrational Studies of Drug Uptake in Vitro: Is the Whole Greater than the sum of their parts?”, David Perez-Guaita, Karolina </a:t>
            </a:r>
            <a:r>
              <a:rPr lang="en-US" dirty="0" err="1"/>
              <a:t>Chrabaszcz</a:t>
            </a:r>
            <a:r>
              <a:rPr lang="en-US" dirty="0"/>
              <a:t>, Kamilla Malek, Hugh J. Byrne, Journal of </a:t>
            </a:r>
            <a:r>
              <a:rPr lang="en-US" dirty="0" err="1"/>
              <a:t>Biophotonics</a:t>
            </a:r>
            <a:r>
              <a:rPr lang="en-US" dirty="0"/>
              <a:t>, e202000264 (2020)</a:t>
            </a:r>
          </a:p>
          <a:p>
            <a:endParaRPr lang="en-US" sz="1200" dirty="0"/>
          </a:p>
          <a:p>
            <a:r>
              <a:rPr lang="en-US" dirty="0"/>
              <a:t>“From bench to worktop: Rapid evaluation of nutritional parameters in liquid foodstuffs by IR spectroscopy”, David Perez-Guaita, Zack Richardson, </a:t>
            </a:r>
            <a:r>
              <a:rPr lang="en-US" dirty="0" err="1"/>
              <a:t>Amrut</a:t>
            </a:r>
            <a:r>
              <a:rPr lang="en-US" dirty="0"/>
              <a:t> </a:t>
            </a:r>
            <a:r>
              <a:rPr lang="en-US" dirty="0" err="1"/>
              <a:t>Rajendara</a:t>
            </a:r>
            <a:r>
              <a:rPr lang="en-US" dirty="0"/>
              <a:t>, Hugh J. Byrne, Bayden Wood, Food Chemistry, </a:t>
            </a:r>
            <a:r>
              <a:rPr lang="en-US" u="sng" dirty="0"/>
              <a:t>365</a:t>
            </a:r>
            <a:r>
              <a:rPr lang="en-US" dirty="0"/>
              <a:t>, 130442 (2021)</a:t>
            </a:r>
          </a:p>
          <a:p>
            <a:endParaRPr lang="en-IE" dirty="0"/>
          </a:p>
          <a:p>
            <a:r>
              <a:rPr lang="en-US" dirty="0"/>
              <a:t>“Multiplexed Fourier Transform Infrared and Raman Imaging”, G. </a:t>
            </a:r>
            <a:r>
              <a:rPr lang="en-US" dirty="0" err="1"/>
              <a:t>Quintás</a:t>
            </a:r>
            <a:r>
              <a:rPr lang="en-US" dirty="0"/>
              <a:t>, B.R. Wood, H.J. Byrne, D. Perez-Guaita. </a:t>
            </a:r>
            <a:br>
              <a:rPr lang="en-US" dirty="0"/>
            </a:br>
            <a:r>
              <a:rPr lang="en-US" dirty="0"/>
              <a:t>in: </a:t>
            </a:r>
            <a:r>
              <a:rPr lang="en-US" dirty="0" err="1"/>
              <a:t>Zamir</a:t>
            </a:r>
            <a:r>
              <a:rPr lang="en-US" dirty="0"/>
              <a:t> E. (</a:t>
            </a:r>
            <a:r>
              <a:rPr lang="en-US" dirty="0" err="1"/>
              <a:t>eds</a:t>
            </a:r>
            <a:r>
              <a:rPr lang="en-US" dirty="0"/>
              <a:t>) Multiplexed Imaging. Methods in Molecular Biology, </a:t>
            </a:r>
            <a:r>
              <a:rPr lang="en-US" dirty="0" err="1"/>
              <a:t>vol</a:t>
            </a:r>
            <a:r>
              <a:rPr lang="en-US" dirty="0"/>
              <a:t> 2350. (2021) Humana, New York, NY.</a:t>
            </a:r>
          </a:p>
          <a:p>
            <a:endParaRPr lang="en-US" sz="1200" dirty="0"/>
          </a:p>
          <a:p>
            <a:r>
              <a:rPr lang="en-US" dirty="0"/>
              <a:t>“ATR-Spin: An open-source 3D printed device for direct </a:t>
            </a:r>
            <a:r>
              <a:rPr lang="en-US" dirty="0" err="1"/>
              <a:t>cytocentrifugation</a:t>
            </a:r>
            <a:r>
              <a:rPr lang="en-US" dirty="0"/>
              <a:t> onto Attenuated Total Reflectance crystals”, </a:t>
            </a:r>
            <a:br>
              <a:rPr lang="en-US" dirty="0"/>
            </a:br>
            <a:r>
              <a:rPr lang="en-US" dirty="0"/>
              <a:t>David Perez-Guaita , Zack Richardson , G. </a:t>
            </a:r>
            <a:r>
              <a:rPr lang="en-US" dirty="0" err="1"/>
              <a:t>Quintas</a:t>
            </a:r>
            <a:r>
              <a:rPr lang="en-US" dirty="0"/>
              <a:t> , Julia </a:t>
            </a:r>
            <a:r>
              <a:rPr lang="en-US" dirty="0" err="1"/>
              <a:t>Kuligowski</a:t>
            </a:r>
            <a:r>
              <a:rPr lang="en-US" dirty="0"/>
              <a:t> , Diana Eva </a:t>
            </a:r>
            <a:r>
              <a:rPr lang="en-US" dirty="0" err="1"/>
              <a:t>Bedolla</a:t>
            </a:r>
            <a:r>
              <a:rPr lang="en-US" dirty="0"/>
              <a:t> , Bayden Robert Wood and Hugh J Byrne, Lab on a Chip, </a:t>
            </a:r>
            <a:r>
              <a:rPr lang="en-US" u="sng" dirty="0"/>
              <a:t>21</a:t>
            </a:r>
            <a:r>
              <a:rPr lang="en-US" dirty="0"/>
              <a:t>,4743 (2021)</a:t>
            </a:r>
            <a:endParaRPr lang="en-US" sz="1200" dirty="0"/>
          </a:p>
        </p:txBody>
      </p:sp>
    </p:spTree>
    <p:extLst>
      <p:ext uri="{BB962C8B-B14F-4D97-AF65-F5344CB8AC3E}">
        <p14:creationId xmlns:p14="http://schemas.microsoft.com/office/powerpoint/2010/main" val="412698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497A5DDE61EC49B38F08F69D7D1C30" ma:contentTypeVersion="16" ma:contentTypeDescription="Create a new document." ma:contentTypeScope="" ma:versionID="551b5d09cc7011b93ca1820e71a673d1">
  <xsd:schema xmlns:xsd="http://www.w3.org/2001/XMLSchema" xmlns:xs="http://www.w3.org/2001/XMLSchema" xmlns:p="http://schemas.microsoft.com/office/2006/metadata/properties" xmlns:ns1="http://schemas.microsoft.com/sharepoint/v3" xmlns:ns3="186a8af6-524e-48fb-a2b5-8db5625d742b" xmlns:ns4="8713c86b-11c3-4892-8b22-8e1103c1c89f" targetNamespace="http://schemas.microsoft.com/office/2006/metadata/properties" ma:root="true" ma:fieldsID="73ff70695454ae7f1c6a910f6ec3392b" ns1:_="" ns3:_="" ns4:_="">
    <xsd:import namespace="http://schemas.microsoft.com/sharepoint/v3"/>
    <xsd:import namespace="186a8af6-524e-48fb-a2b5-8db5625d742b"/>
    <xsd:import namespace="8713c86b-11c3-4892-8b22-8e1103c1c89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6a8af6-524e-48fb-a2b5-8db5625d7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13c86b-11c3-4892-8b22-8e1103c1c8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7BE22F-E3D2-49DB-B2D8-458293C30068}">
  <ds:schemaRefs>
    <ds:schemaRef ds:uri="http://purl.org/dc/dcmitype/"/>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http://www.w3.org/XML/1998/namespace"/>
    <ds:schemaRef ds:uri="8713c86b-11c3-4892-8b22-8e1103c1c89f"/>
    <ds:schemaRef ds:uri="186a8af6-524e-48fb-a2b5-8db5625d742b"/>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FA61CFEA-E114-4E04-9556-72EADA5E0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6a8af6-524e-48fb-a2b5-8db5625d742b"/>
    <ds:schemaRef ds:uri="8713c86b-11c3-4892-8b22-8e1103c1c8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0AD77F-A120-4266-92EC-79CBCF4C7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425</TotalTime>
  <Words>1606</Words>
  <Application>Microsoft Office PowerPoint</Application>
  <PresentationFormat>Widescreen</PresentationFormat>
  <Paragraphs>111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Lucida Grande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Dublin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Byrne</dc:creator>
  <cp:lastModifiedBy>Yvonne Halpin</cp:lastModifiedBy>
  <cp:revision>35</cp:revision>
  <dcterms:created xsi:type="dcterms:W3CDTF">2022-03-29T15:13:26Z</dcterms:created>
  <dcterms:modified xsi:type="dcterms:W3CDTF">2022-04-27T09:32:34Z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0x010100CE497A5DDE61EC49B38F08F69D7D1C30</vt:lpwstr>
  </property>
</Properties>
</file>