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256" r:id="rId2"/>
    <p:sldId id="1225" r:id="rId3"/>
    <p:sldId id="1229" r:id="rId4"/>
    <p:sldId id="1227" r:id="rId5"/>
    <p:sldId id="1228" r:id="rId6"/>
    <p:sldId id="1234" r:id="rId7"/>
    <p:sldId id="1252" r:id="rId8"/>
    <p:sldId id="1235" r:id="rId9"/>
    <p:sldId id="1244" r:id="rId10"/>
    <p:sldId id="1236" r:id="rId11"/>
    <p:sldId id="1241" r:id="rId12"/>
    <p:sldId id="1239" r:id="rId13"/>
    <p:sldId id="1242" r:id="rId14"/>
    <p:sldId id="1256" r:id="rId15"/>
    <p:sldId id="1237" r:id="rId16"/>
    <p:sldId id="1238" r:id="rId17"/>
    <p:sldId id="1254" r:id="rId18"/>
    <p:sldId id="1247" r:id="rId19"/>
    <p:sldId id="1257" r:id="rId20"/>
    <p:sldId id="1232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ORTUNE Anouk (EAC)" initials="LA(" lastIdx="4" clrIdx="0">
    <p:extLst>
      <p:ext uri="{19B8F6BF-5375-455C-9EA6-DF929625EA0E}">
        <p15:presenceInfo xmlns:p15="http://schemas.microsoft.com/office/powerpoint/2012/main" userId="S::Anouk.LAFORTUNE1@ec.europa.eu::6ea74e60-81b1-4ebe-a646-f00fe1f2d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8D216B"/>
    <a:srgbClr val="004494"/>
    <a:srgbClr val="DE74BD"/>
    <a:srgbClr val="4E1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6357" autoAdjust="0"/>
  </p:normalViewPr>
  <p:slideViewPr>
    <p:cSldViewPr snapToGrid="0">
      <p:cViewPr varScale="1">
        <p:scale>
          <a:sx n="90" d="100"/>
          <a:sy n="90" d="100"/>
        </p:scale>
        <p:origin x="15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/>
      <dgm:spPr>
        <a:solidFill>
          <a:srgbClr val="0F5494"/>
        </a:solidFill>
      </dgm:spPr>
      <dgm:t>
        <a:bodyPr/>
        <a:lstStyle/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Researchers’ training, skills and career development (all stages of career)</a:t>
          </a: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/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/>
        </a:p>
      </dgm:t>
    </dgm:pt>
    <dgm:pt modelId="{F5E184C0-283B-41FE-8AAB-0E41D2CBAC5C}">
      <dgm:prSet phldrT="[Text]" custT="1"/>
      <dgm:spPr>
        <a:solidFill>
          <a:srgbClr val="0F5494"/>
        </a:solidFill>
      </dgm:spPr>
      <dgm:t>
        <a:bodyPr/>
        <a:lstStyle/>
        <a:p>
          <a:pPr>
            <a:spcAft>
              <a:spcPct val="35000"/>
            </a:spcAft>
          </a:pP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Attractive working and employment conditions</a:t>
          </a: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/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/>
        </a:p>
      </dgm:t>
    </dgm:pt>
    <dgm:pt modelId="{97CEE0B7-B6DB-4887-99A4-1B6FE52353DF}">
      <dgm:prSet phldrT="[Text]"/>
      <dgm:spPr>
        <a:solidFill>
          <a:srgbClr val="0F5494"/>
        </a:solidFill>
      </dgm:spPr>
      <dgm:t>
        <a:bodyPr/>
        <a:lstStyle/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Structuring impact on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through excellent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A3C1A-1557-41AF-8C52-A15D57DB1FFF}" type="parTrans" cxnId="{FB2D4772-3A93-4B7D-96D9-D1C78662C568}">
      <dgm:prSet/>
      <dgm:spPr/>
      <dgm:t>
        <a:bodyPr/>
        <a:lstStyle/>
        <a:p>
          <a:endParaRPr lang="en-US"/>
        </a:p>
      </dgm:t>
    </dgm:pt>
    <dgm:pt modelId="{66CE2EDD-0CD5-404C-A534-5760A9F08A56}" type="sibTrans" cxnId="{FB2D4772-3A93-4B7D-96D9-D1C78662C568}">
      <dgm:prSet/>
      <dgm:spPr/>
      <dgm:t>
        <a:bodyPr/>
        <a:lstStyle/>
        <a:p>
          <a:endParaRPr lang="en-US"/>
        </a:p>
      </dgm:t>
    </dgm:pt>
    <dgm:pt modelId="{C795BC7E-A831-4830-99BD-108E6406A643}">
      <dgm:prSet/>
      <dgm:spPr>
        <a:solidFill>
          <a:srgbClr val="0F5494"/>
        </a:solidFill>
      </dgm:spPr>
      <dgm:t>
        <a:bodyPr/>
        <a:lstStyle/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Excellent research in all domains (bottom-up approach)</a:t>
          </a: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/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/>
        </a:p>
      </dgm:t>
    </dgm:pt>
    <dgm:pt modelId="{0E1B3D54-5E61-4B7A-BFB6-64EFA4FBF6EA}">
      <dgm:prSet/>
      <dgm:spPr>
        <a:solidFill>
          <a:srgbClr val="0F5494"/>
        </a:solidFill>
      </dgm:spPr>
      <dgm:t>
        <a:bodyPr/>
        <a:lstStyle/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International, cross-sectoral &amp; interdisciplinary mobility</a:t>
          </a: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/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/>
        </a:p>
      </dgm:t>
    </dgm:pt>
    <dgm:pt modelId="{2949AFB9-CDC0-4748-AB0A-5E4CE16F91BE}">
      <dgm:prSet phldrT="[Text]"/>
      <dgm:spPr>
        <a:solidFill>
          <a:srgbClr val="0F5494"/>
        </a:solidFill>
      </dgm:spPr>
      <dgm:t>
        <a:bodyPr/>
        <a:lstStyle/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Strong collaboration with industry and SMEs</a:t>
          </a:r>
        </a:p>
      </dgm:t>
    </dgm:pt>
    <dgm:pt modelId="{56E404C6-A397-4937-BC0A-C97E62087762}" type="parTrans" cxnId="{7D9CCDAB-1E50-4878-9EF9-9DE76EA370FD}">
      <dgm:prSet/>
      <dgm:spPr/>
      <dgm:t>
        <a:bodyPr/>
        <a:lstStyle/>
        <a:p>
          <a:endParaRPr lang="en-US"/>
        </a:p>
      </dgm:t>
    </dgm:pt>
    <dgm:pt modelId="{1C8E0DEC-9152-41C5-9607-56D0417C6C8D}" type="sibTrans" cxnId="{7D9CCDAB-1E50-4878-9EF9-9DE76EA370FD}">
      <dgm:prSet/>
      <dgm:spPr/>
      <dgm:t>
        <a:bodyPr/>
        <a:lstStyle/>
        <a:p>
          <a:endParaRPr lang="en-US"/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</dgm:pt>
    <dgm:pt modelId="{97755BEB-3435-4499-B1F5-8F4274514BE5}" type="pres">
      <dgm:prSet presAssocID="{3A92DAB1-8AD2-4A7A-9064-66A1B9497310}" presName="node" presStyleLbl="node1" presStyleIdx="0" presStyleCnt="6" custScaleX="218509" custScaleY="331810">
        <dgm:presLayoutVars>
          <dgm:bulletEnabled val="1"/>
        </dgm:presLayoutVars>
      </dgm:prSet>
      <dgm:spPr/>
    </dgm:pt>
    <dgm:pt modelId="{35BD6E36-2B27-4ED8-A008-7062599BBF0E}" type="pres">
      <dgm:prSet presAssocID="{F3904CBE-6CC1-4083-9CFD-8FA5D074FCC4}" presName="sibTrans" presStyleCnt="0"/>
      <dgm:spPr/>
    </dgm:pt>
    <dgm:pt modelId="{E3C1CED3-5584-43F5-919C-464CBBFF2C69}" type="pres">
      <dgm:prSet presAssocID="{C795BC7E-A831-4830-99BD-108E6406A643}" presName="node" presStyleLbl="node1" presStyleIdx="1" presStyleCnt="6" custScaleX="218509" custScaleY="331810">
        <dgm:presLayoutVars>
          <dgm:bulletEnabled val="1"/>
        </dgm:presLayoutVars>
      </dgm:prSet>
      <dgm:spPr/>
    </dgm:pt>
    <dgm:pt modelId="{C7452FFC-CDD4-4CE6-99F3-9C5FB828482F}" type="pres">
      <dgm:prSet presAssocID="{7237EE25-AAC0-48BD-B6C0-8090AB9BC2D8}" presName="sibTrans" presStyleCnt="0"/>
      <dgm:spPr/>
    </dgm:pt>
    <dgm:pt modelId="{9FE44FB5-5CFA-4458-9B92-6AF96CDACB21}" type="pres">
      <dgm:prSet presAssocID="{0E1B3D54-5E61-4B7A-BFB6-64EFA4FBF6EA}" presName="node" presStyleLbl="node1" presStyleIdx="2" presStyleCnt="6" custScaleX="218509" custScaleY="331810">
        <dgm:presLayoutVars>
          <dgm:bulletEnabled val="1"/>
        </dgm:presLayoutVars>
      </dgm:prSet>
      <dgm:spPr/>
    </dgm:pt>
    <dgm:pt modelId="{5F676987-FD81-4200-B095-4EAEEE1C63B0}" type="pres">
      <dgm:prSet presAssocID="{A9AE7D9E-7213-48E2-AC9E-B7D539B2F4CD}" presName="sibTrans" presStyleCnt="0"/>
      <dgm:spPr/>
    </dgm:pt>
    <dgm:pt modelId="{ABD513EF-4226-423B-8CAE-6D77FB371B58}" type="pres">
      <dgm:prSet presAssocID="{F5E184C0-283B-41FE-8AAB-0E41D2CBAC5C}" presName="node" presStyleLbl="node1" presStyleIdx="3" presStyleCnt="6" custScaleX="218509" custScaleY="331810">
        <dgm:presLayoutVars>
          <dgm:bulletEnabled val="1"/>
        </dgm:presLayoutVars>
      </dgm:prSet>
      <dgm:spPr/>
    </dgm:pt>
    <dgm:pt modelId="{EBEF5922-1C36-4D89-8035-DDEAC80CC73B}" type="pres">
      <dgm:prSet presAssocID="{A66E709F-3387-4E8D-B977-F0A05560C618}" presName="sibTrans" presStyleCnt="0"/>
      <dgm:spPr/>
    </dgm:pt>
    <dgm:pt modelId="{D165834F-F8A1-4F1E-868F-5607354DA1EA}" type="pres">
      <dgm:prSet presAssocID="{97CEE0B7-B6DB-4887-99A4-1B6FE52353DF}" presName="node" presStyleLbl="node1" presStyleIdx="4" presStyleCnt="6" custScaleX="218509" custScaleY="331810">
        <dgm:presLayoutVars>
          <dgm:bulletEnabled val="1"/>
        </dgm:presLayoutVars>
      </dgm:prSet>
      <dgm:spPr/>
    </dgm:pt>
    <dgm:pt modelId="{4AEE17D4-88FD-4599-BFDE-5E31362CEA2A}" type="pres">
      <dgm:prSet presAssocID="{66CE2EDD-0CD5-404C-A534-5760A9F08A56}" presName="sibTrans" presStyleCnt="0"/>
      <dgm:spPr/>
    </dgm:pt>
    <dgm:pt modelId="{FB5B2658-3D4B-4DC3-8AEB-DE7444C7A60F}" type="pres">
      <dgm:prSet presAssocID="{2949AFB9-CDC0-4748-AB0A-5E4CE16F91BE}" presName="node" presStyleLbl="node1" presStyleIdx="5" presStyleCnt="6" custScaleX="218509" custScaleY="331810">
        <dgm:presLayoutVars>
          <dgm:bulletEnabled val="1"/>
        </dgm:presLayoutVars>
      </dgm:prSet>
      <dgm:spPr/>
    </dgm:pt>
  </dgm:ptLst>
  <dgm:cxnLst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97848234-020A-4788-9C6F-3B8A6DD0D64D}" type="presOf" srcId="{97CEE0B7-B6DB-4887-99A4-1B6FE52353DF}" destId="{D165834F-F8A1-4F1E-868F-5607354DA1EA}" srcOrd="0" destOrd="0" presId="urn:microsoft.com/office/officeart/2005/8/layout/default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FB2D4772-3A93-4B7D-96D9-D1C78662C568}" srcId="{502F3F50-E605-4A6C-93FE-141DAAA1403C}" destId="{97CEE0B7-B6DB-4887-99A4-1B6FE52353DF}" srcOrd="4" destOrd="0" parTransId="{214A3C1A-1557-41AF-8C52-A15D57DB1FFF}" sibTransId="{66CE2EDD-0CD5-404C-A534-5760A9F08A56}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3F3E51A4-0089-4750-83CE-5E1A372FB45E}" type="presOf" srcId="{2949AFB9-CDC0-4748-AB0A-5E4CE16F91BE}" destId="{FB5B2658-3D4B-4DC3-8AEB-DE7444C7A60F}" srcOrd="0" destOrd="0" presId="urn:microsoft.com/office/officeart/2005/8/layout/default"/>
    <dgm:cxn modelId="{7D9CCDAB-1E50-4878-9EF9-9DE76EA370FD}" srcId="{502F3F50-E605-4A6C-93FE-141DAAA1403C}" destId="{2949AFB9-CDC0-4748-AB0A-5E4CE16F91BE}" srcOrd="5" destOrd="0" parTransId="{56E404C6-A397-4937-BC0A-C97E62087762}" sibTransId="{1C8E0DEC-9152-41C5-9607-56D0417C6C8D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  <dgm:cxn modelId="{DB80BDA9-E4B9-4BFB-85E9-0A329C51C01E}" type="presParOf" srcId="{8127B500-4481-46E9-98A1-6CD28F2BA4DC}" destId="{EBEF5922-1C36-4D89-8035-DDEAC80CC73B}" srcOrd="7" destOrd="0" presId="urn:microsoft.com/office/officeart/2005/8/layout/default"/>
    <dgm:cxn modelId="{A9EFAAEA-F843-4033-891F-CC7A0BAFBF98}" type="presParOf" srcId="{8127B500-4481-46E9-98A1-6CD28F2BA4DC}" destId="{D165834F-F8A1-4F1E-868F-5607354DA1EA}" srcOrd="8" destOrd="0" presId="urn:microsoft.com/office/officeart/2005/8/layout/default"/>
    <dgm:cxn modelId="{680A9C3B-61B5-41E4-9040-196EEC2EAEB1}" type="presParOf" srcId="{8127B500-4481-46E9-98A1-6CD28F2BA4DC}" destId="{4AEE17D4-88FD-4599-BFDE-5E31362CEA2A}" srcOrd="9" destOrd="0" presId="urn:microsoft.com/office/officeart/2005/8/layout/default"/>
    <dgm:cxn modelId="{8436CD59-D4D8-4864-B99D-CF80E0DAAA09}" type="presParOf" srcId="{8127B500-4481-46E9-98A1-6CD28F2BA4DC}" destId="{FB5B2658-3D4B-4DC3-8AEB-DE7444C7A60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 custT="1"/>
      <dgm:spPr>
        <a:xfrm>
          <a:off x="219477" y="874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+65,000</a:t>
          </a:r>
        </a:p>
        <a:p>
          <a:pPr>
            <a:buNone/>
          </a:pPr>
          <a:r>
            <a:rPr lang="en-US" sz="24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Researchers,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including 25,000 PhD candidates</a:t>
          </a:r>
          <a:endParaRPr lang="en-US" sz="2000" b="1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/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/>
        </a:p>
      </dgm:t>
    </dgm:pt>
    <dgm:pt modelId="{F5E184C0-283B-41FE-8AAB-0E41D2CBAC5C}">
      <dgm:prSet phldrT="[Text]" custT="1"/>
      <dgm:spPr>
        <a:xfrm>
          <a:off x="219477" y="2412198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35000"/>
            </a:spcAft>
            <a:buNone/>
          </a:pPr>
          <a:r>
            <a:rPr lang="en-US" sz="2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+1,000</a:t>
          </a:r>
        </a:p>
        <a:p>
          <a:pPr>
            <a:spcAft>
              <a:spcPct val="35000"/>
            </a:spcAft>
            <a:buNone/>
          </a:pPr>
          <a:r>
            <a:rPr lang="en-US" sz="24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Doctoral </a:t>
          </a:r>
          <a:r>
            <a:rPr lang="en-US" sz="24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programmes</a:t>
          </a:r>
          <a:endParaRPr lang="en-US" sz="2400" b="1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/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/>
        </a:p>
      </dgm:t>
    </dgm:pt>
    <dgm:pt modelId="{97CEE0B7-B6DB-4887-99A4-1B6FE52353DF}">
      <dgm:prSet phldrT="[Text]" custT="1"/>
      <dgm:spPr>
        <a:xfrm>
          <a:off x="2854801" y="2412198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+4,500</a:t>
          </a:r>
        </a:p>
        <a:p>
          <a:pPr>
            <a:buNone/>
          </a:pPr>
          <a:r>
            <a:rPr lang="en-US" sz="24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Companies supported</a:t>
          </a:r>
          <a:endParaRPr lang="en-US" sz="2400" b="1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4A3C1A-1557-41AF-8C52-A15D57DB1FFF}" type="parTrans" cxnId="{FB2D4772-3A93-4B7D-96D9-D1C78662C568}">
      <dgm:prSet/>
      <dgm:spPr/>
      <dgm:t>
        <a:bodyPr/>
        <a:lstStyle/>
        <a:p>
          <a:endParaRPr lang="en-US"/>
        </a:p>
      </dgm:t>
    </dgm:pt>
    <dgm:pt modelId="{66CE2EDD-0CD5-404C-A534-5760A9F08A56}" type="sibTrans" cxnId="{FB2D4772-3A93-4B7D-96D9-D1C78662C568}">
      <dgm:prSet/>
      <dgm:spPr/>
      <dgm:t>
        <a:bodyPr/>
        <a:lstStyle/>
        <a:p>
          <a:endParaRPr lang="en-US"/>
        </a:p>
      </dgm:t>
    </dgm:pt>
    <dgm:pt modelId="{C795BC7E-A831-4830-99BD-108E6406A643}">
      <dgm:prSet custT="1"/>
      <dgm:spPr>
        <a:xfrm>
          <a:off x="2854801" y="874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37%</a:t>
          </a:r>
        </a:p>
        <a:p>
          <a:pPr>
            <a:buNone/>
          </a:pPr>
          <a:r>
            <a:rPr lang="en-US" sz="24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Researchers from outside of the EU</a:t>
          </a:r>
          <a:endParaRPr lang="en-US" sz="2400" b="1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/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/>
        </a:p>
      </dgm:t>
    </dgm:pt>
    <dgm:pt modelId="{0E1B3D54-5E61-4B7A-BFB6-64EFA4FBF6EA}">
      <dgm:prSet custT="1"/>
      <dgm:spPr>
        <a:xfrm>
          <a:off x="5490125" y="874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6.2 billion €</a:t>
          </a:r>
        </a:p>
        <a:p>
          <a:pPr>
            <a:buNone/>
          </a:pPr>
          <a:r>
            <a:rPr lang="en-US" sz="24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Under Horizon 2020</a:t>
          </a:r>
          <a:endParaRPr lang="en-US" sz="2400" b="1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/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/>
        </a:p>
      </dgm:t>
    </dgm:pt>
    <dgm:pt modelId="{2949AFB9-CDC0-4748-AB0A-5E4CE16F91BE}">
      <dgm:prSet phldrT="[Text]" custT="1"/>
      <dgm:spPr>
        <a:xfrm>
          <a:off x="5490125" y="2412198"/>
          <a:ext cx="2519996" cy="2295997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42%</a:t>
          </a:r>
        </a:p>
        <a:p>
          <a:pPr>
            <a:buNone/>
          </a:pPr>
          <a:r>
            <a:rPr lang="en-US" sz="24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Female researchers</a:t>
          </a:r>
          <a:endParaRPr lang="en-US" sz="2400" b="1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E404C6-A397-4937-BC0A-C97E62087762}" type="parTrans" cxnId="{7D9CCDAB-1E50-4878-9EF9-9DE76EA370FD}">
      <dgm:prSet/>
      <dgm:spPr/>
      <dgm:t>
        <a:bodyPr/>
        <a:lstStyle/>
        <a:p>
          <a:endParaRPr lang="en-US"/>
        </a:p>
      </dgm:t>
    </dgm:pt>
    <dgm:pt modelId="{1C8E0DEC-9152-41C5-9607-56D0417C6C8D}" type="sibTrans" cxnId="{7D9CCDAB-1E50-4878-9EF9-9DE76EA370FD}">
      <dgm:prSet/>
      <dgm:spPr/>
      <dgm:t>
        <a:bodyPr/>
        <a:lstStyle/>
        <a:p>
          <a:endParaRPr lang="en-US"/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</dgm:pt>
    <dgm:pt modelId="{97755BEB-3435-4499-B1F5-8F4274514BE5}" type="pres">
      <dgm:prSet presAssocID="{3A92DAB1-8AD2-4A7A-9064-66A1B9497310}" presName="node" presStyleLbl="node1" presStyleIdx="0" presStyleCnt="6" custScaleX="218509" custScaleY="331810">
        <dgm:presLayoutVars>
          <dgm:bulletEnabled val="1"/>
        </dgm:presLayoutVars>
      </dgm:prSet>
      <dgm:spPr/>
    </dgm:pt>
    <dgm:pt modelId="{35BD6E36-2B27-4ED8-A008-7062599BBF0E}" type="pres">
      <dgm:prSet presAssocID="{F3904CBE-6CC1-4083-9CFD-8FA5D074FCC4}" presName="sibTrans" presStyleCnt="0"/>
      <dgm:spPr/>
    </dgm:pt>
    <dgm:pt modelId="{E3C1CED3-5584-43F5-919C-464CBBFF2C69}" type="pres">
      <dgm:prSet presAssocID="{C795BC7E-A831-4830-99BD-108E6406A643}" presName="node" presStyleLbl="node1" presStyleIdx="1" presStyleCnt="6" custScaleX="218509" custScaleY="331810">
        <dgm:presLayoutVars>
          <dgm:bulletEnabled val="1"/>
        </dgm:presLayoutVars>
      </dgm:prSet>
      <dgm:spPr/>
    </dgm:pt>
    <dgm:pt modelId="{C7452FFC-CDD4-4CE6-99F3-9C5FB828482F}" type="pres">
      <dgm:prSet presAssocID="{7237EE25-AAC0-48BD-B6C0-8090AB9BC2D8}" presName="sibTrans" presStyleCnt="0"/>
      <dgm:spPr/>
    </dgm:pt>
    <dgm:pt modelId="{9FE44FB5-5CFA-4458-9B92-6AF96CDACB21}" type="pres">
      <dgm:prSet presAssocID="{0E1B3D54-5E61-4B7A-BFB6-64EFA4FBF6EA}" presName="node" presStyleLbl="node1" presStyleIdx="2" presStyleCnt="6" custScaleX="218509" custScaleY="331810">
        <dgm:presLayoutVars>
          <dgm:bulletEnabled val="1"/>
        </dgm:presLayoutVars>
      </dgm:prSet>
      <dgm:spPr/>
    </dgm:pt>
    <dgm:pt modelId="{5F676987-FD81-4200-B095-4EAEEE1C63B0}" type="pres">
      <dgm:prSet presAssocID="{A9AE7D9E-7213-48E2-AC9E-B7D539B2F4CD}" presName="sibTrans" presStyleCnt="0"/>
      <dgm:spPr/>
    </dgm:pt>
    <dgm:pt modelId="{ABD513EF-4226-423B-8CAE-6D77FB371B58}" type="pres">
      <dgm:prSet presAssocID="{F5E184C0-283B-41FE-8AAB-0E41D2CBAC5C}" presName="node" presStyleLbl="node1" presStyleIdx="3" presStyleCnt="6" custScaleX="218509" custScaleY="331810">
        <dgm:presLayoutVars>
          <dgm:bulletEnabled val="1"/>
        </dgm:presLayoutVars>
      </dgm:prSet>
      <dgm:spPr/>
    </dgm:pt>
    <dgm:pt modelId="{EBEF5922-1C36-4D89-8035-DDEAC80CC73B}" type="pres">
      <dgm:prSet presAssocID="{A66E709F-3387-4E8D-B977-F0A05560C618}" presName="sibTrans" presStyleCnt="0"/>
      <dgm:spPr/>
    </dgm:pt>
    <dgm:pt modelId="{D165834F-F8A1-4F1E-868F-5607354DA1EA}" type="pres">
      <dgm:prSet presAssocID="{97CEE0B7-B6DB-4887-99A4-1B6FE52353DF}" presName="node" presStyleLbl="node1" presStyleIdx="4" presStyleCnt="6" custScaleX="218509" custScaleY="331810">
        <dgm:presLayoutVars>
          <dgm:bulletEnabled val="1"/>
        </dgm:presLayoutVars>
      </dgm:prSet>
      <dgm:spPr/>
    </dgm:pt>
    <dgm:pt modelId="{4AEE17D4-88FD-4599-BFDE-5E31362CEA2A}" type="pres">
      <dgm:prSet presAssocID="{66CE2EDD-0CD5-404C-A534-5760A9F08A56}" presName="sibTrans" presStyleCnt="0"/>
      <dgm:spPr/>
    </dgm:pt>
    <dgm:pt modelId="{FB5B2658-3D4B-4DC3-8AEB-DE7444C7A60F}" type="pres">
      <dgm:prSet presAssocID="{2949AFB9-CDC0-4748-AB0A-5E4CE16F91BE}" presName="node" presStyleLbl="node1" presStyleIdx="5" presStyleCnt="6" custScaleX="218509" custScaleY="331810">
        <dgm:presLayoutVars>
          <dgm:bulletEnabled val="1"/>
        </dgm:presLayoutVars>
      </dgm:prSet>
      <dgm:spPr/>
    </dgm:pt>
  </dgm:ptLst>
  <dgm:cxnLst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97848234-020A-4788-9C6F-3B8A6DD0D64D}" type="presOf" srcId="{97CEE0B7-B6DB-4887-99A4-1B6FE52353DF}" destId="{D165834F-F8A1-4F1E-868F-5607354DA1EA}" srcOrd="0" destOrd="0" presId="urn:microsoft.com/office/officeart/2005/8/layout/default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FB2D4772-3A93-4B7D-96D9-D1C78662C568}" srcId="{502F3F50-E605-4A6C-93FE-141DAAA1403C}" destId="{97CEE0B7-B6DB-4887-99A4-1B6FE52353DF}" srcOrd="4" destOrd="0" parTransId="{214A3C1A-1557-41AF-8C52-A15D57DB1FFF}" sibTransId="{66CE2EDD-0CD5-404C-A534-5760A9F08A56}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3F3E51A4-0089-4750-83CE-5E1A372FB45E}" type="presOf" srcId="{2949AFB9-CDC0-4748-AB0A-5E4CE16F91BE}" destId="{FB5B2658-3D4B-4DC3-8AEB-DE7444C7A60F}" srcOrd="0" destOrd="0" presId="urn:microsoft.com/office/officeart/2005/8/layout/default"/>
    <dgm:cxn modelId="{7D9CCDAB-1E50-4878-9EF9-9DE76EA370FD}" srcId="{502F3F50-E605-4A6C-93FE-141DAAA1403C}" destId="{2949AFB9-CDC0-4748-AB0A-5E4CE16F91BE}" srcOrd="5" destOrd="0" parTransId="{56E404C6-A397-4937-BC0A-C97E62087762}" sibTransId="{1C8E0DEC-9152-41C5-9607-56D0417C6C8D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  <dgm:cxn modelId="{DB80BDA9-E4B9-4BFB-85E9-0A329C51C01E}" type="presParOf" srcId="{8127B500-4481-46E9-98A1-6CD28F2BA4DC}" destId="{EBEF5922-1C36-4D89-8035-DDEAC80CC73B}" srcOrd="7" destOrd="0" presId="urn:microsoft.com/office/officeart/2005/8/layout/default"/>
    <dgm:cxn modelId="{A9EFAAEA-F843-4033-891F-CC7A0BAFBF98}" type="presParOf" srcId="{8127B500-4481-46E9-98A1-6CD28F2BA4DC}" destId="{D165834F-F8A1-4F1E-868F-5607354DA1EA}" srcOrd="8" destOrd="0" presId="urn:microsoft.com/office/officeart/2005/8/layout/default"/>
    <dgm:cxn modelId="{680A9C3B-61B5-41E4-9040-196EEC2EAEB1}" type="presParOf" srcId="{8127B500-4481-46E9-98A1-6CD28F2BA4DC}" destId="{4AEE17D4-88FD-4599-BFDE-5E31362CEA2A}" srcOrd="9" destOrd="0" presId="urn:microsoft.com/office/officeart/2005/8/layout/default"/>
    <dgm:cxn modelId="{8436CD59-D4D8-4864-B99D-CF80E0DAAA09}" type="presParOf" srcId="{8127B500-4481-46E9-98A1-6CD28F2BA4DC}" destId="{FB5B2658-3D4B-4DC3-8AEB-DE7444C7A60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F3F50-E605-4A6C-93FE-141DAAA14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DAB1-8AD2-4A7A-9064-66A1B9497310}">
      <dgm:prSet phldrT="[Text]" custT="1"/>
      <dgm:spPr>
        <a:solidFill>
          <a:srgbClr val="0F5494"/>
        </a:solidFill>
      </dgm:spPr>
      <dgm:t>
        <a:bodyPr/>
        <a:lstStyle/>
        <a:p>
          <a:r>
            <a:rPr lang="en-US" sz="2500" dirty="0">
              <a:latin typeface="Arial" panose="020B0604020202020204" pitchFamily="34" charset="0"/>
              <a:cs typeface="Arial" panose="020B0604020202020204" pitchFamily="34" charset="0"/>
            </a:rPr>
            <a:t>Doctoral Networks</a:t>
          </a:r>
        </a:p>
        <a:p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Doctoral programmes in and </a:t>
          </a:r>
          <a:r>
            <a:rPr kumimoji="0" lang="fr-BE" sz="18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outside</a:t>
          </a:r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</a:t>
          </a:r>
          <a:r>
            <a:rPr kumimoji="0" lang="fr-BE" sz="18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academia</a:t>
          </a:r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incl. joint &amp; </a:t>
          </a:r>
          <a:r>
            <a:rPr kumimoji="0" lang="fr-BE" sz="18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industrial</a:t>
          </a:r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</a:t>
          </a:r>
          <a:r>
            <a:rPr kumimoji="0" lang="fr-BE" sz="18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doctorates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0640F-CBB2-4281-AB46-EAC0FAC42CB7}" type="parTrans" cxnId="{CE69A85D-7269-4958-BDF2-C276D01C8D65}">
      <dgm:prSet/>
      <dgm:spPr/>
      <dgm:t>
        <a:bodyPr/>
        <a:lstStyle/>
        <a:p>
          <a:endParaRPr lang="en-US"/>
        </a:p>
      </dgm:t>
    </dgm:pt>
    <dgm:pt modelId="{F3904CBE-6CC1-4083-9CFD-8FA5D074FCC4}" type="sibTrans" cxnId="{CE69A85D-7269-4958-BDF2-C276D01C8D65}">
      <dgm:prSet/>
      <dgm:spPr/>
      <dgm:t>
        <a:bodyPr/>
        <a:lstStyle/>
        <a:p>
          <a:endParaRPr lang="en-US"/>
        </a:p>
      </dgm:t>
    </dgm:pt>
    <dgm:pt modelId="{F5E184C0-283B-41FE-8AAB-0E41D2CBAC5C}">
      <dgm:prSet phldrT="[Text]" custT="1"/>
      <dgm:spPr>
        <a:solidFill>
          <a:srgbClr val="0F5494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2900" dirty="0">
              <a:latin typeface="Arial" panose="020B0604020202020204" pitchFamily="34" charset="0"/>
              <a:cs typeface="Arial" panose="020B0604020202020204" pitchFamily="34" charset="0"/>
            </a:rPr>
            <a:t>COFUND</a:t>
          </a:r>
        </a:p>
        <a:p>
          <a:pPr>
            <a:spcAft>
              <a:spcPct val="35000"/>
            </a:spcAft>
          </a:pPr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Co-</a:t>
          </a:r>
          <a:r>
            <a:rPr kumimoji="0" lang="fr-BE" sz="18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funding</a:t>
          </a:r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doctoral and postdoctoral programmes</a:t>
          </a:r>
          <a:endParaRPr kumimoji="0" lang="en-US" sz="1800" b="0" i="1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gm:t>
    </dgm:pt>
    <dgm:pt modelId="{E9139241-0B63-4E63-9FDB-7BFEE424CC94}" type="parTrans" cxnId="{7307EE69-9DC6-4A45-9C9C-F18B7D154068}">
      <dgm:prSet/>
      <dgm:spPr/>
      <dgm:t>
        <a:bodyPr/>
        <a:lstStyle/>
        <a:p>
          <a:endParaRPr lang="en-US"/>
        </a:p>
      </dgm:t>
    </dgm:pt>
    <dgm:pt modelId="{A66E709F-3387-4E8D-B977-F0A05560C618}" type="sibTrans" cxnId="{7307EE69-9DC6-4A45-9C9C-F18B7D154068}">
      <dgm:prSet/>
      <dgm:spPr/>
      <dgm:t>
        <a:bodyPr/>
        <a:lstStyle/>
        <a:p>
          <a:endParaRPr lang="en-US"/>
        </a:p>
      </dgm:t>
    </dgm:pt>
    <dgm:pt modelId="{97CEE0B7-B6DB-4887-99A4-1B6FE52353DF}">
      <dgm:prSet phldrT="[Text]" custT="1"/>
      <dgm:spPr>
        <a:solidFill>
          <a:srgbClr val="0F5494"/>
        </a:solidFill>
      </dgm:spPr>
      <dgm:t>
        <a:bodyPr/>
        <a:lstStyle/>
        <a:p>
          <a:r>
            <a:rPr lang="en-US" sz="25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MSCA and Citizens</a:t>
          </a:r>
        </a:p>
        <a:p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Public outreach events (European Researchers’ Night, Researchers at School)</a:t>
          </a:r>
        </a:p>
      </dgm:t>
    </dgm:pt>
    <dgm:pt modelId="{214A3C1A-1557-41AF-8C52-A15D57DB1FFF}" type="parTrans" cxnId="{FB2D4772-3A93-4B7D-96D9-D1C78662C568}">
      <dgm:prSet/>
      <dgm:spPr/>
      <dgm:t>
        <a:bodyPr/>
        <a:lstStyle/>
        <a:p>
          <a:endParaRPr lang="en-US"/>
        </a:p>
      </dgm:t>
    </dgm:pt>
    <dgm:pt modelId="{66CE2EDD-0CD5-404C-A534-5760A9F08A56}" type="sibTrans" cxnId="{FB2D4772-3A93-4B7D-96D9-D1C78662C568}">
      <dgm:prSet/>
      <dgm:spPr/>
      <dgm:t>
        <a:bodyPr/>
        <a:lstStyle/>
        <a:p>
          <a:endParaRPr lang="en-US"/>
        </a:p>
      </dgm:t>
    </dgm:pt>
    <dgm:pt modelId="{C795BC7E-A831-4830-99BD-108E6406A643}">
      <dgm:prSet custT="1"/>
      <dgm:spPr>
        <a:solidFill>
          <a:srgbClr val="0F5494"/>
        </a:solidFill>
        <a:ln w="57150">
          <a:solidFill>
            <a:schemeClr val="accent2"/>
          </a:solidFill>
        </a:ln>
      </dgm:spPr>
      <dgm:t>
        <a:bodyPr/>
        <a:lstStyle/>
        <a:p>
          <a:r>
            <a:rPr lang="en-US" sz="2500" dirty="0">
              <a:latin typeface="Arial" panose="020B0604020202020204" pitchFamily="34" charset="0"/>
              <a:cs typeface="Arial" panose="020B0604020202020204" pitchFamily="34" charset="0"/>
            </a:rPr>
            <a:t>Postdoctoral Fellowships</a:t>
          </a:r>
        </a:p>
        <a:p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Support to excellent postdoctoral </a:t>
          </a:r>
          <a:r>
            <a:rPr kumimoji="0" lang="fr-BE" sz="18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researchers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B4E40-7BFD-44BD-B77E-0333BCE310AD}" type="parTrans" cxnId="{E14D635E-FB2A-44E6-801F-DC20EB4BB0A5}">
      <dgm:prSet/>
      <dgm:spPr/>
      <dgm:t>
        <a:bodyPr/>
        <a:lstStyle/>
        <a:p>
          <a:endParaRPr lang="en-US"/>
        </a:p>
      </dgm:t>
    </dgm:pt>
    <dgm:pt modelId="{7237EE25-AAC0-48BD-B6C0-8090AB9BC2D8}" type="sibTrans" cxnId="{E14D635E-FB2A-44E6-801F-DC20EB4BB0A5}">
      <dgm:prSet/>
      <dgm:spPr/>
      <dgm:t>
        <a:bodyPr/>
        <a:lstStyle/>
        <a:p>
          <a:endParaRPr lang="en-US"/>
        </a:p>
      </dgm:t>
    </dgm:pt>
    <dgm:pt modelId="{0E1B3D54-5E61-4B7A-BFB6-64EFA4FBF6EA}">
      <dgm:prSet custT="1"/>
      <dgm:spPr>
        <a:solidFill>
          <a:srgbClr val="0F5494"/>
        </a:solidFill>
      </dgm:spPr>
      <dgm:t>
        <a:bodyPr/>
        <a:lstStyle/>
        <a:p>
          <a:r>
            <a:rPr lang="en-US" sz="2500" dirty="0">
              <a:latin typeface="Arial" panose="020B0604020202020204" pitchFamily="34" charset="0"/>
              <a:cs typeface="Arial" panose="020B0604020202020204" pitchFamily="34" charset="0"/>
            </a:rPr>
            <a:t>Staff Exchanges</a:t>
          </a:r>
        </a:p>
        <a:p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Support for </a:t>
          </a:r>
          <a:r>
            <a:rPr kumimoji="0" lang="fr-BE" sz="1800" b="0" i="1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research</a:t>
          </a:r>
          <a:r>
            <a:rPr kumimoji="0" lang="fr-BE" sz="1800" b="0" i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and innovation staff exchanges</a:t>
          </a:r>
          <a:endParaRPr kumimoji="0" lang="en-US" sz="1800" b="0" i="1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gm:t>
    </dgm:pt>
    <dgm:pt modelId="{A98FD0AD-BB64-4568-9B81-452EB8801D2F}" type="parTrans" cxnId="{0A10B8A3-EED9-49E6-9CF9-6F501014AB83}">
      <dgm:prSet/>
      <dgm:spPr/>
      <dgm:t>
        <a:bodyPr/>
        <a:lstStyle/>
        <a:p>
          <a:endParaRPr lang="en-US"/>
        </a:p>
      </dgm:t>
    </dgm:pt>
    <dgm:pt modelId="{A9AE7D9E-7213-48E2-AC9E-B7D539B2F4CD}" type="sibTrans" cxnId="{0A10B8A3-EED9-49E6-9CF9-6F501014AB83}">
      <dgm:prSet/>
      <dgm:spPr/>
      <dgm:t>
        <a:bodyPr/>
        <a:lstStyle/>
        <a:p>
          <a:endParaRPr lang="en-US"/>
        </a:p>
      </dgm:t>
    </dgm:pt>
    <dgm:pt modelId="{8127B500-4481-46E9-98A1-6CD28F2BA4DC}" type="pres">
      <dgm:prSet presAssocID="{502F3F50-E605-4A6C-93FE-141DAAA1403C}" presName="diagram" presStyleCnt="0">
        <dgm:presLayoutVars>
          <dgm:dir/>
          <dgm:resizeHandles val="exact"/>
        </dgm:presLayoutVars>
      </dgm:prSet>
      <dgm:spPr/>
    </dgm:pt>
    <dgm:pt modelId="{97755BEB-3435-4499-B1F5-8F4274514BE5}" type="pres">
      <dgm:prSet presAssocID="{3A92DAB1-8AD2-4A7A-9064-66A1B9497310}" presName="node" presStyleLbl="node1" presStyleIdx="0" presStyleCnt="5" custScaleX="210529" custScaleY="331810">
        <dgm:presLayoutVars>
          <dgm:bulletEnabled val="1"/>
        </dgm:presLayoutVars>
      </dgm:prSet>
      <dgm:spPr/>
    </dgm:pt>
    <dgm:pt modelId="{35BD6E36-2B27-4ED8-A008-7062599BBF0E}" type="pres">
      <dgm:prSet presAssocID="{F3904CBE-6CC1-4083-9CFD-8FA5D074FCC4}" presName="sibTrans" presStyleCnt="0"/>
      <dgm:spPr/>
    </dgm:pt>
    <dgm:pt modelId="{E3C1CED3-5584-43F5-919C-464CBBFF2C69}" type="pres">
      <dgm:prSet presAssocID="{C795BC7E-A831-4830-99BD-108E6406A643}" presName="node" presStyleLbl="node1" presStyleIdx="1" presStyleCnt="5" custScaleX="218509" custScaleY="331810">
        <dgm:presLayoutVars>
          <dgm:bulletEnabled val="1"/>
        </dgm:presLayoutVars>
      </dgm:prSet>
      <dgm:spPr/>
    </dgm:pt>
    <dgm:pt modelId="{C7452FFC-CDD4-4CE6-99F3-9C5FB828482F}" type="pres">
      <dgm:prSet presAssocID="{7237EE25-AAC0-48BD-B6C0-8090AB9BC2D8}" presName="sibTrans" presStyleCnt="0"/>
      <dgm:spPr/>
    </dgm:pt>
    <dgm:pt modelId="{9FE44FB5-5CFA-4458-9B92-6AF96CDACB21}" type="pres">
      <dgm:prSet presAssocID="{0E1B3D54-5E61-4B7A-BFB6-64EFA4FBF6EA}" presName="node" presStyleLbl="node1" presStyleIdx="2" presStyleCnt="5" custScaleX="218509" custScaleY="331810">
        <dgm:presLayoutVars>
          <dgm:bulletEnabled val="1"/>
        </dgm:presLayoutVars>
      </dgm:prSet>
      <dgm:spPr/>
    </dgm:pt>
    <dgm:pt modelId="{5F676987-FD81-4200-B095-4EAEEE1C63B0}" type="pres">
      <dgm:prSet presAssocID="{A9AE7D9E-7213-48E2-AC9E-B7D539B2F4CD}" presName="sibTrans" presStyleCnt="0"/>
      <dgm:spPr/>
    </dgm:pt>
    <dgm:pt modelId="{ABD513EF-4226-423B-8CAE-6D77FB371B58}" type="pres">
      <dgm:prSet presAssocID="{F5E184C0-283B-41FE-8AAB-0E41D2CBAC5C}" presName="node" presStyleLbl="node1" presStyleIdx="3" presStyleCnt="5" custScaleX="218509" custScaleY="331810">
        <dgm:presLayoutVars>
          <dgm:bulletEnabled val="1"/>
        </dgm:presLayoutVars>
      </dgm:prSet>
      <dgm:spPr/>
    </dgm:pt>
    <dgm:pt modelId="{EBEF5922-1C36-4D89-8035-DDEAC80CC73B}" type="pres">
      <dgm:prSet presAssocID="{A66E709F-3387-4E8D-B977-F0A05560C618}" presName="sibTrans" presStyleCnt="0"/>
      <dgm:spPr/>
    </dgm:pt>
    <dgm:pt modelId="{D165834F-F8A1-4F1E-868F-5607354DA1EA}" type="pres">
      <dgm:prSet presAssocID="{97CEE0B7-B6DB-4887-99A4-1B6FE52353DF}" presName="node" presStyleLbl="node1" presStyleIdx="4" presStyleCnt="5" custScaleX="218509" custScaleY="331810">
        <dgm:presLayoutVars>
          <dgm:bulletEnabled val="1"/>
        </dgm:presLayoutVars>
      </dgm:prSet>
      <dgm:spPr/>
    </dgm:pt>
  </dgm:ptLst>
  <dgm:cxnLst>
    <dgm:cxn modelId="{94B0910A-4FCF-4F28-A084-7C6F762D3927}" type="presOf" srcId="{0E1B3D54-5E61-4B7A-BFB6-64EFA4FBF6EA}" destId="{9FE44FB5-5CFA-4458-9B92-6AF96CDACB21}" srcOrd="0" destOrd="0" presId="urn:microsoft.com/office/officeart/2005/8/layout/default"/>
    <dgm:cxn modelId="{97848234-020A-4788-9C6F-3B8A6DD0D64D}" type="presOf" srcId="{97CEE0B7-B6DB-4887-99A4-1B6FE52353DF}" destId="{D165834F-F8A1-4F1E-868F-5607354DA1EA}" srcOrd="0" destOrd="0" presId="urn:microsoft.com/office/officeart/2005/8/layout/default"/>
    <dgm:cxn modelId="{CE69A85D-7269-4958-BDF2-C276D01C8D65}" srcId="{502F3F50-E605-4A6C-93FE-141DAAA1403C}" destId="{3A92DAB1-8AD2-4A7A-9064-66A1B9497310}" srcOrd="0" destOrd="0" parTransId="{CE10640F-CBB2-4281-AB46-EAC0FAC42CB7}" sibTransId="{F3904CBE-6CC1-4083-9CFD-8FA5D074FCC4}"/>
    <dgm:cxn modelId="{E14D635E-FB2A-44E6-801F-DC20EB4BB0A5}" srcId="{502F3F50-E605-4A6C-93FE-141DAAA1403C}" destId="{C795BC7E-A831-4830-99BD-108E6406A643}" srcOrd="1" destOrd="0" parTransId="{2FEB4E40-7BFD-44BD-B77E-0333BCE310AD}" sibTransId="{7237EE25-AAC0-48BD-B6C0-8090AB9BC2D8}"/>
    <dgm:cxn modelId="{B173EF63-D87E-47A2-8AF2-593F55241F17}" type="presOf" srcId="{F5E184C0-283B-41FE-8AAB-0E41D2CBAC5C}" destId="{ABD513EF-4226-423B-8CAE-6D77FB371B58}" srcOrd="0" destOrd="0" presId="urn:microsoft.com/office/officeart/2005/8/layout/default"/>
    <dgm:cxn modelId="{7307EE69-9DC6-4A45-9C9C-F18B7D154068}" srcId="{502F3F50-E605-4A6C-93FE-141DAAA1403C}" destId="{F5E184C0-283B-41FE-8AAB-0E41D2CBAC5C}" srcOrd="3" destOrd="0" parTransId="{E9139241-0B63-4E63-9FDB-7BFEE424CC94}" sibTransId="{A66E709F-3387-4E8D-B977-F0A05560C618}"/>
    <dgm:cxn modelId="{EB622A6C-1443-48E4-BD6E-A0C978430230}" type="presOf" srcId="{502F3F50-E605-4A6C-93FE-141DAAA1403C}" destId="{8127B500-4481-46E9-98A1-6CD28F2BA4DC}" srcOrd="0" destOrd="0" presId="urn:microsoft.com/office/officeart/2005/8/layout/default"/>
    <dgm:cxn modelId="{FB2D4772-3A93-4B7D-96D9-D1C78662C568}" srcId="{502F3F50-E605-4A6C-93FE-141DAAA1403C}" destId="{97CEE0B7-B6DB-4887-99A4-1B6FE52353DF}" srcOrd="4" destOrd="0" parTransId="{214A3C1A-1557-41AF-8C52-A15D57DB1FFF}" sibTransId="{66CE2EDD-0CD5-404C-A534-5760A9F08A56}"/>
    <dgm:cxn modelId="{0A10B8A3-EED9-49E6-9CF9-6F501014AB83}" srcId="{502F3F50-E605-4A6C-93FE-141DAAA1403C}" destId="{0E1B3D54-5E61-4B7A-BFB6-64EFA4FBF6EA}" srcOrd="2" destOrd="0" parTransId="{A98FD0AD-BB64-4568-9B81-452EB8801D2F}" sibTransId="{A9AE7D9E-7213-48E2-AC9E-B7D539B2F4CD}"/>
    <dgm:cxn modelId="{5F4B59CD-2F9E-4FA3-BA9E-969F356797E4}" type="presOf" srcId="{C795BC7E-A831-4830-99BD-108E6406A643}" destId="{E3C1CED3-5584-43F5-919C-464CBBFF2C69}" srcOrd="0" destOrd="0" presId="urn:microsoft.com/office/officeart/2005/8/layout/default"/>
    <dgm:cxn modelId="{4F7DDDE4-8B62-4A55-AAA5-A106D664A851}" type="presOf" srcId="{3A92DAB1-8AD2-4A7A-9064-66A1B9497310}" destId="{97755BEB-3435-4499-B1F5-8F4274514BE5}" srcOrd="0" destOrd="0" presId="urn:microsoft.com/office/officeart/2005/8/layout/default"/>
    <dgm:cxn modelId="{D0123214-A49B-42DD-AC81-509B4497FBCB}" type="presParOf" srcId="{8127B500-4481-46E9-98A1-6CD28F2BA4DC}" destId="{97755BEB-3435-4499-B1F5-8F4274514BE5}" srcOrd="0" destOrd="0" presId="urn:microsoft.com/office/officeart/2005/8/layout/default"/>
    <dgm:cxn modelId="{B4DCD473-E5DC-4A86-B169-3A299C68D78D}" type="presParOf" srcId="{8127B500-4481-46E9-98A1-6CD28F2BA4DC}" destId="{35BD6E36-2B27-4ED8-A008-7062599BBF0E}" srcOrd="1" destOrd="0" presId="urn:microsoft.com/office/officeart/2005/8/layout/default"/>
    <dgm:cxn modelId="{BD24D2D3-67C5-473E-8032-88AEB6071B02}" type="presParOf" srcId="{8127B500-4481-46E9-98A1-6CD28F2BA4DC}" destId="{E3C1CED3-5584-43F5-919C-464CBBFF2C69}" srcOrd="2" destOrd="0" presId="urn:microsoft.com/office/officeart/2005/8/layout/default"/>
    <dgm:cxn modelId="{B2AF46DE-9D50-4911-8BF0-9F75B61360B0}" type="presParOf" srcId="{8127B500-4481-46E9-98A1-6CD28F2BA4DC}" destId="{C7452FFC-CDD4-4CE6-99F3-9C5FB828482F}" srcOrd="3" destOrd="0" presId="urn:microsoft.com/office/officeart/2005/8/layout/default"/>
    <dgm:cxn modelId="{1CDAAC01-31AD-47F3-A63F-3C1E31F97B3A}" type="presParOf" srcId="{8127B500-4481-46E9-98A1-6CD28F2BA4DC}" destId="{9FE44FB5-5CFA-4458-9B92-6AF96CDACB21}" srcOrd="4" destOrd="0" presId="urn:microsoft.com/office/officeart/2005/8/layout/default"/>
    <dgm:cxn modelId="{3AA240C9-82C9-47D6-B125-F71A49D641C8}" type="presParOf" srcId="{8127B500-4481-46E9-98A1-6CD28F2BA4DC}" destId="{5F676987-FD81-4200-B095-4EAEEE1C63B0}" srcOrd="5" destOrd="0" presId="urn:microsoft.com/office/officeart/2005/8/layout/default"/>
    <dgm:cxn modelId="{50F85E5C-E785-4013-A5BF-A7E8CD06D114}" type="presParOf" srcId="{8127B500-4481-46E9-98A1-6CD28F2BA4DC}" destId="{ABD513EF-4226-423B-8CAE-6D77FB371B58}" srcOrd="6" destOrd="0" presId="urn:microsoft.com/office/officeart/2005/8/layout/default"/>
    <dgm:cxn modelId="{DB80BDA9-E4B9-4BFB-85E9-0A329C51C01E}" type="presParOf" srcId="{8127B500-4481-46E9-98A1-6CD28F2BA4DC}" destId="{EBEF5922-1C36-4D89-8035-DDEAC80CC73B}" srcOrd="7" destOrd="0" presId="urn:microsoft.com/office/officeart/2005/8/layout/default"/>
    <dgm:cxn modelId="{A9EFAAEA-F843-4033-891F-CC7A0BAFBF98}" type="presParOf" srcId="{8127B500-4481-46E9-98A1-6CD28F2BA4DC}" destId="{D165834F-F8A1-4F1E-868F-5607354DA1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E71AA5-0380-467F-932A-8977F936071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83421-A40D-4BA9-891D-3A481E8B44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Contributions for recruited researchers</a:t>
          </a:r>
        </a:p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Per person-month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C8E9F-36AC-4C40-A533-96ED8BEE928E}" type="parTrans" cxnId="{521D8DC5-E519-457A-9700-FAD1C65D2F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43A00-4AE3-4928-B326-051BAE641147}" type="sibTrans" cxnId="{521D8DC5-E519-457A-9700-FAD1C65D2F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37F4B-854F-4CF3-B55D-0DE5C72C1DE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Living allowance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EFEBB-EA5F-4CC7-A4FC-6444011A09D2}" type="parTrans" cxnId="{B9A58DBD-F01B-484F-87B3-5F879AEEBE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6FE31-FF48-4E1B-9202-DBEBF6FF660A}" type="sibTrans" cxnId="{B9A58DBD-F01B-484F-87B3-5F879AEEBE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E797D-5058-44F4-89D7-4E403C9C40F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Mobility allowance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76720-FCCD-48D9-B586-311DB5A821F8}" type="parTrans" cxnId="{3A7E620F-9A2C-40AD-8FEC-8591141DCA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E1041-04A6-4C22-A705-CE490C97AB19}" type="sibTrans" cxnId="{3A7E620F-9A2C-40AD-8FEC-8591141DCA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1A6CC-D5F2-4DFE-B1F4-89CE7B07AC2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Family allowance</a:t>
          </a:r>
        </a:p>
        <a:p>
          <a:r>
            <a:rPr lang="en-GB" sz="1100" b="0" dirty="0">
              <a:latin typeface="Arial" panose="020B0604020202020204" pitchFamily="34" charset="0"/>
              <a:cs typeface="Arial" panose="020B0604020202020204" pitchFamily="34" charset="0"/>
            </a:rPr>
            <a:t>(if applicable)</a:t>
          </a:r>
          <a:endParaRPr lang="en-US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42D96-18EE-46A0-9A60-2B6279A317B8}" type="parTrans" cxnId="{ABEB3667-DCBD-40E4-9B88-5E5219CB08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C8C77-996B-49BE-912E-BD7C0969509E}" type="sibTrans" cxnId="{ABEB3667-DCBD-40E4-9B88-5E5219CB08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A63D4-10D6-4625-A351-3B4E019A838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Research, training and networking contribution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645C5-944E-42D6-9811-23825032FAD4}" type="parTrans" cxnId="{B792EDE3-863A-4A9B-BCED-67F21CAB9E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9368F-55AA-4B6C-B440-26CCBC6A4F8C}" type="sibTrans" cxnId="{B792EDE3-863A-4A9B-BCED-67F21CAB9E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A5971-33D9-4F03-A8D2-57BD0B5D166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Long-term leave allowance</a:t>
          </a:r>
        </a:p>
        <a:p>
          <a:r>
            <a:rPr lang="en-GB" sz="1100" b="0" dirty="0">
              <a:latin typeface="Arial" panose="020B0604020202020204" pitchFamily="34" charset="0"/>
              <a:cs typeface="Arial" panose="020B0604020202020204" pitchFamily="34" charset="0"/>
            </a:rPr>
            <a:t>(if applicable)</a:t>
          </a:r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B058B-1422-4B1A-BDDE-682F63328503}" type="parTrans" cxnId="{37E69255-CCB9-4BBE-9BFF-58858679C5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90068-A845-433D-AB19-7CE9A411423E}" type="sibTrans" cxnId="{37E69255-CCB9-4BBE-9BFF-58858679C5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FC7B0-67DA-4681-9327-E8899215AB0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Special needs allowance</a:t>
          </a:r>
        </a:p>
        <a:p>
          <a:r>
            <a:rPr lang="en-GB" sz="1100" b="0" dirty="0">
              <a:latin typeface="Arial" panose="020B0604020202020204" pitchFamily="34" charset="0"/>
              <a:cs typeface="Arial" panose="020B0604020202020204" pitchFamily="34" charset="0"/>
            </a:rPr>
            <a:t>(if applicable)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35DBF-7DE9-402A-B051-FD14F1DD53DA}" type="parTrans" cxnId="{62C2A099-434C-4493-9256-10D8298A8B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7AD3A-E302-44E3-82F4-357D1CFFE755}" type="sibTrans" cxnId="{62C2A099-434C-4493-9256-10D8298A8B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688B7C-A16F-4C24-8FDA-B73468846E8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Management and indirect contribution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AF87E-F601-4010-95B5-14C2B7D54279}" type="parTrans" cxnId="{85F81D6D-77DC-4CF4-A0AC-B1BEFD54A0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925FB2-C400-4760-9622-12F1C368B005}" type="sibTrans" cxnId="{85F81D6D-77DC-4CF4-A0AC-B1BEFD54A0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0CD99-3EF7-49CF-97B3-426BBEC5EAD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5 080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EC8A0-EA34-4FCB-8DC0-8C347D43CFE9}" type="parTrans" cxnId="{8DC21460-A21A-4AA5-82F0-C3449AD3031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D53AF-4589-475E-A183-B80619479DF1}" type="sibTrans" cxnId="{8DC21460-A21A-4AA5-82F0-C3449AD3031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366B6-D8AF-49C6-8A12-38A5B00014D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600 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C2B66-3220-47D6-BEBA-22F6593A7C71}" type="parTrans" cxnId="{7F4C568E-9B70-4AC7-BFC2-897EDAB2B1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0C412-B4DB-47C9-9B83-62C2F939B338}" type="sibTrans" cxnId="{7F4C568E-9B70-4AC7-BFC2-897EDAB2B1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B987-34A6-4576-81C9-7DCF321DA90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660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86995-1438-4BAB-9B36-97E927AC7651}" type="parTrans" cxnId="{32AC6C9F-7418-415C-BB3E-9295AC4F73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D39D6-951B-4CA4-B4B4-0609FF782B7F}" type="sibTrans" cxnId="{32AC6C9F-7418-415C-BB3E-9295AC4F73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9F2BF-46B3-4F2A-B7F0-80D42BD767D6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5 680</a:t>
          </a:r>
        </a:p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</a:t>
          </a:r>
        </a:p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 covered by the beneficiary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DB983-A88C-4434-A1F0-120D44F20EEB}" type="parTrans" cxnId="{9F290CE8-933D-4831-9773-7936BAABB6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DF5AB-FD0B-45B2-BE1D-F04971BFDC04}" type="sibTrans" cxnId="{9F290CE8-933D-4831-9773-7936BAABB6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7AF96-6606-4D5F-BA92-0164BF18E94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Requested unit</a:t>
          </a:r>
          <a:r>
            <a:rPr lang="en-GB" b="1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</a:t>
          </a:r>
        </a:p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(1/number of months)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B8ED9-6204-4A53-88B4-FE5AF96A797B}" type="parTrans" cxnId="{33E84E59-495C-4F12-A04A-6BF48E5614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AA7F5-3AFA-49A6-85C6-F71240045488}" type="sibTrans" cxnId="{33E84E59-495C-4F12-A04A-6BF48E5614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83888-8D9C-4859-8931-7D0B0B20CD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Institutional unit contributions</a:t>
          </a:r>
        </a:p>
        <a:p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Per person-month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947CA-1795-451B-B073-F7D853F29608}" type="parTrans" cxnId="{13208F39-D147-46E0-8ABB-B4E77C9C97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4AED8-368A-4E03-B376-7686376E3727}" type="sibTrans" cxnId="{13208F39-D147-46E0-8ABB-B4E77C9C97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5951F-7B91-47FD-969F-CC5624158529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1 000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7658C-2737-4E30-80CB-67BF7346CE29}" type="parTrans" cxnId="{1928DBC9-57D3-492F-8AB5-9ACD5CF8584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58CED-1665-4982-A37B-054F9D943BE4}" type="sibTrans" cxnId="{1928DBC9-57D3-492F-8AB5-9ACD5CF8584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1AD62-628B-4162-BF51-CDD37BBD431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1 650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00ED3-3FA3-40D7-88CE-86A7C579A063}" type="parTrans" cxnId="{EBD40156-233A-431F-8964-E0B2E23243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30E66-A7EE-4036-A14E-926E08F2D927}" type="sibTrans" cxnId="{EBD40156-233A-431F-8964-E0B2E23243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863B7-12BB-4BF2-A766-FE7B6F3738C7}" type="pres">
      <dgm:prSet presAssocID="{17E71AA5-0380-467F-932A-8977F93607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7365DE-E85A-4E96-9DAB-F130B64759DC}" type="pres">
      <dgm:prSet presAssocID="{EC583421-A40D-4BA9-891D-3A481E8B4430}" presName="vertOne" presStyleCnt="0"/>
      <dgm:spPr/>
    </dgm:pt>
    <dgm:pt modelId="{248B98C4-4B24-4AC2-8E3C-A9EFEA8C5B56}" type="pres">
      <dgm:prSet presAssocID="{EC583421-A40D-4BA9-891D-3A481E8B4430}" presName="txOne" presStyleLbl="node0" presStyleIdx="0" presStyleCnt="2" custScaleY="66325">
        <dgm:presLayoutVars>
          <dgm:chPref val="3"/>
        </dgm:presLayoutVars>
      </dgm:prSet>
      <dgm:spPr>
        <a:prstGeom prst="rect">
          <a:avLst/>
        </a:prstGeom>
      </dgm:spPr>
    </dgm:pt>
    <dgm:pt modelId="{7BB29E9D-144F-4EE0-AB99-636A2D97914E}" type="pres">
      <dgm:prSet presAssocID="{EC583421-A40D-4BA9-891D-3A481E8B4430}" presName="parTransOne" presStyleCnt="0"/>
      <dgm:spPr/>
    </dgm:pt>
    <dgm:pt modelId="{03C3C630-6DF7-49D0-8E06-3FB5D0164869}" type="pres">
      <dgm:prSet presAssocID="{EC583421-A40D-4BA9-891D-3A481E8B4430}" presName="horzOne" presStyleCnt="0"/>
      <dgm:spPr/>
    </dgm:pt>
    <dgm:pt modelId="{C29D4D13-881E-4B4C-94A0-52921E72670D}" type="pres">
      <dgm:prSet presAssocID="{FA237F4B-854F-4CF3-B55D-0DE5C72C1DE8}" presName="vertTwo" presStyleCnt="0"/>
      <dgm:spPr/>
    </dgm:pt>
    <dgm:pt modelId="{811554F0-C7D6-4B41-BE12-EA088F7F44E3}" type="pres">
      <dgm:prSet presAssocID="{FA237F4B-854F-4CF3-B55D-0DE5C72C1DE8}" presName="txTwo" presStyleLbl="node2" presStyleIdx="0" presStyleCnt="7" custScaleY="56988">
        <dgm:presLayoutVars>
          <dgm:chPref val="3"/>
        </dgm:presLayoutVars>
      </dgm:prSet>
      <dgm:spPr>
        <a:prstGeom prst="rect">
          <a:avLst/>
        </a:prstGeom>
      </dgm:spPr>
    </dgm:pt>
    <dgm:pt modelId="{C4E79C2A-7A80-4363-B25B-5555BC9949BC}" type="pres">
      <dgm:prSet presAssocID="{FA237F4B-854F-4CF3-B55D-0DE5C72C1DE8}" presName="parTransTwo" presStyleCnt="0"/>
      <dgm:spPr/>
    </dgm:pt>
    <dgm:pt modelId="{AC4282E5-E96E-4438-AA74-399E3FA4C9B4}" type="pres">
      <dgm:prSet presAssocID="{FA237F4B-854F-4CF3-B55D-0DE5C72C1DE8}" presName="horzTwo" presStyleCnt="0"/>
      <dgm:spPr/>
    </dgm:pt>
    <dgm:pt modelId="{6514BD7D-6AEE-45B9-B258-7A2D57E02DDA}" type="pres">
      <dgm:prSet presAssocID="{F610CD99-3EF7-49CF-97B3-426BBEC5EADA}" presName="vertThree" presStyleCnt="0"/>
      <dgm:spPr/>
    </dgm:pt>
    <dgm:pt modelId="{E93EF431-6A38-42AD-8BBB-626FD6091E5D}" type="pres">
      <dgm:prSet presAssocID="{F610CD99-3EF7-49CF-97B3-426BBEC5EADA}" presName="txThree" presStyleLbl="node3" presStyleIdx="0" presStyleCnt="7" custScaleY="56346" custLinFactNeighborX="-563" custLinFactNeighborY="-225">
        <dgm:presLayoutVars>
          <dgm:chPref val="3"/>
        </dgm:presLayoutVars>
      </dgm:prSet>
      <dgm:spPr>
        <a:prstGeom prst="rect">
          <a:avLst/>
        </a:prstGeom>
      </dgm:spPr>
    </dgm:pt>
    <dgm:pt modelId="{1A41354E-7D42-4E39-B701-E10E4FE9010F}" type="pres">
      <dgm:prSet presAssocID="{F610CD99-3EF7-49CF-97B3-426BBEC5EADA}" presName="horzThree" presStyleCnt="0"/>
      <dgm:spPr/>
    </dgm:pt>
    <dgm:pt modelId="{FFCC32E8-B2B8-4998-8F12-60D837D36B29}" type="pres">
      <dgm:prSet presAssocID="{B736FE31-FF48-4E1B-9202-DBEBF6FF660A}" presName="sibSpaceTwo" presStyleCnt="0"/>
      <dgm:spPr/>
    </dgm:pt>
    <dgm:pt modelId="{A7C0EA2A-8913-4A72-87FA-6570F2CD628E}" type="pres">
      <dgm:prSet presAssocID="{1B7E797D-5058-44F4-89D7-4E403C9C40F8}" presName="vertTwo" presStyleCnt="0"/>
      <dgm:spPr/>
    </dgm:pt>
    <dgm:pt modelId="{D5D0D3E4-EE4C-40BC-9500-BDC9998201EA}" type="pres">
      <dgm:prSet presAssocID="{1B7E797D-5058-44F4-89D7-4E403C9C40F8}" presName="txTwo" presStyleLbl="node2" presStyleIdx="1" presStyleCnt="7" custScaleY="56988">
        <dgm:presLayoutVars>
          <dgm:chPref val="3"/>
        </dgm:presLayoutVars>
      </dgm:prSet>
      <dgm:spPr>
        <a:prstGeom prst="rect">
          <a:avLst/>
        </a:prstGeom>
      </dgm:spPr>
    </dgm:pt>
    <dgm:pt modelId="{C22109B6-00B1-4285-B710-C3064B6269AB}" type="pres">
      <dgm:prSet presAssocID="{1B7E797D-5058-44F4-89D7-4E403C9C40F8}" presName="parTransTwo" presStyleCnt="0"/>
      <dgm:spPr/>
    </dgm:pt>
    <dgm:pt modelId="{77D2E907-4960-46D2-973A-0945E9A74D37}" type="pres">
      <dgm:prSet presAssocID="{1B7E797D-5058-44F4-89D7-4E403C9C40F8}" presName="horzTwo" presStyleCnt="0"/>
      <dgm:spPr/>
    </dgm:pt>
    <dgm:pt modelId="{9028AD58-CA9A-499A-A812-774424F891C8}" type="pres">
      <dgm:prSet presAssocID="{79F366B6-D8AF-49C6-8A12-38A5B00014DD}" presName="vertThree" presStyleCnt="0"/>
      <dgm:spPr/>
    </dgm:pt>
    <dgm:pt modelId="{81A8C26B-9C3C-446D-A799-16E55B6750A8}" type="pres">
      <dgm:prSet presAssocID="{79F366B6-D8AF-49C6-8A12-38A5B00014DD}" presName="txThree" presStyleLbl="node3" presStyleIdx="1" presStyleCnt="7" custScaleY="56346" custLinFactNeighborX="-563" custLinFactNeighborY="-225">
        <dgm:presLayoutVars>
          <dgm:chPref val="3"/>
        </dgm:presLayoutVars>
      </dgm:prSet>
      <dgm:spPr>
        <a:prstGeom prst="rect">
          <a:avLst/>
        </a:prstGeom>
      </dgm:spPr>
    </dgm:pt>
    <dgm:pt modelId="{ED165E3D-F581-49F2-A315-C77E3E431537}" type="pres">
      <dgm:prSet presAssocID="{79F366B6-D8AF-49C6-8A12-38A5B00014DD}" presName="horzThree" presStyleCnt="0"/>
      <dgm:spPr/>
    </dgm:pt>
    <dgm:pt modelId="{01740471-0152-45B1-B689-B580C3957A8D}" type="pres">
      <dgm:prSet presAssocID="{691E1041-04A6-4C22-A705-CE490C97AB19}" presName="sibSpaceTwo" presStyleCnt="0"/>
      <dgm:spPr/>
    </dgm:pt>
    <dgm:pt modelId="{6D988D52-D958-4603-AEBE-B1091AB9E17E}" type="pres">
      <dgm:prSet presAssocID="{64E1A6CC-D5F2-4DFE-B1F4-89CE7B07AC29}" presName="vertTwo" presStyleCnt="0"/>
      <dgm:spPr/>
    </dgm:pt>
    <dgm:pt modelId="{E069F04B-DEF2-49DC-A812-31D59EDB7988}" type="pres">
      <dgm:prSet presAssocID="{64E1A6CC-D5F2-4DFE-B1F4-89CE7B07AC29}" presName="txTwo" presStyleLbl="node2" presStyleIdx="2" presStyleCnt="7" custScaleY="56988">
        <dgm:presLayoutVars>
          <dgm:chPref val="3"/>
        </dgm:presLayoutVars>
      </dgm:prSet>
      <dgm:spPr>
        <a:prstGeom prst="rect">
          <a:avLst/>
        </a:prstGeom>
      </dgm:spPr>
    </dgm:pt>
    <dgm:pt modelId="{41B602C2-AD02-42D1-8CFF-6E0EF1DA59D2}" type="pres">
      <dgm:prSet presAssocID="{64E1A6CC-D5F2-4DFE-B1F4-89CE7B07AC29}" presName="parTransTwo" presStyleCnt="0"/>
      <dgm:spPr/>
    </dgm:pt>
    <dgm:pt modelId="{1ABDE8DA-1B0F-4571-955E-E8AA0410309C}" type="pres">
      <dgm:prSet presAssocID="{64E1A6CC-D5F2-4DFE-B1F4-89CE7B07AC29}" presName="horzTwo" presStyleCnt="0"/>
      <dgm:spPr/>
    </dgm:pt>
    <dgm:pt modelId="{B8957522-597A-4705-9F3E-CE3CE4749088}" type="pres">
      <dgm:prSet presAssocID="{F496B987-34A6-4576-81C9-7DCF321DA90E}" presName="vertThree" presStyleCnt="0"/>
      <dgm:spPr/>
    </dgm:pt>
    <dgm:pt modelId="{F0554856-E5D5-4A8B-87DC-4EF945BE7777}" type="pres">
      <dgm:prSet presAssocID="{F496B987-34A6-4576-81C9-7DCF321DA90E}" presName="txThree" presStyleLbl="node3" presStyleIdx="2" presStyleCnt="7" custScaleY="56346" custLinFactNeighborX="-563" custLinFactNeighborY="-225">
        <dgm:presLayoutVars>
          <dgm:chPref val="3"/>
        </dgm:presLayoutVars>
      </dgm:prSet>
      <dgm:spPr>
        <a:prstGeom prst="rect">
          <a:avLst/>
        </a:prstGeom>
      </dgm:spPr>
    </dgm:pt>
    <dgm:pt modelId="{F9909F81-4EB4-4C28-849F-1641FA166E4A}" type="pres">
      <dgm:prSet presAssocID="{F496B987-34A6-4576-81C9-7DCF321DA90E}" presName="horzThree" presStyleCnt="0"/>
      <dgm:spPr/>
    </dgm:pt>
    <dgm:pt modelId="{E1B95ADA-FFD0-4074-A2D7-68EAD1F6C6C7}" type="pres">
      <dgm:prSet presAssocID="{5F5C8C77-996B-49BE-912E-BD7C0969509E}" presName="sibSpaceTwo" presStyleCnt="0"/>
      <dgm:spPr/>
    </dgm:pt>
    <dgm:pt modelId="{C139DDF7-3EFB-46D4-98D2-EC0B58FFFFF1}" type="pres">
      <dgm:prSet presAssocID="{F2BA5971-33D9-4F03-A8D2-57BD0B5D166A}" presName="vertTwo" presStyleCnt="0"/>
      <dgm:spPr/>
    </dgm:pt>
    <dgm:pt modelId="{5A53A3C5-0833-4BEC-A64C-D5FC07FE731B}" type="pres">
      <dgm:prSet presAssocID="{F2BA5971-33D9-4F03-A8D2-57BD0B5D166A}" presName="txTwo" presStyleLbl="node2" presStyleIdx="3" presStyleCnt="7" custScaleY="56988">
        <dgm:presLayoutVars>
          <dgm:chPref val="3"/>
        </dgm:presLayoutVars>
      </dgm:prSet>
      <dgm:spPr>
        <a:prstGeom prst="rect">
          <a:avLst/>
        </a:prstGeom>
      </dgm:spPr>
    </dgm:pt>
    <dgm:pt modelId="{667C9EEF-2777-43A2-8175-7584C5CF20B4}" type="pres">
      <dgm:prSet presAssocID="{F2BA5971-33D9-4F03-A8D2-57BD0B5D166A}" presName="parTransTwo" presStyleCnt="0"/>
      <dgm:spPr/>
    </dgm:pt>
    <dgm:pt modelId="{06627A86-CCC2-4DCA-9FB4-4081F8CD41C0}" type="pres">
      <dgm:prSet presAssocID="{F2BA5971-33D9-4F03-A8D2-57BD0B5D166A}" presName="horzTwo" presStyleCnt="0"/>
      <dgm:spPr/>
    </dgm:pt>
    <dgm:pt modelId="{A42DB041-1A1F-41F0-A2DD-E9B181D65C68}" type="pres">
      <dgm:prSet presAssocID="{3039F2BF-46B3-4F2A-B7F0-80D42BD767D6}" presName="vertThree" presStyleCnt="0"/>
      <dgm:spPr/>
    </dgm:pt>
    <dgm:pt modelId="{FFC871C4-6B4F-455F-80F7-1DBE893404F8}" type="pres">
      <dgm:prSet presAssocID="{3039F2BF-46B3-4F2A-B7F0-80D42BD767D6}" presName="txThree" presStyleLbl="node3" presStyleIdx="3" presStyleCnt="7" custScaleY="56346">
        <dgm:presLayoutVars>
          <dgm:chPref val="3"/>
        </dgm:presLayoutVars>
      </dgm:prSet>
      <dgm:spPr>
        <a:prstGeom prst="rect">
          <a:avLst/>
        </a:prstGeom>
      </dgm:spPr>
    </dgm:pt>
    <dgm:pt modelId="{8C84E65D-68FD-4C11-8284-21AADCE76BBF}" type="pres">
      <dgm:prSet presAssocID="{3039F2BF-46B3-4F2A-B7F0-80D42BD767D6}" presName="horzThree" presStyleCnt="0"/>
      <dgm:spPr/>
    </dgm:pt>
    <dgm:pt modelId="{8B0D677F-85FA-4495-AE00-32670D538C5A}" type="pres">
      <dgm:prSet presAssocID="{52C90068-A845-433D-AB19-7CE9A411423E}" presName="sibSpaceTwo" presStyleCnt="0"/>
      <dgm:spPr/>
    </dgm:pt>
    <dgm:pt modelId="{9D980F7E-3403-4F6D-BE08-C24E89919E72}" type="pres">
      <dgm:prSet presAssocID="{EF2FC7B0-67DA-4681-9327-E8899215AB0C}" presName="vertTwo" presStyleCnt="0"/>
      <dgm:spPr/>
    </dgm:pt>
    <dgm:pt modelId="{D894108D-F373-492E-8EBB-29FE1915C49F}" type="pres">
      <dgm:prSet presAssocID="{EF2FC7B0-67DA-4681-9327-E8899215AB0C}" presName="txTwo" presStyleLbl="node2" presStyleIdx="4" presStyleCnt="7" custScaleY="56988">
        <dgm:presLayoutVars>
          <dgm:chPref val="3"/>
        </dgm:presLayoutVars>
      </dgm:prSet>
      <dgm:spPr>
        <a:prstGeom prst="rect">
          <a:avLst/>
        </a:prstGeom>
      </dgm:spPr>
    </dgm:pt>
    <dgm:pt modelId="{47C5A160-1FCB-41C8-940C-45D78351A09E}" type="pres">
      <dgm:prSet presAssocID="{EF2FC7B0-67DA-4681-9327-E8899215AB0C}" presName="parTransTwo" presStyleCnt="0"/>
      <dgm:spPr/>
    </dgm:pt>
    <dgm:pt modelId="{C70AD1A7-0A17-4EBB-94C6-121DD11A0BAD}" type="pres">
      <dgm:prSet presAssocID="{EF2FC7B0-67DA-4681-9327-E8899215AB0C}" presName="horzTwo" presStyleCnt="0"/>
      <dgm:spPr/>
    </dgm:pt>
    <dgm:pt modelId="{F655A5E1-C90F-4A56-8652-B227C5BD815C}" type="pres">
      <dgm:prSet presAssocID="{15E7AF96-6606-4D5F-BA92-0164BF18E944}" presName="vertThree" presStyleCnt="0"/>
      <dgm:spPr/>
    </dgm:pt>
    <dgm:pt modelId="{8D47F89D-EE63-4028-B4EC-52977C2188EB}" type="pres">
      <dgm:prSet presAssocID="{15E7AF96-6606-4D5F-BA92-0164BF18E944}" presName="txThree" presStyleLbl="node3" presStyleIdx="4" presStyleCnt="7" custScaleY="56346">
        <dgm:presLayoutVars>
          <dgm:chPref val="3"/>
        </dgm:presLayoutVars>
      </dgm:prSet>
      <dgm:spPr>
        <a:prstGeom prst="rect">
          <a:avLst/>
        </a:prstGeom>
      </dgm:spPr>
    </dgm:pt>
    <dgm:pt modelId="{0CCA2C0A-1013-4986-AAFF-1D4453A07070}" type="pres">
      <dgm:prSet presAssocID="{15E7AF96-6606-4D5F-BA92-0164BF18E944}" presName="horzThree" presStyleCnt="0"/>
      <dgm:spPr/>
    </dgm:pt>
    <dgm:pt modelId="{22189B2E-0C5F-4720-AA9D-372D2CD991EF}" type="pres">
      <dgm:prSet presAssocID="{FA243A00-4AE3-4928-B326-051BAE641147}" presName="sibSpaceOne" presStyleCnt="0"/>
      <dgm:spPr/>
    </dgm:pt>
    <dgm:pt modelId="{DFC8FEFF-AA00-48FF-B5F0-C72E5F73C9E2}" type="pres">
      <dgm:prSet presAssocID="{E5783888-8D9C-4859-8931-7D0B0B20CD30}" presName="vertOne" presStyleCnt="0"/>
      <dgm:spPr/>
    </dgm:pt>
    <dgm:pt modelId="{54F93250-0B87-4CA0-9B47-40364A624E0A}" type="pres">
      <dgm:prSet presAssocID="{E5783888-8D9C-4859-8931-7D0B0B20CD30}" presName="txOne" presStyleLbl="node0" presStyleIdx="1" presStyleCnt="2" custScaleY="66492" custLinFactNeighborX="284" custLinFactNeighborY="3442">
        <dgm:presLayoutVars>
          <dgm:chPref val="3"/>
        </dgm:presLayoutVars>
      </dgm:prSet>
      <dgm:spPr>
        <a:prstGeom prst="rect">
          <a:avLst/>
        </a:prstGeom>
      </dgm:spPr>
    </dgm:pt>
    <dgm:pt modelId="{7B0D56D6-52A0-4356-89CF-D65CAE4D8E17}" type="pres">
      <dgm:prSet presAssocID="{E5783888-8D9C-4859-8931-7D0B0B20CD30}" presName="parTransOne" presStyleCnt="0"/>
      <dgm:spPr/>
    </dgm:pt>
    <dgm:pt modelId="{F9F745A4-DCC6-4B87-9D3F-AF346729C901}" type="pres">
      <dgm:prSet presAssocID="{E5783888-8D9C-4859-8931-7D0B0B20CD30}" presName="horzOne" presStyleCnt="0"/>
      <dgm:spPr/>
    </dgm:pt>
    <dgm:pt modelId="{F501F2EA-4CFB-431F-AEEB-0255CCE2E228}" type="pres">
      <dgm:prSet presAssocID="{C29A63D4-10D6-4625-A351-3B4E019A8385}" presName="vertTwo" presStyleCnt="0"/>
      <dgm:spPr/>
    </dgm:pt>
    <dgm:pt modelId="{D6DAFCBC-220F-401F-A852-C38949CF8736}" type="pres">
      <dgm:prSet presAssocID="{C29A63D4-10D6-4625-A351-3B4E019A8385}" presName="txTwo" presStyleLbl="node2" presStyleIdx="5" presStyleCnt="7" custScaleY="56988">
        <dgm:presLayoutVars>
          <dgm:chPref val="3"/>
        </dgm:presLayoutVars>
      </dgm:prSet>
      <dgm:spPr>
        <a:prstGeom prst="rect">
          <a:avLst/>
        </a:prstGeom>
      </dgm:spPr>
    </dgm:pt>
    <dgm:pt modelId="{D13D44F3-E84B-4212-9848-F0159FA9460A}" type="pres">
      <dgm:prSet presAssocID="{C29A63D4-10D6-4625-A351-3B4E019A8385}" presName="parTransTwo" presStyleCnt="0"/>
      <dgm:spPr/>
    </dgm:pt>
    <dgm:pt modelId="{ED416F48-3ED8-4857-AEA8-0B003561C20B}" type="pres">
      <dgm:prSet presAssocID="{C29A63D4-10D6-4625-A351-3B4E019A8385}" presName="horzTwo" presStyleCnt="0"/>
      <dgm:spPr/>
    </dgm:pt>
    <dgm:pt modelId="{769C87B1-1B88-4A48-9992-0F76C82AA95E}" type="pres">
      <dgm:prSet presAssocID="{DD05951F-7B91-47FD-969F-CC5624158529}" presName="vertThree" presStyleCnt="0"/>
      <dgm:spPr/>
    </dgm:pt>
    <dgm:pt modelId="{CF59AF79-0D8D-4DC0-82CA-B8183DB7F50C}" type="pres">
      <dgm:prSet presAssocID="{DD05951F-7B91-47FD-969F-CC5624158529}" presName="txThree" presStyleLbl="node3" presStyleIdx="5" presStyleCnt="7" custScaleY="56346">
        <dgm:presLayoutVars>
          <dgm:chPref val="3"/>
        </dgm:presLayoutVars>
      </dgm:prSet>
      <dgm:spPr>
        <a:prstGeom prst="rect">
          <a:avLst/>
        </a:prstGeom>
      </dgm:spPr>
    </dgm:pt>
    <dgm:pt modelId="{3D2A2983-48DF-484C-ABEA-EA0516D617D5}" type="pres">
      <dgm:prSet presAssocID="{DD05951F-7B91-47FD-969F-CC5624158529}" presName="horzThree" presStyleCnt="0"/>
      <dgm:spPr/>
    </dgm:pt>
    <dgm:pt modelId="{77626CCF-FB66-4B78-BF9D-7BC606BE199A}" type="pres">
      <dgm:prSet presAssocID="{2349368F-55AA-4B6C-B440-26CCBC6A4F8C}" presName="sibSpaceTwo" presStyleCnt="0"/>
      <dgm:spPr/>
    </dgm:pt>
    <dgm:pt modelId="{9F2C09F7-8C44-42BB-B4C3-AE157F7C5822}" type="pres">
      <dgm:prSet presAssocID="{69688B7C-A16F-4C24-8FDA-B73468846E89}" presName="vertTwo" presStyleCnt="0"/>
      <dgm:spPr/>
    </dgm:pt>
    <dgm:pt modelId="{517BC728-427C-4CF5-AE17-572F275C2008}" type="pres">
      <dgm:prSet presAssocID="{69688B7C-A16F-4C24-8FDA-B73468846E89}" presName="txTwo" presStyleLbl="node2" presStyleIdx="6" presStyleCnt="7" custScaleY="56988">
        <dgm:presLayoutVars>
          <dgm:chPref val="3"/>
        </dgm:presLayoutVars>
      </dgm:prSet>
      <dgm:spPr>
        <a:prstGeom prst="rect">
          <a:avLst/>
        </a:prstGeom>
      </dgm:spPr>
    </dgm:pt>
    <dgm:pt modelId="{8959129C-61EE-46DC-8936-8E0D3184291C}" type="pres">
      <dgm:prSet presAssocID="{69688B7C-A16F-4C24-8FDA-B73468846E89}" presName="parTransTwo" presStyleCnt="0"/>
      <dgm:spPr/>
    </dgm:pt>
    <dgm:pt modelId="{FDA89DB0-36BD-4E90-91DF-835A57B9A4DC}" type="pres">
      <dgm:prSet presAssocID="{69688B7C-A16F-4C24-8FDA-B73468846E89}" presName="horzTwo" presStyleCnt="0"/>
      <dgm:spPr/>
    </dgm:pt>
    <dgm:pt modelId="{3A9417A3-E7B6-485C-BF91-46806DD5CCA8}" type="pres">
      <dgm:prSet presAssocID="{5D41AD62-628B-4162-BF51-CDD37BBD4310}" presName="vertThree" presStyleCnt="0"/>
      <dgm:spPr/>
    </dgm:pt>
    <dgm:pt modelId="{EEEA0F11-496F-46C9-A156-864C85DEA9BE}" type="pres">
      <dgm:prSet presAssocID="{5D41AD62-628B-4162-BF51-CDD37BBD4310}" presName="txThree" presStyleLbl="node3" presStyleIdx="6" presStyleCnt="7" custScaleY="56346">
        <dgm:presLayoutVars>
          <dgm:chPref val="3"/>
        </dgm:presLayoutVars>
      </dgm:prSet>
      <dgm:spPr>
        <a:prstGeom prst="rect">
          <a:avLst/>
        </a:prstGeom>
      </dgm:spPr>
    </dgm:pt>
    <dgm:pt modelId="{247EF8E2-E641-4218-BBA9-5EC9491F1979}" type="pres">
      <dgm:prSet presAssocID="{5D41AD62-628B-4162-BF51-CDD37BBD4310}" presName="horzThree" presStyleCnt="0"/>
      <dgm:spPr/>
    </dgm:pt>
  </dgm:ptLst>
  <dgm:cxnLst>
    <dgm:cxn modelId="{A3011706-D7BD-4502-BB6E-97F76764A540}" type="presOf" srcId="{EC583421-A40D-4BA9-891D-3A481E8B4430}" destId="{248B98C4-4B24-4AC2-8E3C-A9EFEA8C5B56}" srcOrd="0" destOrd="0" presId="urn:microsoft.com/office/officeart/2005/8/layout/hierarchy4"/>
    <dgm:cxn modelId="{3A7E620F-9A2C-40AD-8FEC-8591141DCAD9}" srcId="{EC583421-A40D-4BA9-891D-3A481E8B4430}" destId="{1B7E797D-5058-44F4-89D7-4E403C9C40F8}" srcOrd="1" destOrd="0" parTransId="{2C276720-FCCD-48D9-B586-311DB5A821F8}" sibTransId="{691E1041-04A6-4C22-A705-CE490C97AB19}"/>
    <dgm:cxn modelId="{118CF215-F175-4EBF-82A0-90AF237ABA16}" type="presOf" srcId="{69688B7C-A16F-4C24-8FDA-B73468846E89}" destId="{517BC728-427C-4CF5-AE17-572F275C2008}" srcOrd="0" destOrd="0" presId="urn:microsoft.com/office/officeart/2005/8/layout/hierarchy4"/>
    <dgm:cxn modelId="{ED806A1F-B350-4073-A02A-2BF288A5677B}" type="presOf" srcId="{F496B987-34A6-4576-81C9-7DCF321DA90E}" destId="{F0554856-E5D5-4A8B-87DC-4EF945BE7777}" srcOrd="0" destOrd="0" presId="urn:microsoft.com/office/officeart/2005/8/layout/hierarchy4"/>
    <dgm:cxn modelId="{75C0F023-F268-4434-AA93-B35A89BE74B5}" type="presOf" srcId="{1B7E797D-5058-44F4-89D7-4E403C9C40F8}" destId="{D5D0D3E4-EE4C-40BC-9500-BDC9998201EA}" srcOrd="0" destOrd="0" presId="urn:microsoft.com/office/officeart/2005/8/layout/hierarchy4"/>
    <dgm:cxn modelId="{CA9BF02E-208F-41F5-9E60-6FA447F43E86}" type="presOf" srcId="{DD05951F-7B91-47FD-969F-CC5624158529}" destId="{CF59AF79-0D8D-4DC0-82CA-B8183DB7F50C}" srcOrd="0" destOrd="0" presId="urn:microsoft.com/office/officeart/2005/8/layout/hierarchy4"/>
    <dgm:cxn modelId="{13208F39-D147-46E0-8ABB-B4E77C9C975E}" srcId="{17E71AA5-0380-467F-932A-8977F936071A}" destId="{E5783888-8D9C-4859-8931-7D0B0B20CD30}" srcOrd="1" destOrd="0" parTransId="{24D947CA-1795-451B-B073-F7D853F29608}" sibTransId="{7274AED8-368A-4E03-B376-7686376E3727}"/>
    <dgm:cxn modelId="{7A061E5C-CC4F-4F1A-9D14-AC3E484D1D8F}" type="presOf" srcId="{15E7AF96-6606-4D5F-BA92-0164BF18E944}" destId="{8D47F89D-EE63-4028-B4EC-52977C2188EB}" srcOrd="0" destOrd="0" presId="urn:microsoft.com/office/officeart/2005/8/layout/hierarchy4"/>
    <dgm:cxn modelId="{8DC21460-A21A-4AA5-82F0-C3449AD3031D}" srcId="{FA237F4B-854F-4CF3-B55D-0DE5C72C1DE8}" destId="{F610CD99-3EF7-49CF-97B3-426BBEC5EADA}" srcOrd="0" destOrd="0" parTransId="{132EC8A0-EA34-4FCB-8DC0-8C347D43CFE9}" sibTransId="{E38D53AF-4589-475E-A183-B80619479DF1}"/>
    <dgm:cxn modelId="{B11D5261-D827-4635-97AD-A683F28944C3}" type="presOf" srcId="{3039F2BF-46B3-4F2A-B7F0-80D42BD767D6}" destId="{FFC871C4-6B4F-455F-80F7-1DBE893404F8}" srcOrd="0" destOrd="0" presId="urn:microsoft.com/office/officeart/2005/8/layout/hierarchy4"/>
    <dgm:cxn modelId="{21807461-DC44-478A-BCC8-E65305A68520}" type="presOf" srcId="{FA237F4B-854F-4CF3-B55D-0DE5C72C1DE8}" destId="{811554F0-C7D6-4B41-BE12-EA088F7F44E3}" srcOrd="0" destOrd="0" presId="urn:microsoft.com/office/officeart/2005/8/layout/hierarchy4"/>
    <dgm:cxn modelId="{7B91F861-E6BA-4B58-A802-7D4E00FDA7A2}" type="presOf" srcId="{EF2FC7B0-67DA-4681-9327-E8899215AB0C}" destId="{D894108D-F373-492E-8EBB-29FE1915C49F}" srcOrd="0" destOrd="0" presId="urn:microsoft.com/office/officeart/2005/8/layout/hierarchy4"/>
    <dgm:cxn modelId="{ABEB3667-DCBD-40E4-9B88-5E5219CB080D}" srcId="{EC583421-A40D-4BA9-891D-3A481E8B4430}" destId="{64E1A6CC-D5F2-4DFE-B1F4-89CE7B07AC29}" srcOrd="2" destOrd="0" parTransId="{30B42D96-18EE-46A0-9A60-2B6279A317B8}" sibTransId="{5F5C8C77-996B-49BE-912E-BD7C0969509E}"/>
    <dgm:cxn modelId="{A162C94B-B7CA-4E2B-B0B8-6E0B4C7DAFBD}" type="presOf" srcId="{E5783888-8D9C-4859-8931-7D0B0B20CD30}" destId="{54F93250-0B87-4CA0-9B47-40364A624E0A}" srcOrd="0" destOrd="0" presId="urn:microsoft.com/office/officeart/2005/8/layout/hierarchy4"/>
    <dgm:cxn modelId="{85F81D6D-77DC-4CF4-A0AC-B1BEFD54A0EA}" srcId="{E5783888-8D9C-4859-8931-7D0B0B20CD30}" destId="{69688B7C-A16F-4C24-8FDA-B73468846E89}" srcOrd="1" destOrd="0" parTransId="{EFFAF87E-F601-4010-95B5-14C2B7D54279}" sibTransId="{2A925FB2-C400-4760-9622-12F1C368B005}"/>
    <dgm:cxn modelId="{37E69255-CCB9-4BBE-9BFF-58858679C513}" srcId="{EC583421-A40D-4BA9-891D-3A481E8B4430}" destId="{F2BA5971-33D9-4F03-A8D2-57BD0B5D166A}" srcOrd="3" destOrd="0" parTransId="{35DB058B-1422-4B1A-BDDE-682F63328503}" sibTransId="{52C90068-A845-433D-AB19-7CE9A411423E}"/>
    <dgm:cxn modelId="{EBD40156-233A-431F-8964-E0B2E23243AB}" srcId="{69688B7C-A16F-4C24-8FDA-B73468846E89}" destId="{5D41AD62-628B-4162-BF51-CDD37BBD4310}" srcOrd="0" destOrd="0" parTransId="{D2500ED3-3FA3-40D7-88CE-86A7C579A063}" sibTransId="{06730E66-A7EE-4036-A14E-926E08F2D927}"/>
    <dgm:cxn modelId="{33E84E59-495C-4F12-A04A-6BF48E561496}" srcId="{EF2FC7B0-67DA-4681-9327-E8899215AB0C}" destId="{15E7AF96-6606-4D5F-BA92-0164BF18E944}" srcOrd="0" destOrd="0" parTransId="{E8AB8ED9-6204-4A53-88B4-FE5AF96A797B}" sibTransId="{450AA7F5-3AFA-49A6-85C6-F71240045488}"/>
    <dgm:cxn modelId="{7F4C568E-9B70-4AC7-BFC2-897EDAB2B16E}" srcId="{1B7E797D-5058-44F4-89D7-4E403C9C40F8}" destId="{79F366B6-D8AF-49C6-8A12-38A5B00014DD}" srcOrd="0" destOrd="0" parTransId="{A62C2B66-3220-47D6-BEBA-22F6593A7C71}" sibTransId="{6A20C412-B4DB-47C9-9B83-62C2F939B338}"/>
    <dgm:cxn modelId="{50413B94-7440-4070-98EB-12B7DEE7A026}" type="presOf" srcId="{F2BA5971-33D9-4F03-A8D2-57BD0B5D166A}" destId="{5A53A3C5-0833-4BEC-A64C-D5FC07FE731B}" srcOrd="0" destOrd="0" presId="urn:microsoft.com/office/officeart/2005/8/layout/hierarchy4"/>
    <dgm:cxn modelId="{62C2A099-434C-4493-9256-10D8298A8B3E}" srcId="{EC583421-A40D-4BA9-891D-3A481E8B4430}" destId="{EF2FC7B0-67DA-4681-9327-E8899215AB0C}" srcOrd="4" destOrd="0" parTransId="{1C035DBF-7DE9-402A-B051-FD14F1DD53DA}" sibTransId="{B507AD3A-E302-44E3-82F4-357D1CFFE755}"/>
    <dgm:cxn modelId="{32AC6C9F-7418-415C-BB3E-9295AC4F73C5}" srcId="{64E1A6CC-D5F2-4DFE-B1F4-89CE7B07AC29}" destId="{F496B987-34A6-4576-81C9-7DCF321DA90E}" srcOrd="0" destOrd="0" parTransId="{C9586995-1438-4BAB-9B36-97E927AC7651}" sibTransId="{122D39D6-951B-4CA4-B4B4-0609FF782B7F}"/>
    <dgm:cxn modelId="{F6D43FAD-7DD5-48CE-AF08-2AEB92490651}" type="presOf" srcId="{17E71AA5-0380-467F-932A-8977F936071A}" destId="{6C6863B7-12BB-4BF2-A766-FE7B6F3738C7}" srcOrd="0" destOrd="0" presId="urn:microsoft.com/office/officeart/2005/8/layout/hierarchy4"/>
    <dgm:cxn modelId="{B34767AF-F150-4107-BA4E-DF4F837EEF75}" type="presOf" srcId="{64E1A6CC-D5F2-4DFE-B1F4-89CE7B07AC29}" destId="{E069F04B-DEF2-49DC-A812-31D59EDB7988}" srcOrd="0" destOrd="0" presId="urn:microsoft.com/office/officeart/2005/8/layout/hierarchy4"/>
    <dgm:cxn modelId="{19991BBB-BF66-4F13-B9D5-08C94C31F0A6}" type="presOf" srcId="{F610CD99-3EF7-49CF-97B3-426BBEC5EADA}" destId="{E93EF431-6A38-42AD-8BBB-626FD6091E5D}" srcOrd="0" destOrd="0" presId="urn:microsoft.com/office/officeart/2005/8/layout/hierarchy4"/>
    <dgm:cxn modelId="{B9A58DBD-F01B-484F-87B3-5F879AEEBEDB}" srcId="{EC583421-A40D-4BA9-891D-3A481E8B4430}" destId="{FA237F4B-854F-4CF3-B55D-0DE5C72C1DE8}" srcOrd="0" destOrd="0" parTransId="{983EFEBB-EA5F-4CC7-A4FC-6444011A09D2}" sibTransId="{B736FE31-FF48-4E1B-9202-DBEBF6FF660A}"/>
    <dgm:cxn modelId="{521D8DC5-E519-457A-9700-FAD1C65D2FC3}" srcId="{17E71AA5-0380-467F-932A-8977F936071A}" destId="{EC583421-A40D-4BA9-891D-3A481E8B4430}" srcOrd="0" destOrd="0" parTransId="{450C8E9F-36AC-4C40-A533-96ED8BEE928E}" sibTransId="{FA243A00-4AE3-4928-B326-051BAE641147}"/>
    <dgm:cxn modelId="{1928DBC9-57D3-492F-8AB5-9ACD5CF85841}" srcId="{C29A63D4-10D6-4625-A351-3B4E019A8385}" destId="{DD05951F-7B91-47FD-969F-CC5624158529}" srcOrd="0" destOrd="0" parTransId="{DB57658C-2737-4E30-80CB-67BF7346CE29}" sibTransId="{AA458CED-1665-4982-A37B-054F9D943BE4}"/>
    <dgm:cxn modelId="{84FA42DB-88EA-41FC-815D-CE7863D4C054}" type="presOf" srcId="{79F366B6-D8AF-49C6-8A12-38A5B00014DD}" destId="{81A8C26B-9C3C-446D-A799-16E55B6750A8}" srcOrd="0" destOrd="0" presId="urn:microsoft.com/office/officeart/2005/8/layout/hierarchy4"/>
    <dgm:cxn modelId="{B792EDE3-863A-4A9B-BCED-67F21CAB9E68}" srcId="{E5783888-8D9C-4859-8931-7D0B0B20CD30}" destId="{C29A63D4-10D6-4625-A351-3B4E019A8385}" srcOrd="0" destOrd="0" parTransId="{B45645C5-944E-42D6-9811-23825032FAD4}" sibTransId="{2349368F-55AA-4B6C-B440-26CCBC6A4F8C}"/>
    <dgm:cxn modelId="{7FB943E6-007D-498E-B2CE-8861E9823994}" type="presOf" srcId="{5D41AD62-628B-4162-BF51-CDD37BBD4310}" destId="{EEEA0F11-496F-46C9-A156-864C85DEA9BE}" srcOrd="0" destOrd="0" presId="urn:microsoft.com/office/officeart/2005/8/layout/hierarchy4"/>
    <dgm:cxn modelId="{9F290CE8-933D-4831-9773-7936BAABB696}" srcId="{F2BA5971-33D9-4F03-A8D2-57BD0B5D166A}" destId="{3039F2BF-46B3-4F2A-B7F0-80D42BD767D6}" srcOrd="0" destOrd="0" parTransId="{305DB983-A88C-4434-A1F0-120D44F20EEB}" sibTransId="{FEDDF5AB-FD0B-45B2-BE1D-F04971BFDC04}"/>
    <dgm:cxn modelId="{9D36C6FB-8C96-425D-9C92-5AE33627361A}" type="presOf" srcId="{C29A63D4-10D6-4625-A351-3B4E019A8385}" destId="{D6DAFCBC-220F-401F-A852-C38949CF8736}" srcOrd="0" destOrd="0" presId="urn:microsoft.com/office/officeart/2005/8/layout/hierarchy4"/>
    <dgm:cxn modelId="{B7E9809D-5939-4388-8DA8-53B6DA819BE4}" type="presParOf" srcId="{6C6863B7-12BB-4BF2-A766-FE7B6F3738C7}" destId="{D37365DE-E85A-4E96-9DAB-F130B64759DC}" srcOrd="0" destOrd="0" presId="urn:microsoft.com/office/officeart/2005/8/layout/hierarchy4"/>
    <dgm:cxn modelId="{BFEF4345-9199-4FE0-910D-B67C9A71C831}" type="presParOf" srcId="{D37365DE-E85A-4E96-9DAB-F130B64759DC}" destId="{248B98C4-4B24-4AC2-8E3C-A9EFEA8C5B56}" srcOrd="0" destOrd="0" presId="urn:microsoft.com/office/officeart/2005/8/layout/hierarchy4"/>
    <dgm:cxn modelId="{1470154F-75AC-4BBC-ABFA-D3070818F214}" type="presParOf" srcId="{D37365DE-E85A-4E96-9DAB-F130B64759DC}" destId="{7BB29E9D-144F-4EE0-AB99-636A2D97914E}" srcOrd="1" destOrd="0" presId="urn:microsoft.com/office/officeart/2005/8/layout/hierarchy4"/>
    <dgm:cxn modelId="{12DE5129-1C6C-4CFC-80DE-E83CCB37C7F3}" type="presParOf" srcId="{D37365DE-E85A-4E96-9DAB-F130B64759DC}" destId="{03C3C630-6DF7-49D0-8E06-3FB5D0164869}" srcOrd="2" destOrd="0" presId="urn:microsoft.com/office/officeart/2005/8/layout/hierarchy4"/>
    <dgm:cxn modelId="{D38B40EE-D433-47F4-91F5-1B30689F1F80}" type="presParOf" srcId="{03C3C630-6DF7-49D0-8E06-3FB5D0164869}" destId="{C29D4D13-881E-4B4C-94A0-52921E72670D}" srcOrd="0" destOrd="0" presId="urn:microsoft.com/office/officeart/2005/8/layout/hierarchy4"/>
    <dgm:cxn modelId="{A031F030-14ED-42E8-93C9-07CB62CF42D7}" type="presParOf" srcId="{C29D4D13-881E-4B4C-94A0-52921E72670D}" destId="{811554F0-C7D6-4B41-BE12-EA088F7F44E3}" srcOrd="0" destOrd="0" presId="urn:microsoft.com/office/officeart/2005/8/layout/hierarchy4"/>
    <dgm:cxn modelId="{12560215-8E3C-41F2-A932-A658A08182B4}" type="presParOf" srcId="{C29D4D13-881E-4B4C-94A0-52921E72670D}" destId="{C4E79C2A-7A80-4363-B25B-5555BC9949BC}" srcOrd="1" destOrd="0" presId="urn:microsoft.com/office/officeart/2005/8/layout/hierarchy4"/>
    <dgm:cxn modelId="{FC81869B-9EDA-4281-8189-EEF7FDE4601A}" type="presParOf" srcId="{C29D4D13-881E-4B4C-94A0-52921E72670D}" destId="{AC4282E5-E96E-4438-AA74-399E3FA4C9B4}" srcOrd="2" destOrd="0" presId="urn:microsoft.com/office/officeart/2005/8/layout/hierarchy4"/>
    <dgm:cxn modelId="{116BEDD5-E80A-416F-AEAD-3E59E67FB17D}" type="presParOf" srcId="{AC4282E5-E96E-4438-AA74-399E3FA4C9B4}" destId="{6514BD7D-6AEE-45B9-B258-7A2D57E02DDA}" srcOrd="0" destOrd="0" presId="urn:microsoft.com/office/officeart/2005/8/layout/hierarchy4"/>
    <dgm:cxn modelId="{81EBEF2D-865A-4C5C-AA78-0952FD79668E}" type="presParOf" srcId="{6514BD7D-6AEE-45B9-B258-7A2D57E02DDA}" destId="{E93EF431-6A38-42AD-8BBB-626FD6091E5D}" srcOrd="0" destOrd="0" presId="urn:microsoft.com/office/officeart/2005/8/layout/hierarchy4"/>
    <dgm:cxn modelId="{C5DFFDD7-E62D-49CC-AAAB-1E9D747FA1FB}" type="presParOf" srcId="{6514BD7D-6AEE-45B9-B258-7A2D57E02DDA}" destId="{1A41354E-7D42-4E39-B701-E10E4FE9010F}" srcOrd="1" destOrd="0" presId="urn:microsoft.com/office/officeart/2005/8/layout/hierarchy4"/>
    <dgm:cxn modelId="{A87B2661-697B-4A98-A071-58B991D5BF80}" type="presParOf" srcId="{03C3C630-6DF7-49D0-8E06-3FB5D0164869}" destId="{FFCC32E8-B2B8-4998-8F12-60D837D36B29}" srcOrd="1" destOrd="0" presId="urn:microsoft.com/office/officeart/2005/8/layout/hierarchy4"/>
    <dgm:cxn modelId="{66439B31-0F83-4BF8-B835-566D1836FE18}" type="presParOf" srcId="{03C3C630-6DF7-49D0-8E06-3FB5D0164869}" destId="{A7C0EA2A-8913-4A72-87FA-6570F2CD628E}" srcOrd="2" destOrd="0" presId="urn:microsoft.com/office/officeart/2005/8/layout/hierarchy4"/>
    <dgm:cxn modelId="{0447AC72-28EC-48DF-B041-0985AA63BA77}" type="presParOf" srcId="{A7C0EA2A-8913-4A72-87FA-6570F2CD628E}" destId="{D5D0D3E4-EE4C-40BC-9500-BDC9998201EA}" srcOrd="0" destOrd="0" presId="urn:microsoft.com/office/officeart/2005/8/layout/hierarchy4"/>
    <dgm:cxn modelId="{560FA908-AE00-48C0-982F-7E3205AFBD45}" type="presParOf" srcId="{A7C0EA2A-8913-4A72-87FA-6570F2CD628E}" destId="{C22109B6-00B1-4285-B710-C3064B6269AB}" srcOrd="1" destOrd="0" presId="urn:microsoft.com/office/officeart/2005/8/layout/hierarchy4"/>
    <dgm:cxn modelId="{14865954-CA9E-4321-BE61-4D704B1F9645}" type="presParOf" srcId="{A7C0EA2A-8913-4A72-87FA-6570F2CD628E}" destId="{77D2E907-4960-46D2-973A-0945E9A74D37}" srcOrd="2" destOrd="0" presId="urn:microsoft.com/office/officeart/2005/8/layout/hierarchy4"/>
    <dgm:cxn modelId="{AD0AF63A-836A-4492-9002-CA475974F67E}" type="presParOf" srcId="{77D2E907-4960-46D2-973A-0945E9A74D37}" destId="{9028AD58-CA9A-499A-A812-774424F891C8}" srcOrd="0" destOrd="0" presId="urn:microsoft.com/office/officeart/2005/8/layout/hierarchy4"/>
    <dgm:cxn modelId="{F3BD0BFA-3C10-44C4-B259-A394BE551A5F}" type="presParOf" srcId="{9028AD58-CA9A-499A-A812-774424F891C8}" destId="{81A8C26B-9C3C-446D-A799-16E55B6750A8}" srcOrd="0" destOrd="0" presId="urn:microsoft.com/office/officeart/2005/8/layout/hierarchy4"/>
    <dgm:cxn modelId="{1911F9E8-166E-45BA-BE94-B7B866840A20}" type="presParOf" srcId="{9028AD58-CA9A-499A-A812-774424F891C8}" destId="{ED165E3D-F581-49F2-A315-C77E3E431537}" srcOrd="1" destOrd="0" presId="urn:microsoft.com/office/officeart/2005/8/layout/hierarchy4"/>
    <dgm:cxn modelId="{C5BFC7A5-1855-45D7-88AA-05BB89B96ABF}" type="presParOf" srcId="{03C3C630-6DF7-49D0-8E06-3FB5D0164869}" destId="{01740471-0152-45B1-B689-B580C3957A8D}" srcOrd="3" destOrd="0" presId="urn:microsoft.com/office/officeart/2005/8/layout/hierarchy4"/>
    <dgm:cxn modelId="{66A800D3-5FEB-46EF-A3BB-3FE3DD7D8EF0}" type="presParOf" srcId="{03C3C630-6DF7-49D0-8E06-3FB5D0164869}" destId="{6D988D52-D958-4603-AEBE-B1091AB9E17E}" srcOrd="4" destOrd="0" presId="urn:microsoft.com/office/officeart/2005/8/layout/hierarchy4"/>
    <dgm:cxn modelId="{98DE02DB-7B25-4B14-B93C-09CC7AE589FC}" type="presParOf" srcId="{6D988D52-D958-4603-AEBE-B1091AB9E17E}" destId="{E069F04B-DEF2-49DC-A812-31D59EDB7988}" srcOrd="0" destOrd="0" presId="urn:microsoft.com/office/officeart/2005/8/layout/hierarchy4"/>
    <dgm:cxn modelId="{32099731-6237-4403-AC96-DC1B89F0DF97}" type="presParOf" srcId="{6D988D52-D958-4603-AEBE-B1091AB9E17E}" destId="{41B602C2-AD02-42D1-8CFF-6E0EF1DA59D2}" srcOrd="1" destOrd="0" presId="urn:microsoft.com/office/officeart/2005/8/layout/hierarchy4"/>
    <dgm:cxn modelId="{55D5D4BF-ED1E-4C7C-8AA9-BCB85E82A887}" type="presParOf" srcId="{6D988D52-D958-4603-AEBE-B1091AB9E17E}" destId="{1ABDE8DA-1B0F-4571-955E-E8AA0410309C}" srcOrd="2" destOrd="0" presId="urn:microsoft.com/office/officeart/2005/8/layout/hierarchy4"/>
    <dgm:cxn modelId="{A53C9203-025E-457E-88B8-7AD82A14EC26}" type="presParOf" srcId="{1ABDE8DA-1B0F-4571-955E-E8AA0410309C}" destId="{B8957522-597A-4705-9F3E-CE3CE4749088}" srcOrd="0" destOrd="0" presId="urn:microsoft.com/office/officeart/2005/8/layout/hierarchy4"/>
    <dgm:cxn modelId="{CEE0AEDE-D5E9-4F60-9717-8A5D632794F6}" type="presParOf" srcId="{B8957522-597A-4705-9F3E-CE3CE4749088}" destId="{F0554856-E5D5-4A8B-87DC-4EF945BE7777}" srcOrd="0" destOrd="0" presId="urn:microsoft.com/office/officeart/2005/8/layout/hierarchy4"/>
    <dgm:cxn modelId="{541D5EFB-C53E-4395-B275-A4C31EA62BF0}" type="presParOf" srcId="{B8957522-597A-4705-9F3E-CE3CE4749088}" destId="{F9909F81-4EB4-4C28-849F-1641FA166E4A}" srcOrd="1" destOrd="0" presId="urn:microsoft.com/office/officeart/2005/8/layout/hierarchy4"/>
    <dgm:cxn modelId="{A2E4761F-0AAB-4022-927B-A31CFE6B738F}" type="presParOf" srcId="{03C3C630-6DF7-49D0-8E06-3FB5D0164869}" destId="{E1B95ADA-FFD0-4074-A2D7-68EAD1F6C6C7}" srcOrd="5" destOrd="0" presId="urn:microsoft.com/office/officeart/2005/8/layout/hierarchy4"/>
    <dgm:cxn modelId="{864A6F1A-5FA8-453C-8518-99DEE27DEAC6}" type="presParOf" srcId="{03C3C630-6DF7-49D0-8E06-3FB5D0164869}" destId="{C139DDF7-3EFB-46D4-98D2-EC0B58FFFFF1}" srcOrd="6" destOrd="0" presId="urn:microsoft.com/office/officeart/2005/8/layout/hierarchy4"/>
    <dgm:cxn modelId="{1C19E5C2-F5B8-4D49-9F1C-6DCA35115165}" type="presParOf" srcId="{C139DDF7-3EFB-46D4-98D2-EC0B58FFFFF1}" destId="{5A53A3C5-0833-4BEC-A64C-D5FC07FE731B}" srcOrd="0" destOrd="0" presId="urn:microsoft.com/office/officeart/2005/8/layout/hierarchy4"/>
    <dgm:cxn modelId="{900F4580-DA2D-4F0B-8755-D35ECBAD7A0D}" type="presParOf" srcId="{C139DDF7-3EFB-46D4-98D2-EC0B58FFFFF1}" destId="{667C9EEF-2777-43A2-8175-7584C5CF20B4}" srcOrd="1" destOrd="0" presId="urn:microsoft.com/office/officeart/2005/8/layout/hierarchy4"/>
    <dgm:cxn modelId="{795905E3-CA8F-4003-A17A-E0D7FF73A07C}" type="presParOf" srcId="{C139DDF7-3EFB-46D4-98D2-EC0B58FFFFF1}" destId="{06627A86-CCC2-4DCA-9FB4-4081F8CD41C0}" srcOrd="2" destOrd="0" presId="urn:microsoft.com/office/officeart/2005/8/layout/hierarchy4"/>
    <dgm:cxn modelId="{D95E6AB0-A8BE-4535-A2BA-946D66A74B15}" type="presParOf" srcId="{06627A86-CCC2-4DCA-9FB4-4081F8CD41C0}" destId="{A42DB041-1A1F-41F0-A2DD-E9B181D65C68}" srcOrd="0" destOrd="0" presId="urn:microsoft.com/office/officeart/2005/8/layout/hierarchy4"/>
    <dgm:cxn modelId="{FAD7A0E8-DCCF-477B-BE49-51F3AFA4771C}" type="presParOf" srcId="{A42DB041-1A1F-41F0-A2DD-E9B181D65C68}" destId="{FFC871C4-6B4F-455F-80F7-1DBE893404F8}" srcOrd="0" destOrd="0" presId="urn:microsoft.com/office/officeart/2005/8/layout/hierarchy4"/>
    <dgm:cxn modelId="{C6AB4F14-7D0F-41CF-BCF9-C8B13DAF005C}" type="presParOf" srcId="{A42DB041-1A1F-41F0-A2DD-E9B181D65C68}" destId="{8C84E65D-68FD-4C11-8284-21AADCE76BBF}" srcOrd="1" destOrd="0" presId="urn:microsoft.com/office/officeart/2005/8/layout/hierarchy4"/>
    <dgm:cxn modelId="{41FCA0C8-560F-49DF-9D81-AA36EE0B77C3}" type="presParOf" srcId="{03C3C630-6DF7-49D0-8E06-3FB5D0164869}" destId="{8B0D677F-85FA-4495-AE00-32670D538C5A}" srcOrd="7" destOrd="0" presId="urn:microsoft.com/office/officeart/2005/8/layout/hierarchy4"/>
    <dgm:cxn modelId="{7AAA67F6-42E8-49B9-9008-1F15775D6C93}" type="presParOf" srcId="{03C3C630-6DF7-49D0-8E06-3FB5D0164869}" destId="{9D980F7E-3403-4F6D-BE08-C24E89919E72}" srcOrd="8" destOrd="0" presId="urn:microsoft.com/office/officeart/2005/8/layout/hierarchy4"/>
    <dgm:cxn modelId="{F2DE10D9-A8A3-4D91-99E9-984DD825817B}" type="presParOf" srcId="{9D980F7E-3403-4F6D-BE08-C24E89919E72}" destId="{D894108D-F373-492E-8EBB-29FE1915C49F}" srcOrd="0" destOrd="0" presId="urn:microsoft.com/office/officeart/2005/8/layout/hierarchy4"/>
    <dgm:cxn modelId="{D3B5493D-00AE-40E3-9F36-B5D1C9088012}" type="presParOf" srcId="{9D980F7E-3403-4F6D-BE08-C24E89919E72}" destId="{47C5A160-1FCB-41C8-940C-45D78351A09E}" srcOrd="1" destOrd="0" presId="urn:microsoft.com/office/officeart/2005/8/layout/hierarchy4"/>
    <dgm:cxn modelId="{79968414-DDF4-459F-A482-FB8BD0759C10}" type="presParOf" srcId="{9D980F7E-3403-4F6D-BE08-C24E89919E72}" destId="{C70AD1A7-0A17-4EBB-94C6-121DD11A0BAD}" srcOrd="2" destOrd="0" presId="urn:microsoft.com/office/officeart/2005/8/layout/hierarchy4"/>
    <dgm:cxn modelId="{612E251C-ABF4-4919-8B86-C9D920B045C9}" type="presParOf" srcId="{C70AD1A7-0A17-4EBB-94C6-121DD11A0BAD}" destId="{F655A5E1-C90F-4A56-8652-B227C5BD815C}" srcOrd="0" destOrd="0" presId="urn:microsoft.com/office/officeart/2005/8/layout/hierarchy4"/>
    <dgm:cxn modelId="{C0C26688-17C6-4C05-82F5-D1995087B325}" type="presParOf" srcId="{F655A5E1-C90F-4A56-8652-B227C5BD815C}" destId="{8D47F89D-EE63-4028-B4EC-52977C2188EB}" srcOrd="0" destOrd="0" presId="urn:microsoft.com/office/officeart/2005/8/layout/hierarchy4"/>
    <dgm:cxn modelId="{3766E146-26A3-4AD3-82BD-F715FAB5940F}" type="presParOf" srcId="{F655A5E1-C90F-4A56-8652-B227C5BD815C}" destId="{0CCA2C0A-1013-4986-AAFF-1D4453A07070}" srcOrd="1" destOrd="0" presId="urn:microsoft.com/office/officeart/2005/8/layout/hierarchy4"/>
    <dgm:cxn modelId="{B9547D8F-94E6-4AF3-BE35-F30F12040830}" type="presParOf" srcId="{6C6863B7-12BB-4BF2-A766-FE7B6F3738C7}" destId="{22189B2E-0C5F-4720-AA9D-372D2CD991EF}" srcOrd="1" destOrd="0" presId="urn:microsoft.com/office/officeart/2005/8/layout/hierarchy4"/>
    <dgm:cxn modelId="{162C8A0C-9237-4E5C-9DB6-7FBD3D482EB2}" type="presParOf" srcId="{6C6863B7-12BB-4BF2-A766-FE7B6F3738C7}" destId="{DFC8FEFF-AA00-48FF-B5F0-C72E5F73C9E2}" srcOrd="2" destOrd="0" presId="urn:microsoft.com/office/officeart/2005/8/layout/hierarchy4"/>
    <dgm:cxn modelId="{F2502E99-32D1-49D1-B72F-CA121899436B}" type="presParOf" srcId="{DFC8FEFF-AA00-48FF-B5F0-C72E5F73C9E2}" destId="{54F93250-0B87-4CA0-9B47-40364A624E0A}" srcOrd="0" destOrd="0" presId="urn:microsoft.com/office/officeart/2005/8/layout/hierarchy4"/>
    <dgm:cxn modelId="{F8EDFF15-32A5-4E36-ACA9-92F76048388D}" type="presParOf" srcId="{DFC8FEFF-AA00-48FF-B5F0-C72E5F73C9E2}" destId="{7B0D56D6-52A0-4356-89CF-D65CAE4D8E17}" srcOrd="1" destOrd="0" presId="urn:microsoft.com/office/officeart/2005/8/layout/hierarchy4"/>
    <dgm:cxn modelId="{D0B3071A-89BE-428E-9D6E-1BAA1FDDB45D}" type="presParOf" srcId="{DFC8FEFF-AA00-48FF-B5F0-C72E5F73C9E2}" destId="{F9F745A4-DCC6-4B87-9D3F-AF346729C901}" srcOrd="2" destOrd="0" presId="urn:microsoft.com/office/officeart/2005/8/layout/hierarchy4"/>
    <dgm:cxn modelId="{8E88F2BC-70A7-4CC9-A87D-465FB88D992F}" type="presParOf" srcId="{F9F745A4-DCC6-4B87-9D3F-AF346729C901}" destId="{F501F2EA-4CFB-431F-AEEB-0255CCE2E228}" srcOrd="0" destOrd="0" presId="urn:microsoft.com/office/officeart/2005/8/layout/hierarchy4"/>
    <dgm:cxn modelId="{AD72F128-D585-48E1-8147-764170EEB3F1}" type="presParOf" srcId="{F501F2EA-4CFB-431F-AEEB-0255CCE2E228}" destId="{D6DAFCBC-220F-401F-A852-C38949CF8736}" srcOrd="0" destOrd="0" presId="urn:microsoft.com/office/officeart/2005/8/layout/hierarchy4"/>
    <dgm:cxn modelId="{C2D12B62-9747-4C92-9B14-C4FB9CA8BECC}" type="presParOf" srcId="{F501F2EA-4CFB-431F-AEEB-0255CCE2E228}" destId="{D13D44F3-E84B-4212-9848-F0159FA9460A}" srcOrd="1" destOrd="0" presId="urn:microsoft.com/office/officeart/2005/8/layout/hierarchy4"/>
    <dgm:cxn modelId="{9326BAB6-9FC7-40AC-8D64-07964619181B}" type="presParOf" srcId="{F501F2EA-4CFB-431F-AEEB-0255CCE2E228}" destId="{ED416F48-3ED8-4857-AEA8-0B003561C20B}" srcOrd="2" destOrd="0" presId="urn:microsoft.com/office/officeart/2005/8/layout/hierarchy4"/>
    <dgm:cxn modelId="{E7928BFF-DFE8-45DA-8ADE-493E526059A2}" type="presParOf" srcId="{ED416F48-3ED8-4857-AEA8-0B003561C20B}" destId="{769C87B1-1B88-4A48-9992-0F76C82AA95E}" srcOrd="0" destOrd="0" presId="urn:microsoft.com/office/officeart/2005/8/layout/hierarchy4"/>
    <dgm:cxn modelId="{99ABEB39-F910-44FE-AEFF-7822FAD30C08}" type="presParOf" srcId="{769C87B1-1B88-4A48-9992-0F76C82AA95E}" destId="{CF59AF79-0D8D-4DC0-82CA-B8183DB7F50C}" srcOrd="0" destOrd="0" presId="urn:microsoft.com/office/officeart/2005/8/layout/hierarchy4"/>
    <dgm:cxn modelId="{F33E68AC-D73B-4F5F-9CB9-4BC30AF57BF4}" type="presParOf" srcId="{769C87B1-1B88-4A48-9992-0F76C82AA95E}" destId="{3D2A2983-48DF-484C-ABEA-EA0516D617D5}" srcOrd="1" destOrd="0" presId="urn:microsoft.com/office/officeart/2005/8/layout/hierarchy4"/>
    <dgm:cxn modelId="{21FAD437-6D44-4056-A73B-B724FE5560B7}" type="presParOf" srcId="{F9F745A4-DCC6-4B87-9D3F-AF346729C901}" destId="{77626CCF-FB66-4B78-BF9D-7BC606BE199A}" srcOrd="1" destOrd="0" presId="urn:microsoft.com/office/officeart/2005/8/layout/hierarchy4"/>
    <dgm:cxn modelId="{61C3892B-D852-4BBF-96F3-29E4471612B5}" type="presParOf" srcId="{F9F745A4-DCC6-4B87-9D3F-AF346729C901}" destId="{9F2C09F7-8C44-42BB-B4C3-AE157F7C5822}" srcOrd="2" destOrd="0" presId="urn:microsoft.com/office/officeart/2005/8/layout/hierarchy4"/>
    <dgm:cxn modelId="{D1829C40-9986-46C8-B536-F8FF04A641BD}" type="presParOf" srcId="{9F2C09F7-8C44-42BB-B4C3-AE157F7C5822}" destId="{517BC728-427C-4CF5-AE17-572F275C2008}" srcOrd="0" destOrd="0" presId="urn:microsoft.com/office/officeart/2005/8/layout/hierarchy4"/>
    <dgm:cxn modelId="{2A1CBE9D-1280-4C38-9F58-37F43BFD837E}" type="presParOf" srcId="{9F2C09F7-8C44-42BB-B4C3-AE157F7C5822}" destId="{8959129C-61EE-46DC-8936-8E0D3184291C}" srcOrd="1" destOrd="0" presId="urn:microsoft.com/office/officeart/2005/8/layout/hierarchy4"/>
    <dgm:cxn modelId="{A33C7FB3-E642-4652-B64D-C0B50892E31D}" type="presParOf" srcId="{9F2C09F7-8C44-42BB-B4C3-AE157F7C5822}" destId="{FDA89DB0-36BD-4E90-91DF-835A57B9A4DC}" srcOrd="2" destOrd="0" presId="urn:microsoft.com/office/officeart/2005/8/layout/hierarchy4"/>
    <dgm:cxn modelId="{6EFA1BE5-A1A5-46D3-A447-63FEE02C2EAB}" type="presParOf" srcId="{FDA89DB0-36BD-4E90-91DF-835A57B9A4DC}" destId="{3A9417A3-E7B6-485C-BF91-46806DD5CCA8}" srcOrd="0" destOrd="0" presId="urn:microsoft.com/office/officeart/2005/8/layout/hierarchy4"/>
    <dgm:cxn modelId="{46B554EE-B2EE-4CD2-A9C2-8F383402DBBC}" type="presParOf" srcId="{3A9417A3-E7B6-485C-BF91-46806DD5CCA8}" destId="{EEEA0F11-496F-46C9-A156-864C85DEA9BE}" srcOrd="0" destOrd="0" presId="urn:microsoft.com/office/officeart/2005/8/layout/hierarchy4"/>
    <dgm:cxn modelId="{0D71BFF0-BD47-406B-AE03-D5984E0AAEEE}" type="presParOf" srcId="{3A9417A3-E7B6-485C-BF91-46806DD5CCA8}" destId="{247EF8E2-E641-4218-BBA9-5EC9491F19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188808" y="752"/>
          <a:ext cx="2167856" cy="197515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Researchers’ training, skills and career development (all stages of career)</a:t>
          </a:r>
        </a:p>
      </dsp:txBody>
      <dsp:txXfrm>
        <a:off x="188808" y="752"/>
        <a:ext cx="2167856" cy="1975158"/>
      </dsp:txXfrm>
    </dsp:sp>
    <dsp:sp modelId="{E3C1CED3-5584-43F5-919C-464CBBFF2C69}">
      <dsp:nvSpPr>
        <dsp:cNvPr id="0" name=""/>
        <dsp:cNvSpPr/>
      </dsp:nvSpPr>
      <dsp:spPr>
        <a:xfrm>
          <a:off x="2455876" y="752"/>
          <a:ext cx="2167856" cy="197515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Excellent research in all domains (bottom-up approach)</a:t>
          </a:r>
        </a:p>
      </dsp:txBody>
      <dsp:txXfrm>
        <a:off x="2455876" y="752"/>
        <a:ext cx="2167856" cy="1975158"/>
      </dsp:txXfrm>
    </dsp:sp>
    <dsp:sp modelId="{9FE44FB5-5CFA-4458-9B92-6AF96CDACB21}">
      <dsp:nvSpPr>
        <dsp:cNvPr id="0" name=""/>
        <dsp:cNvSpPr/>
      </dsp:nvSpPr>
      <dsp:spPr>
        <a:xfrm>
          <a:off x="4722944" y="752"/>
          <a:ext cx="2167856" cy="197515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International, cross-sectoral &amp; interdisciplinary mobility</a:t>
          </a:r>
        </a:p>
      </dsp:txBody>
      <dsp:txXfrm>
        <a:off x="4722944" y="752"/>
        <a:ext cx="2167856" cy="1975158"/>
      </dsp:txXfrm>
    </dsp:sp>
    <dsp:sp modelId="{ABD513EF-4226-423B-8CAE-6D77FB371B58}">
      <dsp:nvSpPr>
        <dsp:cNvPr id="0" name=""/>
        <dsp:cNvSpPr/>
      </dsp:nvSpPr>
      <dsp:spPr>
        <a:xfrm>
          <a:off x="188808" y="2075122"/>
          <a:ext cx="2167856" cy="197515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Attractive working and employment conditions</a:t>
          </a:r>
        </a:p>
      </dsp:txBody>
      <dsp:txXfrm>
        <a:off x="188808" y="2075122"/>
        <a:ext cx="2167856" cy="1975158"/>
      </dsp:txXfrm>
    </dsp:sp>
    <dsp:sp modelId="{D165834F-F8A1-4F1E-868F-5607354DA1EA}">
      <dsp:nvSpPr>
        <dsp:cNvPr id="0" name=""/>
        <dsp:cNvSpPr/>
      </dsp:nvSpPr>
      <dsp:spPr>
        <a:xfrm>
          <a:off x="2455876" y="2075122"/>
          <a:ext cx="2167856" cy="197515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Structuring impact on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through excellent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5876" y="2075122"/>
        <a:ext cx="2167856" cy="1975158"/>
      </dsp:txXfrm>
    </dsp:sp>
    <dsp:sp modelId="{FB5B2658-3D4B-4DC3-8AEB-DE7444C7A60F}">
      <dsp:nvSpPr>
        <dsp:cNvPr id="0" name=""/>
        <dsp:cNvSpPr/>
      </dsp:nvSpPr>
      <dsp:spPr>
        <a:xfrm>
          <a:off x="4722944" y="2075122"/>
          <a:ext cx="2167856" cy="1975158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Strong collaboration with industry and SMEs</a:t>
          </a:r>
        </a:p>
      </dsp:txBody>
      <dsp:txXfrm>
        <a:off x="4722944" y="2075122"/>
        <a:ext cx="2167856" cy="1975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2045" y="424246"/>
          <a:ext cx="2348504" cy="2139748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+65,000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Researchers,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including 25,000 PhD candidates</a:t>
          </a:r>
          <a:endParaRPr lang="en-US" sz="20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45" y="424246"/>
        <a:ext cx="2348504" cy="2139748"/>
      </dsp:txXfrm>
    </dsp:sp>
    <dsp:sp modelId="{E3C1CED3-5584-43F5-919C-464CBBFF2C69}">
      <dsp:nvSpPr>
        <dsp:cNvPr id="0" name=""/>
        <dsp:cNvSpPr/>
      </dsp:nvSpPr>
      <dsp:spPr>
        <a:xfrm>
          <a:off x="2458027" y="424246"/>
          <a:ext cx="2348504" cy="2139748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37%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Researchers from outside of the EU</a:t>
          </a:r>
          <a:endParaRPr lang="en-US" sz="24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58027" y="424246"/>
        <a:ext cx="2348504" cy="2139748"/>
      </dsp:txXfrm>
    </dsp:sp>
    <dsp:sp modelId="{9FE44FB5-5CFA-4458-9B92-6AF96CDACB21}">
      <dsp:nvSpPr>
        <dsp:cNvPr id="0" name=""/>
        <dsp:cNvSpPr/>
      </dsp:nvSpPr>
      <dsp:spPr>
        <a:xfrm>
          <a:off x="4914010" y="424246"/>
          <a:ext cx="2348504" cy="2139748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6.2 billion €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Under Horizon 2020</a:t>
          </a:r>
          <a:endParaRPr lang="en-US" sz="24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914010" y="424246"/>
        <a:ext cx="2348504" cy="2139748"/>
      </dsp:txXfrm>
    </dsp:sp>
    <dsp:sp modelId="{ABD513EF-4226-423B-8CAE-6D77FB371B58}">
      <dsp:nvSpPr>
        <dsp:cNvPr id="0" name=""/>
        <dsp:cNvSpPr/>
      </dsp:nvSpPr>
      <dsp:spPr>
        <a:xfrm>
          <a:off x="2045" y="2671473"/>
          <a:ext cx="2348504" cy="2139748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+1,000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Doctoral </a:t>
          </a:r>
          <a:r>
            <a:rPr lang="en-US" sz="2400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programmes</a:t>
          </a:r>
          <a:endParaRPr lang="en-US" sz="24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45" y="2671473"/>
        <a:ext cx="2348504" cy="2139748"/>
      </dsp:txXfrm>
    </dsp:sp>
    <dsp:sp modelId="{D165834F-F8A1-4F1E-868F-5607354DA1EA}">
      <dsp:nvSpPr>
        <dsp:cNvPr id="0" name=""/>
        <dsp:cNvSpPr/>
      </dsp:nvSpPr>
      <dsp:spPr>
        <a:xfrm>
          <a:off x="2458027" y="2671473"/>
          <a:ext cx="2348504" cy="2139748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+4,500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Companies supported</a:t>
          </a:r>
          <a:endParaRPr lang="en-US" sz="24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58027" y="2671473"/>
        <a:ext cx="2348504" cy="2139748"/>
      </dsp:txXfrm>
    </dsp:sp>
    <dsp:sp modelId="{FB5B2658-3D4B-4DC3-8AEB-DE7444C7A60F}">
      <dsp:nvSpPr>
        <dsp:cNvPr id="0" name=""/>
        <dsp:cNvSpPr/>
      </dsp:nvSpPr>
      <dsp:spPr>
        <a:xfrm>
          <a:off x="4914010" y="2671473"/>
          <a:ext cx="2348504" cy="2139748"/>
        </a:xfrm>
        <a:prstGeom prst="rect">
          <a:avLst/>
        </a:prstGeom>
        <a:solidFill>
          <a:srgbClr val="0F549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Female researchers</a:t>
          </a:r>
          <a:endParaRPr lang="en-US" sz="2400" b="1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914010" y="2671473"/>
        <a:ext cx="2348504" cy="2139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5BEB-3435-4499-B1F5-8F4274514BE5}">
      <dsp:nvSpPr>
        <dsp:cNvPr id="0" name=""/>
        <dsp:cNvSpPr/>
      </dsp:nvSpPr>
      <dsp:spPr>
        <a:xfrm>
          <a:off x="155974" y="2029"/>
          <a:ext cx="2460607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Doctoral Networks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Doctoral programmes in and </a:t>
          </a:r>
          <a:r>
            <a:rPr kumimoji="0" lang="fr-BE" sz="18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outside</a:t>
          </a: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</a:t>
          </a:r>
          <a:r>
            <a:rPr kumimoji="0" lang="fr-BE" sz="18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academia</a:t>
          </a: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incl. joint &amp; </a:t>
          </a:r>
          <a:r>
            <a:rPr kumimoji="0" lang="fr-BE" sz="18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industrial</a:t>
          </a: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</a:t>
          </a:r>
          <a:r>
            <a:rPr kumimoji="0" lang="fr-BE" sz="18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doctorates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74" y="2029"/>
        <a:ext cx="2460607" cy="2326864"/>
      </dsp:txXfrm>
    </dsp:sp>
    <dsp:sp modelId="{E3C1CED3-5584-43F5-919C-464CBBFF2C69}">
      <dsp:nvSpPr>
        <dsp:cNvPr id="0" name=""/>
        <dsp:cNvSpPr/>
      </dsp:nvSpPr>
      <dsp:spPr>
        <a:xfrm>
          <a:off x="2733458" y="2029"/>
          <a:ext cx="2553875" cy="2326864"/>
        </a:xfrm>
        <a:prstGeom prst="rect">
          <a:avLst/>
        </a:prstGeom>
        <a:solidFill>
          <a:srgbClr val="0F5494"/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Postdoctoral Fellowships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Support to excellent postdoctoral </a:t>
          </a:r>
          <a:r>
            <a:rPr kumimoji="0" lang="fr-BE" sz="18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researchers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3458" y="2029"/>
        <a:ext cx="2553875" cy="2326864"/>
      </dsp:txXfrm>
    </dsp:sp>
    <dsp:sp modelId="{9FE44FB5-5CFA-4458-9B92-6AF96CDACB21}">
      <dsp:nvSpPr>
        <dsp:cNvPr id="0" name=""/>
        <dsp:cNvSpPr/>
      </dsp:nvSpPr>
      <dsp:spPr>
        <a:xfrm>
          <a:off x="5404211" y="2029"/>
          <a:ext cx="2553875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Staff Exchanges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Support for </a:t>
          </a:r>
          <a:r>
            <a:rPr kumimoji="0" lang="fr-BE" sz="18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research</a:t>
          </a: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and innovation staff exchanges</a:t>
          </a:r>
          <a:endParaRPr kumimoji="0" lang="en-US" sz="1800" b="0" i="1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sp:txBody>
      <dsp:txXfrm>
        <a:off x="5404211" y="2029"/>
        <a:ext cx="2553875" cy="2326864"/>
      </dsp:txXfrm>
    </dsp:sp>
    <dsp:sp modelId="{ABD513EF-4226-423B-8CAE-6D77FB371B58}">
      <dsp:nvSpPr>
        <dsp:cNvPr id="0" name=""/>
        <dsp:cNvSpPr/>
      </dsp:nvSpPr>
      <dsp:spPr>
        <a:xfrm>
          <a:off x="1444716" y="2445770"/>
          <a:ext cx="2553875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COFUND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Co-</a:t>
          </a:r>
          <a:r>
            <a:rPr kumimoji="0" lang="fr-BE" sz="1800" b="0" i="1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funding</a:t>
          </a:r>
          <a:r>
            <a: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rPr>
            <a:t> doctoral and postdoctoral programmes</a:t>
          </a:r>
          <a:endParaRPr kumimoji="0" lang="en-US" sz="1800" b="0" i="1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dsp:txBody>
      <dsp:txXfrm>
        <a:off x="1444716" y="2445770"/>
        <a:ext cx="2553875" cy="2326864"/>
      </dsp:txXfrm>
    </dsp:sp>
    <dsp:sp modelId="{D165834F-F8A1-4F1E-868F-5607354DA1EA}">
      <dsp:nvSpPr>
        <dsp:cNvPr id="0" name=""/>
        <dsp:cNvSpPr/>
      </dsp:nvSpPr>
      <dsp:spPr>
        <a:xfrm>
          <a:off x="4115469" y="2445770"/>
          <a:ext cx="2553875" cy="2326864"/>
        </a:xfrm>
        <a:prstGeom prst="rect">
          <a:avLst/>
        </a:prstGeom>
        <a:solidFill>
          <a:srgbClr val="0F5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MSCA and Citizens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Public outreach events (European Researchers’ Night, Researchers at School)</a:t>
          </a:r>
        </a:p>
      </dsp:txBody>
      <dsp:txXfrm>
        <a:off x="4115469" y="2445770"/>
        <a:ext cx="2553875" cy="2326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98C4-4B24-4AC2-8E3C-A9EFEA8C5B56}">
      <dsp:nvSpPr>
        <dsp:cNvPr id="0" name=""/>
        <dsp:cNvSpPr/>
      </dsp:nvSpPr>
      <dsp:spPr>
        <a:xfrm>
          <a:off x="5978" y="1808"/>
          <a:ext cx="5392649" cy="14567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Contributions for recruited researchers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Per person-month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8" y="1808"/>
        <a:ext cx="5392649" cy="1456746"/>
      </dsp:txXfrm>
    </dsp:sp>
    <dsp:sp modelId="{811554F0-C7D6-4B41-BE12-EA088F7F44E3}">
      <dsp:nvSpPr>
        <dsp:cNvPr id="0" name=""/>
        <dsp:cNvSpPr/>
      </dsp:nvSpPr>
      <dsp:spPr>
        <a:xfrm>
          <a:off x="14035" y="1674012"/>
          <a:ext cx="1007658" cy="12516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Living allowance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35" y="1674012"/>
        <a:ext cx="1007658" cy="1251670"/>
      </dsp:txXfrm>
    </dsp:sp>
    <dsp:sp modelId="{E93EF431-6A38-42AD-8BBB-626FD6091E5D}">
      <dsp:nvSpPr>
        <dsp:cNvPr id="0" name=""/>
        <dsp:cNvSpPr/>
      </dsp:nvSpPr>
      <dsp:spPr>
        <a:xfrm>
          <a:off x="8362" y="3136199"/>
          <a:ext cx="1007658" cy="1237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5 080</a:t>
          </a:r>
          <a:endParaRPr lang="en-US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2" y="3136199"/>
        <a:ext cx="1007658" cy="1237569"/>
      </dsp:txXfrm>
    </dsp:sp>
    <dsp:sp modelId="{D5D0D3E4-EE4C-40BC-9500-BDC9998201EA}">
      <dsp:nvSpPr>
        <dsp:cNvPr id="0" name=""/>
        <dsp:cNvSpPr/>
      </dsp:nvSpPr>
      <dsp:spPr>
        <a:xfrm>
          <a:off x="1106254" y="1674012"/>
          <a:ext cx="1007658" cy="12516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Mobility allowance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6254" y="1674012"/>
        <a:ext cx="1007658" cy="1251670"/>
      </dsp:txXfrm>
    </dsp:sp>
    <dsp:sp modelId="{81A8C26B-9C3C-446D-A799-16E55B6750A8}">
      <dsp:nvSpPr>
        <dsp:cNvPr id="0" name=""/>
        <dsp:cNvSpPr/>
      </dsp:nvSpPr>
      <dsp:spPr>
        <a:xfrm>
          <a:off x="1100581" y="3136199"/>
          <a:ext cx="1007658" cy="1237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600 </a:t>
          </a:r>
          <a:endParaRPr lang="en-US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0581" y="3136199"/>
        <a:ext cx="1007658" cy="1237569"/>
      </dsp:txXfrm>
    </dsp:sp>
    <dsp:sp modelId="{E069F04B-DEF2-49DC-A812-31D59EDB7988}">
      <dsp:nvSpPr>
        <dsp:cNvPr id="0" name=""/>
        <dsp:cNvSpPr/>
      </dsp:nvSpPr>
      <dsp:spPr>
        <a:xfrm>
          <a:off x="2198474" y="1674012"/>
          <a:ext cx="1007658" cy="12516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Family allowance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latin typeface="Arial" panose="020B0604020202020204" pitchFamily="34" charset="0"/>
              <a:cs typeface="Arial" panose="020B0604020202020204" pitchFamily="34" charset="0"/>
            </a:rPr>
            <a:t>(if applicable)</a:t>
          </a:r>
          <a:endParaRPr lang="en-US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8474" y="1674012"/>
        <a:ext cx="1007658" cy="1251670"/>
      </dsp:txXfrm>
    </dsp:sp>
    <dsp:sp modelId="{F0554856-E5D5-4A8B-87DC-4EF945BE7777}">
      <dsp:nvSpPr>
        <dsp:cNvPr id="0" name=""/>
        <dsp:cNvSpPr/>
      </dsp:nvSpPr>
      <dsp:spPr>
        <a:xfrm>
          <a:off x="2192800" y="3136199"/>
          <a:ext cx="1007658" cy="1237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660</a:t>
          </a:r>
          <a:endParaRPr lang="en-US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2800" y="3136199"/>
        <a:ext cx="1007658" cy="1237569"/>
      </dsp:txXfrm>
    </dsp:sp>
    <dsp:sp modelId="{5A53A3C5-0833-4BEC-A64C-D5FC07FE731B}">
      <dsp:nvSpPr>
        <dsp:cNvPr id="0" name=""/>
        <dsp:cNvSpPr/>
      </dsp:nvSpPr>
      <dsp:spPr>
        <a:xfrm>
          <a:off x="3290693" y="1674012"/>
          <a:ext cx="1007658" cy="12516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Long-term leave allowance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latin typeface="Arial" panose="020B0604020202020204" pitchFamily="34" charset="0"/>
              <a:cs typeface="Arial" panose="020B0604020202020204" pitchFamily="34" charset="0"/>
            </a:rPr>
            <a:t>(if applicable)</a:t>
          </a:r>
          <a:r>
            <a:rPr lang="en-GB" sz="1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0693" y="1674012"/>
        <a:ext cx="1007658" cy="1251670"/>
      </dsp:txXfrm>
    </dsp:sp>
    <dsp:sp modelId="{FFC871C4-6B4F-455F-80F7-1DBE893404F8}">
      <dsp:nvSpPr>
        <dsp:cNvPr id="0" name=""/>
        <dsp:cNvSpPr/>
      </dsp:nvSpPr>
      <dsp:spPr>
        <a:xfrm>
          <a:off x="3290693" y="3141141"/>
          <a:ext cx="1007658" cy="1237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5 680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 covered by the beneficiary</a:t>
          </a:r>
          <a:endParaRPr lang="en-US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0693" y="3141141"/>
        <a:ext cx="1007658" cy="1237569"/>
      </dsp:txXfrm>
    </dsp:sp>
    <dsp:sp modelId="{D894108D-F373-492E-8EBB-29FE1915C49F}">
      <dsp:nvSpPr>
        <dsp:cNvPr id="0" name=""/>
        <dsp:cNvSpPr/>
      </dsp:nvSpPr>
      <dsp:spPr>
        <a:xfrm>
          <a:off x="4382912" y="1674012"/>
          <a:ext cx="1007658" cy="12516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Special needs allowance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latin typeface="Arial" panose="020B0604020202020204" pitchFamily="34" charset="0"/>
              <a:cs typeface="Arial" panose="020B0604020202020204" pitchFamily="34" charset="0"/>
            </a:rPr>
            <a:t>(if applicable)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2912" y="1674012"/>
        <a:ext cx="1007658" cy="1251670"/>
      </dsp:txXfrm>
    </dsp:sp>
    <dsp:sp modelId="{8D47F89D-EE63-4028-B4EC-52977C2188EB}">
      <dsp:nvSpPr>
        <dsp:cNvPr id="0" name=""/>
        <dsp:cNvSpPr/>
      </dsp:nvSpPr>
      <dsp:spPr>
        <a:xfrm>
          <a:off x="4382912" y="3141141"/>
          <a:ext cx="1007658" cy="1237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Requested unit</a:t>
          </a:r>
          <a:r>
            <a:rPr lang="en-GB" sz="1300" b="1" kern="120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(1/number of months)</a:t>
          </a:r>
          <a:endParaRPr lang="en-US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2912" y="3141141"/>
        <a:ext cx="1007658" cy="1237569"/>
      </dsp:txXfrm>
    </dsp:sp>
    <dsp:sp modelId="{54F93250-0B87-4CA0-9B47-40364A624E0A}">
      <dsp:nvSpPr>
        <dsp:cNvPr id="0" name=""/>
        <dsp:cNvSpPr/>
      </dsp:nvSpPr>
      <dsp:spPr>
        <a:xfrm>
          <a:off x="5573893" y="9224"/>
          <a:ext cx="2106041" cy="146041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Institutional unit contributions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Arial" panose="020B0604020202020204" pitchFamily="34" charset="0"/>
              <a:cs typeface="Arial" panose="020B0604020202020204" pitchFamily="34" charset="0"/>
            </a:rPr>
            <a:t>Per person-month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3893" y="9224"/>
        <a:ext cx="2106041" cy="1460413"/>
      </dsp:txXfrm>
    </dsp:sp>
    <dsp:sp modelId="{D6DAFCBC-220F-401F-A852-C38949CF8736}">
      <dsp:nvSpPr>
        <dsp:cNvPr id="0" name=""/>
        <dsp:cNvSpPr/>
      </dsp:nvSpPr>
      <dsp:spPr>
        <a:xfrm>
          <a:off x="5570011" y="1677680"/>
          <a:ext cx="1008643" cy="12516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Research, training and networking contribution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0011" y="1677680"/>
        <a:ext cx="1008643" cy="1251670"/>
      </dsp:txXfrm>
    </dsp:sp>
    <dsp:sp modelId="{CF59AF79-0D8D-4DC0-82CA-B8183DB7F50C}">
      <dsp:nvSpPr>
        <dsp:cNvPr id="0" name=""/>
        <dsp:cNvSpPr/>
      </dsp:nvSpPr>
      <dsp:spPr>
        <a:xfrm>
          <a:off x="5570011" y="3144809"/>
          <a:ext cx="1008643" cy="1237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1 000</a:t>
          </a:r>
          <a:endParaRPr lang="en-US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0011" y="3144809"/>
        <a:ext cx="1008643" cy="1237569"/>
      </dsp:txXfrm>
    </dsp:sp>
    <dsp:sp modelId="{517BC728-427C-4CF5-AE17-572F275C2008}">
      <dsp:nvSpPr>
        <dsp:cNvPr id="0" name=""/>
        <dsp:cNvSpPr/>
      </dsp:nvSpPr>
      <dsp:spPr>
        <a:xfrm>
          <a:off x="6663215" y="1677680"/>
          <a:ext cx="1008643" cy="12516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Management and indirect contribution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3215" y="1677680"/>
        <a:ext cx="1008643" cy="1251670"/>
      </dsp:txXfrm>
    </dsp:sp>
    <dsp:sp modelId="{EEEA0F11-496F-46C9-A156-864C85DEA9BE}">
      <dsp:nvSpPr>
        <dsp:cNvPr id="0" name=""/>
        <dsp:cNvSpPr/>
      </dsp:nvSpPr>
      <dsp:spPr>
        <a:xfrm>
          <a:off x="6663215" y="3144809"/>
          <a:ext cx="1008643" cy="1237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 1 650</a:t>
          </a:r>
          <a:endParaRPr lang="en-US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3215" y="3144809"/>
        <a:ext cx="1008643" cy="1237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73589-8763-438E-A225-84D2FDC3E997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4E24-F666-4EF2-B9CA-BFAEDAD1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817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9445A-1CA9-4639-B95C-548E150BC24B}" type="datetimeFigureOut">
              <a:rPr lang="en-IE" smtClean="0"/>
              <a:t>27/04/2022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1953F-D8F1-49D4-A773-546F504A69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332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953F-D8F1-49D4-A773-546F504A69DC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546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953F-D8F1-49D4-A773-546F504A69DC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96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40312" y="4088113"/>
            <a:ext cx="3397889" cy="1335078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Title of the presentation</a:t>
            </a:r>
            <a:endParaRPr lang="fr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0312" y="5449751"/>
            <a:ext cx="3397889" cy="770076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Speaker’s name and department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912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39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930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792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556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116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4911"/>
          </a:xfrm>
        </p:spPr>
        <p:txBody>
          <a:bodyPr/>
          <a:lstStyle>
            <a:lvl1pPr>
              <a:defRPr b="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583"/>
            <a:ext cx="7886700" cy="4708381"/>
          </a:xfrm>
        </p:spPr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  <a:lvl2pPr marL="514350" indent="-171450">
              <a:buFont typeface="Wingdings" panose="05000000000000000000" pitchFamily="2" charset="2"/>
              <a:buChar char="Ø"/>
              <a:defRPr>
                <a:latin typeface="EC Square Sans Pro" panose="020B05060400000200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>
                <a:latin typeface="EC Square Sans Pro" panose="020B0506040000020004" pitchFamily="34" charset="0"/>
              </a:defRPr>
            </a:lvl3pPr>
            <a:lvl4pPr marL="1200150" indent="-171450">
              <a:buFont typeface="Courier New" panose="02070309020205020404" pitchFamily="49" charset="0"/>
              <a:buChar char="o"/>
              <a:defRPr>
                <a:latin typeface="EC Square Sans Pro" panose="020B0506040000020004" pitchFamily="34" charset="0"/>
              </a:defRPr>
            </a:lvl4pPr>
            <a:lvl5pPr>
              <a:defRPr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99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40312" y="4088113"/>
            <a:ext cx="3397889" cy="1335078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Title of the presentation</a:t>
            </a:r>
            <a:endParaRPr lang="fr-B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0312" y="5449751"/>
            <a:ext cx="3397889" cy="770076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Speaker’s name and department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10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23A9A917-59BC-4AD2-BA19-E0C19F894695}" type="datetimeFigureOut">
              <a:rPr lang="fr-BE" smtClean="0"/>
              <a:pPr/>
              <a:t>27-04-22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25331" y="365125"/>
            <a:ext cx="4918282" cy="9649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25330" y="1468582"/>
            <a:ext cx="4918283" cy="4708381"/>
          </a:xfrm>
        </p:spPr>
        <p:txBody>
          <a:bodyPr>
            <a:normAutofit/>
          </a:bodyPr>
          <a:lstStyle>
            <a:lvl1pPr>
              <a:defRPr sz="2400">
                <a:latin typeface="EC Square Sans Pro" panose="020B05060400000200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>
                <a:latin typeface="EC Square Sans Pro" panose="020B05060400000200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EC Square Sans Pro" panose="020B05060400000200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latin typeface="EC Square Sans Pro" panose="020B0506040000020004" pitchFamily="34" charset="0"/>
              </a:defRPr>
            </a:lvl4pPr>
            <a:lvl5pPr>
              <a:defRPr sz="160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015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6491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4708381"/>
          </a:xfrm>
        </p:spPr>
        <p:txBody>
          <a:bodyPr>
            <a:normAutofit/>
          </a:bodyPr>
          <a:lstStyle>
            <a:lvl1pPr>
              <a:defRPr sz="2400">
                <a:latin typeface="EC Square Sans Pro" panose="020B05060400000200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>
                <a:latin typeface="EC Square Sans Pro" panose="020B05060400000200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EC Square Sans Pro" panose="020B05060400000200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latin typeface="EC Square Sans Pro" panose="020B0506040000020004" pitchFamily="34" charset="0"/>
              </a:defRPr>
            </a:lvl4pPr>
            <a:lvl5pPr>
              <a:defRPr sz="160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775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64911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4708381"/>
          </a:xfrm>
        </p:spPr>
        <p:txBody>
          <a:bodyPr>
            <a:normAutofit/>
          </a:bodyPr>
          <a:lstStyle>
            <a:lvl1pPr>
              <a:defRPr sz="2400">
                <a:latin typeface="EC Square Sans Pro" panose="020B05060400000200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>
                <a:latin typeface="EC Square Sans Pro" panose="020B05060400000200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EC Square Sans Pro" panose="020B05060400000200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latin typeface="EC Square Sans Pro" panose="020B0506040000020004" pitchFamily="34" charset="0"/>
              </a:defRPr>
            </a:lvl4pPr>
            <a:lvl5pPr>
              <a:defRPr sz="160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247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76300" y="2236627"/>
            <a:ext cx="7391400" cy="964911"/>
          </a:xfrm>
        </p:spPr>
        <p:txBody>
          <a:bodyPr/>
          <a:lstStyle>
            <a:lvl1pPr algn="ctr">
              <a:defRPr>
                <a:solidFill>
                  <a:srgbClr val="8D216B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/>
              <a:t>Thank you!</a:t>
            </a:r>
            <a:endParaRPr lang="fr-BE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582097" y="6078400"/>
            <a:ext cx="4872810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800" b="1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700" b="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Unless otherwise noted the reuse of this presentation is </a:t>
            </a:r>
            <a:r>
              <a:rPr lang="en-US" sz="700" b="0" kern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authorised</a:t>
            </a:r>
            <a:r>
              <a:rPr lang="en-US" sz="700" b="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 under the </a:t>
            </a:r>
            <a:r>
              <a:rPr lang="en-US" sz="700" b="0" u="sng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CC BY 4.0</a:t>
            </a:r>
            <a:r>
              <a:rPr lang="en-US" sz="700" b="1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  </a:t>
            </a:r>
            <a:r>
              <a:rPr lang="en-US" sz="700" b="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license. For any use or reproduction of elements that are not owned by the EU, permission may need to be sought directly from the respective right holders. </a:t>
            </a:r>
            <a:r>
              <a:rPr lang="en-GB" sz="700" kern="0" dirty="0">
                <a:solidFill>
                  <a:schemeClr val="tx1"/>
                </a:solidFill>
                <a:latin typeface="EC Square Sans Pro" panose="020B0506040000020004" pitchFamily="34" charset="0"/>
              </a:rPr>
              <a:t>Image sources: iStockphoto.com/</a:t>
            </a:r>
            <a:r>
              <a:rPr lang="en-GB" sz="700" kern="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Unsplash</a:t>
            </a:r>
            <a:r>
              <a:rPr lang="en-US" sz="700" kern="0" baseline="0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endParaRPr lang="en-GB" sz="700" kern="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3" y="6156720"/>
            <a:ext cx="894381" cy="3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856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89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18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A917-59BC-4AD2-BA19-E0C19F894695}" type="datetimeFigureOut">
              <a:rPr lang="fr-BE" smtClean="0"/>
              <a:t>27-04-22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2E46-35A1-4524-AE5B-CFFEE6C4B2C1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5462052" y="3446585"/>
            <a:ext cx="336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[</a:t>
            </a:r>
            <a:r>
              <a:rPr lang="fr-BE" sz="24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Title</a:t>
            </a:r>
            <a:r>
              <a:rPr lang="fr-BE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496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77" r:id="rId4"/>
    <p:sldLayoutId id="2147483667" r:id="rId5"/>
    <p:sldLayoutId id="2147483678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iles/horizon-europe-association-agreements-status_en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a.ec.europa.eu/system/files/2021-06/Guide%20for%20applicants%20-%20MSCA%20PF%202021.pdf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.ec.europa.eu/funding-and-grants/horizon-europe-marie-sklodowska-curie-actions/horizon-europe-msca-how-apply_en#ecl-inpage-293" TargetMode="External"/><Relationship Id="rId2" Type="http://schemas.openxmlformats.org/officeDocument/2006/relationships/hyperlink" Target="https://rea.ec.europa.eu/system/files/2021-08/Guidelines_8%20year%20rule_FINAL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c.europa.eu/info/funding-tenders/opportunities/portal/screen/opportunities/topic-details/horizon-msca-2022-pf-01-01;callCode=null;freeTextSearchKeyword=;matchWholeText=true;typeCodes=0,1,2,8;statusCodes=31094501,31094502,31094503;programmePeriod=2021%20-%202027;programCcm2Id=43108390;programDivisionCode=43108473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SCA%20National%20Contact%20Points" TargetMode="External"/><Relationship Id="rId3" Type="http://schemas.openxmlformats.org/officeDocument/2006/relationships/hyperlink" Target="https://een.ec.europa.eu/" TargetMode="External"/><Relationship Id="rId7" Type="http://schemas.openxmlformats.org/officeDocument/2006/relationships/hyperlink" Target="https://www.facebook.com/MSCANET" TargetMode="External"/><Relationship Id="rId2" Type="http://schemas.openxmlformats.org/officeDocument/2006/relationships/hyperlink" Target="https://euraxess.ec.europa.eu/jobs/hosting/search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riecuriealumni.eu/" TargetMode="External"/><Relationship Id="rId5" Type="http://schemas.openxmlformats.org/officeDocument/2006/relationships/hyperlink" Target="https://knowledge4policy.ec.europa.eu/event/science-policy-matchmaking-event_en" TargetMode="External"/><Relationship Id="rId4" Type="http://schemas.openxmlformats.org/officeDocument/2006/relationships/hyperlink" Target="https://ec.europa.eu/info/funding-tenders/opportunities/portal/screen/how-to-participate/partner-search;searchKeyword=;isOrganisation=true;isPerson=true;topics=HORIZON-MSCA-2022-PF-01-01;programmes=43108390;organisationType=null;type=ORGANISATION,PERSON;country=;city=;professionalProfile=;hasPartnerSearch=;orderBy=;sortQuery=;date=16472672114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research/mariecurieactions/about-msca/msca-guidelines-on-supervision" TargetMode="External"/><Relationship Id="rId3" Type="http://schemas.openxmlformats.org/officeDocument/2006/relationships/hyperlink" Target="https://ec.europa.eu/info/funding-tenders/opportunities/portal/screen/programmes/horizon" TargetMode="External"/><Relationship Id="rId7" Type="http://schemas.openxmlformats.org/officeDocument/2006/relationships/hyperlink" Target="https://euraxess.ec.europa.eu/jobs/charter-code-researchers" TargetMode="External"/><Relationship Id="rId12" Type="http://schemas.openxmlformats.org/officeDocument/2006/relationships/hyperlink" Target="https://cordis.europa.eu/search?q=%2Fproject%2Frelations%2Fcategories%2FprojectFundingSchemeCategory%2Fcode%3D%27MSCA%27&amp;p=1&amp;num=10&amp;srt=Relevance:decreasing" TargetMode="External"/><Relationship Id="rId2" Type="http://schemas.openxmlformats.org/officeDocument/2006/relationships/hyperlink" Target="https://ec.europa.eu/research/mariecurieactions/node_e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europa.eu/info/research-and-innovation/contact/research-enquiry-service-and-participant-validation_en" TargetMode="External"/><Relationship Id="rId11" Type="http://schemas.openxmlformats.org/officeDocument/2006/relationships/hyperlink" Target="https://ec.europa.eu/info/funding-tenders/opportunities/portal/screen/work-as-an-expert" TargetMode="External"/><Relationship Id="rId5" Type="http://schemas.openxmlformats.org/officeDocument/2006/relationships/hyperlink" Target="https://ec.europa.eu/info/funding-tenders/opportunities/portal/screen/support/ncp" TargetMode="External"/><Relationship Id="rId10" Type="http://schemas.openxmlformats.org/officeDocument/2006/relationships/hyperlink" Target="https://www.mariecuriealumni.eu/" TargetMode="External"/><Relationship Id="rId4" Type="http://schemas.openxmlformats.org/officeDocument/2006/relationships/hyperlink" Target="https://euraxess.ec.europa.eu/" TargetMode="External"/><Relationship Id="rId9" Type="http://schemas.openxmlformats.org/officeDocument/2006/relationships/hyperlink" Target="https://ec.europa.eu/research/mariecurieactions/green-chart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AC-MARIE-SKLODOWSKA-CURIE-ACTIONS@ec.europa.eu" TargetMode="External"/><Relationship Id="rId2" Type="http://schemas.openxmlformats.org/officeDocument/2006/relationships/hyperlink" Target="https://ec.europa.eu/research/mariecurieactions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rdis.europa.eu/project/id/79855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0312" y="3600450"/>
            <a:ext cx="3397889" cy="1822741"/>
          </a:xfrm>
        </p:spPr>
        <p:txBody>
          <a:bodyPr/>
          <a:lstStyle/>
          <a:p>
            <a:pPr algn="ctr"/>
            <a:r>
              <a:rPr lang="fr-BE" dirty="0"/>
              <a:t>MSCA Postdoctoral </a:t>
            </a:r>
            <a:r>
              <a:rPr lang="fr-BE" dirty="0" err="1"/>
              <a:t>Fellowships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Anouk Lafortune</a:t>
            </a:r>
          </a:p>
          <a:p>
            <a:r>
              <a:rPr lang="fr-BE" dirty="0"/>
              <a:t>Policy </a:t>
            </a:r>
            <a:r>
              <a:rPr lang="fr-BE" dirty="0" err="1"/>
              <a:t>Officer</a:t>
            </a:r>
            <a:r>
              <a:rPr lang="fr-BE" dirty="0"/>
              <a:t>, C2, Marie </a:t>
            </a:r>
            <a:r>
              <a:rPr lang="fr-BE" dirty="0" err="1"/>
              <a:t>Skłodowska</a:t>
            </a:r>
            <a:r>
              <a:rPr lang="fr-BE" dirty="0"/>
              <a:t>-Curie Actions, DG EAC, </a:t>
            </a:r>
            <a:r>
              <a:rPr lang="fr-BE" dirty="0" err="1"/>
              <a:t>European</a:t>
            </a:r>
            <a:r>
              <a:rPr lang="fr-BE" dirty="0"/>
              <a:t> Commission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86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B6B93-9C6B-4FBA-8C5B-EAFBD852BA71}"/>
              </a:ext>
            </a:extLst>
          </p:cNvPr>
          <p:cNvSpPr txBox="1">
            <a:spLocks/>
          </p:cNvSpPr>
          <p:nvPr/>
        </p:nvSpPr>
        <p:spPr>
          <a:xfrm>
            <a:off x="628650" y="596072"/>
            <a:ext cx="7677150" cy="56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Eligibility conditions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2A2A21-427F-4327-B90A-0FED9C8BF44E}"/>
              </a:ext>
            </a:extLst>
          </p:cNvPr>
          <p:cNvSpPr txBox="1">
            <a:spLocks/>
          </p:cNvSpPr>
          <p:nvPr/>
        </p:nvSpPr>
        <p:spPr>
          <a:xfrm>
            <a:off x="628650" y="1298331"/>
            <a:ext cx="7677150" cy="505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eligibility conditions apply for both the </a:t>
            </a:r>
            <a:r>
              <a:rPr lang="en-US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researchers </a:t>
            </a: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</a:t>
            </a:r>
            <a:r>
              <a:rPr lang="en-US" dirty="0" err="1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endParaRPr lang="en-US" sz="1050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Beneficiary (for European &amp; Global Fellowships)</a:t>
            </a: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entity in an </a:t>
            </a:r>
            <a:r>
              <a:rPr lang="en-US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Member State or HE Associated Country</a:t>
            </a:r>
            <a:r>
              <a:rPr lang="en-US" sz="2000" b="0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the </a:t>
            </a:r>
            <a:r>
              <a:rPr lang="en-US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agreement</a:t>
            </a: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Recruits </a:t>
            </a: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researcher</a:t>
            </a: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host of the researcher for European Fellowships </a:t>
            </a: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of the return phase for Global Fellowships</a:t>
            </a:r>
            <a:endParaRPr lang="en-US" b="0" dirty="0">
              <a:solidFill>
                <a:srgbClr val="8D2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8D216B"/>
              </a:buClr>
              <a:buSzPct val="150000"/>
            </a:pPr>
            <a:endParaRPr lang="en-US" sz="2000" b="0" dirty="0">
              <a:solidFill>
                <a:srgbClr val="8D2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8D216B"/>
              </a:buClr>
              <a:buSzPct val="150000"/>
            </a:pPr>
            <a:r>
              <a:rPr lang="en-US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One Associated Partner for Global Fellowships</a:t>
            </a:r>
            <a:endParaRPr lang="en-US" b="0" dirty="0">
              <a:solidFill>
                <a:srgbClr val="8D2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fr-BE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Global </a:t>
            </a:r>
            <a:r>
              <a:rPr lang="fr-BE" b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Fellowships</a:t>
            </a:r>
            <a:r>
              <a:rPr lang="fr-BE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fr-BE" b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fr-BE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BE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organisation in the </a:t>
            </a:r>
            <a:r>
              <a:rPr lang="fr-BE" dirty="0" err="1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fr-BE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</a:t>
            </a: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fr-BE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must </a:t>
            </a:r>
            <a:r>
              <a:rPr lang="fr-BE" b="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BE" dirty="0" err="1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fr-BE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fr-BE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an EU Member States and HE Associated Country</a:t>
            </a:r>
          </a:p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must submit a </a:t>
            </a:r>
            <a:r>
              <a:rPr lang="en-US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</a:t>
            </a:r>
            <a:r>
              <a:rPr lang="en-US" dirty="0" err="1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committment</a:t>
            </a:r>
            <a:endParaRPr lang="en-US" dirty="0">
              <a:solidFill>
                <a:srgbClr val="8D2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8D216B"/>
              </a:buClr>
              <a:buSzPct val="150000"/>
            </a:pPr>
            <a:endParaRPr lang="en-US" b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/>
              </a:buClr>
            </a:pPr>
            <a:r>
              <a:rPr lang="en-US" sz="2400" b="0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Euratom Associated Country for Euratom related proposals</a:t>
            </a:r>
          </a:p>
        </p:txBody>
      </p:sp>
    </p:spTree>
    <p:extLst>
      <p:ext uri="{BB962C8B-B14F-4D97-AF65-F5344CB8AC3E}">
        <p14:creationId xmlns:p14="http://schemas.microsoft.com/office/powerpoint/2010/main" val="305733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B6B93-9C6B-4FBA-8C5B-EAFBD852BA71}"/>
              </a:ext>
            </a:extLst>
          </p:cNvPr>
          <p:cNvSpPr txBox="1">
            <a:spLocks/>
          </p:cNvSpPr>
          <p:nvPr/>
        </p:nvSpPr>
        <p:spPr>
          <a:xfrm>
            <a:off x="628650" y="596072"/>
            <a:ext cx="7677150" cy="56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Eligibility conditions: Which countries?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2A2A21-427F-4327-B90A-0FED9C8BF44E}"/>
              </a:ext>
            </a:extLst>
          </p:cNvPr>
          <p:cNvSpPr txBox="1">
            <a:spLocks/>
          </p:cNvSpPr>
          <p:nvPr/>
        </p:nvSpPr>
        <p:spPr>
          <a:xfrm>
            <a:off x="628650" y="1298331"/>
            <a:ext cx="7677150" cy="505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</a:pPr>
            <a:endParaRPr lang="en-US" b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1F225-1365-45A7-9262-E4605018B202}"/>
              </a:ext>
            </a:extLst>
          </p:cNvPr>
          <p:cNvSpPr txBox="1"/>
          <p:nvPr/>
        </p:nvSpPr>
        <p:spPr>
          <a:xfrm>
            <a:off x="1102360" y="5338332"/>
            <a:ext cx="7203440" cy="442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fr-BE" sz="2000" b="1" dirty="0" err="1">
                <a:solidFill>
                  <a:srgbClr val="4D4D4D"/>
                </a:solidFill>
              </a:rPr>
              <a:t>Third</a:t>
            </a:r>
            <a:r>
              <a:rPr lang="fr-BE" sz="2000" b="1" dirty="0">
                <a:solidFill>
                  <a:srgbClr val="4D4D4D"/>
                </a:solidFill>
              </a:rPr>
              <a:t> countries (TC): </a:t>
            </a:r>
            <a:r>
              <a:rPr lang="fr-BE" sz="2000" dirty="0" err="1">
                <a:solidFill>
                  <a:srgbClr val="4D4D4D"/>
                </a:solidFill>
              </a:rPr>
              <a:t>any</a:t>
            </a:r>
            <a:r>
              <a:rPr lang="fr-BE" sz="2000" dirty="0">
                <a:solidFill>
                  <a:srgbClr val="4D4D4D"/>
                </a:solidFill>
              </a:rPr>
              <a:t> </a:t>
            </a:r>
            <a:r>
              <a:rPr lang="fr-BE" sz="2000" dirty="0" err="1">
                <a:solidFill>
                  <a:srgbClr val="4D4D4D"/>
                </a:solidFill>
              </a:rPr>
              <a:t>other</a:t>
            </a:r>
            <a:r>
              <a:rPr lang="fr-BE" sz="2000" dirty="0">
                <a:solidFill>
                  <a:srgbClr val="4D4D4D"/>
                </a:solidFill>
              </a:rPr>
              <a:t> country</a:t>
            </a:r>
            <a:endParaRPr lang="en-IE" sz="2000" dirty="0">
              <a:solidFill>
                <a:srgbClr val="4D4D4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96E99-F3D3-44DD-88C9-B846AB931842}"/>
              </a:ext>
            </a:extLst>
          </p:cNvPr>
          <p:cNvSpPr txBox="1"/>
          <p:nvPr/>
        </p:nvSpPr>
        <p:spPr>
          <a:xfrm>
            <a:off x="1102360" y="2230611"/>
            <a:ext cx="7203440" cy="28263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fr-BE" sz="2000" b="1" dirty="0">
                <a:solidFill>
                  <a:srgbClr val="4D4D4D"/>
                </a:solidFill>
              </a:rPr>
              <a:t>HE Associated Countries (AC)</a:t>
            </a:r>
            <a:r>
              <a:rPr lang="fr-BE" sz="2000" dirty="0">
                <a:solidFill>
                  <a:srgbClr val="4D4D4D"/>
                </a:solidFill>
              </a:rPr>
              <a:t>: all countries </a:t>
            </a:r>
            <a:r>
              <a:rPr lang="fr-BE" sz="2000" dirty="0" err="1">
                <a:solidFill>
                  <a:srgbClr val="4D4D4D"/>
                </a:solidFill>
              </a:rPr>
              <a:t>associated</a:t>
            </a:r>
            <a:r>
              <a:rPr lang="fr-BE" sz="2000" dirty="0">
                <a:solidFill>
                  <a:srgbClr val="4D4D4D"/>
                </a:solidFill>
              </a:rPr>
              <a:t> to the Horizon Europe programme </a:t>
            </a:r>
            <a:r>
              <a:rPr lang="fr-BE" sz="2000" dirty="0" err="1">
                <a:solidFill>
                  <a:srgbClr val="4D4D4D"/>
                </a:solidFill>
              </a:rPr>
              <a:t>through</a:t>
            </a:r>
            <a:r>
              <a:rPr lang="fr-BE" sz="2000" dirty="0">
                <a:solidFill>
                  <a:srgbClr val="4D4D4D"/>
                </a:solidFill>
              </a:rPr>
              <a:t> an association agreement. </a:t>
            </a:r>
            <a:endParaRPr lang="en-IE" sz="2000" dirty="0">
              <a:solidFill>
                <a:srgbClr val="4D4D4D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4D4D4D"/>
                </a:solidFill>
              </a:rPr>
              <a:t>Agreements in place: </a:t>
            </a:r>
            <a:r>
              <a:rPr lang="en-IE" sz="2000" dirty="0">
                <a:solidFill>
                  <a:srgbClr val="4D4D4D"/>
                </a:solidFill>
              </a:rPr>
              <a:t>Armenia, Bosnia and Herzegovina, Georgia, Iceland, Israel, Kosovo, Moldova, Montenegro, North Macedonia, Norway, Serbia, Turkey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4D4D4D"/>
                </a:solidFill>
              </a:rPr>
              <a:t>In process of association </a:t>
            </a:r>
            <a:r>
              <a:rPr lang="en-IE" sz="2000" dirty="0">
                <a:solidFill>
                  <a:srgbClr val="4D4D4D"/>
                </a:solidFill>
              </a:rPr>
              <a:t>(transitional arrangement): Albania, Faroe Islands, Morocco, Tunisia, Ukraine, United Kingdom</a:t>
            </a:r>
            <a:r>
              <a:rPr lang="en-GB" sz="2000" dirty="0">
                <a:solidFill>
                  <a:srgbClr val="4D4D4D"/>
                </a:solidFill>
              </a:rPr>
              <a:t>*</a:t>
            </a:r>
            <a:endParaRPr lang="en-IE" sz="2000" dirty="0">
              <a:solidFill>
                <a:srgbClr val="4D4D4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21B81-CB68-4CE5-840B-823AA31C26BC}"/>
              </a:ext>
            </a:extLst>
          </p:cNvPr>
          <p:cNvSpPr txBox="1"/>
          <p:nvPr/>
        </p:nvSpPr>
        <p:spPr>
          <a:xfrm>
            <a:off x="1122680" y="1506523"/>
            <a:ext cx="7203440" cy="442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fr-BE" sz="2000" b="1" dirty="0">
                <a:solidFill>
                  <a:srgbClr val="4D4D4D"/>
                </a:solidFill>
              </a:rPr>
              <a:t>EU </a:t>
            </a:r>
            <a:r>
              <a:rPr lang="fr-BE" sz="2000" b="1" dirty="0" err="1">
                <a:solidFill>
                  <a:srgbClr val="4D4D4D"/>
                </a:solidFill>
              </a:rPr>
              <a:t>Member</a:t>
            </a:r>
            <a:r>
              <a:rPr lang="fr-BE" sz="2000" b="1" dirty="0">
                <a:solidFill>
                  <a:srgbClr val="4D4D4D"/>
                </a:solidFill>
              </a:rPr>
              <a:t> States (MS)</a:t>
            </a:r>
            <a:endParaRPr lang="en-IE" sz="2000" b="1" dirty="0">
              <a:solidFill>
                <a:srgbClr val="4D4D4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42ED4-1409-42E2-9B3B-321085E9D415}"/>
              </a:ext>
            </a:extLst>
          </p:cNvPr>
          <p:cNvSpPr txBox="1"/>
          <p:nvPr/>
        </p:nvSpPr>
        <p:spPr>
          <a:xfrm>
            <a:off x="762000" y="6228080"/>
            <a:ext cx="57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4D4D4D"/>
                </a:solidFill>
              </a:rPr>
              <a:t>*</a:t>
            </a:r>
            <a:r>
              <a:rPr lang="fr-BE" sz="1600" dirty="0" err="1">
                <a:solidFill>
                  <a:srgbClr val="4D4D4D"/>
                </a:solidFill>
              </a:rPr>
              <a:t>based</a:t>
            </a:r>
            <a:r>
              <a:rPr lang="fr-BE" sz="1600" dirty="0">
                <a:solidFill>
                  <a:srgbClr val="4D4D4D"/>
                </a:solidFill>
              </a:rPr>
              <a:t> on </a:t>
            </a:r>
            <a:r>
              <a:rPr lang="fr-BE" sz="1600" dirty="0">
                <a:solidFill>
                  <a:srgbClr val="4D4D4D"/>
                </a:solidFill>
                <a:hlinkClick r:id="rId2"/>
              </a:rPr>
              <a:t>HE association </a:t>
            </a:r>
            <a:r>
              <a:rPr lang="fr-BE" sz="1600" dirty="0" err="1">
                <a:solidFill>
                  <a:srgbClr val="4D4D4D"/>
                </a:solidFill>
                <a:hlinkClick r:id="rId2"/>
              </a:rPr>
              <a:t>agreements</a:t>
            </a:r>
            <a:r>
              <a:rPr lang="fr-BE" sz="1600" dirty="0">
                <a:solidFill>
                  <a:srgbClr val="4D4D4D"/>
                </a:solidFill>
                <a:hlinkClick r:id="rId2"/>
              </a:rPr>
              <a:t> </a:t>
            </a:r>
            <a:r>
              <a:rPr lang="fr-BE" sz="1600" dirty="0" err="1">
                <a:solidFill>
                  <a:srgbClr val="4D4D4D"/>
                </a:solidFill>
                <a:hlinkClick r:id="rId2"/>
              </a:rPr>
              <a:t>status</a:t>
            </a:r>
            <a:r>
              <a:rPr lang="fr-BE" sz="1600" dirty="0">
                <a:solidFill>
                  <a:srgbClr val="4D4D4D"/>
                </a:solidFill>
                <a:hlinkClick r:id="rId2"/>
              </a:rPr>
              <a:t> </a:t>
            </a:r>
            <a:r>
              <a:rPr lang="fr-BE" sz="1600" dirty="0">
                <a:solidFill>
                  <a:srgbClr val="4D4D4D"/>
                </a:solidFill>
              </a:rPr>
              <a:t>as of April 2022</a:t>
            </a:r>
            <a:endParaRPr lang="en-IE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55B8-BA73-4549-AD6E-86BB4926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Eligibility conditions: Individual researchers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A421-887A-4EF4-8B9C-EBD84C61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5160818"/>
          </a:xfrm>
        </p:spPr>
        <p:txBody>
          <a:bodyPr>
            <a:normAutofit fontScale="92500" lnSpcReduction="10000"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Clr>
                <a:srgbClr val="ED7D31"/>
              </a:buClr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Nationality of researcher: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Fellowships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any nationality </a:t>
            </a:r>
            <a:endParaRPr lang="en-US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Fellowships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nationals or long-term residents of MS or HE AC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Euratom: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nationals or long-term residents of MS or Euratom AC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(see definition of long-term residents in </a:t>
            </a: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MSCA-PF </a:t>
            </a:r>
            <a:r>
              <a:rPr lang="en-US" sz="18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GfA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D21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r>
              <a:rPr lang="en-US" sz="18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researchers must also: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one proposal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possession of PhD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the call deadline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to 8 years research experience maximum after PhD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(with exceptions = career breaks, work outside research, research outside Europe for reintegrating researchers)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have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resided /carried out their main activity in the country of the beneficiary (for European Fellowships) </a:t>
            </a: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ssociated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partner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(for Global Fellowships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for more than 12 months in the 36 months before call deadline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21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(mobility rule)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8D21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8D2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Resubmission restrictions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D21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n-US" sz="1200" b="1" dirty="0">
              <a:solidFill>
                <a:srgbClr val="8D2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n-US" sz="1800" b="1" dirty="0">
              <a:solidFill>
                <a:srgbClr val="8D2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Research Executive Agency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(REA) makes the final decision on whether the application meets the eligibility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391752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55B8-BA73-4549-AD6E-86BB4926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Eligibility conditions: 8-years research experience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A421-887A-4EF4-8B9C-EBD84C61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5210892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Clr>
                <a:srgbClr val="ED7D31"/>
              </a:buClr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Exclude time-spent for the following: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Maternity leave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Paternity leave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sick-leave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break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not working in research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national service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nationals or long-term residents of MS or AC reintegrating from a third country applying for a European Fellowship </a:t>
            </a:r>
            <a:r>
              <a:rPr lang="en-US" sz="1800" b="1" u="sng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time spent doing research in third country can be excluded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n-US" sz="18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r>
              <a:rPr lang="en-US" sz="18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exceptions need to be documented.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endParaRPr lang="en-US" sz="18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r>
              <a:rPr lang="en-US" sz="18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calculate the 8-years research experience?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https://rea.ec.europa.eu/system/files/2021-08/Guidelines_8%20year%20rule_FINAL.pdf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tool (for the MSCA-PF 2021 call):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https://rea.ec.europa.eu/funding-and-grants/horizon-europe-marie-sklodowska-curie-actions/horizon-europe-msca-how-apply_en#ecl-inpage-293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216B"/>
              </a:buClr>
              <a:buSzPct val="150000"/>
              <a:buNone/>
              <a:tabLst/>
              <a:defRPr/>
            </a:pPr>
            <a:endParaRPr lang="en-US" sz="1800" b="1" dirty="0">
              <a:solidFill>
                <a:srgbClr val="8D2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1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963F-8BAB-49B1-8290-C19CBA55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609658" cy="964911"/>
          </a:xfrm>
        </p:spPr>
        <p:txBody>
          <a:bodyPr/>
          <a:lstStyle/>
          <a:p>
            <a:pPr algn="r"/>
            <a:r>
              <a:rPr lang="fr-BE" dirty="0"/>
              <a:t>New </a:t>
            </a:r>
            <a:r>
              <a:rPr lang="fr-BE" dirty="0" err="1"/>
              <a:t>eligibility</a:t>
            </a:r>
            <a:r>
              <a:rPr lang="fr-BE" dirty="0"/>
              <a:t> condition: </a:t>
            </a:r>
            <a:r>
              <a:rPr lang="fr-BE" dirty="0" err="1"/>
              <a:t>Resubmissions</a:t>
            </a:r>
            <a:endParaRPr lang="en-IE" dirty="0"/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C3A14A67-7D84-418B-BC21-FABA497E4C9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4D4D4D"/>
                </a:solidFill>
              </a:rPr>
              <a:t>As of 2021, new eligibility condition related to resubmissions.</a:t>
            </a:r>
          </a:p>
          <a:p>
            <a:r>
              <a:rPr lang="en-US" sz="1800" dirty="0">
                <a:solidFill>
                  <a:srgbClr val="4D4D4D"/>
                </a:solidFill>
              </a:rPr>
              <a:t>From 2022, resubmissions will </a:t>
            </a:r>
            <a:r>
              <a:rPr lang="en-US" sz="1800" b="1" dirty="0">
                <a:solidFill>
                  <a:srgbClr val="4D4D4D"/>
                </a:solidFill>
              </a:rPr>
              <a:t>not be allowed for proposals that have scored </a:t>
            </a:r>
            <a:r>
              <a:rPr lang="en-US" sz="1800" b="1" dirty="0">
                <a:solidFill>
                  <a:srgbClr val="8D216B"/>
                </a:solidFill>
              </a:rPr>
              <a:t>less than 70%</a:t>
            </a:r>
            <a:r>
              <a:rPr lang="en-US" sz="1800" dirty="0">
                <a:solidFill>
                  <a:srgbClr val="4D4D4D"/>
                </a:solidFill>
              </a:rPr>
              <a:t> in the previous call</a:t>
            </a:r>
          </a:p>
          <a:p>
            <a:endParaRPr lang="en-US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4494"/>
                </a:solidFill>
              </a:rPr>
              <a:t>What is a resubmission? </a:t>
            </a:r>
          </a:p>
          <a:p>
            <a:r>
              <a:rPr lang="en-US" sz="1800" dirty="0">
                <a:solidFill>
                  <a:srgbClr val="4D4D4D"/>
                </a:solidFill>
              </a:rPr>
              <a:t>Proposals involving :</a:t>
            </a:r>
          </a:p>
          <a:p>
            <a:pPr lvl="1"/>
            <a:r>
              <a:rPr lang="en-US" sz="1800" b="1" dirty="0">
                <a:solidFill>
                  <a:srgbClr val="8D216B"/>
                </a:solidFill>
              </a:rPr>
              <a:t>Same individual researcher </a:t>
            </a:r>
          </a:p>
          <a:p>
            <a:pPr lvl="1"/>
            <a:r>
              <a:rPr lang="en-US" sz="1800" dirty="0">
                <a:solidFill>
                  <a:srgbClr val="4D4D4D"/>
                </a:solidFill>
              </a:rPr>
              <a:t>With the </a:t>
            </a:r>
            <a:r>
              <a:rPr lang="en-US" sz="1800" b="1" dirty="0">
                <a:solidFill>
                  <a:srgbClr val="8D216B"/>
                </a:solidFill>
              </a:rPr>
              <a:t>same recruiting </a:t>
            </a:r>
            <a:r>
              <a:rPr lang="en-US" sz="1800" b="1" dirty="0" err="1">
                <a:solidFill>
                  <a:srgbClr val="8D216B"/>
                </a:solidFill>
              </a:rPr>
              <a:t>organisation</a:t>
            </a:r>
            <a:r>
              <a:rPr lang="en-US" sz="1800" b="1" dirty="0">
                <a:solidFill>
                  <a:srgbClr val="8D216B"/>
                </a:solidFill>
              </a:rPr>
              <a:t> (beneficiary) </a:t>
            </a:r>
          </a:p>
          <a:p>
            <a:pPr lvl="1"/>
            <a:r>
              <a:rPr lang="en-US" sz="1800" dirty="0">
                <a:solidFill>
                  <a:srgbClr val="4D4D4D"/>
                </a:solidFill>
              </a:rPr>
              <a:t>And </a:t>
            </a:r>
            <a:r>
              <a:rPr lang="en-US" sz="1800" b="1" dirty="0">
                <a:solidFill>
                  <a:srgbClr val="8D216B"/>
                </a:solidFill>
              </a:rPr>
              <a:t>for Global Postdoctoral Fellowships, the associated partner </a:t>
            </a:r>
            <a:r>
              <a:rPr lang="en-US" sz="1800" dirty="0">
                <a:solidFill>
                  <a:srgbClr val="4D4D4D"/>
                </a:solidFill>
              </a:rPr>
              <a:t>hosting the outgoing phase in the third country</a:t>
            </a:r>
          </a:p>
          <a:p>
            <a:pPr lvl="1"/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" name="AutoShape 4" descr="See the source image">
            <a:extLst>
              <a:ext uri="{FF2B5EF4-FFF2-40B4-BE49-F238E27FC236}">
                <a16:creationId xmlns:a16="http://schemas.microsoft.com/office/drawing/2014/main" id="{B400C18D-C999-4FF4-966A-728DDA5A96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660469" cy="26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2AD5E-0186-4F68-82D2-745846CF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2" y="287186"/>
            <a:ext cx="1211987" cy="11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699467-CBE0-42C0-8B72-CC61E3DF4251}"/>
              </a:ext>
            </a:extLst>
          </p:cNvPr>
          <p:cNvSpPr txBox="1">
            <a:spLocks/>
          </p:cNvSpPr>
          <p:nvPr/>
        </p:nvSpPr>
        <p:spPr>
          <a:xfrm>
            <a:off x="768532" y="648303"/>
            <a:ext cx="7757160" cy="56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Unit contributions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9D44EE-0977-413B-B310-472345295314}"/>
              </a:ext>
            </a:extLst>
          </p:cNvPr>
          <p:cNvSpPr txBox="1">
            <a:spLocks/>
          </p:cNvSpPr>
          <p:nvPr/>
        </p:nvSpPr>
        <p:spPr>
          <a:xfrm>
            <a:off x="-379423" y="1395726"/>
            <a:ext cx="9207234" cy="514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3EA6BF-02E5-441C-A595-C58AC9394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875334"/>
              </p:ext>
            </p:extLst>
          </p:nvPr>
        </p:nvGraphicFramePr>
        <p:xfrm>
          <a:off x="845757" y="1386692"/>
          <a:ext cx="7679935" cy="438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54C63F-9A48-4517-8F46-721B5FF1FADB}"/>
              </a:ext>
            </a:extLst>
          </p:cNvPr>
          <p:cNvSpPr txBox="1"/>
          <p:nvPr/>
        </p:nvSpPr>
        <p:spPr>
          <a:xfrm>
            <a:off x="845756" y="5896708"/>
            <a:ext cx="539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pre-defined categories are as follows: EUR 3 000, EUR 4 500, EUR 6 000, EUR 9 500, EUR 13 000, EUR 18 500, EUR 27 500, EUR 35 500, EUR 47 500 and EUR 60 000.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6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9AE9-D584-4040-AE58-2ACB5837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Award</a:t>
            </a:r>
            <a:r>
              <a:rPr lang="fr-BE" dirty="0"/>
              <a:t> </a:t>
            </a:r>
            <a:r>
              <a:rPr lang="fr-BE" dirty="0" err="1"/>
              <a:t>Criteria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119A0-9F40-47B7-B198-A79E506DEC15}"/>
              </a:ext>
            </a:extLst>
          </p:cNvPr>
          <p:cNvSpPr txBox="1">
            <a:spLocks/>
          </p:cNvSpPr>
          <p:nvPr/>
        </p:nvSpPr>
        <p:spPr>
          <a:xfrm>
            <a:off x="-685800" y="1690217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931680"/>
              </a:buClr>
            </a:pPr>
            <a:endParaRPr lang="en-US" sz="2000" b="0" dirty="0">
              <a:solidFill>
                <a:srgbClr val="4D4D4D"/>
              </a:solidFill>
              <a:latin typeface="Arial"/>
            </a:endParaRP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rgbClr val="4D4D4D"/>
              </a:solidFill>
              <a:latin typeface="Arial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513DD55-08C6-4D5D-84B9-BCEB87324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904866"/>
              </p:ext>
            </p:extLst>
          </p:nvPr>
        </p:nvGraphicFramePr>
        <p:xfrm>
          <a:off x="539417" y="1330035"/>
          <a:ext cx="8065166" cy="4417621"/>
        </p:xfrm>
        <a:graphic>
          <a:graphicData uri="http://schemas.openxmlformats.org/drawingml/2006/table">
            <a:tbl>
              <a:tblPr firstRow="1" bandRow="1"/>
              <a:tblGrid>
                <a:gridCol w="3226066">
                  <a:extLst>
                    <a:ext uri="{9D8B030D-6E8A-4147-A177-3AD203B41FA5}">
                      <a16:colId xmlns:a16="http://schemas.microsoft.com/office/drawing/2014/main" val="1014826027"/>
                    </a:ext>
                  </a:extLst>
                </a:gridCol>
                <a:gridCol w="2621179">
                  <a:extLst>
                    <a:ext uri="{9D8B030D-6E8A-4147-A177-3AD203B41FA5}">
                      <a16:colId xmlns:a16="http://schemas.microsoft.com/office/drawing/2014/main" val="1090785705"/>
                    </a:ext>
                  </a:extLst>
                </a:gridCol>
                <a:gridCol w="2217921">
                  <a:extLst>
                    <a:ext uri="{9D8B030D-6E8A-4147-A177-3AD203B41FA5}">
                      <a16:colId xmlns:a16="http://schemas.microsoft.com/office/drawing/2014/main" val="1084750252"/>
                    </a:ext>
                  </a:extLst>
                </a:gridCol>
              </a:tblGrid>
              <a:tr h="528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Excellence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efficiency </a:t>
                      </a:r>
                      <a:b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implementation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36720"/>
                  </a:ext>
                </a:extLst>
              </a:tr>
              <a:tr h="1043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pertinence of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project’s research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innovation objectives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(and the extent to which they are ambitious, and go beyond the state of the art)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Credibility of the measures to 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the career perspectives and employability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researcher and contribution to his/her skills development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effectiveness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work plan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assessment of risks and appropriateness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effort assigned to work packages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22788"/>
                  </a:ext>
                </a:extLst>
              </a:tr>
              <a:tr h="1253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Soundness of the proposed methodology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(including interdisciplinary approaches, consideration of the gender dimension and other diversity aspects if relevant for the research project, and the quality of open science practices)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Suitability and quality of the measures to maximise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outcomes and impacts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as set out in the dissemination and exploitation plan, including communication activities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and capacity of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host institutions and participating organisations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including hosting arrangements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7302"/>
                  </a:ext>
                </a:extLst>
              </a:tr>
              <a:tr h="62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of the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supervision, training and of the two-way transfer of knowledge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the researcher and the host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magnitude and importance of the project’s contribution to the </a:t>
                      </a:r>
                      <a:r>
                        <a:rPr lang="en-IE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scientific, societal and economic impacts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35983"/>
                  </a:ext>
                </a:extLst>
              </a:tr>
              <a:tr h="661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and appropriateness of the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researcher’s professional experience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competences and skills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960544"/>
                  </a:ext>
                </a:extLst>
              </a:tr>
              <a:tr h="30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0" marR="6401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E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4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22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05A8-CDC5-44F8-A973-3FCA413E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ERA </a:t>
            </a:r>
            <a:r>
              <a:rPr lang="fr-BE" dirty="0" err="1"/>
              <a:t>Fellowships</a:t>
            </a:r>
            <a:r>
              <a:rPr lang="fr-BE" dirty="0"/>
              <a:t> 2022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CA1D-EAF4-49B7-A63F-CDC46BF42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581"/>
            <a:ext cx="3943350" cy="495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dirty="0">
                <a:solidFill>
                  <a:srgbClr val="4D4D4D"/>
                </a:solidFill>
              </a:rPr>
              <a:t>The ERA </a:t>
            </a:r>
            <a:r>
              <a:rPr lang="fr-BE" sz="1800" dirty="0" err="1">
                <a:solidFill>
                  <a:srgbClr val="4D4D4D"/>
                </a:solidFill>
              </a:rPr>
              <a:t>Fellowships</a:t>
            </a:r>
            <a:r>
              <a:rPr lang="fr-BE" sz="1800" dirty="0">
                <a:solidFill>
                  <a:srgbClr val="4D4D4D"/>
                </a:solidFill>
              </a:rPr>
              <a:t> are open for </a:t>
            </a:r>
            <a:r>
              <a:rPr lang="fr-BE" sz="1800" dirty="0" err="1">
                <a:solidFill>
                  <a:srgbClr val="4D4D4D"/>
                </a:solidFill>
              </a:rPr>
              <a:t>applicants</a:t>
            </a:r>
            <a:r>
              <a:rPr lang="fr-BE" sz="1800" dirty="0">
                <a:solidFill>
                  <a:srgbClr val="4D4D4D"/>
                </a:solidFill>
              </a:rPr>
              <a:t> of </a:t>
            </a:r>
            <a:r>
              <a:rPr lang="fr-BE" sz="1800" b="1" dirty="0" err="1">
                <a:solidFill>
                  <a:srgbClr val="8D216B"/>
                </a:solidFill>
              </a:rPr>
              <a:t>any</a:t>
            </a:r>
            <a:r>
              <a:rPr lang="fr-BE" sz="1800" b="1" dirty="0">
                <a:solidFill>
                  <a:srgbClr val="8D216B"/>
                </a:solidFill>
              </a:rPr>
              <a:t> </a:t>
            </a:r>
            <a:r>
              <a:rPr lang="fr-BE" sz="1800" b="1" dirty="0" err="1">
                <a:solidFill>
                  <a:srgbClr val="8D216B"/>
                </a:solidFill>
              </a:rPr>
              <a:t>nationality</a:t>
            </a:r>
            <a:r>
              <a:rPr lang="fr-BE" sz="1800" b="1" dirty="0">
                <a:solidFill>
                  <a:srgbClr val="4D4D4D"/>
                </a:solidFill>
              </a:rPr>
              <a:t> </a:t>
            </a:r>
            <a:r>
              <a:rPr lang="fr-BE" sz="1800" dirty="0" err="1">
                <a:solidFill>
                  <a:srgbClr val="4D4D4D"/>
                </a:solidFill>
              </a:rPr>
              <a:t>with</a:t>
            </a:r>
            <a:r>
              <a:rPr lang="fr-BE" sz="1800" dirty="0">
                <a:solidFill>
                  <a:srgbClr val="4D4D4D"/>
                </a:solidFill>
              </a:rPr>
              <a:t> a </a:t>
            </a:r>
            <a:r>
              <a:rPr lang="fr-BE" sz="1800" b="1" dirty="0" err="1">
                <a:solidFill>
                  <a:srgbClr val="8D216B"/>
                </a:solidFill>
              </a:rPr>
              <a:t>beneficiary</a:t>
            </a:r>
            <a:r>
              <a:rPr lang="fr-BE" sz="1800" b="1" dirty="0">
                <a:solidFill>
                  <a:srgbClr val="8D216B"/>
                </a:solidFill>
              </a:rPr>
              <a:t> </a:t>
            </a:r>
            <a:r>
              <a:rPr lang="fr-BE" sz="1800" b="1" dirty="0" err="1">
                <a:solidFill>
                  <a:srgbClr val="8D216B"/>
                </a:solidFill>
              </a:rPr>
              <a:t>from</a:t>
            </a:r>
            <a:r>
              <a:rPr lang="fr-BE" sz="1800" b="1" dirty="0">
                <a:solidFill>
                  <a:srgbClr val="8D216B"/>
                </a:solidFill>
              </a:rPr>
              <a:t> a </a:t>
            </a:r>
            <a:r>
              <a:rPr lang="fr-BE" sz="1800" b="1" dirty="0" err="1">
                <a:solidFill>
                  <a:srgbClr val="8D216B"/>
                </a:solidFill>
              </a:rPr>
              <a:t>Widening</a:t>
            </a:r>
            <a:r>
              <a:rPr lang="fr-BE" sz="1800" b="1" dirty="0">
                <a:solidFill>
                  <a:srgbClr val="8D216B"/>
                </a:solidFill>
              </a:rPr>
              <a:t> Country. </a:t>
            </a:r>
          </a:p>
          <a:p>
            <a:pPr marL="0" indent="0">
              <a:buNone/>
            </a:pPr>
            <a:r>
              <a:rPr lang="fr-BE" sz="1800" dirty="0">
                <a:solidFill>
                  <a:srgbClr val="4D4D4D"/>
                </a:solidFill>
              </a:rPr>
              <a:t>Budget: €8M</a:t>
            </a: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fr-BE" sz="1800" b="1" dirty="0">
                <a:solidFill>
                  <a:srgbClr val="00449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How </a:t>
            </a:r>
            <a:r>
              <a:rPr lang="fr-BE" sz="1800" b="1" dirty="0" err="1">
                <a:solidFill>
                  <a:srgbClr val="00449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does</a:t>
            </a:r>
            <a:r>
              <a:rPr lang="fr-BE" sz="1800" b="1" dirty="0">
                <a:solidFill>
                  <a:srgbClr val="00449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lang="fr-BE" sz="1800" b="1" dirty="0" err="1">
                <a:solidFill>
                  <a:srgbClr val="00449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it</a:t>
            </a:r>
            <a:r>
              <a:rPr lang="fr-BE" sz="1800" b="1" dirty="0">
                <a:solidFill>
                  <a:srgbClr val="00449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lang="fr-BE" sz="1800" b="1" dirty="0" err="1">
                <a:solidFill>
                  <a:srgbClr val="00449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work</a:t>
            </a:r>
            <a:r>
              <a:rPr lang="fr-BE" sz="1800" b="1" dirty="0">
                <a:solidFill>
                  <a:srgbClr val="00449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Global Fellowships are </a:t>
            </a:r>
            <a:r>
              <a:rPr lang="en-US" sz="1800" b="1" u="sng" dirty="0">
                <a:solidFill>
                  <a:srgbClr val="4D4D4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not eligible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Applicants need to </a:t>
            </a:r>
            <a:r>
              <a:rPr lang="en-US" sz="1800" b="1" dirty="0">
                <a:solidFill>
                  <a:srgbClr val="8D216B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opt in at application stage </a:t>
            </a:r>
            <a:r>
              <a:rPr lang="en-US" sz="1800" dirty="0">
                <a:solidFill>
                  <a:srgbClr val="4D4D4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(there will be no other opportunity later 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 number of excellent applications (i.e. on the reserve list) that cannot be funded by MSCA due to budget constraints will be offered an ERA Fellowship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4D4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4D4D4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506C-03B5-4D1D-A695-872968348129}"/>
              </a:ext>
            </a:extLst>
          </p:cNvPr>
          <p:cNvSpPr txBox="1"/>
          <p:nvPr/>
        </p:nvSpPr>
        <p:spPr>
          <a:xfrm>
            <a:off x="4693922" y="783136"/>
            <a:ext cx="4188823" cy="49515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are </a:t>
            </a:r>
            <a:r>
              <a:rPr lang="fr-B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concerned</a:t>
            </a:r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6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r-B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Cyprus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Lithuania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Luxembourg, Malta,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Portugal, Romania,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outermost regions - Guadeloupe, French Guiana, Réunion, Martinique, Mayotte and Saint-Martin (France), and the Canary Islands (Spain). </a:t>
            </a:r>
          </a:p>
          <a:p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Countries: </a:t>
            </a:r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Armenia, Bosnia and Herzegovina, North Macedonia, Georgia, Moldova, Montenegro, Serbia and Turkey and in process of association: Albania, Faroe Islands, Tunisia, Ukraine 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1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CBC1-6ED0-4C36-8FCE-E66AB379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Next MSCA-PF call: 12 May – 14 Sept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84AB-1FEA-4510-8393-EFA24549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Budget: 257 M€ [+indicative EUR 1 million for Euratom] </a:t>
            </a:r>
            <a:endParaRPr lang="en-US" sz="14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  <a:r>
              <a:rPr lang="fr-BE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fr-BE" sz="2000" b="1" dirty="0" err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BE" sz="20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Tender </a:t>
            </a:r>
            <a:r>
              <a:rPr lang="fr-BE" sz="2000" b="1" dirty="0" err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fr-BE" sz="20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portal:</a:t>
            </a:r>
          </a:p>
        </p:txBody>
      </p:sp>
      <p:pic>
        <p:nvPicPr>
          <p:cNvPr id="8" name="Picture 4" descr="19,034 BEST Click Here Button IMAGES, STOCK PHOTOS &amp;amp; VECTORS | Adobe Stock">
            <a:extLst>
              <a:ext uri="{FF2B5EF4-FFF2-40B4-BE49-F238E27FC236}">
                <a16:creationId xmlns:a16="http://schemas.microsoft.com/office/drawing/2014/main" id="{90E2E85D-BB1B-4A9E-8910-60A6EE33F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17183" r="10395" b="11294"/>
          <a:stretch/>
        </p:blipFill>
        <p:spPr bwMode="auto">
          <a:xfrm>
            <a:off x="3825979" y="4710762"/>
            <a:ext cx="2032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1E1021A-C34A-4DFE-8C67-0DC74FE92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4" y="2707640"/>
            <a:ext cx="8648080" cy="138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DA52A9-9D44-4CE0-87B6-D77216C86F30}"/>
              </a:ext>
            </a:extLst>
          </p:cNvPr>
          <p:cNvSpPr txBox="1">
            <a:spLocks/>
          </p:cNvSpPr>
          <p:nvPr/>
        </p:nvSpPr>
        <p:spPr>
          <a:xfrm>
            <a:off x="-436140" y="4345015"/>
            <a:ext cx="10234127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000" b="0" dirty="0">
                <a:latin typeface="+mn-lt"/>
                <a:hlinkClick r:id="rId4"/>
              </a:rPr>
              <a:t>https://ec.europa.eu/info/funding-tenders/opportunities/portal/MSCA-PF 2022</a:t>
            </a:r>
            <a:endParaRPr lang="en-GB" sz="2000" b="0" dirty="0">
              <a:latin typeface="+mn-lt"/>
            </a:endParaRPr>
          </a:p>
          <a:p>
            <a:pPr algn="ctr"/>
            <a:endParaRPr lang="en-GB" sz="2000" b="0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26FD-29F6-4173-87BC-4F2762B9884B}"/>
              </a:ext>
            </a:extLst>
          </p:cNvPr>
          <p:cNvSpPr txBox="1"/>
          <p:nvPr/>
        </p:nvSpPr>
        <p:spPr>
          <a:xfrm>
            <a:off x="628650" y="5667402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call page on the portal for all </a:t>
            </a:r>
            <a:r>
              <a:rPr lang="fr-BE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documents, guidelines for </a:t>
            </a:r>
            <a:r>
              <a:rPr lang="fr-BE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3525"/>
            <a:r>
              <a:rPr lang="fr-BE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  <a:r>
              <a:rPr lang="fr-BE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8655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FB415-B77F-487A-BD3D-76850227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a host </a:t>
            </a:r>
            <a:r>
              <a:rPr lang="en-US" dirty="0" err="1"/>
              <a:t>organisation</a:t>
            </a:r>
            <a:r>
              <a:rPr lang="en-US" dirty="0"/>
              <a:t>? 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82B17-DA30-4757-B4C2-9DDCFA94E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Euraxess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publishes </a:t>
            </a:r>
            <a:r>
              <a:rPr lang="en-US" sz="20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from host </a:t>
            </a:r>
            <a:r>
              <a:rPr lang="en-US" sz="20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 MSCA Postdoctoral Fellowships but also other MSCA projects)</a:t>
            </a:r>
          </a:p>
          <a:p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Enterprise Europe Networks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 </a:t>
            </a:r>
            <a:r>
              <a:rPr lang="en-US" sz="20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non-academic partners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Partner search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tool on Funding &amp; Tender Opportunities Portal (already open for the 2022 call)</a:t>
            </a:r>
          </a:p>
          <a:p>
            <a:endParaRPr lang="en-U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Matchmaking events:</a:t>
            </a:r>
          </a:p>
          <a:p>
            <a:pPr lvl="1"/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JRC-EAC </a:t>
            </a:r>
            <a:r>
              <a:rPr lang="en-US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Linking researchers with policymakers for MSCA-PF non-academic placement 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matchmaking event, </a:t>
            </a:r>
            <a:r>
              <a:rPr lang="en-US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b="1" baseline="30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2022 </a:t>
            </a:r>
          </a:p>
          <a:p>
            <a:pPr lvl="1"/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possible </a:t>
            </a:r>
            <a:r>
              <a:rPr lang="en-US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organisers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Euraxess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MCAA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MSCA-Net project</a:t>
            </a:r>
            <a:endParaRPr lang="en-US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useful points of contact: 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/>
              </a:rPr>
              <a:t>MSCA National Contact Points </a:t>
            </a:r>
            <a:endParaRPr lang="en-U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6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2">
            <a:extLst>
              <a:ext uri="{FF2B5EF4-FFF2-40B4-BE49-F238E27FC236}">
                <a16:creationId xmlns:a16="http://schemas.microsoft.com/office/drawing/2014/main" id="{1E028BC7-CCB8-4AAF-80C1-562ACCA8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00" y="721818"/>
            <a:ext cx="5207726" cy="473104"/>
          </a:xfrm>
        </p:spPr>
        <p:txBody>
          <a:bodyPr>
            <a:normAutofit fontScale="90000"/>
          </a:bodyPr>
          <a:lstStyle/>
          <a:p>
            <a:r>
              <a:rPr lang="en-US" dirty="0"/>
              <a:t>Horizon Europe (2021-2027)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BA26174-82C7-437E-A795-C1D9B364CBA0}"/>
              </a:ext>
            </a:extLst>
          </p:cNvPr>
          <p:cNvSpPr txBox="1"/>
          <p:nvPr/>
        </p:nvSpPr>
        <p:spPr>
          <a:xfrm>
            <a:off x="7656354" y="764972"/>
            <a:ext cx="144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EURATOM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1437D3D-13B3-4C81-80A7-60BBDD64D175}"/>
              </a:ext>
            </a:extLst>
          </p:cNvPr>
          <p:cNvCxnSpPr>
            <a:cxnSpLocks/>
          </p:cNvCxnSpPr>
          <p:nvPr/>
        </p:nvCxnSpPr>
        <p:spPr>
          <a:xfrm>
            <a:off x="29629" y="1231316"/>
            <a:ext cx="759427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45B726-E4C1-4215-910A-4A5B3638E9C9}"/>
              </a:ext>
            </a:extLst>
          </p:cNvPr>
          <p:cNvCxnSpPr>
            <a:cxnSpLocks/>
          </p:cNvCxnSpPr>
          <p:nvPr/>
        </p:nvCxnSpPr>
        <p:spPr>
          <a:xfrm>
            <a:off x="7656925" y="1231315"/>
            <a:ext cx="1420239" cy="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EDD6979-AFF5-40D3-ADC9-D3560E11820B}"/>
              </a:ext>
            </a:extLst>
          </p:cNvPr>
          <p:cNvSpPr/>
          <p:nvPr/>
        </p:nvSpPr>
        <p:spPr>
          <a:xfrm>
            <a:off x="7656925" y="1400040"/>
            <a:ext cx="1430016" cy="457365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B5E852-08F3-4F30-AAD4-601072F051C2}"/>
              </a:ext>
            </a:extLst>
          </p:cNvPr>
          <p:cNvGrpSpPr/>
          <p:nvPr/>
        </p:nvGrpSpPr>
        <p:grpSpPr>
          <a:xfrm>
            <a:off x="7815530" y="1851574"/>
            <a:ext cx="1130917" cy="3784722"/>
            <a:chOff x="10324155" y="1331859"/>
            <a:chExt cx="1260000" cy="421670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D84B5D9-1063-4375-A0D1-B9FB265720BA}"/>
                </a:ext>
              </a:extLst>
            </p:cNvPr>
            <p:cNvSpPr txBox="1">
              <a:spLocks/>
            </p:cNvSpPr>
            <p:nvPr/>
          </p:nvSpPr>
          <p:spPr>
            <a:xfrm>
              <a:off x="10324155" y="1331859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Fusion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7BE90C1-B287-43FB-B50E-B1FC1DBCF669}"/>
                </a:ext>
              </a:extLst>
            </p:cNvPr>
            <p:cNvSpPr txBox="1"/>
            <p:nvPr/>
          </p:nvSpPr>
          <p:spPr>
            <a:xfrm>
              <a:off x="10324290" y="4252568"/>
              <a:ext cx="125973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Research </a:t>
              </a: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CBD9520-3F5F-43C5-92BC-11D97A93A556}"/>
                </a:ext>
              </a:extLst>
            </p:cNvPr>
            <p:cNvSpPr txBox="1">
              <a:spLocks/>
            </p:cNvSpPr>
            <p:nvPr/>
          </p:nvSpPr>
          <p:spPr>
            <a:xfrm>
              <a:off x="10324155" y="2792213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Fission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A7DE878A-224B-497E-A7B9-2E14F61D7602}"/>
              </a:ext>
            </a:extLst>
          </p:cNvPr>
          <p:cNvSpPr/>
          <p:nvPr/>
        </p:nvSpPr>
        <p:spPr>
          <a:xfrm>
            <a:off x="50710" y="1400040"/>
            <a:ext cx="7573193" cy="457365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7E1F1C-ED6D-45EE-A355-F3C71EF55EFE}"/>
              </a:ext>
            </a:extLst>
          </p:cNvPr>
          <p:cNvSpPr txBox="1"/>
          <p:nvPr/>
        </p:nvSpPr>
        <p:spPr>
          <a:xfrm>
            <a:off x="823439" y="1531083"/>
            <a:ext cx="63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r>
              <a:rPr kumimoji="0" lang="en-IE" sz="1400" b="1" i="0" u="none" strike="noStrike" kern="1200" cap="all" spc="0" normalizeH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Framework programme for research &amp; innovation</a:t>
            </a:r>
            <a:endParaRPr kumimoji="0" lang="en-IE" sz="1400" b="1" i="0" u="none" strike="noStrike" kern="1200" cap="all" spc="0" normalizeH="0" baseline="3000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1941C21-9690-4C2B-BF35-BB1654B4BE04}"/>
              </a:ext>
            </a:extLst>
          </p:cNvPr>
          <p:cNvSpPr txBox="1"/>
          <p:nvPr/>
        </p:nvSpPr>
        <p:spPr>
          <a:xfrm>
            <a:off x="50708" y="5271267"/>
            <a:ext cx="7651273" cy="27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Widening Participation and Strengthening the European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Research Area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D7B6434-F97B-47C2-8AFB-D51F11D4C050}"/>
              </a:ext>
            </a:extLst>
          </p:cNvPr>
          <p:cNvSpPr txBox="1"/>
          <p:nvPr/>
        </p:nvSpPr>
        <p:spPr>
          <a:xfrm>
            <a:off x="3832402" y="5566308"/>
            <a:ext cx="3708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Reforming &amp; Enhancing the European R&amp;I system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F86D1F-48FF-4313-ABD8-F50E345C1FB5}"/>
              </a:ext>
            </a:extLst>
          </p:cNvPr>
          <p:cNvSpPr txBox="1"/>
          <p:nvPr/>
        </p:nvSpPr>
        <p:spPr>
          <a:xfrm>
            <a:off x="231674" y="5559893"/>
            <a:ext cx="3420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Widening participation &amp; spreading excellence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494AAF6-9E8F-402D-93AC-A0E88759836D}"/>
              </a:ext>
            </a:extLst>
          </p:cNvPr>
          <p:cNvCxnSpPr>
            <a:cxnSpLocks/>
          </p:cNvCxnSpPr>
          <p:nvPr/>
        </p:nvCxnSpPr>
        <p:spPr>
          <a:xfrm>
            <a:off x="5254389" y="2879325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B38EDD-CA33-4E31-A24A-97113710EAB5}"/>
              </a:ext>
            </a:extLst>
          </p:cNvPr>
          <p:cNvCxnSpPr>
            <a:cxnSpLocks/>
          </p:cNvCxnSpPr>
          <p:nvPr/>
        </p:nvCxnSpPr>
        <p:spPr>
          <a:xfrm>
            <a:off x="2505114" y="2865455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D0E709C-CA96-4CF3-B7D8-60C2EC1645E0}"/>
              </a:ext>
            </a:extLst>
          </p:cNvPr>
          <p:cNvCxnSpPr>
            <a:cxnSpLocks/>
          </p:cNvCxnSpPr>
          <p:nvPr/>
        </p:nvCxnSpPr>
        <p:spPr>
          <a:xfrm>
            <a:off x="50707" y="5128157"/>
            <a:ext cx="75731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A4F1EE-87D5-4C8E-BC65-9409181BB9B7}"/>
              </a:ext>
            </a:extLst>
          </p:cNvPr>
          <p:cNvGrpSpPr/>
          <p:nvPr/>
        </p:nvGrpSpPr>
        <p:grpSpPr>
          <a:xfrm>
            <a:off x="231673" y="2083450"/>
            <a:ext cx="2180989" cy="1821865"/>
            <a:chOff x="2417532" y="1928084"/>
            <a:chExt cx="2180989" cy="182186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65AC269-A99C-4E07-994C-36FA49518E4B}"/>
                </a:ext>
              </a:extLst>
            </p:cNvPr>
            <p:cNvSpPr txBox="1"/>
            <p:nvPr/>
          </p:nvSpPr>
          <p:spPr>
            <a:xfrm>
              <a:off x="2906521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Excellent Science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EC21C2-0C1B-4B0B-AE07-7E4BBA381EB0}"/>
                </a:ext>
              </a:extLst>
            </p:cNvPr>
            <p:cNvSpPr txBox="1"/>
            <p:nvPr/>
          </p:nvSpPr>
          <p:spPr>
            <a:xfrm>
              <a:off x="2417533" y="2723959"/>
              <a:ext cx="20880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Research Council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6BC2D46-103B-4766-9D7B-6A5B906CFC40}"/>
                </a:ext>
              </a:extLst>
            </p:cNvPr>
            <p:cNvSpPr txBox="1"/>
            <p:nvPr/>
          </p:nvSpPr>
          <p:spPr>
            <a:xfrm>
              <a:off x="2417532" y="3109945"/>
              <a:ext cx="2075429" cy="2308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D216B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Marie Skłodowska-Curie Actions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91A98C2-2588-4340-859F-47140015EA3F}"/>
                </a:ext>
              </a:extLst>
            </p:cNvPr>
            <p:cNvSpPr txBox="1"/>
            <p:nvPr/>
          </p:nvSpPr>
          <p:spPr>
            <a:xfrm>
              <a:off x="2417533" y="3503728"/>
              <a:ext cx="20880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Research Infrastructures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DCC503C-F411-4147-88E8-967E4EB8B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011" y="2006928"/>
              <a:ext cx="477305" cy="477305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22A19FC-5290-46BB-ACBE-BB1A1A3D886E}"/>
              </a:ext>
            </a:extLst>
          </p:cNvPr>
          <p:cNvGrpSpPr/>
          <p:nvPr/>
        </p:nvGrpSpPr>
        <p:grpSpPr>
          <a:xfrm>
            <a:off x="5452402" y="2083450"/>
            <a:ext cx="2171501" cy="2370983"/>
            <a:chOff x="7638261" y="1928084"/>
            <a:chExt cx="2171501" cy="2370983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E481EBB-1D64-4BE7-9654-64E2E1E3B5A5}"/>
                </a:ext>
              </a:extLst>
            </p:cNvPr>
            <p:cNvSpPr txBox="1"/>
            <p:nvPr/>
          </p:nvSpPr>
          <p:spPr>
            <a:xfrm>
              <a:off x="8117762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Innovative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2F77535-6137-4FED-87BA-DE208CCDD5E9}"/>
                </a:ext>
              </a:extLst>
            </p:cNvPr>
            <p:cNvSpPr txBox="1"/>
            <p:nvPr/>
          </p:nvSpPr>
          <p:spPr>
            <a:xfrm>
              <a:off x="7638261" y="2742919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Council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BBFB69-3D0D-462C-884D-8714CEA10642}"/>
                </a:ext>
              </a:extLst>
            </p:cNvPr>
            <p:cNvSpPr txBox="1"/>
            <p:nvPr/>
          </p:nvSpPr>
          <p:spPr>
            <a:xfrm>
              <a:off x="7638261" y="3308035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E</a:t>
              </a:r>
              <a:r>
                <a:rPr kumimoji="0" lang="en-GB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cosystems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5B4BD7E-5F23-461E-90B1-5A2762555005}"/>
                </a:ext>
              </a:extLst>
            </p:cNvPr>
            <p:cNvSpPr txBox="1"/>
            <p:nvPr/>
          </p:nvSpPr>
          <p:spPr>
            <a:xfrm>
              <a:off x="7638261" y="3868180"/>
              <a:ext cx="2088000" cy="4308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Institute of Innovation &amp; Technology</a:t>
              </a:r>
              <a:r>
                <a:rPr kumimoji="0" lang="en-I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9EF49330-5434-4E70-9393-B334F53AF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126" y="2006928"/>
              <a:ext cx="526806" cy="526806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12D83F6-5C12-40B9-9434-4DDA781793BD}"/>
              </a:ext>
            </a:extLst>
          </p:cNvPr>
          <p:cNvGrpSpPr/>
          <p:nvPr/>
        </p:nvGrpSpPr>
        <p:grpSpPr>
          <a:xfrm>
            <a:off x="2667441" y="2083450"/>
            <a:ext cx="2494705" cy="2789329"/>
            <a:chOff x="4853300" y="1928084"/>
            <a:chExt cx="2494705" cy="278932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F13F6E4-3336-4535-8B69-6371BD6E7845}"/>
                </a:ext>
              </a:extLst>
            </p:cNvPr>
            <p:cNvSpPr txBox="1"/>
            <p:nvPr/>
          </p:nvSpPr>
          <p:spPr>
            <a:xfrm>
              <a:off x="5412179" y="1928084"/>
              <a:ext cx="19358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Global Challenges &amp; European Industrial Competitiveness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B8374EE-6459-4309-AC2A-CEDA7D7F9626}"/>
                </a:ext>
              </a:extLst>
            </p:cNvPr>
            <p:cNvSpPr txBox="1"/>
            <p:nvPr/>
          </p:nvSpPr>
          <p:spPr>
            <a:xfrm>
              <a:off x="5130299" y="2723959"/>
              <a:ext cx="2160173" cy="1615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Health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Culture, Creativity &amp; Inclusive Society 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Civil Security for Society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Digital, Industry &amp; Space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Climate, Energy &amp; Mobility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Food,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Bioeconomy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Natural Resources, Agriculture &amp; Environment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DF3562A-FC01-48B2-96A9-0E565C29B182}"/>
                </a:ext>
              </a:extLst>
            </p:cNvPr>
            <p:cNvSpPr txBox="1"/>
            <p:nvPr/>
          </p:nvSpPr>
          <p:spPr>
            <a:xfrm rot="16200000">
              <a:off x="4183885" y="3393373"/>
              <a:ext cx="1615827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1688578-01CA-49A5-A808-799144547DE9}"/>
                </a:ext>
              </a:extLst>
            </p:cNvPr>
            <p:cNvSpPr txBox="1"/>
            <p:nvPr/>
          </p:nvSpPr>
          <p:spPr>
            <a:xfrm>
              <a:off x="4876415" y="4455803"/>
              <a:ext cx="241405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Research Centre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2CBDE08-E3AA-44CA-A2E8-2BEC676D3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761" y="2037924"/>
              <a:ext cx="487121" cy="487408"/>
            </a:xfrm>
            <a:prstGeom prst="rect">
              <a:avLst/>
            </a:prstGeom>
          </p:spPr>
        </p:pic>
      </p:grp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354C1D38-CE98-4C63-9D4C-1AFE2B0A4681}"/>
              </a:ext>
            </a:extLst>
          </p:cNvPr>
          <p:cNvSpPr/>
          <p:nvPr/>
        </p:nvSpPr>
        <p:spPr>
          <a:xfrm rot="19720343">
            <a:off x="-32431" y="3401099"/>
            <a:ext cx="247220" cy="229772"/>
          </a:xfrm>
          <a:prstGeom prst="rightArrow">
            <a:avLst/>
          </a:prstGeom>
          <a:solidFill>
            <a:srgbClr val="8D216B"/>
          </a:solidFill>
          <a:ln>
            <a:solidFill>
              <a:srgbClr val="8D2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475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64E-A183-4AB1-84DA-8D69E594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Key links and </a:t>
            </a:r>
            <a:r>
              <a:rPr lang="fr-BE" dirty="0" err="1"/>
              <a:t>references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0C24-D9A3-43BC-B63E-57B728C0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2310"/>
            <a:ext cx="7886700" cy="495465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Marie </a:t>
            </a:r>
            <a:r>
              <a:rPr lang="en-IE" sz="1400" dirty="0" err="1"/>
              <a:t>Skłodowska</a:t>
            </a:r>
            <a:r>
              <a:rPr lang="en-IE" sz="1400" dirty="0"/>
              <a:t>-Curie Actions Website </a:t>
            </a:r>
            <a:r>
              <a:rPr lang="en-IE" sz="1400" dirty="0">
                <a:hlinkClick r:id="rId2"/>
              </a:rPr>
              <a:t>https://ec.europa.eu/research/mariecurieactions/node_en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Funding and Tenders Portal (applications, documents, partner search) </a:t>
            </a:r>
            <a:r>
              <a:rPr lang="en-IE" sz="1400" dirty="0">
                <a:hlinkClick r:id="rId3"/>
              </a:rPr>
              <a:t>https://ec.europa.eu/info/funding-tenders/opportunities/portal/screen/programmes/horizon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 err="1"/>
              <a:t>Euraxess</a:t>
            </a:r>
            <a:r>
              <a:rPr lang="en-IE" sz="1400" dirty="0"/>
              <a:t> (PhD and postdoctoral vacancies, more information) </a:t>
            </a:r>
            <a:r>
              <a:rPr lang="en-IE" sz="1400" dirty="0">
                <a:hlinkClick r:id="rId4"/>
              </a:rPr>
              <a:t>https://euraxess.ec.europa.eu/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National Contact Points </a:t>
            </a:r>
            <a:r>
              <a:rPr lang="en-IE" sz="1400" dirty="0">
                <a:hlinkClick r:id="rId5"/>
              </a:rPr>
              <a:t>https://ec.europa.eu/info/funding-tenders/opportunities/portal/screen/support/ncp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Research Enquiry Service </a:t>
            </a:r>
            <a:r>
              <a:rPr lang="en-IE" sz="1400" dirty="0">
                <a:hlinkClick r:id="rId6"/>
              </a:rPr>
              <a:t>https://ec.europa.eu/info/research-and-innovation/contact/research-enquiry-service-and-participant-validation_en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European Charter and Code for Researchers  </a:t>
            </a:r>
            <a:r>
              <a:rPr lang="en-IE" sz="1400" dirty="0">
                <a:hlinkClick r:id="rId7"/>
              </a:rPr>
              <a:t>https://euraxess.ec.europa.eu/jobs/charter-code-researchers</a:t>
            </a:r>
            <a:r>
              <a:rPr lang="en-IE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MSCA Guidelines on Supervision </a:t>
            </a:r>
            <a:r>
              <a:rPr lang="en-IE" sz="1400" dirty="0">
                <a:hlinkClick r:id="rId8"/>
              </a:rPr>
              <a:t>https://ec.europa.eu/research/mariecurieactions/about-msca/msca-guidelines-on-supervision</a:t>
            </a:r>
            <a:r>
              <a:rPr lang="en-IE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MSCA Green Charter </a:t>
            </a:r>
            <a:r>
              <a:rPr lang="en-IE" sz="1400" dirty="0">
                <a:hlinkClick r:id="rId9"/>
              </a:rPr>
              <a:t>https://ec.europa.eu/research/mariecurieactions/green-charter</a:t>
            </a:r>
            <a:r>
              <a:rPr lang="en-IE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dirty="0"/>
              <a:t>MCAA (Marie Curie Alumni association) </a:t>
            </a:r>
            <a:r>
              <a:rPr lang="en-IE" sz="1400" dirty="0">
                <a:hlinkClick r:id="rId10"/>
              </a:rPr>
              <a:t>https://www.mariecuriealumni.eu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E" sz="1400" dirty="0"/>
              <a:t>Become an Expert </a:t>
            </a:r>
            <a:r>
              <a:rPr lang="en-IE" sz="1400" dirty="0">
                <a:hlinkClick r:id="rId11"/>
              </a:rPr>
              <a:t>https://ec.europa.eu/info/funding-tenders/opportunities/portal/screen/work-as-an-expert</a:t>
            </a:r>
            <a:endParaRPr lang="en-IE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E" sz="1400" dirty="0" err="1"/>
              <a:t>CORDIS:</a:t>
            </a:r>
            <a:r>
              <a:rPr lang="en-IE" sz="1400" dirty="0" err="1">
                <a:hlinkClick r:id="rId12"/>
              </a:rPr>
              <a:t>https</a:t>
            </a:r>
            <a:r>
              <a:rPr lang="en-IE" sz="1400" dirty="0">
                <a:hlinkClick r:id="rId12"/>
              </a:rPr>
              <a:t>://cordis.europa.eu/search?q=%2Fproject%2Frelations%2Fcategories%2FprojectFundingSchemeCategory%2Fcode%3D%27MSCA%27&amp;p=1&amp;num=10&amp;srt=</a:t>
            </a:r>
            <a:r>
              <a:rPr lang="en-IE" sz="1400" dirty="0" err="1">
                <a:hlinkClick r:id="rId12"/>
              </a:rPr>
              <a:t>Relevance:decreasing</a:t>
            </a:r>
            <a:r>
              <a:rPr lang="en-IE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97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3230830"/>
            <a:ext cx="7429500" cy="22895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EC Square Sans Pro Medium" panose="020B0500000000020004" pitchFamily="34" charset="0"/>
              </a:rPr>
              <a:t>#MSCA #</a:t>
            </a:r>
            <a:r>
              <a:rPr lang="en-US" b="1" dirty="0" err="1">
                <a:latin typeface="EC Square Sans Pro Medium" panose="020B0500000000020004" pitchFamily="34" charset="0"/>
              </a:rPr>
              <a:t>HorizonEU</a:t>
            </a:r>
            <a:endParaRPr lang="en-US" b="1" dirty="0">
              <a:latin typeface="EC Square Sans Pro Medium" panose="020B0500000000020004" pitchFamily="34" charset="0"/>
            </a:endParaRPr>
          </a:p>
          <a:p>
            <a:r>
              <a:rPr lang="en-US" b="1" dirty="0">
                <a:latin typeface="EC Square Sans Pro Medium" panose="020B0500000000020004" pitchFamily="34" charset="0"/>
              </a:rPr>
              <a:t>@</a:t>
            </a:r>
            <a:r>
              <a:rPr lang="en-US" b="1" dirty="0" err="1">
                <a:latin typeface="EC Square Sans Pro Medium" panose="020B0500000000020004" pitchFamily="34" charset="0"/>
              </a:rPr>
              <a:t>MSCActions</a:t>
            </a:r>
            <a:endParaRPr lang="en-US" b="1" dirty="0">
              <a:latin typeface="EC Square Sans Pro Medium" panose="020B0500000000020004" pitchFamily="34" charset="0"/>
            </a:endParaRPr>
          </a:p>
          <a:p>
            <a:r>
              <a:rPr lang="en-US" dirty="0">
                <a:hlinkClick r:id="rId2"/>
              </a:rPr>
              <a:t>https://ec.europa.eu/research/mariecurieactions/</a:t>
            </a:r>
            <a:endParaRPr lang="en-US" dirty="0"/>
          </a:p>
          <a:p>
            <a:endParaRPr lang="en-US" dirty="0"/>
          </a:p>
          <a:p>
            <a:r>
              <a:rPr lang="en-US" sz="1600" dirty="0"/>
              <a:t>Contact: </a:t>
            </a:r>
            <a:r>
              <a:rPr lang="en-IE" sz="1600" dirty="0">
                <a:hlinkClick r:id="rId3"/>
              </a:rPr>
              <a:t>EAC-MARIE-SKLODOWSKA-CURIE-ACTIONS@ec.europa.eu</a:t>
            </a:r>
            <a:r>
              <a:rPr lang="en-IE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422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MSCA: Key features</a:t>
            </a:r>
            <a:endParaRPr lang="fr-B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A4F198-8CDE-472D-8916-8C15AE2110F7}"/>
              </a:ext>
            </a:extLst>
          </p:cNvPr>
          <p:cNvGrpSpPr/>
          <p:nvPr/>
        </p:nvGrpSpPr>
        <p:grpSpPr>
          <a:xfrm>
            <a:off x="1032195" y="1139536"/>
            <a:ext cx="7079609" cy="4078971"/>
            <a:chOff x="380641" y="1308815"/>
            <a:chExt cx="8229600" cy="4741547"/>
          </a:xfrm>
        </p:grpSpPr>
        <p:graphicFrame>
          <p:nvGraphicFramePr>
            <p:cNvPr id="5" name="Content Placeholder 4">
              <a:extLst>
                <a:ext uri="{FF2B5EF4-FFF2-40B4-BE49-F238E27FC236}">
                  <a16:creationId xmlns:a16="http://schemas.microsoft.com/office/drawing/2014/main" id="{465B8AAF-DBD9-4123-84AA-2C7F0B6DF01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80641" y="1341291"/>
            <a:ext cx="8229600" cy="47090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51EB7B-FEB5-414E-B019-0E866203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584" y="1524648"/>
              <a:ext cx="725440" cy="725440"/>
            </a:xfrm>
            <a:prstGeom prst="rect">
              <a:avLst/>
            </a:prstGeom>
          </p:spPr>
        </p:pic>
        <p:pic>
          <p:nvPicPr>
            <p:cNvPr id="7" name="Picture 4" descr="C:\Users\ravetju\AppData\Local\Temp\1\earth.png">
              <a:extLst>
                <a:ext uri="{FF2B5EF4-FFF2-40B4-BE49-F238E27FC236}">
                  <a16:creationId xmlns:a16="http://schemas.microsoft.com/office/drawing/2014/main" id="{AFA547B1-DD46-4CC4-A3B4-FD0AEB150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583" y="1484176"/>
              <a:ext cx="732126" cy="73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AF3433-C5F3-4B24-84B3-853A97CC4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586" y="3768449"/>
              <a:ext cx="886859" cy="9721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5D50BA-B8AB-4DDA-9273-F1BB6E807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4" y="3717034"/>
              <a:ext cx="982829" cy="10749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0C221F-ADA7-4D0A-B54B-78B4E1873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30" y="3768449"/>
              <a:ext cx="946238" cy="9462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0B83CA-9378-41A1-8F5E-33721BDE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985" y="1308815"/>
              <a:ext cx="1050928" cy="105092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DAF034-1835-4C8D-9739-39FECB04AAB6}"/>
              </a:ext>
            </a:extLst>
          </p:cNvPr>
          <p:cNvSpPr txBox="1"/>
          <p:nvPr/>
        </p:nvSpPr>
        <p:spPr>
          <a:xfrm>
            <a:off x="704849" y="5322754"/>
            <a:ext cx="7267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800" dirty="0"/>
              <a:t> MSCA budget under Horizon Europe: </a:t>
            </a:r>
            <a:r>
              <a:rPr lang="en-GB" sz="1800" b="1" dirty="0">
                <a:solidFill>
                  <a:srgbClr val="8D216B"/>
                </a:solidFill>
              </a:rPr>
              <a:t>6,6B€</a:t>
            </a:r>
            <a:endParaRPr lang="en-GB" b="1" dirty="0">
              <a:solidFill>
                <a:srgbClr val="8D216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1" dirty="0"/>
              <a:t> </a:t>
            </a:r>
            <a:r>
              <a:rPr lang="en-GB" sz="1800" b="1" dirty="0">
                <a:solidFill>
                  <a:srgbClr val="8D216B"/>
                </a:solidFill>
              </a:rPr>
              <a:t>Excellent Science (Pillar 1)</a:t>
            </a:r>
            <a:r>
              <a:rPr lang="en-GB" sz="1800" dirty="0">
                <a:solidFill>
                  <a:srgbClr val="8D216B"/>
                </a:solidFill>
              </a:rPr>
              <a:t>: </a:t>
            </a:r>
            <a:r>
              <a:rPr lang="en-GB" sz="1800" dirty="0"/>
              <a:t>reinforcing and extending the excellence of the EU’s science base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800" b="1" dirty="0"/>
              <a:t> </a:t>
            </a:r>
            <a:r>
              <a:rPr lang="fr-BE" sz="1800" b="1" dirty="0">
                <a:solidFill>
                  <a:srgbClr val="8D216B"/>
                </a:solidFill>
              </a:rPr>
              <a:t>Worldwide</a:t>
            </a:r>
            <a:r>
              <a:rPr lang="fr-BE" sz="1800" dirty="0"/>
              <a:t> </a:t>
            </a:r>
            <a:r>
              <a:rPr lang="fr-BE" sz="1800" dirty="0" err="1"/>
              <a:t>geographic</a:t>
            </a:r>
            <a:r>
              <a:rPr lang="fr-BE" sz="1800" dirty="0"/>
              <a:t> </a:t>
            </a:r>
            <a:r>
              <a:rPr lang="fr-BE" sz="1800" dirty="0" err="1"/>
              <a:t>coverage</a:t>
            </a:r>
            <a:endParaRPr lang="fr-BE" sz="1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132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783EA3B-0C83-4517-ACAE-BEC568E92814}"/>
              </a:ext>
            </a:extLst>
          </p:cNvPr>
          <p:cNvSpPr txBox="1">
            <a:spLocks/>
          </p:cNvSpPr>
          <p:nvPr/>
        </p:nvSpPr>
        <p:spPr>
          <a:xfrm>
            <a:off x="685949" y="574714"/>
            <a:ext cx="8349192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EC Square Sans Pro Medium" panose="020B0500000000020004" pitchFamily="34" charset="0"/>
              </a:rPr>
              <a:t>Key figures (2014-2020)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CC8228C-CC79-45DA-A384-46AC07821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395682"/>
              </p:ext>
            </p:extLst>
          </p:nvPr>
        </p:nvGraphicFramePr>
        <p:xfrm>
          <a:off x="939720" y="811266"/>
          <a:ext cx="7264560" cy="523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81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2C156F7-FDC7-4BBE-8358-ACEDD6913092}"/>
              </a:ext>
            </a:extLst>
          </p:cNvPr>
          <p:cNvSpPr txBox="1">
            <a:spLocks/>
          </p:cNvSpPr>
          <p:nvPr/>
        </p:nvSpPr>
        <p:spPr>
          <a:xfrm>
            <a:off x="708584" y="611143"/>
            <a:ext cx="8006367" cy="4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8D216B"/>
                </a:solidFill>
                <a:latin typeface="EC Square Sans Pro Medium" panose="020B0500000000020004" pitchFamily="34" charset="0"/>
                <a:ea typeface="+mj-ea"/>
                <a:cs typeface="+mj-cs"/>
              </a:defRPr>
            </a:lvl1pPr>
          </a:lstStyle>
          <a:p>
            <a:r>
              <a:rPr lang="fr-BE" dirty="0"/>
              <a:t>The MSCA Actions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85B368-3CB0-4EB1-819C-03CC898D6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43496"/>
              </p:ext>
            </p:extLst>
          </p:nvPr>
        </p:nvGraphicFramePr>
        <p:xfrm>
          <a:off x="600890" y="1235641"/>
          <a:ext cx="8114061" cy="477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0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329B-AC00-4A8D-A7A8-032A32FA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MSCA Postdoctoral </a:t>
            </a:r>
            <a:r>
              <a:rPr lang="fr-BE" dirty="0" err="1"/>
              <a:t>Fellowships</a:t>
            </a:r>
            <a:r>
              <a:rPr lang="fr-BE" dirty="0"/>
              <a:t>: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?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BC32C2-D0F8-4E9F-B7EB-98FB4FF6F340}"/>
              </a:ext>
            </a:extLst>
          </p:cNvPr>
          <p:cNvSpPr txBox="1">
            <a:spLocks/>
          </p:cNvSpPr>
          <p:nvPr/>
        </p:nvSpPr>
        <p:spPr>
          <a:xfrm>
            <a:off x="838200" y="1368000"/>
            <a:ext cx="7604760" cy="533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sz="2000" dirty="0">
                <a:solidFill>
                  <a:srgbClr val="931680"/>
                </a:solidFill>
                <a:latin typeface="Arial"/>
              </a:rPr>
              <a:t>Individual </a:t>
            </a:r>
            <a:r>
              <a:rPr lang="en-US" sz="2000" dirty="0">
                <a:solidFill>
                  <a:srgbClr val="8D216B"/>
                </a:solidFill>
                <a:latin typeface="Arial"/>
              </a:rPr>
              <a:t>fellowships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sz="2000" b="0" dirty="0">
                <a:solidFill>
                  <a:srgbClr val="4D4D4D"/>
                </a:solidFill>
                <a:latin typeface="Arial"/>
              </a:rPr>
              <a:t>to support excellent postdoctoral researchers in </a:t>
            </a:r>
            <a:r>
              <a:rPr lang="en-US" sz="2000" dirty="0">
                <a:solidFill>
                  <a:srgbClr val="8D216B"/>
                </a:solidFill>
                <a:latin typeface="Arial"/>
              </a:rPr>
              <a:t>all fields of research</a:t>
            </a:r>
            <a:r>
              <a:rPr lang="en-US" sz="2000" b="0" dirty="0">
                <a:solidFill>
                  <a:srgbClr val="4D4D4D"/>
                </a:solidFill>
                <a:latin typeface="Arial"/>
              </a:rPr>
              <a:t>.</a:t>
            </a: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endParaRPr lang="en-US" sz="2000" b="0" dirty="0">
              <a:solidFill>
                <a:srgbClr val="4D4D4D"/>
              </a:solidFill>
              <a:latin typeface="Arial"/>
            </a:endParaRP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sz="2000" dirty="0">
                <a:solidFill>
                  <a:srgbClr val="004494"/>
                </a:solidFill>
                <a:latin typeface="Arial"/>
              </a:rPr>
              <a:t>Main objectives </a:t>
            </a:r>
          </a:p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931680"/>
                </a:solidFill>
                <a:latin typeface="Arial"/>
              </a:rPr>
              <a:t>Foster excellence </a:t>
            </a:r>
            <a:r>
              <a:rPr lang="en-US" sz="2000" b="0" dirty="0">
                <a:solidFill>
                  <a:srgbClr val="4D4D4D"/>
                </a:solidFill>
                <a:latin typeface="Arial"/>
              </a:rPr>
              <a:t>through implementation of research project</a:t>
            </a:r>
          </a:p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US" sz="2000" b="0" dirty="0">
                <a:solidFill>
                  <a:srgbClr val="4D4D4D"/>
                </a:solidFill>
                <a:latin typeface="Arial"/>
              </a:rPr>
              <a:t>Enhance the </a:t>
            </a:r>
            <a:r>
              <a:rPr lang="en-US" sz="2000" dirty="0">
                <a:solidFill>
                  <a:srgbClr val="931680"/>
                </a:solidFill>
                <a:latin typeface="Arial"/>
              </a:rPr>
              <a:t>creative and innovative potential </a:t>
            </a:r>
            <a:r>
              <a:rPr lang="en-US" sz="2000" b="0" dirty="0">
                <a:solidFill>
                  <a:srgbClr val="4D4D4D"/>
                </a:solidFill>
                <a:latin typeface="Arial"/>
              </a:rPr>
              <a:t>of researchers holding a PhD (training on transferable skills &amp; career development)</a:t>
            </a:r>
          </a:p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US" sz="2000" b="0" dirty="0">
                <a:solidFill>
                  <a:srgbClr val="4D4D4D"/>
                </a:solidFill>
                <a:latin typeface="Arial"/>
              </a:rPr>
              <a:t>Focus on </a:t>
            </a:r>
            <a:r>
              <a:rPr lang="en-US" sz="2000" dirty="0">
                <a:solidFill>
                  <a:srgbClr val="931680"/>
                </a:solidFill>
                <a:latin typeface="Arial"/>
              </a:rPr>
              <a:t>I3</a:t>
            </a:r>
            <a:r>
              <a:rPr lang="en-US" sz="2000" b="0" dirty="0">
                <a:solidFill>
                  <a:srgbClr val="4D4D4D"/>
                </a:solidFill>
                <a:latin typeface="Arial"/>
              </a:rPr>
              <a:t> (international, inter-sectoral, interdisciplinary) mobility </a:t>
            </a:r>
          </a:p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US" sz="2000" b="0" dirty="0">
                <a:solidFill>
                  <a:srgbClr val="4D4D4D"/>
                </a:solidFill>
                <a:latin typeface="Arial"/>
              </a:rPr>
              <a:t>Bridges and </a:t>
            </a:r>
            <a:r>
              <a:rPr lang="en-US" sz="2000" dirty="0">
                <a:solidFill>
                  <a:srgbClr val="931680"/>
                </a:solidFill>
                <a:latin typeface="Arial"/>
              </a:rPr>
              <a:t>exposure to the non-academic sector </a:t>
            </a:r>
          </a:p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931680"/>
                </a:solidFill>
                <a:latin typeface="Arial"/>
              </a:rPr>
              <a:t>Career development </a:t>
            </a:r>
            <a:r>
              <a:rPr lang="en-US" sz="2000" b="0" dirty="0">
                <a:solidFill>
                  <a:srgbClr val="4D4D4D"/>
                </a:solidFill>
                <a:latin typeface="Arial"/>
              </a:rPr>
              <a:t>of researchers.</a:t>
            </a: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endParaRPr lang="en-US" sz="900" b="0" dirty="0">
              <a:solidFill>
                <a:srgbClr val="4D4D4D"/>
              </a:solidFill>
              <a:latin typeface="Arial"/>
            </a:endParaRP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sz="2400" dirty="0">
                <a:solidFill>
                  <a:srgbClr val="004494"/>
                </a:solidFill>
                <a:latin typeface="Arial"/>
              </a:rPr>
              <a:t>Next call: 12</a:t>
            </a:r>
            <a:r>
              <a:rPr lang="en-US" sz="2400" baseline="30000" dirty="0">
                <a:solidFill>
                  <a:srgbClr val="004494"/>
                </a:solidFill>
                <a:latin typeface="Arial"/>
              </a:rPr>
              <a:t>th</a:t>
            </a:r>
            <a:r>
              <a:rPr lang="en-US" sz="2400" dirty="0">
                <a:solidFill>
                  <a:srgbClr val="004494"/>
                </a:solidFill>
                <a:latin typeface="Arial"/>
              </a:rPr>
              <a:t> May-14</a:t>
            </a:r>
            <a:r>
              <a:rPr lang="en-US" sz="2400" baseline="30000" dirty="0">
                <a:solidFill>
                  <a:srgbClr val="004494"/>
                </a:solidFill>
                <a:latin typeface="Arial"/>
              </a:rPr>
              <a:t>th</a:t>
            </a:r>
            <a:r>
              <a:rPr lang="en-US" sz="2400" dirty="0">
                <a:solidFill>
                  <a:srgbClr val="004494"/>
                </a:solidFill>
                <a:latin typeface="Arial"/>
              </a:rPr>
              <a:t> Sept. 2022</a:t>
            </a:r>
          </a:p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endParaRPr lang="en-US" sz="2000" dirty="0">
              <a:solidFill>
                <a:srgbClr val="93168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65333-C474-4FDB-94B8-3FA54C2D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2" y="5693553"/>
            <a:ext cx="763466" cy="7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329B-AC00-4A8D-A7A8-032A32FA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Dr.</a:t>
            </a:r>
            <a:r>
              <a:rPr lang="en-IE" dirty="0"/>
              <a:t> Priya </a:t>
            </a:r>
            <a:r>
              <a:rPr lang="en-IE" dirty="0" err="1"/>
              <a:t>Satalkar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BC32C2-D0F8-4E9F-B7EB-98FB4FF6F340}"/>
              </a:ext>
            </a:extLst>
          </p:cNvPr>
          <p:cNvSpPr txBox="1">
            <a:spLocks/>
          </p:cNvSpPr>
          <p:nvPr/>
        </p:nvSpPr>
        <p:spPr>
          <a:xfrm>
            <a:off x="699796" y="1368001"/>
            <a:ext cx="8025104" cy="383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Postdoctoral Fellowships</a:t>
            </a: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Project: </a:t>
            </a:r>
            <a:r>
              <a:rPr lang="en-US" b="0" u="sng" dirty="0" err="1">
                <a:solidFill>
                  <a:srgbClr val="005B9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Faminart</a:t>
            </a: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2020-Dec 2021</a:t>
            </a: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(€172k funding)</a:t>
            </a:r>
            <a:endParaRPr lang="en-US" b="0" i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Ghent University (Belgium)</a:t>
            </a: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endParaRPr lang="en-US" sz="2000" b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Clr>
                <a:srgbClr val="931680"/>
              </a:buClr>
            </a:pPr>
            <a:r>
              <a:rPr lang="en-US" b="0" dirty="0">
                <a:solidFill>
                  <a:srgbClr val="4D4D4D"/>
                </a:solidFill>
                <a:latin typeface="Arial"/>
              </a:rPr>
              <a:t>“</a:t>
            </a:r>
            <a:r>
              <a:rPr lang="en-US" b="0" i="1" dirty="0">
                <a:solidFill>
                  <a:srgbClr val="4D4D4D"/>
                </a:solidFill>
                <a:latin typeface="Arial"/>
              </a:rPr>
              <a:t>MSCA has created new opportunities for me and helped expand my professional networks in university and at a European and global level. My four-month secondment at the WHO Geneva gave me a unique vantage point to observe how scientific evidence can shape global health priorities and policies.”</a:t>
            </a:r>
            <a:endParaRPr lang="en-US" sz="2000" b="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47D60-C956-4D1B-A6FE-94C120772912}"/>
              </a:ext>
            </a:extLst>
          </p:cNvPr>
          <p:cNvSpPr txBox="1"/>
          <p:nvPr/>
        </p:nvSpPr>
        <p:spPr>
          <a:xfrm>
            <a:off x="699796" y="5215810"/>
            <a:ext cx="802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completing her MSCA project, she has received funding from the Flanders Research Foundation (FWO) to continue to explore the ethics of family creation and medically assisted reproduction.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D90D3A-3775-44E1-856A-AD69B2A9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60" y="612532"/>
            <a:ext cx="4420178" cy="25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A866A9-730A-49D9-8338-1A8E52E70529}"/>
              </a:ext>
            </a:extLst>
          </p:cNvPr>
          <p:cNvSpPr txBox="1">
            <a:spLocks/>
          </p:cNvSpPr>
          <p:nvPr/>
        </p:nvSpPr>
        <p:spPr>
          <a:xfrm>
            <a:off x="838200" y="482860"/>
            <a:ext cx="7787640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EC Square Sans Pro Medium" panose="020B0500000000020004" pitchFamily="34" charset="0"/>
              </a:rPr>
              <a:t>Two types of MSCA Postdoctoral Fellowships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34319-AF6C-4562-BDF1-AF724BF50E32}"/>
              </a:ext>
            </a:extLst>
          </p:cNvPr>
          <p:cNvSpPr txBox="1"/>
          <p:nvPr/>
        </p:nvSpPr>
        <p:spPr>
          <a:xfrm>
            <a:off x="689604" y="1715942"/>
            <a:ext cx="3150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494"/>
                </a:solidFill>
              </a:rPr>
              <a:t>European Fellowships</a:t>
            </a:r>
          </a:p>
          <a:p>
            <a:pPr algn="ctr"/>
            <a:r>
              <a:rPr lang="en-US" sz="2000" dirty="0">
                <a:solidFill>
                  <a:srgbClr val="4D4D4D"/>
                </a:solidFill>
              </a:rPr>
              <a:t>(12-24 months)</a:t>
            </a:r>
            <a:endParaRPr lang="en-IE" sz="2000" dirty="0">
              <a:solidFill>
                <a:srgbClr val="4D4D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4D372-5174-4ECF-980A-066EEAAC67F1}"/>
              </a:ext>
            </a:extLst>
          </p:cNvPr>
          <p:cNvSpPr txBox="1"/>
          <p:nvPr/>
        </p:nvSpPr>
        <p:spPr>
          <a:xfrm>
            <a:off x="4924574" y="1715942"/>
            <a:ext cx="364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494"/>
                </a:solidFill>
              </a:rPr>
              <a:t>Global Fellowships</a:t>
            </a:r>
          </a:p>
          <a:p>
            <a:pPr algn="ctr"/>
            <a:r>
              <a:rPr lang="en-US" sz="2000" dirty="0">
                <a:solidFill>
                  <a:srgbClr val="4D4D4D"/>
                </a:solidFill>
              </a:rPr>
              <a:t>(12-24 months) + (12 months return phase)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3ED0D4F-6B77-4895-9635-A86DBE652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33" y="3381275"/>
            <a:ext cx="1544079" cy="1015661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ADAFBE22-0CC5-462A-B9AC-BB02CB652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4" y="4063304"/>
            <a:ext cx="1544078" cy="101566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6152667C-6CD6-45CD-B3D1-FCAAA947D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43" y="3370096"/>
            <a:ext cx="1544081" cy="1015662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AD6354-173C-4D42-82B8-A751DF6DC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9" y="2842722"/>
            <a:ext cx="1097280" cy="1097280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AB33E9-76FC-4E50-B776-7836E5561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03" y="3289186"/>
            <a:ext cx="1097280" cy="109728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FDDE68-6D25-4C23-AA44-0CE465EC1E69}"/>
              </a:ext>
            </a:extLst>
          </p:cNvPr>
          <p:cNvCxnSpPr>
            <a:cxnSpLocks/>
          </p:cNvCxnSpPr>
          <p:nvPr/>
        </p:nvCxnSpPr>
        <p:spPr>
          <a:xfrm>
            <a:off x="1640208" y="3448928"/>
            <a:ext cx="1309938" cy="400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5F5982-067C-467E-9E11-5F0E28A4BC37}"/>
              </a:ext>
            </a:extLst>
          </p:cNvPr>
          <p:cNvCxnSpPr>
            <a:cxnSpLocks/>
          </p:cNvCxnSpPr>
          <p:nvPr/>
        </p:nvCxnSpPr>
        <p:spPr>
          <a:xfrm flipV="1">
            <a:off x="1628214" y="4071190"/>
            <a:ext cx="1321932" cy="4777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BCA7A5-8542-46E8-8568-038422E9DAEB}"/>
              </a:ext>
            </a:extLst>
          </p:cNvPr>
          <p:cNvCxnSpPr/>
          <p:nvPr/>
        </p:nvCxnSpPr>
        <p:spPr>
          <a:xfrm>
            <a:off x="6185926" y="3714866"/>
            <a:ext cx="126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450D80-712A-43E6-A687-38EFC42A568C}"/>
              </a:ext>
            </a:extLst>
          </p:cNvPr>
          <p:cNvCxnSpPr>
            <a:cxnSpLocks/>
          </p:cNvCxnSpPr>
          <p:nvPr/>
        </p:nvCxnSpPr>
        <p:spPr>
          <a:xfrm flipH="1">
            <a:off x="6185926" y="4052125"/>
            <a:ext cx="126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F3E923-2528-4FE6-8A15-BA357A9EAF13}"/>
              </a:ext>
            </a:extLst>
          </p:cNvPr>
          <p:cNvSpPr txBox="1"/>
          <p:nvPr/>
        </p:nvSpPr>
        <p:spPr>
          <a:xfrm>
            <a:off x="203933" y="3778611"/>
            <a:ext cx="180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/>
              <a:t>Any</a:t>
            </a:r>
            <a:r>
              <a:rPr lang="fr-BE" sz="1600" dirty="0"/>
              <a:t> </a:t>
            </a:r>
            <a:r>
              <a:rPr lang="fr-BE" sz="1600" dirty="0" err="1"/>
              <a:t>nationality</a:t>
            </a:r>
            <a:endParaRPr lang="en-IE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0B8353-97E8-49F8-91C3-BEF20D9314BE}"/>
              </a:ext>
            </a:extLst>
          </p:cNvPr>
          <p:cNvSpPr txBox="1"/>
          <p:nvPr/>
        </p:nvSpPr>
        <p:spPr>
          <a:xfrm rot="1045796">
            <a:off x="1610949" y="3291471"/>
            <a:ext cx="180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Move to MS/AC</a:t>
            </a:r>
            <a:endParaRPr lang="en-IE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ADAB0C-62DB-4E31-8D2F-761F6C54E8F7}"/>
              </a:ext>
            </a:extLst>
          </p:cNvPr>
          <p:cNvSpPr txBox="1"/>
          <p:nvPr/>
        </p:nvSpPr>
        <p:spPr>
          <a:xfrm rot="20351911">
            <a:off x="1505633" y="4371559"/>
            <a:ext cx="180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Move country</a:t>
            </a:r>
            <a:endParaRPr lang="en-IE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8442E-2EAF-49AE-A432-539F9D04C9BD}"/>
              </a:ext>
            </a:extLst>
          </p:cNvPr>
          <p:cNvSpPr txBox="1"/>
          <p:nvPr/>
        </p:nvSpPr>
        <p:spPr>
          <a:xfrm>
            <a:off x="6267285" y="3291472"/>
            <a:ext cx="109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/>
              <a:t>outgoing</a:t>
            </a:r>
            <a:endParaRPr lang="en-IE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011FA1-F5AB-41F6-808D-D8543778FE35}"/>
              </a:ext>
            </a:extLst>
          </p:cNvPr>
          <p:cNvSpPr txBox="1"/>
          <p:nvPr/>
        </p:nvSpPr>
        <p:spPr>
          <a:xfrm>
            <a:off x="6206203" y="4140547"/>
            <a:ext cx="109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return</a:t>
            </a:r>
            <a:endParaRPr lang="en-IE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9AFCF3-BAE7-4048-AF56-95DBB05EA247}"/>
              </a:ext>
            </a:extLst>
          </p:cNvPr>
          <p:cNvSpPr txBox="1"/>
          <p:nvPr/>
        </p:nvSpPr>
        <p:spPr>
          <a:xfrm>
            <a:off x="2980434" y="3138974"/>
            <a:ext cx="109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MS/AC</a:t>
            </a:r>
            <a:endParaRPr lang="en-IE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1645AA-D851-447B-88FD-40BEC82D6486}"/>
              </a:ext>
            </a:extLst>
          </p:cNvPr>
          <p:cNvSpPr txBox="1"/>
          <p:nvPr/>
        </p:nvSpPr>
        <p:spPr>
          <a:xfrm>
            <a:off x="5087046" y="3122195"/>
            <a:ext cx="109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MS/AC</a:t>
            </a:r>
            <a:endParaRPr lang="en-IE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D0226-3027-444B-814C-34910A101C4D}"/>
              </a:ext>
            </a:extLst>
          </p:cNvPr>
          <p:cNvSpPr txBox="1"/>
          <p:nvPr/>
        </p:nvSpPr>
        <p:spPr>
          <a:xfrm>
            <a:off x="7452951" y="3091309"/>
            <a:ext cx="109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TC</a:t>
            </a:r>
            <a:endParaRPr lang="en-IE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32F5BA-53C8-46F3-89A2-FD5B40D41ECD}"/>
              </a:ext>
            </a:extLst>
          </p:cNvPr>
          <p:cNvSpPr txBox="1"/>
          <p:nvPr/>
        </p:nvSpPr>
        <p:spPr>
          <a:xfrm>
            <a:off x="610139" y="5411160"/>
            <a:ext cx="77966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Proposals accepted in </a:t>
            </a:r>
            <a:r>
              <a:rPr lang="en-US" sz="2000" b="1" dirty="0">
                <a:solidFill>
                  <a:srgbClr val="8D216B"/>
                </a:solidFill>
                <a:latin typeface="Arial"/>
              </a:rPr>
              <a:t>all fields of research</a:t>
            </a:r>
            <a:r>
              <a:rPr lang="en-US" sz="2000" dirty="0">
                <a:solidFill>
                  <a:srgbClr val="4D4D4D"/>
                </a:solidFill>
                <a:latin typeface="Arial"/>
              </a:rPr>
              <a:t>, including Euratom</a:t>
            </a:r>
          </a:p>
          <a:p>
            <a:pPr marL="342900" lvl="1" indent="-342900"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4D4D4D"/>
                </a:solidFill>
                <a:latin typeface="Arial"/>
              </a:rPr>
              <a:t>Proposals submitted to one of </a:t>
            </a:r>
            <a:r>
              <a:rPr lang="en-US" sz="2000" b="1" dirty="0">
                <a:solidFill>
                  <a:srgbClr val="8D216B"/>
                </a:solidFill>
                <a:latin typeface="Arial"/>
              </a:rPr>
              <a:t>eight scientific </a:t>
            </a:r>
          </a:p>
          <a:p>
            <a:pPr marL="271463" lvl="1">
              <a:spcAft>
                <a:spcPts val="600"/>
              </a:spcAft>
              <a:buClr>
                <a:srgbClr val="931680"/>
              </a:buClr>
            </a:pPr>
            <a:r>
              <a:rPr lang="en-US" sz="2000" b="1" dirty="0">
                <a:solidFill>
                  <a:srgbClr val="8D216B"/>
                </a:solidFill>
                <a:latin typeface="Arial"/>
              </a:rPr>
              <a:t>panels </a:t>
            </a:r>
          </a:p>
        </p:txBody>
      </p:sp>
    </p:spTree>
    <p:extLst>
      <p:ext uri="{BB962C8B-B14F-4D97-AF65-F5344CB8AC3E}">
        <p14:creationId xmlns:p14="http://schemas.microsoft.com/office/powerpoint/2010/main" val="53086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9254-9554-4946-BF0E-8D4D68EE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Optional</a:t>
            </a:r>
            <a:r>
              <a:rPr lang="fr-BE" dirty="0"/>
              <a:t> </a:t>
            </a:r>
            <a:r>
              <a:rPr lang="fr-BE" dirty="0" err="1"/>
              <a:t>features</a:t>
            </a:r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4369DA-E7F1-49F7-8C23-8F30BC59C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25514"/>
              </p:ext>
            </p:extLst>
          </p:nvPr>
        </p:nvGraphicFramePr>
        <p:xfrm>
          <a:off x="628650" y="1468438"/>
          <a:ext cx="7886700" cy="444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71718692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66776112"/>
                    </a:ext>
                  </a:extLst>
                </a:gridCol>
              </a:tblGrid>
              <a:tr h="1109309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err="1"/>
                        <a:t>Secondment</a:t>
                      </a:r>
                      <a:r>
                        <a:rPr lang="fr-BE" sz="2800" dirty="0"/>
                        <a:t>(s)</a:t>
                      </a:r>
                      <a:endParaRPr lang="en-IE" sz="2800" dirty="0"/>
                    </a:p>
                  </a:txBody>
                  <a:tcPr anchor="ctr">
                    <a:solidFill>
                      <a:srgbClr val="8D2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/>
                        <a:t>Non-</a:t>
                      </a:r>
                      <a:r>
                        <a:rPr lang="fr-BE" sz="2800" dirty="0" err="1"/>
                        <a:t>academic</a:t>
                      </a:r>
                      <a:r>
                        <a:rPr lang="fr-BE" sz="2800" dirty="0"/>
                        <a:t> placement</a:t>
                      </a:r>
                      <a:endParaRPr lang="en-IE" sz="2800" dirty="0"/>
                    </a:p>
                  </a:txBody>
                  <a:tcPr anchor="ctr">
                    <a:solidFill>
                      <a:srgbClr val="8D21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95485"/>
                  </a:ext>
                </a:extLst>
              </a:tr>
              <a:tr h="435374">
                <a:tc>
                  <a:txBody>
                    <a:bodyPr/>
                    <a:lstStyle/>
                    <a:p>
                      <a:r>
                        <a:rPr lang="fr-BE" dirty="0"/>
                        <a:t>Worldwide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EU MS or AC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49151"/>
                  </a:ext>
                </a:extLst>
              </a:tr>
              <a:tr h="435374">
                <a:tc>
                  <a:txBody>
                    <a:bodyPr/>
                    <a:lstStyle/>
                    <a:p>
                      <a:r>
                        <a:rPr lang="fr-BE" dirty="0" err="1"/>
                        <a:t>Any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sector</a:t>
                      </a:r>
                      <a:r>
                        <a:rPr lang="fr-BE" dirty="0"/>
                        <a:t> (</a:t>
                      </a:r>
                      <a:r>
                        <a:rPr lang="fr-BE" dirty="0" err="1"/>
                        <a:t>academic</a:t>
                      </a:r>
                      <a:r>
                        <a:rPr lang="fr-BE" dirty="0"/>
                        <a:t> or non-</a:t>
                      </a:r>
                      <a:r>
                        <a:rPr lang="fr-BE" dirty="0" err="1"/>
                        <a:t>academic</a:t>
                      </a:r>
                      <a:r>
                        <a:rPr lang="fr-BE" dirty="0"/>
                        <a:t>)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Non-</a:t>
                      </a:r>
                      <a:r>
                        <a:rPr lang="fr-BE" dirty="0" err="1"/>
                        <a:t>academic</a:t>
                      </a:r>
                      <a:r>
                        <a:rPr lang="fr-BE" dirty="0"/>
                        <a:t> ONLY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28620"/>
                  </a:ext>
                </a:extLst>
              </a:tr>
              <a:tr h="908777">
                <a:tc>
                  <a:txBody>
                    <a:bodyPr/>
                    <a:lstStyle/>
                    <a:p>
                      <a:r>
                        <a:rPr lang="fr-BE" dirty="0" err="1"/>
                        <a:t>Anytime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during</a:t>
                      </a:r>
                      <a:r>
                        <a:rPr lang="fr-BE" dirty="0"/>
                        <a:t> the </a:t>
                      </a:r>
                      <a:r>
                        <a:rPr lang="fr-BE" dirty="0" err="1"/>
                        <a:t>fellowship</a:t>
                      </a:r>
                      <a:r>
                        <a:rPr lang="fr-BE" dirty="0"/>
                        <a:t> </a:t>
                      </a:r>
                    </a:p>
                    <a:p>
                      <a:r>
                        <a:rPr lang="fr-BE" dirty="0"/>
                        <a:t>For Global </a:t>
                      </a:r>
                      <a:r>
                        <a:rPr lang="fr-BE" dirty="0" err="1"/>
                        <a:t>Fellowships</a:t>
                      </a:r>
                      <a:r>
                        <a:rPr lang="fr-BE" dirty="0"/>
                        <a:t>, </a:t>
                      </a:r>
                      <a:r>
                        <a:rPr lang="fr-BE" dirty="0" err="1"/>
                        <a:t>during</a:t>
                      </a:r>
                      <a:r>
                        <a:rPr lang="fr-BE" dirty="0"/>
                        <a:t> </a:t>
                      </a:r>
                      <a:r>
                        <a:rPr lang="fr-BE" b="1" dirty="0" err="1"/>
                        <a:t>outgoing</a:t>
                      </a:r>
                      <a:r>
                        <a:rPr lang="fr-BE" b="1" dirty="0"/>
                        <a:t> phase ONLY</a:t>
                      </a:r>
                      <a:endParaRPr lang="en-IE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After</a:t>
                      </a:r>
                      <a:r>
                        <a:rPr lang="fr-BE" dirty="0"/>
                        <a:t> the standard </a:t>
                      </a:r>
                      <a:r>
                        <a:rPr lang="fr-BE" dirty="0" err="1"/>
                        <a:t>fellowship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period</a:t>
                      </a:r>
                      <a:r>
                        <a:rPr lang="fr-BE" dirty="0"/>
                        <a:t> (i.e. 12, 24, 36 </a:t>
                      </a:r>
                      <a:r>
                        <a:rPr lang="fr-BE" dirty="0" err="1"/>
                        <a:t>months</a:t>
                      </a:r>
                      <a:r>
                        <a:rPr lang="fr-BE" dirty="0"/>
                        <a:t> + 6 </a:t>
                      </a:r>
                      <a:r>
                        <a:rPr lang="fr-BE" dirty="0" err="1"/>
                        <a:t>months</a:t>
                      </a:r>
                      <a:r>
                        <a:rPr lang="fr-BE" dirty="0"/>
                        <a:t>)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57428"/>
                  </a:ext>
                </a:extLst>
              </a:tr>
              <a:tr h="594015">
                <a:tc>
                  <a:txBody>
                    <a:bodyPr/>
                    <a:lstStyle/>
                    <a:p>
                      <a:r>
                        <a:rPr lang="fr-BE" dirty="0"/>
                        <a:t>1/3rd of standard </a:t>
                      </a:r>
                      <a:r>
                        <a:rPr lang="fr-BE" dirty="0" err="1"/>
                        <a:t>fellowship</a:t>
                      </a:r>
                      <a:r>
                        <a:rPr lang="fr-BE" dirty="0"/>
                        <a:t> duration (single or </a:t>
                      </a:r>
                      <a:r>
                        <a:rPr lang="fr-BE" dirty="0" err="1"/>
                        <a:t>several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mobilities</a:t>
                      </a:r>
                      <a:r>
                        <a:rPr lang="fr-BE" dirty="0"/>
                        <a:t>)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Max 6 </a:t>
                      </a:r>
                      <a:r>
                        <a:rPr lang="fr-BE" dirty="0" err="1"/>
                        <a:t>months</a:t>
                      </a:r>
                      <a:r>
                        <a:rPr lang="fr-BE" dirty="0"/>
                        <a:t>, single placement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09824"/>
                  </a:ext>
                </a:extLst>
              </a:tr>
              <a:tr h="594015">
                <a:tc>
                  <a:txBody>
                    <a:bodyPr/>
                    <a:lstStyle/>
                    <a:p>
                      <a:r>
                        <a:rPr lang="en-US" dirty="0"/>
                        <a:t>No letter of commitment needed</a:t>
                      </a:r>
                      <a:endParaRPr lang="en-IE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Letter</a:t>
                      </a:r>
                      <a:r>
                        <a:rPr lang="fr-BE" dirty="0"/>
                        <a:t> of </a:t>
                      </a:r>
                      <a:r>
                        <a:rPr lang="fr-BE" dirty="0" err="1"/>
                        <a:t>commitment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from</a:t>
                      </a:r>
                      <a:r>
                        <a:rPr lang="fr-BE" dirty="0"/>
                        <a:t> host organisation to </a:t>
                      </a:r>
                      <a:r>
                        <a:rPr lang="fr-BE" dirty="0" err="1"/>
                        <a:t>submit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with</a:t>
                      </a:r>
                      <a:r>
                        <a:rPr lang="fr-BE" dirty="0"/>
                        <a:t> the </a:t>
                      </a:r>
                      <a:r>
                        <a:rPr lang="fr-BE" dirty="0" err="1"/>
                        <a:t>proposal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2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5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26676</TotalTime>
  <Words>2189</Words>
  <Application>Microsoft Office PowerPoint</Application>
  <PresentationFormat>On-screen Show (4:3)</PresentationFormat>
  <Paragraphs>295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EC Square Sans Pro</vt:lpstr>
      <vt:lpstr>EC Square Sans Pro Medium</vt:lpstr>
      <vt:lpstr>Wingdings</vt:lpstr>
      <vt:lpstr>Office Theme</vt:lpstr>
      <vt:lpstr>MSCA Postdoctoral Fellowships</vt:lpstr>
      <vt:lpstr>Horizon Europe (2021-2027)</vt:lpstr>
      <vt:lpstr>MSCA: Key features</vt:lpstr>
      <vt:lpstr>PowerPoint Presentation</vt:lpstr>
      <vt:lpstr>PowerPoint Presentation</vt:lpstr>
      <vt:lpstr>MSCA Postdoctoral Fellowships: What is it?</vt:lpstr>
      <vt:lpstr>Dr. Priya Satalkar</vt:lpstr>
      <vt:lpstr>PowerPoint Presentation</vt:lpstr>
      <vt:lpstr>Optional features</vt:lpstr>
      <vt:lpstr>PowerPoint Presentation</vt:lpstr>
      <vt:lpstr>PowerPoint Presentation</vt:lpstr>
      <vt:lpstr>Eligibility conditions: Individual researchers</vt:lpstr>
      <vt:lpstr>Eligibility conditions: 8-years research experience</vt:lpstr>
      <vt:lpstr>New eligibility condition: Resubmissions</vt:lpstr>
      <vt:lpstr>PowerPoint Presentation</vt:lpstr>
      <vt:lpstr>Award Criteria</vt:lpstr>
      <vt:lpstr>ERA Fellowships 2022</vt:lpstr>
      <vt:lpstr>Next MSCA-PF call: 12 May – 14 Sept 2022</vt:lpstr>
      <vt:lpstr>Looking for a host organisation? </vt:lpstr>
      <vt:lpstr>Key links and references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BROS PEREZ Gerard (EAC)</dc:creator>
  <cp:lastModifiedBy>Yvonne Halpin</cp:lastModifiedBy>
  <cp:revision>174</cp:revision>
  <dcterms:created xsi:type="dcterms:W3CDTF">2021-11-23T15:22:53Z</dcterms:created>
  <dcterms:modified xsi:type="dcterms:W3CDTF">2022-04-27T09:28:21Z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2022-01-20T13:34:55Z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197cca17-9d04-4a46-ba72-220eb68e5a58</vt:lpwstr>
  </property>
  <property fmtid="{D5CDD505-2E9C-101B-9397-08002B2CF9AE}" pid="8" name="MSIP_Label_6bd9ddd1-4d20-43f6-abfa-fc3c07406f94_ContentBits">
    <vt:lpwstr>0</vt:lpwstr>
  </property>
</Properties>
</file>