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8" r:id="rId2"/>
    <p:sldId id="261" r:id="rId3"/>
    <p:sldId id="276" r:id="rId4"/>
    <p:sldId id="277" r:id="rId5"/>
    <p:sldId id="279" r:id="rId6"/>
    <p:sldId id="280" r:id="rId7"/>
    <p:sldId id="265" r:id="rId8"/>
    <p:sldId id="27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E58"/>
    <a:srgbClr val="DAA600"/>
    <a:srgbClr val="8A6E9A"/>
    <a:srgbClr val="87CAE0"/>
    <a:srgbClr val="357358"/>
    <a:srgbClr val="FCFEED"/>
    <a:srgbClr val="868CCA"/>
    <a:srgbClr val="893DC5"/>
    <a:srgbClr val="FFF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9"/>
    <p:restoredTop sz="80296" autoAdjust="0"/>
  </p:normalViewPr>
  <p:slideViewPr>
    <p:cSldViewPr snapToGrid="0" snapToObjects="1">
      <p:cViewPr varScale="1">
        <p:scale>
          <a:sx n="91" d="100"/>
          <a:sy n="91" d="100"/>
        </p:scale>
        <p:origin x="79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E27B-1827-425B-8E75-3FB0CFBDC6D5}" type="datetimeFigureOut">
              <a:rPr lang="en-IE" smtClean="0"/>
              <a:t>26/04/2022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C761-367C-44BE-B120-C3F2279ED3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00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AC761-367C-44BE-B120-C3F2279ED3A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52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8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28C4-E3A9-B74D-855B-921E0FBB8136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magda@iua.i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ariecurie@iua.i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iua.ie/for-researchers/marie-sklodowska-curie-actions/funding-calls-and-deadlines/postdoctoral-fellowship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17.png"/><Relationship Id="rId5" Type="http://schemas.openxmlformats.org/officeDocument/2006/relationships/image" Target="../media/image6.emf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1291" cy="5299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7D490-8391-CB42-80F5-3967C428B62E}"/>
              </a:ext>
            </a:extLst>
          </p:cNvPr>
          <p:cNvSpPr txBox="1"/>
          <p:nvPr/>
        </p:nvSpPr>
        <p:spPr>
          <a:xfrm>
            <a:off x="5227211" y="1347201"/>
            <a:ext cx="39167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MSCA Postdoctoral Fellowships 2022</a:t>
            </a:r>
          </a:p>
          <a:p>
            <a:endParaRPr lang="en-IE" sz="1200" b="1" dirty="0">
              <a:solidFill>
                <a:schemeClr val="accent4">
                  <a:lumMod val="7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IE" b="1" dirty="0">
                <a:solidFill>
                  <a:schemeClr val="accent4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Dr Yvonne Halpin, </a:t>
            </a:r>
          </a:p>
          <a:p>
            <a:r>
              <a:rPr lang="en-IE" sz="1700" dirty="0">
                <a:solidFill>
                  <a:schemeClr val="accent4">
                    <a:lumMod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MSCA National Delegate and National Contact Point</a:t>
            </a:r>
          </a:p>
          <a:p>
            <a:endParaRPr lang="en-IE" sz="1200" dirty="0">
              <a:solidFill>
                <a:srgbClr val="7C1E58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IE" i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Irish Marie </a:t>
            </a:r>
            <a:r>
              <a:rPr lang="en-IE" i="1" dirty="0" err="1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Skłodowska</a:t>
            </a:r>
            <a:r>
              <a:rPr lang="en-IE" i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-Curie Office (IMSCO)</a:t>
            </a:r>
          </a:p>
          <a:p>
            <a:endParaRPr lang="en-IE" sz="1200" i="1" dirty="0">
              <a:solidFill>
                <a:srgbClr val="7C1E58"/>
              </a:solidFill>
              <a:latin typeface="Helvetica Neue Light" panose="02000403000000020004" pitchFamily="2" charset="0"/>
            </a:endParaRPr>
          </a:p>
          <a:p>
            <a:r>
              <a:rPr lang="fr-FR" sz="1400" dirty="0">
                <a:solidFill>
                  <a:srgbClr val="7C1E58"/>
                </a:solidFill>
                <a:latin typeface="Helvetica" pitchFamily="2" charset="0"/>
              </a:rPr>
              <a:t>26 </a:t>
            </a:r>
            <a:r>
              <a:rPr lang="en-IE" sz="1400" dirty="0">
                <a:solidFill>
                  <a:srgbClr val="7C1E58"/>
                </a:solidFill>
                <a:latin typeface="Helvetica" pitchFamily="2" charset="0"/>
              </a:rPr>
              <a:t>April</a:t>
            </a:r>
            <a:r>
              <a:rPr lang="fr-FR" sz="1400" dirty="0">
                <a:solidFill>
                  <a:srgbClr val="7C1E58"/>
                </a:solidFill>
                <a:latin typeface="Helvetica" pitchFamily="2" charset="0"/>
              </a:rPr>
              <a:t> 2022</a:t>
            </a:r>
            <a:endParaRPr lang="en-US" sz="1400" dirty="0">
              <a:solidFill>
                <a:srgbClr val="7C1E58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021FCA02-08F9-D241-9912-D9598006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32" y="4536156"/>
            <a:ext cx="2158633" cy="607344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EFA2085-5103-324E-A66B-3D5CB7B8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209" y="4639811"/>
            <a:ext cx="1256243" cy="400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134" y="-1069340"/>
            <a:ext cx="2587244" cy="25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2D66770-295C-BE4C-BB00-EA303E8D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21C9B-9351-824C-8C79-3781B483A81A}"/>
              </a:ext>
            </a:extLst>
          </p:cNvPr>
          <p:cNvSpPr txBox="1"/>
          <p:nvPr/>
        </p:nvSpPr>
        <p:spPr>
          <a:xfrm>
            <a:off x="519019" y="2181406"/>
            <a:ext cx="6299947" cy="1327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40"/>
              </a:lnSpc>
            </a:pPr>
            <a:r>
              <a:rPr lang="en-IE" sz="14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Missions: 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Promote the MSCA programmes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Contribute to policy initiatives relevant to the Actions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Provide a </a:t>
            </a:r>
            <a:r>
              <a:rPr lang="en-IE" sz="1400" i="1" dirty="0">
                <a:solidFill>
                  <a:schemeClr val="bg1"/>
                </a:solidFill>
                <a:latin typeface="Helvetica Light" panose="020B0403020202020204" pitchFamily="34" charset="0"/>
              </a:rPr>
              <a:t>conception to completion </a:t>
            </a: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service for the research active community in Ireland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F805F-D29A-EE43-9E07-619C43A98FAD}"/>
              </a:ext>
            </a:extLst>
          </p:cNvPr>
          <p:cNvSpPr txBox="1"/>
          <p:nvPr/>
        </p:nvSpPr>
        <p:spPr>
          <a:xfrm>
            <a:off x="435685" y="370199"/>
            <a:ext cx="7402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Irish Marie </a:t>
            </a:r>
            <a:r>
              <a:rPr lang="en-IE" sz="3000" b="1" dirty="0" err="1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Skłodowska</a:t>
            </a:r>
            <a:r>
              <a:rPr lang="en-IE" sz="30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-Curie Office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DE97F-2B7F-7E48-98B0-C4C5E5A0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134" y="-1069340"/>
            <a:ext cx="2587244" cy="2587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C3FED-E4BC-274A-9F33-D0419B4EE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834" y="3764833"/>
            <a:ext cx="2162048" cy="2162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7639E9-CE66-4381-91D0-56691C30ECD1}"/>
              </a:ext>
            </a:extLst>
          </p:cNvPr>
          <p:cNvSpPr/>
          <p:nvPr/>
        </p:nvSpPr>
        <p:spPr>
          <a:xfrm>
            <a:off x="3545766" y="3758551"/>
            <a:ext cx="3899648" cy="819866"/>
          </a:xfrm>
          <a:prstGeom prst="roundRect">
            <a:avLst/>
          </a:prstGeom>
          <a:solidFill>
            <a:srgbClr val="DAA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40"/>
              </a:lnSpc>
            </a:pP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Ireland’s H2020 MSCA drawdown: </a:t>
            </a:r>
            <a:r>
              <a:rPr lang="en-IE" sz="1400" b="1" dirty="0">
                <a:solidFill>
                  <a:srgbClr val="7C1E58"/>
                </a:solidFill>
                <a:latin typeface="Helvetica Light" panose="020B0403020202020204" pitchFamily="34" charset="0"/>
              </a:rPr>
              <a:t>€197 million</a:t>
            </a:r>
          </a:p>
          <a:p>
            <a:pPr>
              <a:lnSpc>
                <a:spcPts val="1740"/>
              </a:lnSpc>
            </a:pP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(Total H2020 drawdown: </a:t>
            </a:r>
            <a:r>
              <a:rPr lang="en-IE" sz="1400" b="1" dirty="0">
                <a:solidFill>
                  <a:srgbClr val="7C1E58"/>
                </a:solidFill>
                <a:latin typeface="Helvetica Light" panose="020B0403020202020204" pitchFamily="34" charset="0"/>
              </a:rPr>
              <a:t>€1.19 billion</a:t>
            </a: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)</a:t>
            </a:r>
            <a:endParaRPr lang="en-US" sz="1400" dirty="0">
              <a:solidFill>
                <a:srgbClr val="7C1E58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56D424-1AA1-484B-A27D-84E42139CF9C}"/>
              </a:ext>
            </a:extLst>
          </p:cNvPr>
          <p:cNvSpPr/>
          <p:nvPr/>
        </p:nvSpPr>
        <p:spPr>
          <a:xfrm>
            <a:off x="435685" y="1107971"/>
            <a:ext cx="6383281" cy="7544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40"/>
              </a:lnSpc>
            </a:pPr>
            <a:r>
              <a:rPr lang="en-IE" sz="17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Supported by the </a:t>
            </a:r>
            <a:r>
              <a:rPr lang="en-IE" sz="1700" b="1" u="sng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Irish Research Council</a:t>
            </a:r>
            <a:r>
              <a:rPr lang="en-IE" sz="17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E" sz="17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operated under a joint partnership with the </a:t>
            </a:r>
            <a:r>
              <a:rPr lang="en-IE" sz="17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Irish Universities Association</a:t>
            </a:r>
            <a:r>
              <a:rPr lang="en-IE" sz="17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5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457201" y="457019"/>
            <a:ext cx="790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itchFamily="2" charset="0"/>
              </a:rPr>
              <a:t>Ireland’s Previous Success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16CA67-B0EC-6447-A8FE-B968E683F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16" t="5669" r="40546"/>
          <a:stretch/>
        </p:blipFill>
        <p:spPr>
          <a:xfrm rot="5400000">
            <a:off x="7423554" y="-955192"/>
            <a:ext cx="760111" cy="2675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3A73E6-8070-2E4E-8594-AD9BA3E4B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5023" y="3849878"/>
            <a:ext cx="2587244" cy="2587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72620B-B465-1942-9445-B12E5FAC3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698" y="-2247711"/>
            <a:ext cx="2587244" cy="2587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256A3B-426A-44A7-9D47-AF1594DE79F5}"/>
              </a:ext>
            </a:extLst>
          </p:cNvPr>
          <p:cNvSpPr/>
          <p:nvPr/>
        </p:nvSpPr>
        <p:spPr>
          <a:xfrm>
            <a:off x="1069686" y="1725349"/>
            <a:ext cx="3143366" cy="846401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253</a:t>
            </a:r>
          </a:p>
          <a:p>
            <a:pPr algn="ctr"/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IF Projects Funded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AE655-38A8-4D35-BB50-816E31095425}"/>
              </a:ext>
            </a:extLst>
          </p:cNvPr>
          <p:cNvSpPr/>
          <p:nvPr/>
        </p:nvSpPr>
        <p:spPr>
          <a:xfrm>
            <a:off x="1069686" y="2607482"/>
            <a:ext cx="3143366" cy="1190712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€49.2 M</a:t>
            </a:r>
          </a:p>
          <a:p>
            <a:pPr algn="ctr"/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EU Funding across all proposals with Irish beneficiaries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A7F3D2-B594-4E1F-8A26-AB19E4EA1687}"/>
              </a:ext>
            </a:extLst>
          </p:cNvPr>
          <p:cNvSpPr/>
          <p:nvPr/>
        </p:nvSpPr>
        <p:spPr>
          <a:xfrm>
            <a:off x="1069685" y="3833926"/>
            <a:ext cx="3143367" cy="1108564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15.5% </a:t>
            </a:r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IE Success Rate</a:t>
            </a:r>
          </a:p>
          <a:p>
            <a:pPr algn="ctr"/>
            <a:r>
              <a:rPr lang="en-IE" b="1" dirty="0"/>
              <a:t>14.9% </a:t>
            </a:r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Overall Success Rate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E94288-5101-4489-95C3-1590B91A5C4D}"/>
              </a:ext>
            </a:extLst>
          </p:cNvPr>
          <p:cNvSpPr/>
          <p:nvPr/>
        </p:nvSpPr>
        <p:spPr>
          <a:xfrm>
            <a:off x="1069687" y="1135619"/>
            <a:ext cx="3143366" cy="553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>
                <a:solidFill>
                  <a:srgbClr val="7C1E58"/>
                </a:solidFill>
              </a:rPr>
              <a:t>IF in H2020</a:t>
            </a:r>
          </a:p>
        </p:txBody>
      </p:sp>
      <p:pic>
        <p:nvPicPr>
          <p:cNvPr id="1028" name="Picture 4" descr="Premium Vector | Realistic waving flag of chad">
            <a:extLst>
              <a:ext uri="{FF2B5EF4-FFF2-40B4-BE49-F238E27FC236}">
                <a16:creationId xmlns:a16="http://schemas.microsoft.com/office/drawing/2014/main" id="{D0A8C32C-D3D2-47BB-828B-E5489813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6" y="478948"/>
            <a:ext cx="1069863" cy="7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7EDC21-CA43-4EA7-B1CE-13BE7E6F582A}"/>
              </a:ext>
            </a:extLst>
          </p:cNvPr>
          <p:cNvSpPr/>
          <p:nvPr/>
        </p:nvSpPr>
        <p:spPr>
          <a:xfrm>
            <a:off x="5234425" y="2559543"/>
            <a:ext cx="3143367" cy="1108564"/>
          </a:xfrm>
          <a:prstGeom prst="rect">
            <a:avLst/>
          </a:prstGeom>
          <a:solidFill>
            <a:schemeClr val="bg1"/>
          </a:solidFill>
          <a:ln w="38100">
            <a:solidFill>
              <a:srgbClr val="7C1E5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>
                <a:solidFill>
                  <a:srgbClr val="7C1E58"/>
                </a:solidFill>
              </a:rPr>
              <a:t>14.1% </a:t>
            </a:r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IE Success Rate</a:t>
            </a:r>
          </a:p>
          <a:p>
            <a:pPr algn="ctr"/>
            <a:r>
              <a:rPr lang="en-IE" b="1" dirty="0">
                <a:solidFill>
                  <a:srgbClr val="7C1E58"/>
                </a:solidFill>
              </a:rPr>
              <a:t>14.0%</a:t>
            </a:r>
            <a:r>
              <a:rPr lang="en-IE" b="1" dirty="0"/>
              <a:t> </a:t>
            </a:r>
            <a:r>
              <a:rPr lang="en-IE" b="1" dirty="0">
                <a:solidFill>
                  <a:schemeClr val="accent4">
                    <a:lumMod val="75000"/>
                  </a:schemeClr>
                </a:solidFill>
              </a:rPr>
              <a:t>Overall Success Rate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F36AB6-F751-4EBC-BBAC-CA1CA8E4C84C}"/>
              </a:ext>
            </a:extLst>
          </p:cNvPr>
          <p:cNvSpPr/>
          <p:nvPr/>
        </p:nvSpPr>
        <p:spPr>
          <a:xfrm>
            <a:off x="5234426" y="1868473"/>
            <a:ext cx="3143366" cy="553998"/>
          </a:xfrm>
          <a:prstGeom prst="rect">
            <a:avLst/>
          </a:prstGeom>
          <a:solidFill>
            <a:srgbClr val="7C1E58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>
                <a:solidFill>
                  <a:schemeClr val="bg1"/>
                </a:solidFill>
              </a:rPr>
              <a:t>PF 2021 Call</a:t>
            </a:r>
          </a:p>
        </p:txBody>
      </p:sp>
    </p:spTree>
    <p:extLst>
      <p:ext uri="{BB962C8B-B14F-4D97-AF65-F5344CB8AC3E}">
        <p14:creationId xmlns:p14="http://schemas.microsoft.com/office/powerpoint/2010/main" val="10305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6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1" t="2948" r="-3985"/>
          <a:stretch/>
        </p:blipFill>
        <p:spPr>
          <a:xfrm rot="10800000">
            <a:off x="2995197" y="-2"/>
            <a:ext cx="6148801" cy="5143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17" y="-1497257"/>
            <a:ext cx="2587244" cy="2587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470060" y="353084"/>
            <a:ext cx="6506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IMSCO Supports for Applicants</a:t>
            </a:r>
          </a:p>
          <a:p>
            <a:endParaRPr lang="en-US" dirty="0">
              <a:solidFill>
                <a:srgbClr val="7C1E5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4DFEE-D4EA-6143-967C-5E2E4B45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622" y="4066359"/>
            <a:ext cx="2587244" cy="258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950A6-363E-43EB-AF5D-450A25C1292A}"/>
              </a:ext>
            </a:extLst>
          </p:cNvPr>
          <p:cNvSpPr txBox="1"/>
          <p:nvPr/>
        </p:nvSpPr>
        <p:spPr>
          <a:xfrm>
            <a:off x="1601635" y="2030745"/>
            <a:ext cx="49864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Promotion of PF call and guidance to applicants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E0206-74E5-428A-BC91-3DF98A1FE0E1}"/>
              </a:ext>
            </a:extLst>
          </p:cNvPr>
          <p:cNvSpPr txBox="1"/>
          <p:nvPr/>
        </p:nvSpPr>
        <p:spPr>
          <a:xfrm>
            <a:off x="1601637" y="2689508"/>
            <a:ext cx="56659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Provision of information webinars and other resources (e.g., handbooks)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10C9E-FDEF-4DEB-BCF5-EB791F11256A}"/>
              </a:ext>
            </a:extLst>
          </p:cNvPr>
          <p:cNvSpPr txBox="1"/>
          <p:nvPr/>
        </p:nvSpPr>
        <p:spPr>
          <a:xfrm>
            <a:off x="1601635" y="1280563"/>
            <a:ext cx="573304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Support for applicants across all sectors and disciplines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1DD9E9-F298-490E-9CFA-2098CC3CA010}"/>
              </a:ext>
            </a:extLst>
          </p:cNvPr>
          <p:cNvCxnSpPr>
            <a:cxnSpLocks/>
          </p:cNvCxnSpPr>
          <p:nvPr/>
        </p:nvCxnSpPr>
        <p:spPr>
          <a:xfrm flipH="1">
            <a:off x="1193737" y="1089987"/>
            <a:ext cx="2" cy="3876151"/>
          </a:xfrm>
          <a:prstGeom prst="line">
            <a:avLst/>
          </a:prstGeom>
          <a:ln w="38100">
            <a:solidFill>
              <a:srgbClr val="7C1E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969BD78-A14E-467A-B275-11FDEA2EE85D}"/>
              </a:ext>
            </a:extLst>
          </p:cNvPr>
          <p:cNvSpPr/>
          <p:nvPr/>
        </p:nvSpPr>
        <p:spPr>
          <a:xfrm>
            <a:off x="1012203" y="1303432"/>
            <a:ext cx="363071" cy="36979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rgbClr val="7C1E58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64E4380-9242-47D3-8A01-1A02D106CD64}"/>
              </a:ext>
            </a:extLst>
          </p:cNvPr>
          <p:cNvSpPr/>
          <p:nvPr/>
        </p:nvSpPr>
        <p:spPr>
          <a:xfrm>
            <a:off x="1012203" y="2053405"/>
            <a:ext cx="363071" cy="36979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rgbClr val="7C1E58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A1C5B73-43BD-4A59-AC63-DAEA819799A9}"/>
              </a:ext>
            </a:extLst>
          </p:cNvPr>
          <p:cNvSpPr/>
          <p:nvPr/>
        </p:nvSpPr>
        <p:spPr>
          <a:xfrm>
            <a:off x="1012202" y="2821829"/>
            <a:ext cx="363071" cy="36979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rgbClr val="7C1E58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9386340-BD67-4BE0-931C-74DAC5AD5AD8}"/>
              </a:ext>
            </a:extLst>
          </p:cNvPr>
          <p:cNvSpPr/>
          <p:nvPr/>
        </p:nvSpPr>
        <p:spPr>
          <a:xfrm>
            <a:off x="1012203" y="3650754"/>
            <a:ext cx="363071" cy="36979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rgbClr val="7C1E5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BB95C-C29C-4481-850C-4766006E0AA9}"/>
              </a:ext>
            </a:extLst>
          </p:cNvPr>
          <p:cNvSpPr txBox="1"/>
          <p:nvPr/>
        </p:nvSpPr>
        <p:spPr>
          <a:xfrm>
            <a:off x="1601637" y="4380193"/>
            <a:ext cx="56659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Proposal pre-review service in advance of call deadline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4ED81B91-E0CD-4B7D-BC31-B6433616B3BB}"/>
              </a:ext>
            </a:extLst>
          </p:cNvPr>
          <p:cNvSpPr/>
          <p:nvPr/>
        </p:nvSpPr>
        <p:spPr>
          <a:xfrm>
            <a:off x="1012201" y="4387657"/>
            <a:ext cx="363071" cy="36979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>
              <a:solidFill>
                <a:srgbClr val="7C1E5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F514EE-0FDA-408E-9A8A-792C0ADEF446}"/>
              </a:ext>
            </a:extLst>
          </p:cNvPr>
          <p:cNvSpPr txBox="1"/>
          <p:nvPr/>
        </p:nvSpPr>
        <p:spPr>
          <a:xfrm>
            <a:off x="1601635" y="3612535"/>
            <a:ext cx="29976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Proposal writing workshops</a:t>
            </a:r>
          </a:p>
        </p:txBody>
      </p:sp>
    </p:spTree>
    <p:extLst>
      <p:ext uri="{BB962C8B-B14F-4D97-AF65-F5344CB8AC3E}">
        <p14:creationId xmlns:p14="http://schemas.microsoft.com/office/powerpoint/2010/main" val="17986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4" grpId="0" animBg="1"/>
      <p:bldP spid="11" grpId="0" animBg="1"/>
      <p:bldP spid="13" grpId="0" animBg="1"/>
      <p:bldP spid="16" grpId="0" animBg="1"/>
      <p:bldP spid="17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A679C044-D617-314B-BA0B-854364BD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" y="4572"/>
            <a:ext cx="9144000" cy="5138928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346E812-70BF-DA45-81F3-E812E703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5" y="4496908"/>
            <a:ext cx="1155359" cy="43325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9EF97726-6176-3F48-AB24-A8D41908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77" y="4231840"/>
            <a:ext cx="931102" cy="698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A3181C-F388-EE4E-A261-B739907D7EC6}"/>
              </a:ext>
            </a:extLst>
          </p:cNvPr>
          <p:cNvSpPr txBox="1"/>
          <p:nvPr/>
        </p:nvSpPr>
        <p:spPr>
          <a:xfrm>
            <a:off x="456755" y="169922"/>
            <a:ext cx="4764047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5" dirty="0">
                <a:solidFill>
                  <a:srgbClr val="FFFF00"/>
                </a:solidFill>
                <a:latin typeface="Helvetica" pitchFamily="2" charset="0"/>
              </a:rPr>
              <a:t>EURAXESS Ireland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12E930-8532-EF4B-A144-4FF4EBF7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40" y="4496907"/>
            <a:ext cx="1728595" cy="379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61FD7-AD61-462F-895C-7C1A878AA4AB}"/>
              </a:ext>
            </a:extLst>
          </p:cNvPr>
          <p:cNvSpPr txBox="1"/>
          <p:nvPr/>
        </p:nvSpPr>
        <p:spPr>
          <a:xfrm>
            <a:off x="456755" y="2054186"/>
            <a:ext cx="8472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200" dirty="0">
              <a:solidFill>
                <a:schemeClr val="bg1"/>
              </a:solidFill>
            </a:endParaRP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Need information about the Hosting Agreement scheme for non-EEA researchers working in Ireland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Have a query concerning employment  of a foreign researcher in Ireland on a Hosting Agreement scheme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Have a query related to mobility/employment of researchers with refugee background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Need advice regarding visa or a working permission guidelines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Want to learn about immigration rules in other  European countries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Are looking for a job in research </a:t>
            </a:r>
          </a:p>
          <a:p>
            <a:pPr marL="214313" indent="-214313">
              <a:buBlip>
                <a:blip r:embed="rId6"/>
              </a:buBlip>
            </a:pPr>
            <a:r>
              <a:rPr lang="en-US" sz="1350" dirty="0">
                <a:solidFill>
                  <a:schemeClr val="bg1"/>
                </a:solidFill>
              </a:rPr>
              <a:t>Join the  EURAXESS LinkedIn forum </a:t>
            </a:r>
            <a:r>
              <a:rPr lang="en-US" sz="1350" dirty="0">
                <a:solidFill>
                  <a:srgbClr val="FFFF00"/>
                </a:solidFill>
              </a:rPr>
              <a:t>‘</a:t>
            </a:r>
            <a:r>
              <a:rPr lang="en-US" sz="1350" dirty="0">
                <a:solidFill>
                  <a:srgbClr val="FFFF00"/>
                </a:solidFill>
                <a:latin typeface="-apple-system"/>
              </a:rPr>
              <a:t>Researchers Beyond Academia by EURAXESS’  </a:t>
            </a:r>
            <a:r>
              <a:rPr lang="en-US" sz="1350" dirty="0">
                <a:solidFill>
                  <a:srgbClr val="FFFF00"/>
                </a:solidFill>
              </a:rPr>
              <a:t>https://www.linkedin.com/showcase/researchers-beyond-academia-by-euraxess</a:t>
            </a:r>
            <a:endParaRPr lang="en-IE" sz="135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A7F1B-1FB1-4B32-946B-15472B47F6E3}"/>
              </a:ext>
            </a:extLst>
          </p:cNvPr>
          <p:cNvSpPr txBox="1"/>
          <p:nvPr/>
        </p:nvSpPr>
        <p:spPr>
          <a:xfrm>
            <a:off x="480577" y="580180"/>
            <a:ext cx="847240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/>
                </a:solidFill>
              </a:rPr>
              <a:t>EURAXESS is for researchers, universities and entrepreneurs. We provide practical support, operate a website with  research jobs and career development opportunities.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/>
                </a:solidFill>
              </a:rPr>
              <a:t>EURAXESS links researchers with Beyond Academia sectors </a:t>
            </a:r>
          </a:p>
          <a:p>
            <a:pPr marL="257175" indent="-257175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bg1"/>
                </a:solidFill>
              </a:rPr>
              <a:t>EURAXESS Ireland operates the </a:t>
            </a:r>
            <a:r>
              <a:rPr lang="en-US" sz="1500" dirty="0">
                <a:solidFill>
                  <a:srgbClr val="FFFF00"/>
                </a:solidFill>
              </a:rPr>
              <a:t>FastTrack immigration ‘Hosting Agreement’ </a:t>
            </a:r>
            <a:r>
              <a:rPr lang="en-US" sz="1500" dirty="0">
                <a:solidFill>
                  <a:schemeClr val="bg1"/>
                </a:solidFill>
              </a:rPr>
              <a:t>scheme allowing for employment of non-EEA MSCA fellows in Irish academia and  industry </a:t>
            </a:r>
            <a:endParaRPr lang="en-US" sz="1500" b="1" dirty="0">
              <a:solidFill>
                <a:schemeClr val="bg1"/>
              </a:solidFill>
            </a:endParaRPr>
          </a:p>
          <a:p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rgbClr val="FFFF00"/>
                </a:solidFill>
              </a:rPr>
              <a:t>Get in touch by e-mail/phone if you:</a:t>
            </a:r>
          </a:p>
        </p:txBody>
      </p:sp>
    </p:spTree>
    <p:extLst>
      <p:ext uri="{BB962C8B-B14F-4D97-AF65-F5344CB8AC3E}">
        <p14:creationId xmlns:p14="http://schemas.microsoft.com/office/powerpoint/2010/main" val="104403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A679C044-D617-314B-BA0B-854364BD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5138928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346E812-70BF-DA45-81F3-E812E703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5" y="4496908"/>
            <a:ext cx="1155359" cy="43325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9EF97726-6176-3F48-AB24-A8D41908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77" y="4231840"/>
            <a:ext cx="931102" cy="698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A3181C-F388-EE4E-A261-B739907D7EC6}"/>
              </a:ext>
            </a:extLst>
          </p:cNvPr>
          <p:cNvSpPr txBox="1"/>
          <p:nvPr/>
        </p:nvSpPr>
        <p:spPr>
          <a:xfrm>
            <a:off x="456755" y="169922"/>
            <a:ext cx="6390530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5" dirty="0">
                <a:solidFill>
                  <a:srgbClr val="FFFF00"/>
                </a:solidFill>
                <a:latin typeface="Helvetica" pitchFamily="2" charset="0"/>
              </a:rPr>
              <a:t>Contact Details for EURAXESS Ireland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12E930-8532-EF4B-A144-4FF4EBF7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40" y="4496907"/>
            <a:ext cx="1728595" cy="379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EB723F-59FE-4554-8662-AB4079DBE4C7}"/>
              </a:ext>
            </a:extLst>
          </p:cNvPr>
          <p:cNvSpPr txBox="1"/>
          <p:nvPr/>
        </p:nvSpPr>
        <p:spPr>
          <a:xfrm>
            <a:off x="456754" y="739228"/>
            <a:ext cx="756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EURAXESS Ireland/ National Coordination Point and Service Centre</a:t>
            </a:r>
          </a:p>
        </p:txBody>
      </p:sp>
      <p:pic>
        <p:nvPicPr>
          <p:cNvPr id="20" name="Picture 19" descr="A person standing in front of a flag&#10;&#10;Description automatically generated">
            <a:extLst>
              <a:ext uri="{FF2B5EF4-FFF2-40B4-BE49-F238E27FC236}">
                <a16:creationId xmlns:a16="http://schemas.microsoft.com/office/drawing/2014/main" id="{07896189-C1EF-46B4-BC5F-25DF9E60BE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81" r="4191" b="17331"/>
          <a:stretch/>
        </p:blipFill>
        <p:spPr>
          <a:xfrm>
            <a:off x="5500898" y="1363536"/>
            <a:ext cx="2692773" cy="227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6413F9-47F9-4D4B-AF36-B7F5B6133C98}"/>
              </a:ext>
            </a:extLst>
          </p:cNvPr>
          <p:cNvSpPr txBox="1"/>
          <p:nvPr/>
        </p:nvSpPr>
        <p:spPr>
          <a:xfrm>
            <a:off x="444700" y="1152131"/>
            <a:ext cx="4323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Irish Universities Association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48 Merrion Square, Dublin 2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Ireland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rgbClr val="FFFF00"/>
                </a:solidFill>
                <a:latin typeface="Arial" panose="020B0604020202020204" pitchFamily="34" charset="0"/>
              </a:rPr>
              <a:t>Contact:</a:t>
            </a:r>
          </a:p>
          <a:p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Dr Magda Wislocka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Head of EURAXESS Ireland </a:t>
            </a:r>
          </a:p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Email: </a:t>
            </a: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magda@iua.ie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Phone: +353 1 6764948</a:t>
            </a:r>
          </a:p>
          <a:p>
            <a:endParaRPr lang="en-I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E" dirty="0">
                <a:solidFill>
                  <a:srgbClr val="FFFF00"/>
                </a:solidFill>
                <a:latin typeface="Arial" panose="020B0604020202020204" pitchFamily="34" charset="0"/>
              </a:rPr>
              <a:t>Visit our website: </a:t>
            </a:r>
            <a:r>
              <a:rPr lang="en-US" dirty="0" err="1">
                <a:solidFill>
                  <a:srgbClr val="FFFF00"/>
                </a:solidFill>
                <a:latin typeface="Helvetica" pitchFamily="2" charset="0"/>
              </a:rPr>
              <a:t>www.euraxess.ie</a:t>
            </a:r>
            <a:endParaRPr lang="en-IE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0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A8D707-461A-D546-AA1C-D79D82FE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14EA2F1-080C-2941-9EF3-FE602281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73" y="364712"/>
            <a:ext cx="1895966" cy="533441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8EB891E-54C0-8644-99D6-E80D1CB77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73" y="432752"/>
            <a:ext cx="1103381" cy="351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9B4E7-CC47-1640-A490-A64CD674D8BD}"/>
              </a:ext>
            </a:extLst>
          </p:cNvPr>
          <p:cNvSpPr txBox="1"/>
          <p:nvPr/>
        </p:nvSpPr>
        <p:spPr>
          <a:xfrm>
            <a:off x="329073" y="1233088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DAA600"/>
                </a:solidFill>
                <a:latin typeface="Helvetica" panose="020B0604020202020204" pitchFamily="34" charset="0"/>
                <a:ea typeface="Helvetica Neue Light" panose="02000403000000020004" pitchFamily="2" charset="0"/>
                <a:cs typeface="Helvetica" panose="020B0604020202020204" pitchFamily="34" charset="0"/>
              </a:rPr>
              <a:t>Thank</a:t>
            </a:r>
            <a:r>
              <a:rPr lang="en-IE" sz="3200" b="1" dirty="0">
                <a:solidFill>
                  <a:srgbClr val="DAA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IE" sz="3200" b="1" dirty="0">
                <a:solidFill>
                  <a:srgbClr val="DAA600"/>
                </a:solidFill>
                <a:latin typeface="Helvetica" pitchFamily="2" charset="0"/>
              </a:rPr>
              <a:t>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61439F-0A03-4C45-A162-0557AA2A5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086" y="-856742"/>
            <a:ext cx="2162048" cy="2162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68BAB-EF01-B247-A256-89D728F97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525" y="3412998"/>
            <a:ext cx="2587244" cy="2587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D30E7D-723C-435C-8702-E51CAD5A180A}"/>
              </a:ext>
            </a:extLst>
          </p:cNvPr>
          <p:cNvSpPr/>
          <p:nvPr/>
        </p:nvSpPr>
        <p:spPr>
          <a:xfrm>
            <a:off x="372270" y="1982108"/>
            <a:ext cx="6184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https://www.iua.ie/for-researchers/marie-sklodowska-curie-actions/funding-calls-and-deadlines/postdoctoral-fellowships/</a:t>
            </a:r>
            <a:r>
              <a:rPr lang="en-US" b="1" dirty="0">
                <a:solidFill>
                  <a:schemeClr val="bg1"/>
                </a:solidFill>
                <a:cs typeface="Arial"/>
              </a:rPr>
              <a:t>   </a:t>
            </a:r>
          </a:p>
          <a:p>
            <a:endParaRPr lang="en-US" b="1" dirty="0">
              <a:solidFill>
                <a:schemeClr val="bg1"/>
              </a:solidFill>
              <a:cs typeface="Arial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mariecurie@iua.ie</a:t>
            </a:r>
            <a:endParaRPr lang="en-US" b="1" dirty="0">
              <a:solidFill>
                <a:schemeClr val="bg1"/>
              </a:solidFill>
              <a:cs typeface="Arial"/>
            </a:endParaRPr>
          </a:p>
          <a:p>
            <a:endParaRPr lang="en-US" b="1" dirty="0">
              <a:solidFill>
                <a:schemeClr val="bg1"/>
              </a:solidFill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</a:rPr>
              <a:t>@Mariescurie_ire</a:t>
            </a:r>
          </a:p>
          <a:p>
            <a:endParaRPr lang="en-US" b="1" dirty="0">
              <a:solidFill>
                <a:schemeClr val="bg1"/>
              </a:solidFill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</a:rPr>
              <a:t>https://www.linkedin.com/groups/4419371</a:t>
            </a:r>
          </a:p>
        </p:txBody>
      </p:sp>
      <p:pic>
        <p:nvPicPr>
          <p:cNvPr id="16" name="Picture 2" descr="Email Closed Outlined Back Envelope Interface Symbol - Free ... #1865799 -  PNG Images - PNGio">
            <a:extLst>
              <a:ext uri="{FF2B5EF4-FFF2-40B4-BE49-F238E27FC236}">
                <a16:creationId xmlns:a16="http://schemas.microsoft.com/office/drawing/2014/main" id="{A3A65966-67DC-427D-B8C4-685016A6D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8" t="18732" r="25553" b="18587"/>
          <a:stretch/>
        </p:blipFill>
        <p:spPr bwMode="auto">
          <a:xfrm>
            <a:off x="2314921" y="2905912"/>
            <a:ext cx="284230" cy="1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Twitter Bird Transparent Background, Download Free Twitter Bird Transparent  Background png images, Free ClipArts on Clipart Library">
            <a:extLst>
              <a:ext uri="{FF2B5EF4-FFF2-40B4-BE49-F238E27FC236}">
                <a16:creationId xmlns:a16="http://schemas.microsoft.com/office/drawing/2014/main" id="{34B41456-B0D3-4FCD-9BA1-6983CF6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10" y="3393734"/>
            <a:ext cx="284230" cy="2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nkedin Icon No Background #307357 - Free Icons Library">
            <a:extLst>
              <a:ext uri="{FF2B5EF4-FFF2-40B4-BE49-F238E27FC236}">
                <a16:creationId xmlns:a16="http://schemas.microsoft.com/office/drawing/2014/main" id="{4BB1B8EE-5F4F-4D4D-958F-C874EF047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5067" r="2521" b="3824"/>
          <a:stretch/>
        </p:blipFill>
        <p:spPr bwMode="auto">
          <a:xfrm>
            <a:off x="4767323" y="3968261"/>
            <a:ext cx="249319" cy="2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0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1" t="2948" r="-3985"/>
          <a:stretch/>
        </p:blipFill>
        <p:spPr>
          <a:xfrm rot="10800000">
            <a:off x="2995197" y="-2"/>
            <a:ext cx="6148801" cy="5143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17" y="-1497257"/>
            <a:ext cx="2587244" cy="2587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457200" y="336371"/>
            <a:ext cx="347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itchFamily="2" charset="0"/>
              </a:rPr>
              <a:t>Guest Speakers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4DFEE-D4EA-6143-967C-5E2E4B45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622" y="4066359"/>
            <a:ext cx="2587244" cy="2587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D0E74-321E-4454-A434-6B29A9CC7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5" y="1594942"/>
            <a:ext cx="6517500" cy="2207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5778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DAF830-D9D0-4F4D-9477-38F84887B202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11412</TotalTime>
  <Words>442</Words>
  <Application>Microsoft Office PowerPoint</Application>
  <PresentationFormat>On-screen Show (16:9)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Courier New</vt:lpstr>
      <vt:lpstr>Helvetica</vt:lpstr>
      <vt:lpstr>Helvetica Light</vt:lpstr>
      <vt:lpstr>Helvetica Neue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O'Riordan</dc:creator>
  <cp:lastModifiedBy>Yvonne Halpin</cp:lastModifiedBy>
  <cp:revision>64</cp:revision>
  <dcterms:created xsi:type="dcterms:W3CDTF">2020-10-30T11:50:35Z</dcterms:created>
  <dcterms:modified xsi:type="dcterms:W3CDTF">2022-04-26T08:38:29Z</dcterms:modified>
</cp:coreProperties>
</file>