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3" r:id="rId2"/>
    <p:sldId id="261" r:id="rId3"/>
    <p:sldId id="276" r:id="rId4"/>
    <p:sldId id="277" r:id="rId5"/>
    <p:sldId id="259" r:id="rId6"/>
    <p:sldId id="258" r:id="rId7"/>
    <p:sldId id="265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E58"/>
    <a:srgbClr val="DAA600"/>
    <a:srgbClr val="8A6E9A"/>
    <a:srgbClr val="87CAE0"/>
    <a:srgbClr val="357358"/>
    <a:srgbClr val="FCFEED"/>
    <a:srgbClr val="868CCA"/>
    <a:srgbClr val="893DC5"/>
    <a:srgbClr val="FFF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9"/>
    <p:restoredTop sz="80296" autoAdjust="0"/>
  </p:normalViewPr>
  <p:slideViewPr>
    <p:cSldViewPr snapToGrid="0" snapToObjects="1">
      <p:cViewPr varScale="1">
        <p:scale>
          <a:sx n="91" d="100"/>
          <a:sy n="91" d="100"/>
        </p:scale>
        <p:origin x="79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E27B-1827-425B-8E75-3FB0CFBDC6D5}" type="datetimeFigureOut">
              <a:rPr lang="en-IE" smtClean="0"/>
              <a:t>23/11/2021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C761-367C-44BE-B120-C3F2279ED3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00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AC761-367C-44BE-B120-C3F2279ED3A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5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28C4-E3A9-B74D-855B-921E0FBB813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magda@iua.i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curie@iua.i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iua.ie/for-researchers/marie-sklodowska-curie-actions/funding-calls-and-deadlines/staff-exchang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20.png"/><Relationship Id="rId5" Type="http://schemas.openxmlformats.org/officeDocument/2006/relationships/image" Target="../media/image6.emf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1291" cy="52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7D490-8391-CB42-80F5-3967C428B62E}"/>
              </a:ext>
            </a:extLst>
          </p:cNvPr>
          <p:cNvSpPr txBox="1"/>
          <p:nvPr/>
        </p:nvSpPr>
        <p:spPr>
          <a:xfrm>
            <a:off x="5340923" y="1346525"/>
            <a:ext cx="3916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Staff Exchange 2021</a:t>
            </a:r>
          </a:p>
          <a:p>
            <a:endParaRPr lang="en-IE" sz="3000" dirty="0">
              <a:solidFill>
                <a:srgbClr val="7C1E58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sz="2000" b="1" dirty="0">
                <a:solidFill>
                  <a:schemeClr val="accent4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Dr Yvonne Halpin, </a:t>
            </a:r>
          </a:p>
          <a:p>
            <a:r>
              <a:rPr lang="en-IE" b="1" dirty="0">
                <a:solidFill>
                  <a:schemeClr val="accent4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National Delegate and National Contact Point</a:t>
            </a:r>
          </a:p>
          <a:p>
            <a:endParaRPr lang="en-IE" sz="2000" dirty="0">
              <a:solidFill>
                <a:srgbClr val="7C1E58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b="1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Irish Marie </a:t>
            </a:r>
            <a:r>
              <a:rPr lang="en-IE" b="1" i="1" dirty="0" err="1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Skłodowska</a:t>
            </a:r>
            <a:r>
              <a:rPr lang="en-IE" b="1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-Curie Office (IMSCO)</a:t>
            </a:r>
          </a:p>
          <a:p>
            <a:endParaRPr lang="en-IE" sz="2200" b="1" i="1" dirty="0">
              <a:solidFill>
                <a:srgbClr val="7C1E58"/>
              </a:solidFill>
              <a:latin typeface="Helvetica Neue Light" panose="02000403000000020004" pitchFamily="2" charset="0"/>
            </a:endParaRPr>
          </a:p>
          <a:p>
            <a:r>
              <a:rPr lang="fr-FR" sz="1400" b="1" dirty="0">
                <a:solidFill>
                  <a:srgbClr val="7C1E58"/>
                </a:solidFill>
                <a:latin typeface="Helvetica" pitchFamily="2" charset="0"/>
              </a:rPr>
              <a:t>23 </a:t>
            </a:r>
            <a:r>
              <a:rPr lang="en-IE" sz="1400" b="1" dirty="0">
                <a:solidFill>
                  <a:srgbClr val="7C1E58"/>
                </a:solidFill>
                <a:latin typeface="Helvetica" pitchFamily="2" charset="0"/>
              </a:rPr>
              <a:t>November</a:t>
            </a:r>
            <a:r>
              <a:rPr lang="fr-FR" sz="1400" b="1" dirty="0">
                <a:solidFill>
                  <a:srgbClr val="7C1E58"/>
                </a:solidFill>
                <a:latin typeface="Helvetica" pitchFamily="2" charset="0"/>
              </a:rPr>
              <a:t> 2021</a:t>
            </a:r>
            <a:endParaRPr lang="en-US" sz="1400" b="1" dirty="0">
              <a:solidFill>
                <a:srgbClr val="7C1E58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1FCA02-08F9-D241-9912-D9598006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2" y="4536156"/>
            <a:ext cx="2158633" cy="607344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FA2085-5103-324E-A66B-3D5CB7B8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09" y="4639811"/>
            <a:ext cx="1256243" cy="40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2D66770-295C-BE4C-BB00-EA303E8D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21C9B-9351-824C-8C79-3781B483A81A}"/>
              </a:ext>
            </a:extLst>
          </p:cNvPr>
          <p:cNvSpPr txBox="1"/>
          <p:nvPr/>
        </p:nvSpPr>
        <p:spPr>
          <a:xfrm>
            <a:off x="435685" y="1119321"/>
            <a:ext cx="6299947" cy="228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600" b="1" i="1" dirty="0">
                <a:solidFill>
                  <a:schemeClr val="accent4">
                    <a:lumMod val="75000"/>
                  </a:schemeClr>
                </a:solidFill>
                <a:latin typeface="Helvetica 46 Light" panose="02000403000000020004" pitchFamily="2" charset="0"/>
                <a:ea typeface="Helvetica 46 Light" panose="02000403000000020004" pitchFamily="2" charset="0"/>
              </a:rPr>
              <a:t>Supported by the Irish Research Council and jointly operated under a partnership with the Irish Universities Association.</a:t>
            </a:r>
          </a:p>
          <a:p>
            <a:endParaRPr lang="en-IE" sz="14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pPr>
              <a:lnSpc>
                <a:spcPts val="1740"/>
              </a:lnSpc>
            </a:pPr>
            <a:r>
              <a:rPr lang="en-IE" sz="14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Missions: 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Promote the MSCA programmes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Contribute to policy initiatives relevant to the Actions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Provide a </a:t>
            </a:r>
            <a:r>
              <a:rPr lang="en-IE" sz="1400" i="1" dirty="0">
                <a:solidFill>
                  <a:schemeClr val="bg1"/>
                </a:solidFill>
                <a:latin typeface="Helvetica Light" panose="020B0403020202020204" pitchFamily="34" charset="0"/>
              </a:rPr>
              <a:t>conception to completion </a:t>
            </a: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service for the research active community in Ireland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F805F-D29A-EE43-9E07-619C43A98FAD}"/>
              </a:ext>
            </a:extLst>
          </p:cNvPr>
          <p:cNvSpPr txBox="1"/>
          <p:nvPr/>
        </p:nvSpPr>
        <p:spPr>
          <a:xfrm>
            <a:off x="435685" y="370199"/>
            <a:ext cx="7402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Irish Marie </a:t>
            </a:r>
            <a:r>
              <a:rPr lang="en-IE" sz="3000" b="1" dirty="0" err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Skłodowska</a:t>
            </a:r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-Curie Office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DE97F-2B7F-7E48-98B0-C4C5E5A0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C3FED-E4BC-274A-9F33-D0419B4EE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34" y="3764833"/>
            <a:ext cx="2162048" cy="2162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7639E9-CE66-4381-91D0-56691C30ECD1}"/>
              </a:ext>
            </a:extLst>
          </p:cNvPr>
          <p:cNvSpPr/>
          <p:nvPr/>
        </p:nvSpPr>
        <p:spPr>
          <a:xfrm>
            <a:off x="1527781" y="3650573"/>
            <a:ext cx="3899648" cy="819866"/>
          </a:xfrm>
          <a:prstGeom prst="roundRect">
            <a:avLst/>
          </a:prstGeom>
          <a:solidFill>
            <a:srgbClr val="DAA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Ireland’s H2020 MSCA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€197 million</a:t>
            </a:r>
          </a:p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(Total H2020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€1.18 billion</a:t>
            </a: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)</a:t>
            </a:r>
            <a:endParaRPr lang="en-US" sz="1400" dirty="0">
              <a:solidFill>
                <a:srgbClr val="7C1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Realistic waving flag of chad">
            <a:extLst>
              <a:ext uri="{FF2B5EF4-FFF2-40B4-BE49-F238E27FC236}">
                <a16:creationId xmlns:a16="http://schemas.microsoft.com/office/drawing/2014/main" id="{D0A8C32C-D3D2-47BB-828B-E5489813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30" y="400566"/>
            <a:ext cx="1069863" cy="7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1" y="457019"/>
            <a:ext cx="790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Ireland’s RISE Success in H2020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16CA67-B0EC-6447-A8FE-B968E683F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6" t="5669" r="40546"/>
          <a:stretch/>
        </p:blipFill>
        <p:spPr>
          <a:xfrm rot="16200000">
            <a:off x="957647" y="3425740"/>
            <a:ext cx="760111" cy="2675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3A73E6-8070-2E4E-8594-AD9BA3E4B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5023" y="3849878"/>
            <a:ext cx="2587244" cy="2587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2620B-B465-1942-9445-B12E5FAC3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98" y="-2247711"/>
            <a:ext cx="2587244" cy="2587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256A3B-426A-44A7-9D47-AF1594DE79F5}"/>
              </a:ext>
            </a:extLst>
          </p:cNvPr>
          <p:cNvSpPr/>
          <p:nvPr/>
        </p:nvSpPr>
        <p:spPr>
          <a:xfrm>
            <a:off x="1337702" y="1473093"/>
            <a:ext cx="1487876" cy="1541956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27</a:t>
            </a:r>
          </a:p>
          <a:p>
            <a:pPr algn="ctr"/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RISE Projects Coordinated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AE655-38A8-4D35-BB50-816E31095425}"/>
              </a:ext>
            </a:extLst>
          </p:cNvPr>
          <p:cNvSpPr/>
          <p:nvPr/>
        </p:nvSpPr>
        <p:spPr>
          <a:xfrm>
            <a:off x="1265486" y="3192675"/>
            <a:ext cx="3563243" cy="1190712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€12.5 M</a:t>
            </a:r>
          </a:p>
          <a:p>
            <a:pPr algn="ctr"/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EU Funding across all proposals with Irish beneficiaries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A7F3D2-B594-4E1F-8A26-AB19E4EA1687}"/>
              </a:ext>
            </a:extLst>
          </p:cNvPr>
          <p:cNvSpPr/>
          <p:nvPr/>
        </p:nvSpPr>
        <p:spPr>
          <a:xfrm>
            <a:off x="3265352" y="1473093"/>
            <a:ext cx="1487876" cy="1541956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x 1.8</a:t>
            </a:r>
          </a:p>
          <a:p>
            <a:pPr algn="ctr"/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IE vs EU Average Success Rate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9C43B2-366B-4CBE-B347-CCCA54A8E716}"/>
              </a:ext>
            </a:extLst>
          </p:cNvPr>
          <p:cNvGrpSpPr/>
          <p:nvPr/>
        </p:nvGrpSpPr>
        <p:grpSpPr>
          <a:xfrm>
            <a:off x="5759122" y="1573761"/>
            <a:ext cx="2728571" cy="2697265"/>
            <a:chOff x="5759122" y="1573761"/>
            <a:chExt cx="2728571" cy="2697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9C1E7C-67B3-494F-9520-CB635ECEADB3}"/>
                </a:ext>
              </a:extLst>
            </p:cNvPr>
            <p:cNvGrpSpPr/>
            <p:nvPr/>
          </p:nvGrpSpPr>
          <p:grpSpPr>
            <a:xfrm>
              <a:off x="5759122" y="1573761"/>
              <a:ext cx="2728571" cy="2697265"/>
              <a:chOff x="5759122" y="1573761"/>
              <a:chExt cx="2728571" cy="269726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E5C2F39-6FBB-476F-B8EC-42E71CF693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7845" r="21134"/>
              <a:stretch/>
            </p:blipFill>
            <p:spPr>
              <a:xfrm>
                <a:off x="5759122" y="1573761"/>
                <a:ext cx="2728571" cy="2697265"/>
              </a:xfrm>
              <a:prstGeom prst="rect">
                <a:avLst/>
              </a:prstGeom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26" name="Picture 2" descr="Free Black University Icon - Download Black University Icon">
                <a:extLst>
                  <a:ext uri="{FF2B5EF4-FFF2-40B4-BE49-F238E27FC236}">
                    <a16:creationId xmlns:a16="http://schemas.microsoft.com/office/drawing/2014/main" id="{3E2CFB40-DCD9-45DE-9D01-FD4CE9263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1696" y="3849878"/>
                <a:ext cx="322107" cy="322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ndustries Icons - Download Free Vector Icons | Noun Project">
                <a:extLst>
                  <a:ext uri="{FF2B5EF4-FFF2-40B4-BE49-F238E27FC236}">
                    <a16:creationId xmlns:a16="http://schemas.microsoft.com/office/drawing/2014/main" id="{B332D744-6DD5-4039-9599-444936E3C7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5804" y="1892985"/>
                <a:ext cx="447543" cy="447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4D0EEC-E592-4914-8131-2DA65B8B6DD1}"/>
                </a:ext>
              </a:extLst>
            </p:cNvPr>
            <p:cNvSpPr txBox="1"/>
            <p:nvPr/>
          </p:nvSpPr>
          <p:spPr>
            <a:xfrm>
              <a:off x="6680040" y="2843867"/>
              <a:ext cx="10326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7C1E58"/>
                  </a:solidFill>
                </a:rPr>
                <a:t>MSCA RISE </a:t>
              </a:r>
            </a:p>
            <a:p>
              <a:pPr algn="ctr"/>
              <a:r>
                <a:rPr lang="en-IE" sz="1400" b="1" dirty="0">
                  <a:solidFill>
                    <a:srgbClr val="7C1E58"/>
                  </a:solidFill>
                </a:rPr>
                <a:t>H2020 (IE)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5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70060" y="353084"/>
            <a:ext cx="650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IMSCO Supports for Applicants</a:t>
            </a:r>
          </a:p>
          <a:p>
            <a:endParaRPr lang="en-US" dirty="0">
              <a:solidFill>
                <a:srgbClr val="7C1E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950A6-363E-43EB-AF5D-450A25C1292A}"/>
              </a:ext>
            </a:extLst>
          </p:cNvPr>
          <p:cNvSpPr txBox="1"/>
          <p:nvPr/>
        </p:nvSpPr>
        <p:spPr>
          <a:xfrm>
            <a:off x="1601637" y="2305538"/>
            <a:ext cx="58224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Promotion of Staff Exchange and guidance to applicants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E0206-74E5-428A-BC91-3DF98A1FE0E1}"/>
              </a:ext>
            </a:extLst>
          </p:cNvPr>
          <p:cNvSpPr txBox="1"/>
          <p:nvPr/>
        </p:nvSpPr>
        <p:spPr>
          <a:xfrm>
            <a:off x="1601636" y="3173384"/>
            <a:ext cx="57058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Provision of information webinars and other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10C9E-FDEF-4DEB-BCF5-EB791F11256A}"/>
              </a:ext>
            </a:extLst>
          </p:cNvPr>
          <p:cNvSpPr txBox="1"/>
          <p:nvPr/>
        </p:nvSpPr>
        <p:spPr>
          <a:xfrm>
            <a:off x="1601635" y="1477635"/>
            <a:ext cx="57330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Support for applicants across all sectors and disciplines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C9B6FE-8020-43D5-978F-DCDC84D18841}"/>
              </a:ext>
            </a:extLst>
          </p:cNvPr>
          <p:cNvGrpSpPr/>
          <p:nvPr/>
        </p:nvGrpSpPr>
        <p:grpSpPr>
          <a:xfrm>
            <a:off x="1106799" y="1200986"/>
            <a:ext cx="363071" cy="3751730"/>
            <a:chOff x="1194211" y="1200986"/>
            <a:chExt cx="363071" cy="37517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21DD9E9-F298-490E-9CFA-2098CC3CA010}"/>
                </a:ext>
              </a:extLst>
            </p:cNvPr>
            <p:cNvCxnSpPr/>
            <p:nvPr/>
          </p:nvCxnSpPr>
          <p:spPr>
            <a:xfrm flipH="1">
              <a:off x="1325978" y="1200986"/>
              <a:ext cx="49769" cy="3751730"/>
            </a:xfrm>
            <a:prstGeom prst="line">
              <a:avLst/>
            </a:prstGeom>
            <a:ln w="38100">
              <a:solidFill>
                <a:srgbClr val="7C1E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1969BD78-A14E-467A-B275-11FDEA2EE85D}"/>
                </a:ext>
              </a:extLst>
            </p:cNvPr>
            <p:cNvSpPr/>
            <p:nvPr/>
          </p:nvSpPr>
          <p:spPr>
            <a:xfrm>
              <a:off x="1194211" y="1492624"/>
              <a:ext cx="363071" cy="369794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7C1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>
                <a:solidFill>
                  <a:srgbClr val="7C1E58"/>
                </a:solidFill>
              </a:endParaRPr>
            </a:p>
          </p:txBody>
        </p:sp>
      </p:grp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64E4380-9242-47D3-8A01-1A02D106CD64}"/>
              </a:ext>
            </a:extLst>
          </p:cNvPr>
          <p:cNvSpPr/>
          <p:nvPr/>
        </p:nvSpPr>
        <p:spPr>
          <a:xfrm>
            <a:off x="1106799" y="2323621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A1C5B73-43BD-4A59-AC63-DAEA819799A9}"/>
              </a:ext>
            </a:extLst>
          </p:cNvPr>
          <p:cNvSpPr/>
          <p:nvPr/>
        </p:nvSpPr>
        <p:spPr>
          <a:xfrm>
            <a:off x="1106798" y="3194990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9386340-BD67-4BE0-931C-74DAC5AD5AD8}"/>
              </a:ext>
            </a:extLst>
          </p:cNvPr>
          <p:cNvSpPr/>
          <p:nvPr/>
        </p:nvSpPr>
        <p:spPr>
          <a:xfrm>
            <a:off x="1106797" y="4025987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BB95C-C29C-4481-850C-4766006E0AA9}"/>
              </a:ext>
            </a:extLst>
          </p:cNvPr>
          <p:cNvSpPr txBox="1"/>
          <p:nvPr/>
        </p:nvSpPr>
        <p:spPr>
          <a:xfrm>
            <a:off x="1601636" y="4032112"/>
            <a:ext cx="56659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Proposal pre-review service in advance of call deadline</a:t>
            </a:r>
          </a:p>
        </p:txBody>
      </p:sp>
    </p:spTree>
    <p:extLst>
      <p:ext uri="{BB962C8B-B14F-4D97-AF65-F5344CB8AC3E}">
        <p14:creationId xmlns:p14="http://schemas.microsoft.com/office/powerpoint/2010/main" val="1798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1" grpId="0" animBg="1"/>
      <p:bldP spid="13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4764047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>
                <a:solidFill>
                  <a:schemeClr val="bg1"/>
                </a:solidFill>
                <a:latin typeface="Helvetica" pitchFamily="2" charset="0"/>
              </a:rPr>
              <a:t>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61FD7-AD61-462F-895C-7C1A878AA4AB}"/>
              </a:ext>
            </a:extLst>
          </p:cNvPr>
          <p:cNvSpPr txBox="1"/>
          <p:nvPr/>
        </p:nvSpPr>
        <p:spPr>
          <a:xfrm>
            <a:off x="456755" y="2054186"/>
            <a:ext cx="847240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200" dirty="0">
              <a:solidFill>
                <a:schemeClr val="bg1"/>
              </a:solidFill>
            </a:endParaRP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information about the Hosting Agreement scheme for non-EEA researchers working in Ireland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Have a query concerning employment  of a foreign researcher in Ireland on a Hosting Agreement scheme  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advice regarding visa or a working permission guidelines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Want to learn about immigration rules in other  European countries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to contact a EURAXESS expert in another country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Are looking for a job in research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Want to engage in any of the EURAXESS initiatives such as  the recent  ‘</a:t>
            </a:r>
            <a:r>
              <a:rPr lang="en-US" sz="1350" b="1" dirty="0">
                <a:solidFill>
                  <a:schemeClr val="bg1"/>
                </a:solidFill>
              </a:rPr>
              <a:t>Intersectoral mentoring program </a:t>
            </a:r>
            <a:br>
              <a:rPr lang="en-US" sz="1350" b="1" dirty="0">
                <a:solidFill>
                  <a:schemeClr val="bg1"/>
                </a:solidFill>
              </a:rPr>
            </a:br>
            <a:r>
              <a:rPr lang="en-US" sz="1350" b="1" dirty="0">
                <a:solidFill>
                  <a:schemeClr val="bg1"/>
                </a:solidFill>
              </a:rPr>
              <a:t>for early-stage researchers 2022’</a:t>
            </a:r>
          </a:p>
          <a:p>
            <a:pPr marL="214313" indent="-214313">
              <a:buBlip>
                <a:blip r:embed="rId6"/>
              </a:buBlip>
            </a:pPr>
            <a:r>
              <a:rPr lang="en-US" sz="1350" dirty="0">
                <a:solidFill>
                  <a:schemeClr val="bg1"/>
                </a:solidFill>
              </a:rPr>
              <a:t>Need to contact Irish EURAXESS directly with another query </a:t>
            </a:r>
            <a:endParaRPr lang="en-IE" sz="135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A7F1B-1FB1-4B32-946B-15472B47F6E3}"/>
              </a:ext>
            </a:extLst>
          </p:cNvPr>
          <p:cNvSpPr txBox="1"/>
          <p:nvPr/>
        </p:nvSpPr>
        <p:spPr>
          <a:xfrm>
            <a:off x="480577" y="580180"/>
            <a:ext cx="847240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EURAXESS is for researchers, universities and entrepreneurs. Our mission is to provide practical support and links to research job and career development opportunities.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EURAXESS Ireland operates the FastTrack immigration ‘Hosting Agreement’ scheme allowing for employment of non-EEA MSCA fellows in Irish academia and  industry </a:t>
            </a:r>
            <a:endParaRPr lang="en-US" sz="1500" b="1" dirty="0">
              <a:solidFill>
                <a:schemeClr val="bg1"/>
              </a:solidFill>
            </a:endParaRPr>
          </a:p>
          <a:p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Contact us if you:</a:t>
            </a:r>
          </a:p>
        </p:txBody>
      </p:sp>
    </p:spTree>
    <p:extLst>
      <p:ext uri="{BB962C8B-B14F-4D97-AF65-F5344CB8AC3E}">
        <p14:creationId xmlns:p14="http://schemas.microsoft.com/office/powerpoint/2010/main" val="391725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639053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>
                <a:solidFill>
                  <a:schemeClr val="bg1"/>
                </a:solidFill>
                <a:latin typeface="Helvetica" pitchFamily="2" charset="0"/>
              </a:rPr>
              <a:t>Contact Details for 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EB723F-59FE-4554-8662-AB4079DBE4C7}"/>
              </a:ext>
            </a:extLst>
          </p:cNvPr>
          <p:cNvSpPr txBox="1"/>
          <p:nvPr/>
        </p:nvSpPr>
        <p:spPr>
          <a:xfrm>
            <a:off x="456754" y="739228"/>
            <a:ext cx="756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EURAXESS Ireland/ National Coordination Point and Service Centre</a:t>
            </a:r>
          </a:p>
        </p:txBody>
      </p:sp>
      <p:pic>
        <p:nvPicPr>
          <p:cNvPr id="20" name="Picture 19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07896189-C1EF-46B4-BC5F-25DF9E60B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81" r="4191" b="17331"/>
          <a:stretch/>
        </p:blipFill>
        <p:spPr>
          <a:xfrm>
            <a:off x="5500898" y="1363536"/>
            <a:ext cx="2692773" cy="22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6413F9-47F9-4D4B-AF36-B7F5B6133C98}"/>
              </a:ext>
            </a:extLst>
          </p:cNvPr>
          <p:cNvSpPr txBox="1"/>
          <p:nvPr/>
        </p:nvSpPr>
        <p:spPr>
          <a:xfrm>
            <a:off x="444700" y="1152131"/>
            <a:ext cx="4323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Irish Universities Association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48 Merrion Square, Dublin 2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Ireland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b="1" dirty="0">
                <a:solidFill>
                  <a:schemeClr val="bg1"/>
                </a:solidFill>
                <a:latin typeface="Arial" panose="020B0604020202020204" pitchFamily="34" charset="0"/>
              </a:rPr>
              <a:t>Contact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Dr Magda </a:t>
            </a:r>
            <a:r>
              <a:rPr lang="en-IE" dirty="0" err="1">
                <a:solidFill>
                  <a:schemeClr val="bg1"/>
                </a:solidFill>
                <a:latin typeface="Arial" panose="020B0604020202020204" pitchFamily="34" charset="0"/>
              </a:rPr>
              <a:t>Wislocka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Head of EURAXESS Ireland </a:t>
            </a:r>
          </a:p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Email: 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magda@iua.ie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Phone: +353 1 6764948</a:t>
            </a:r>
          </a:p>
          <a:p>
            <a:endParaRPr lang="en-I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Visit our website: </a:t>
            </a:r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www.euraxess.ie</a:t>
            </a:r>
            <a:endParaRPr lang="en-I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1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A8D707-461A-D546-AA1C-D79D82FE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14EA2F1-080C-2941-9EF3-FE602281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73" y="364712"/>
            <a:ext cx="1895966" cy="53344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EB891E-54C0-8644-99D6-E80D1CB77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73" y="432752"/>
            <a:ext cx="1103381" cy="351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9B4E7-CC47-1640-A490-A64CD674D8BD}"/>
              </a:ext>
            </a:extLst>
          </p:cNvPr>
          <p:cNvSpPr txBox="1"/>
          <p:nvPr/>
        </p:nvSpPr>
        <p:spPr>
          <a:xfrm>
            <a:off x="329073" y="1233088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DAA600"/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Thank</a:t>
            </a:r>
            <a:r>
              <a:rPr lang="en-IE" sz="3200" b="1" dirty="0">
                <a:solidFill>
                  <a:srgbClr val="DA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3200" b="1" dirty="0">
                <a:solidFill>
                  <a:srgbClr val="DAA600"/>
                </a:solidFill>
                <a:latin typeface="Helvetica" pitchFamily="2" charset="0"/>
              </a:rPr>
              <a:t>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1439F-0A03-4C45-A162-0557AA2A5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086" y="-856742"/>
            <a:ext cx="2162048" cy="2162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68BAB-EF01-B247-A256-89D728F97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25" y="3412998"/>
            <a:ext cx="2587244" cy="2587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D30E7D-723C-435C-8702-E51CAD5A180A}"/>
              </a:ext>
            </a:extLst>
          </p:cNvPr>
          <p:cNvSpPr/>
          <p:nvPr/>
        </p:nvSpPr>
        <p:spPr>
          <a:xfrm>
            <a:off x="372270" y="1982108"/>
            <a:ext cx="6184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https://www.iua.ie/for-researchers/marie-sklodowska-curie-actions/funding-calls-and-deadlines/staff-exchange/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  </a:t>
            </a:r>
          </a:p>
          <a:p>
            <a:endParaRPr lang="en-US" b="1" dirty="0">
              <a:solidFill>
                <a:schemeClr val="bg1"/>
              </a:solidFill>
              <a:cs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mariecurie@iua.ie</a:t>
            </a:r>
            <a:endParaRPr lang="en-US" b="1" dirty="0">
              <a:solidFill>
                <a:schemeClr val="bg1"/>
              </a:solidFill>
              <a:cs typeface="Arial"/>
            </a:endParaRP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@Mariescurie_ire</a:t>
            </a: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https://www.linkedin.com/groups/4419371</a:t>
            </a:r>
          </a:p>
        </p:txBody>
      </p:sp>
      <p:pic>
        <p:nvPicPr>
          <p:cNvPr id="16" name="Picture 2" descr="Email Closed Outlined Back Envelope Interface Symbol - Free ... #1865799 -  PNG Images - PNGio">
            <a:extLst>
              <a:ext uri="{FF2B5EF4-FFF2-40B4-BE49-F238E27FC236}">
                <a16:creationId xmlns:a16="http://schemas.microsoft.com/office/drawing/2014/main" id="{A3A65966-67DC-427D-B8C4-685016A6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t="18732" r="25553" b="18587"/>
          <a:stretch/>
        </p:blipFill>
        <p:spPr bwMode="auto">
          <a:xfrm>
            <a:off x="2314921" y="2905912"/>
            <a:ext cx="284230" cy="1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Twitter Bird Transparent Background, Download Free Twitter Bird Transparent  Background png images, Free ClipArts on Clipart Library">
            <a:extLst>
              <a:ext uri="{FF2B5EF4-FFF2-40B4-BE49-F238E27FC236}">
                <a16:creationId xmlns:a16="http://schemas.microsoft.com/office/drawing/2014/main" id="{34B41456-B0D3-4FCD-9BA1-6983CF6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0" y="3393734"/>
            <a:ext cx="284230" cy="2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kedin Icon No Background #307357 - Free Icons Library">
            <a:extLst>
              <a:ext uri="{FF2B5EF4-FFF2-40B4-BE49-F238E27FC236}">
                <a16:creationId xmlns:a16="http://schemas.microsoft.com/office/drawing/2014/main" id="{4BB1B8EE-5F4F-4D4D-958F-C874EF04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5067" r="2521" b="3824"/>
          <a:stretch/>
        </p:blipFill>
        <p:spPr bwMode="auto">
          <a:xfrm>
            <a:off x="4767323" y="3968261"/>
            <a:ext cx="249319" cy="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0" y="336371"/>
            <a:ext cx="34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Guest 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B80BB-0F61-413E-B6C3-22C6C6F5E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04" y="1495273"/>
            <a:ext cx="4944165" cy="2152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5778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DAF830-D9D0-4F4D-9477-38F84887B20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11255</TotalTime>
  <Words>417</Words>
  <Application>Microsoft Office PowerPoint</Application>
  <PresentationFormat>On-screen Show (16:9)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46 Light</vt:lpstr>
      <vt:lpstr>Helvetica Light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O'Riordan</dc:creator>
  <cp:lastModifiedBy>Yvonne Halpin</cp:lastModifiedBy>
  <cp:revision>57</cp:revision>
  <dcterms:created xsi:type="dcterms:W3CDTF">2020-10-30T11:50:35Z</dcterms:created>
  <dcterms:modified xsi:type="dcterms:W3CDTF">2021-11-23T13:39:43Z</dcterms:modified>
</cp:coreProperties>
</file>