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73" r:id="rId2"/>
    <p:sldId id="261" r:id="rId3"/>
    <p:sldId id="276" r:id="rId4"/>
    <p:sldId id="277" r:id="rId5"/>
    <p:sldId id="259" r:id="rId6"/>
    <p:sldId id="258" r:id="rId7"/>
    <p:sldId id="265" r:id="rId8"/>
    <p:sldId id="275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1E58"/>
    <a:srgbClr val="8A6E9A"/>
    <a:srgbClr val="87CAE0"/>
    <a:srgbClr val="357358"/>
    <a:srgbClr val="FCFEED"/>
    <a:srgbClr val="868CCA"/>
    <a:srgbClr val="893DC5"/>
    <a:srgbClr val="FFF7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9"/>
    <p:restoredTop sz="80296" autoAdjust="0"/>
  </p:normalViewPr>
  <p:slideViewPr>
    <p:cSldViewPr snapToGrid="0" snapToObjects="1">
      <p:cViewPr varScale="1">
        <p:scale>
          <a:sx n="91" d="100"/>
          <a:sy n="91" d="100"/>
        </p:scale>
        <p:origin x="1373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BE27B-1827-425B-8E75-3FB0CFBDC6D5}" type="datetimeFigureOut">
              <a:rPr lang="en-IE" smtClean="0"/>
              <a:t>19/11/2021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EAC761-367C-44BE-B120-C3F2279ED3A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700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From the Commission: </a:t>
            </a:r>
            <a:r>
              <a:rPr lang="en-GB" sz="180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Ireland </a:t>
            </a:r>
            <a:r>
              <a:rPr lang="en-GB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was ninth country in number of proposals submitted but third (!) in number of projects signed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EAC761-367C-44BE-B120-C3F2279ED3A4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652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91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88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8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96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5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643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33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A28C4-E3A9-B74D-855B-921E0FBB813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22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A28C4-E3A9-B74D-855B-921E0FBB813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47C90-D791-A74B-B3EE-96D715FF6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4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ua.ie/for-researchers/marie-sklodowska-curie-actions/funding-calls-and-deadlines/cofund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mailto:magda@iua.ie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mariecurie@iua.ie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iua.ie/mariecurie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11" Type="http://schemas.openxmlformats.org/officeDocument/2006/relationships/image" Target="../media/image17.png"/><Relationship Id="rId5" Type="http://schemas.openxmlformats.org/officeDocument/2006/relationships/image" Target="../media/image6.emf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87A9BE-DAB8-D447-9FB4-071AF5BDA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9141291" cy="52997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B7D490-8391-CB42-80F5-3967C428B62E}"/>
              </a:ext>
            </a:extLst>
          </p:cNvPr>
          <p:cNvSpPr txBox="1"/>
          <p:nvPr/>
        </p:nvSpPr>
        <p:spPr>
          <a:xfrm>
            <a:off x="5227211" y="1608173"/>
            <a:ext cx="391678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MSCA COFUND 2021</a:t>
            </a:r>
          </a:p>
          <a:p>
            <a:endParaRPr lang="en-IE" sz="3000" dirty="0">
              <a:solidFill>
                <a:srgbClr val="7C1E58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IE" sz="2000" b="1" dirty="0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Dr Yvonne Halpin, </a:t>
            </a:r>
          </a:p>
          <a:p>
            <a:r>
              <a:rPr lang="en-IE" sz="2000" dirty="0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MSCA National Contact Point</a:t>
            </a:r>
          </a:p>
          <a:p>
            <a:endParaRPr lang="en-IE" sz="2000" dirty="0">
              <a:solidFill>
                <a:srgbClr val="7C1E58"/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r>
              <a:rPr lang="en-IE" sz="2000" i="1" dirty="0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Irish Marie </a:t>
            </a:r>
            <a:r>
              <a:rPr lang="en-IE" sz="2000" i="1" dirty="0" err="1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Skłodowska</a:t>
            </a:r>
            <a:r>
              <a:rPr lang="en-IE" sz="2000" i="1" dirty="0">
                <a:solidFill>
                  <a:srgbClr val="7C1E58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-Curie Office (IMSCO)</a:t>
            </a:r>
          </a:p>
          <a:p>
            <a:endParaRPr lang="en-IE" sz="2200" i="1" dirty="0">
              <a:solidFill>
                <a:srgbClr val="7C1E58"/>
              </a:solidFill>
              <a:latin typeface="Helvetica Neue Light" panose="02000403000000020004" pitchFamily="2" charset="0"/>
            </a:endParaRPr>
          </a:p>
          <a:p>
            <a:r>
              <a:rPr lang="fr-FR" sz="1400" dirty="0">
                <a:solidFill>
                  <a:srgbClr val="7C1E58"/>
                </a:solidFill>
                <a:latin typeface="Helvetica" pitchFamily="2" charset="0"/>
              </a:rPr>
              <a:t>08 </a:t>
            </a:r>
            <a:r>
              <a:rPr lang="en-IE" sz="1400" dirty="0">
                <a:solidFill>
                  <a:srgbClr val="7C1E58"/>
                </a:solidFill>
                <a:latin typeface="Helvetica" pitchFamily="2" charset="0"/>
              </a:rPr>
              <a:t>November</a:t>
            </a:r>
            <a:r>
              <a:rPr lang="fr-FR" sz="1400" dirty="0">
                <a:solidFill>
                  <a:srgbClr val="7C1E58"/>
                </a:solidFill>
                <a:latin typeface="Helvetica" pitchFamily="2" charset="0"/>
              </a:rPr>
              <a:t> 2021</a:t>
            </a:r>
            <a:endParaRPr lang="en-US" sz="1400" dirty="0">
              <a:solidFill>
                <a:srgbClr val="7C1E58"/>
              </a:solidFill>
            </a:endParaRPr>
          </a:p>
        </p:txBody>
      </p:sp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021FCA02-08F9-D241-9912-D95980062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32" y="4536156"/>
            <a:ext cx="2158633" cy="607344"/>
          </a:xfrm>
          <a:prstGeom prst="rect">
            <a:avLst/>
          </a:prstGeom>
        </p:spPr>
      </p:pic>
      <p:pic>
        <p:nvPicPr>
          <p:cNvPr id="15" name="Picture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EFA2085-5103-324E-A66B-3D5CB7B8B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209" y="4639811"/>
            <a:ext cx="1256243" cy="4000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71EE0-65E0-A841-BB08-BA514AA0D5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134" y="-1069340"/>
            <a:ext cx="2587244" cy="258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45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2D66770-295C-BE4C-BB00-EA303E8D0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921C9B-9351-824C-8C79-3781B483A81A}"/>
              </a:ext>
            </a:extLst>
          </p:cNvPr>
          <p:cNvSpPr txBox="1"/>
          <p:nvPr/>
        </p:nvSpPr>
        <p:spPr>
          <a:xfrm>
            <a:off x="435685" y="1119321"/>
            <a:ext cx="6299947" cy="2281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E" sz="1600" i="1" dirty="0">
                <a:solidFill>
                  <a:schemeClr val="bg1"/>
                </a:solidFill>
                <a:latin typeface="Helvetica 46 Light" panose="02000403000000020004" pitchFamily="2" charset="0"/>
                <a:ea typeface="Helvetica 46 Light" panose="02000403000000020004" pitchFamily="2" charset="0"/>
              </a:rPr>
              <a:t>Supported by the Irish Research Council and jointly operated with the Irish Universities Association.</a:t>
            </a:r>
          </a:p>
          <a:p>
            <a:endParaRPr lang="en-IE" sz="1400" dirty="0">
              <a:solidFill>
                <a:schemeClr val="bg1"/>
              </a:solidFill>
              <a:latin typeface="Helvetica Light" panose="020B0403020202020204" pitchFamily="34" charset="0"/>
            </a:endParaRPr>
          </a:p>
          <a:p>
            <a:pPr>
              <a:lnSpc>
                <a:spcPts val="1740"/>
              </a:lnSpc>
            </a:pPr>
            <a:r>
              <a:rPr lang="en-IE" sz="1400" b="1" dirty="0">
                <a:solidFill>
                  <a:schemeClr val="bg1"/>
                </a:solidFill>
                <a:latin typeface="Helvetica Light" panose="020B0403020202020204" pitchFamily="34" charset="0"/>
              </a:rPr>
              <a:t>Missions: </a:t>
            </a:r>
          </a:p>
          <a:p>
            <a:pPr marL="285750" indent="-285750">
              <a:lnSpc>
                <a:spcPts val="174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Promote the MSCA programmes</a:t>
            </a:r>
          </a:p>
          <a:p>
            <a:pPr marL="285750" indent="-285750">
              <a:lnSpc>
                <a:spcPts val="174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Contribute to policy initiatives relevant to the Actions</a:t>
            </a:r>
          </a:p>
          <a:p>
            <a:pPr marL="285750" indent="-285750">
              <a:lnSpc>
                <a:spcPts val="174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IE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Provide a </a:t>
            </a:r>
            <a:r>
              <a:rPr lang="en-IE" sz="1400" i="1" dirty="0">
                <a:solidFill>
                  <a:schemeClr val="bg1"/>
                </a:solidFill>
                <a:latin typeface="Helvetica Light" panose="020B0403020202020204" pitchFamily="34" charset="0"/>
              </a:rPr>
              <a:t>conception to completion </a:t>
            </a:r>
            <a:r>
              <a:rPr lang="en-IE" sz="1400" dirty="0">
                <a:solidFill>
                  <a:schemeClr val="bg1"/>
                </a:solidFill>
                <a:latin typeface="Helvetica Light" panose="020B0403020202020204" pitchFamily="34" charset="0"/>
              </a:rPr>
              <a:t>service for the research active community in Ireland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DF805F-D29A-EE43-9E07-619C43A98FAD}"/>
              </a:ext>
            </a:extLst>
          </p:cNvPr>
          <p:cNvSpPr txBox="1"/>
          <p:nvPr/>
        </p:nvSpPr>
        <p:spPr>
          <a:xfrm>
            <a:off x="435685" y="370199"/>
            <a:ext cx="74026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Irish Marie </a:t>
            </a:r>
            <a:r>
              <a:rPr lang="en-IE" sz="3000" b="1" dirty="0" err="1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Skłodowska</a:t>
            </a:r>
            <a:r>
              <a:rPr lang="en-IE" sz="3000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-Curie Office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BDE97F-2B7F-7E48-98B0-C4C5E5A01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134" y="-1069340"/>
            <a:ext cx="2587244" cy="25872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0C3FED-E4BC-274A-9F33-D0419B4EE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9834" y="3764833"/>
            <a:ext cx="2162048" cy="2162048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07639E9-CE66-4381-91D0-56691C30ECD1}"/>
              </a:ext>
            </a:extLst>
          </p:cNvPr>
          <p:cNvSpPr/>
          <p:nvPr/>
        </p:nvSpPr>
        <p:spPr>
          <a:xfrm>
            <a:off x="672351" y="3680527"/>
            <a:ext cx="3899648" cy="819866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740"/>
              </a:lnSpc>
            </a:pPr>
            <a:r>
              <a:rPr lang="en-IE" sz="1400" dirty="0">
                <a:solidFill>
                  <a:srgbClr val="7C1E58"/>
                </a:solidFill>
                <a:latin typeface="Helvetica Light" panose="020B0403020202020204" pitchFamily="34" charset="0"/>
              </a:rPr>
              <a:t>Ireland’s H2020 MSCA drawdown: </a:t>
            </a:r>
            <a:r>
              <a:rPr lang="en-IE" sz="1400" b="1" dirty="0">
                <a:solidFill>
                  <a:srgbClr val="7C1E58"/>
                </a:solidFill>
                <a:latin typeface="Helvetica Light" panose="020B0403020202020204" pitchFamily="34" charset="0"/>
              </a:rPr>
              <a:t>€197 million</a:t>
            </a:r>
          </a:p>
          <a:p>
            <a:pPr>
              <a:lnSpc>
                <a:spcPts val="1740"/>
              </a:lnSpc>
            </a:pPr>
            <a:r>
              <a:rPr lang="en-IE" sz="1400" dirty="0">
                <a:solidFill>
                  <a:srgbClr val="7C1E58"/>
                </a:solidFill>
                <a:latin typeface="Helvetica Light" panose="020B0403020202020204" pitchFamily="34" charset="0"/>
              </a:rPr>
              <a:t>(Total H2020 drawdown: </a:t>
            </a:r>
            <a:r>
              <a:rPr lang="en-IE" sz="1400" b="1" dirty="0">
                <a:solidFill>
                  <a:srgbClr val="7C1E58"/>
                </a:solidFill>
                <a:latin typeface="Helvetica Light" panose="020B0403020202020204" pitchFamily="34" charset="0"/>
              </a:rPr>
              <a:t>€1.18 billion</a:t>
            </a:r>
            <a:r>
              <a:rPr lang="en-IE" sz="1400" dirty="0">
                <a:solidFill>
                  <a:srgbClr val="7C1E58"/>
                </a:solidFill>
                <a:latin typeface="Helvetica Light" panose="020B0403020202020204" pitchFamily="34" charset="0"/>
              </a:rPr>
              <a:t>)</a:t>
            </a:r>
            <a:endParaRPr lang="en-US" sz="1400" dirty="0">
              <a:solidFill>
                <a:srgbClr val="7C1E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AA685B1-06C0-564C-AB72-88A114238AEA}"/>
              </a:ext>
            </a:extLst>
          </p:cNvPr>
          <p:cNvSpPr txBox="1"/>
          <p:nvPr/>
        </p:nvSpPr>
        <p:spPr>
          <a:xfrm>
            <a:off x="457201" y="559241"/>
            <a:ext cx="7906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7C1E58"/>
                </a:solidFill>
                <a:latin typeface="Helvetica" pitchFamily="2" charset="0"/>
              </a:rPr>
              <a:t>Ireland’s COFUND Success in H2020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C616CA67-B0EC-6447-A8FE-B968E683F4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16" t="5669" r="40546"/>
          <a:stretch/>
        </p:blipFill>
        <p:spPr>
          <a:xfrm rot="16200000">
            <a:off x="957647" y="3425740"/>
            <a:ext cx="760111" cy="26754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3A73E6-8070-2E4E-8594-AD9BA3E4BD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65023" y="3849878"/>
            <a:ext cx="2587244" cy="2587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72620B-B465-1942-9445-B12E5FAC3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698" y="-2247711"/>
            <a:ext cx="2587244" cy="258724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299817E-E18F-48EB-A1A4-5E30C721787A}"/>
              </a:ext>
            </a:extLst>
          </p:cNvPr>
          <p:cNvGrpSpPr/>
          <p:nvPr/>
        </p:nvGrpSpPr>
        <p:grpSpPr>
          <a:xfrm>
            <a:off x="126370" y="3541205"/>
            <a:ext cx="8237701" cy="1602294"/>
            <a:chOff x="-2547833" y="2610382"/>
            <a:chExt cx="8237701" cy="160229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122D85E-CEF1-4B48-91AB-AC5BF8439F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2939"/>
            <a:stretch/>
          </p:blipFill>
          <p:spPr>
            <a:xfrm>
              <a:off x="796945" y="2618461"/>
              <a:ext cx="725276" cy="87197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E9BC25-8B6C-4E6D-8C19-C2F6AA47BFC6}"/>
                </a:ext>
              </a:extLst>
            </p:cNvPr>
            <p:cNvSpPr txBox="1"/>
            <p:nvPr/>
          </p:nvSpPr>
          <p:spPr>
            <a:xfrm>
              <a:off x="-2547833" y="4012621"/>
              <a:ext cx="215636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E" sz="700" dirty="0">
                  <a:solidFill>
                    <a:schemeClr val="bg1"/>
                  </a:solidFill>
                </a:rPr>
                <a:t>Icon credit: https://www.freeiconspng.com/img/6607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F61594-ECC5-4D57-BBD9-1A9CEA8C6E7C}"/>
                </a:ext>
              </a:extLst>
            </p:cNvPr>
            <p:cNvSpPr txBox="1"/>
            <p:nvPr/>
          </p:nvSpPr>
          <p:spPr>
            <a:xfrm>
              <a:off x="1522221" y="2610382"/>
              <a:ext cx="416764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dirty="0">
                  <a:solidFill>
                    <a:srgbClr val="7C1E58"/>
                  </a:solidFill>
                </a:rPr>
                <a:t>Thinking of applying to the COFUND call? </a:t>
              </a:r>
            </a:p>
            <a:p>
              <a:endParaRPr lang="en-IE" dirty="0">
                <a:solidFill>
                  <a:srgbClr val="7C1E58"/>
                </a:solidFill>
              </a:endParaRPr>
            </a:p>
            <a:p>
              <a:r>
                <a:rPr lang="en-IE" sz="2000" b="1" dirty="0">
                  <a:solidFill>
                    <a:srgbClr val="7C1E58"/>
                  </a:solidFill>
                </a:rPr>
                <a:t>Get in touch with the IMSCO!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A018199-2322-46A3-B4F2-ACCBDD7C64CE}"/>
              </a:ext>
            </a:extLst>
          </p:cNvPr>
          <p:cNvSpPr txBox="1"/>
          <p:nvPr/>
        </p:nvSpPr>
        <p:spPr>
          <a:xfrm>
            <a:off x="2487706" y="4816425"/>
            <a:ext cx="68512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1200" dirty="0">
                <a:hlinkClick r:id="rId6"/>
              </a:rPr>
              <a:t>https://www.iua.ie/for-researchers/marie-sklodowska-curie-actions/funding-calls-and-deadlines/cofund/</a:t>
            </a:r>
            <a:r>
              <a:rPr lang="en-IE" sz="120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256A3B-426A-44A7-9D47-AF1594DE79F5}"/>
              </a:ext>
            </a:extLst>
          </p:cNvPr>
          <p:cNvSpPr/>
          <p:nvPr/>
        </p:nvSpPr>
        <p:spPr>
          <a:xfrm>
            <a:off x="1337702" y="1473093"/>
            <a:ext cx="1487876" cy="1541956"/>
          </a:xfrm>
          <a:prstGeom prst="rect">
            <a:avLst/>
          </a:prstGeom>
          <a:solidFill>
            <a:srgbClr val="7C1E5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b="1" dirty="0"/>
              <a:t>22</a:t>
            </a:r>
          </a:p>
          <a:p>
            <a:pPr algn="ctr"/>
            <a:r>
              <a:rPr lang="en-IE" dirty="0"/>
              <a:t>COFUNDs Coordinated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6AE655-38A8-4D35-BB50-816E31095425}"/>
              </a:ext>
            </a:extLst>
          </p:cNvPr>
          <p:cNvSpPr/>
          <p:nvPr/>
        </p:nvSpPr>
        <p:spPr>
          <a:xfrm>
            <a:off x="3748628" y="1478444"/>
            <a:ext cx="1487876" cy="1541956"/>
          </a:xfrm>
          <a:prstGeom prst="rect">
            <a:avLst/>
          </a:prstGeom>
          <a:solidFill>
            <a:srgbClr val="7C1E5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b="1" dirty="0"/>
              <a:t>€50 M</a:t>
            </a:r>
          </a:p>
          <a:p>
            <a:pPr algn="ctr"/>
            <a:r>
              <a:rPr lang="en-IE" dirty="0"/>
              <a:t>EU Funding</a:t>
            </a:r>
          </a:p>
          <a:p>
            <a:pPr algn="ctr"/>
            <a:r>
              <a:rPr lang="en-IE" dirty="0"/>
              <a:t>Leveraged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A7F3D2-B594-4E1F-8A26-AB19E4EA1687}"/>
              </a:ext>
            </a:extLst>
          </p:cNvPr>
          <p:cNvSpPr/>
          <p:nvPr/>
        </p:nvSpPr>
        <p:spPr>
          <a:xfrm>
            <a:off x="6159554" y="1473093"/>
            <a:ext cx="1487876" cy="1541956"/>
          </a:xfrm>
          <a:prstGeom prst="rect">
            <a:avLst/>
          </a:prstGeom>
          <a:solidFill>
            <a:srgbClr val="7C1E5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3800" b="1" dirty="0"/>
              <a:t>x 2.4</a:t>
            </a:r>
          </a:p>
          <a:p>
            <a:pPr algn="ctr"/>
            <a:r>
              <a:rPr lang="en-IE" dirty="0"/>
              <a:t>IE vs EU Average Success Rate</a:t>
            </a:r>
          </a:p>
        </p:txBody>
      </p:sp>
    </p:spTree>
    <p:extLst>
      <p:ext uri="{BB962C8B-B14F-4D97-AF65-F5344CB8AC3E}">
        <p14:creationId xmlns:p14="http://schemas.microsoft.com/office/powerpoint/2010/main" val="10305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1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87A9BE-DAB8-D447-9FB4-071AF5BDA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1" t="2948" r="-3985"/>
          <a:stretch/>
        </p:blipFill>
        <p:spPr>
          <a:xfrm rot="10800000">
            <a:off x="2995197" y="-2"/>
            <a:ext cx="6148801" cy="5143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71EE0-65E0-A841-BB08-BA514AA0D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917" y="-1497257"/>
            <a:ext cx="2587244" cy="2587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685B1-06C0-564C-AB72-88A114238AEA}"/>
              </a:ext>
            </a:extLst>
          </p:cNvPr>
          <p:cNvSpPr txBox="1"/>
          <p:nvPr/>
        </p:nvSpPr>
        <p:spPr>
          <a:xfrm>
            <a:off x="389966" y="369989"/>
            <a:ext cx="7671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7C1E58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IMSCO Supports for COFUND Applicants</a:t>
            </a:r>
          </a:p>
          <a:p>
            <a:endParaRPr lang="en-US" dirty="0">
              <a:solidFill>
                <a:srgbClr val="7C1E5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4DFEE-D4EA-6143-967C-5E2E4B45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622" y="4066359"/>
            <a:ext cx="2587244" cy="2587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3950A6-363E-43EB-AF5D-450A25C1292A}"/>
              </a:ext>
            </a:extLst>
          </p:cNvPr>
          <p:cNvSpPr txBox="1"/>
          <p:nvPr/>
        </p:nvSpPr>
        <p:spPr>
          <a:xfrm>
            <a:off x="1601637" y="1466638"/>
            <a:ext cx="562109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Promotion of COFUND call and guidance to applicants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0E0206-74E5-428A-BC91-3DF98A1FE0E1}"/>
              </a:ext>
            </a:extLst>
          </p:cNvPr>
          <p:cNvSpPr txBox="1"/>
          <p:nvPr/>
        </p:nvSpPr>
        <p:spPr>
          <a:xfrm>
            <a:off x="1601636" y="2334484"/>
            <a:ext cx="570585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Provision of information webinars and other resources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C10C9E-FDEF-4DEB-BCF5-EB791F11256A}"/>
              </a:ext>
            </a:extLst>
          </p:cNvPr>
          <p:cNvSpPr txBox="1"/>
          <p:nvPr/>
        </p:nvSpPr>
        <p:spPr>
          <a:xfrm>
            <a:off x="1609716" y="3194990"/>
            <a:ext cx="536711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Personalised support for applicants from all sectors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C9B6FE-8020-43D5-978F-DCDC84D18841}"/>
              </a:ext>
            </a:extLst>
          </p:cNvPr>
          <p:cNvGrpSpPr/>
          <p:nvPr/>
        </p:nvGrpSpPr>
        <p:grpSpPr>
          <a:xfrm>
            <a:off x="1106799" y="1200986"/>
            <a:ext cx="363071" cy="3751730"/>
            <a:chOff x="1194211" y="1200986"/>
            <a:chExt cx="363071" cy="375173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21DD9E9-F298-490E-9CFA-2098CC3CA010}"/>
                </a:ext>
              </a:extLst>
            </p:cNvPr>
            <p:cNvCxnSpPr/>
            <p:nvPr/>
          </p:nvCxnSpPr>
          <p:spPr>
            <a:xfrm flipH="1">
              <a:off x="1325978" y="1200986"/>
              <a:ext cx="49769" cy="3751730"/>
            </a:xfrm>
            <a:prstGeom prst="line">
              <a:avLst/>
            </a:prstGeom>
            <a:ln w="38100">
              <a:solidFill>
                <a:srgbClr val="7C1E5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1969BD78-A14E-467A-B275-11FDEA2EE85D}"/>
                </a:ext>
              </a:extLst>
            </p:cNvPr>
            <p:cNvSpPr/>
            <p:nvPr/>
          </p:nvSpPr>
          <p:spPr>
            <a:xfrm>
              <a:off x="1194211" y="1492624"/>
              <a:ext cx="363071" cy="369794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7C1E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b="1" dirty="0">
                  <a:solidFill>
                    <a:srgbClr val="7C1E58"/>
                  </a:solidFill>
                </a:rPr>
                <a:t>1</a:t>
              </a:r>
            </a:p>
          </p:txBody>
        </p:sp>
      </p:grp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F64E4380-9242-47D3-8A01-1A02D106CD64}"/>
              </a:ext>
            </a:extLst>
          </p:cNvPr>
          <p:cNvSpPr/>
          <p:nvPr/>
        </p:nvSpPr>
        <p:spPr>
          <a:xfrm>
            <a:off x="1106799" y="2323621"/>
            <a:ext cx="363071" cy="369794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7C1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7C1E58"/>
                </a:solidFill>
              </a:rPr>
              <a:t>2</a:t>
            </a: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7A1C5B73-43BD-4A59-AC63-DAEA819799A9}"/>
              </a:ext>
            </a:extLst>
          </p:cNvPr>
          <p:cNvSpPr/>
          <p:nvPr/>
        </p:nvSpPr>
        <p:spPr>
          <a:xfrm>
            <a:off x="1106798" y="3194990"/>
            <a:ext cx="363071" cy="369794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7C1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7C1E58"/>
                </a:solidFill>
              </a:rPr>
              <a:t>3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99386340-BD67-4BE0-931C-74DAC5AD5AD8}"/>
              </a:ext>
            </a:extLst>
          </p:cNvPr>
          <p:cNvSpPr/>
          <p:nvPr/>
        </p:nvSpPr>
        <p:spPr>
          <a:xfrm>
            <a:off x="1106797" y="4025987"/>
            <a:ext cx="363071" cy="369794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7C1E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7C1E58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0BB95C-C29C-4481-850C-4766006E0AA9}"/>
              </a:ext>
            </a:extLst>
          </p:cNvPr>
          <p:cNvSpPr txBox="1"/>
          <p:nvPr/>
        </p:nvSpPr>
        <p:spPr>
          <a:xfrm>
            <a:off x="1609716" y="4055496"/>
            <a:ext cx="566597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900" b="1" dirty="0">
                <a:solidFill>
                  <a:srgbClr val="7C1E58"/>
                </a:solidFill>
              </a:rPr>
              <a:t>Proposal pre-review service in advance of call deadline</a:t>
            </a:r>
          </a:p>
        </p:txBody>
      </p:sp>
    </p:spTree>
    <p:extLst>
      <p:ext uri="{BB962C8B-B14F-4D97-AF65-F5344CB8AC3E}">
        <p14:creationId xmlns:p14="http://schemas.microsoft.com/office/powerpoint/2010/main" val="179865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1" grpId="0" animBg="1"/>
      <p:bldP spid="13" grpId="0" animBg="1"/>
      <p:bldP spid="16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ircraft, balloon&#10;&#10;Description automatically generated">
            <a:extLst>
              <a:ext uri="{FF2B5EF4-FFF2-40B4-BE49-F238E27FC236}">
                <a16:creationId xmlns:a16="http://schemas.microsoft.com/office/drawing/2014/main" id="{A679C044-D617-314B-BA0B-854364BD6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94" y="4572"/>
            <a:ext cx="9144000" cy="5138928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346E812-70BF-DA45-81F3-E812E703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645" y="4496908"/>
            <a:ext cx="1155359" cy="433259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9EF97726-6176-3F48-AB24-A8D419089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877" y="4231840"/>
            <a:ext cx="931102" cy="6983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A3181C-F388-EE4E-A261-B739907D7EC6}"/>
              </a:ext>
            </a:extLst>
          </p:cNvPr>
          <p:cNvSpPr txBox="1"/>
          <p:nvPr/>
        </p:nvSpPr>
        <p:spPr>
          <a:xfrm>
            <a:off x="456755" y="169922"/>
            <a:ext cx="4764047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5" b="1" dirty="0">
                <a:solidFill>
                  <a:schemeClr val="bg1"/>
                </a:solidFill>
                <a:latin typeface="Helvetica" pitchFamily="2" charset="0"/>
              </a:rPr>
              <a:t>EURAXESS Ireland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C12E930-8532-EF4B-A144-4FF4EBF7D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40" y="4496907"/>
            <a:ext cx="1728595" cy="379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D461FD7-AD61-462F-895C-7C1A878AA4AB}"/>
              </a:ext>
            </a:extLst>
          </p:cNvPr>
          <p:cNvSpPr txBox="1"/>
          <p:nvPr/>
        </p:nvSpPr>
        <p:spPr>
          <a:xfrm>
            <a:off x="456755" y="2054186"/>
            <a:ext cx="8472401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1200" dirty="0">
              <a:solidFill>
                <a:schemeClr val="bg1"/>
              </a:solidFill>
            </a:endParaRP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Need information about the Hosting Agreement scheme for non-EEA researchers working in Ireland 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Have a query concerning employment  of a foreign researcher in Ireland on a Hosting Agreement scheme   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Need advice regarding visa or a working permission guidelines 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Want to learn about immigration rules in other  European countries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Need to contact a EURAXESS expert in another country 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Are looking for a job in research</a:t>
            </a:r>
          </a:p>
          <a:p>
            <a:pPr marL="214313" indent="-214313">
              <a:buBlip>
                <a:blip r:embed="rId6"/>
              </a:buBlip>
            </a:pPr>
            <a:r>
              <a:rPr lang="en-IE" sz="1350" dirty="0">
                <a:solidFill>
                  <a:schemeClr val="bg1"/>
                </a:solidFill>
              </a:rPr>
              <a:t>Want to engage in any of the EURAXESS initiatives such as  the recent  ‘</a:t>
            </a:r>
            <a:r>
              <a:rPr lang="en-US" sz="1350" b="1" dirty="0">
                <a:solidFill>
                  <a:schemeClr val="bg1"/>
                </a:solidFill>
              </a:rPr>
              <a:t>Intersectoral mentoring program </a:t>
            </a:r>
            <a:br>
              <a:rPr lang="en-US" sz="1350" b="1" dirty="0">
                <a:solidFill>
                  <a:schemeClr val="bg1"/>
                </a:solidFill>
              </a:rPr>
            </a:br>
            <a:r>
              <a:rPr lang="en-US" sz="1350" b="1" dirty="0">
                <a:solidFill>
                  <a:schemeClr val="bg1"/>
                </a:solidFill>
              </a:rPr>
              <a:t>for early-stage researchers 2022’</a:t>
            </a:r>
          </a:p>
          <a:p>
            <a:pPr marL="214313" indent="-214313">
              <a:buBlip>
                <a:blip r:embed="rId6"/>
              </a:buBlip>
            </a:pPr>
            <a:r>
              <a:rPr lang="en-US" sz="1350" dirty="0">
                <a:solidFill>
                  <a:schemeClr val="bg1"/>
                </a:solidFill>
              </a:rPr>
              <a:t>Need to contact Irish EURAXESS directly with another query </a:t>
            </a:r>
            <a:endParaRPr lang="en-IE" sz="135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8A7F1B-1FB1-4B32-946B-15472B47F6E3}"/>
              </a:ext>
            </a:extLst>
          </p:cNvPr>
          <p:cNvSpPr txBox="1"/>
          <p:nvPr/>
        </p:nvSpPr>
        <p:spPr>
          <a:xfrm>
            <a:off x="480577" y="580180"/>
            <a:ext cx="847240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EURAXESS is for researchers, universities and entrepreneurs. Our mission is to provide practical support and links to research job and career development opportunities.</a:t>
            </a:r>
          </a:p>
          <a:p>
            <a:endParaRPr lang="en-US" sz="1500" dirty="0">
              <a:solidFill>
                <a:schemeClr val="bg1"/>
              </a:solidFill>
            </a:endParaRPr>
          </a:p>
          <a:p>
            <a:r>
              <a:rPr lang="en-US" sz="1500" dirty="0">
                <a:solidFill>
                  <a:schemeClr val="bg1"/>
                </a:solidFill>
              </a:rPr>
              <a:t>EURAXESS Ireland operates the FastTrack immigration ‘Hosting Agreement’ scheme allowing for employment of non-EEA MSCA fellows in Irish academia and  industry </a:t>
            </a:r>
            <a:endParaRPr lang="en-US" sz="1500" b="1" dirty="0">
              <a:solidFill>
                <a:schemeClr val="bg1"/>
              </a:solidFill>
            </a:endParaRPr>
          </a:p>
          <a:p>
            <a:br>
              <a:rPr lang="en-US" sz="1500" b="1" dirty="0">
                <a:solidFill>
                  <a:schemeClr val="bg1"/>
                </a:solidFill>
              </a:rPr>
            </a:br>
            <a:r>
              <a:rPr lang="en-US" sz="1500" b="1" dirty="0">
                <a:solidFill>
                  <a:schemeClr val="bg1"/>
                </a:solidFill>
              </a:rPr>
              <a:t>Contact us if you:</a:t>
            </a:r>
          </a:p>
        </p:txBody>
      </p:sp>
    </p:spTree>
    <p:extLst>
      <p:ext uri="{BB962C8B-B14F-4D97-AF65-F5344CB8AC3E}">
        <p14:creationId xmlns:p14="http://schemas.microsoft.com/office/powerpoint/2010/main" val="391725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aircraft, balloon&#10;&#10;Description automatically generated">
            <a:extLst>
              <a:ext uri="{FF2B5EF4-FFF2-40B4-BE49-F238E27FC236}">
                <a16:creationId xmlns:a16="http://schemas.microsoft.com/office/drawing/2014/main" id="{A679C044-D617-314B-BA0B-854364BD6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"/>
            <a:ext cx="9144000" cy="5138928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346E812-70BF-DA45-81F3-E812E703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645" y="4496908"/>
            <a:ext cx="1155359" cy="433259"/>
          </a:xfrm>
          <a:prstGeom prst="rect">
            <a:avLst/>
          </a:prstGeom>
        </p:spPr>
      </p:pic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9EF97726-6176-3F48-AB24-A8D4190890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877" y="4231840"/>
            <a:ext cx="931102" cy="69832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2A3181C-F388-EE4E-A261-B739907D7EC6}"/>
              </a:ext>
            </a:extLst>
          </p:cNvPr>
          <p:cNvSpPr txBox="1"/>
          <p:nvPr/>
        </p:nvSpPr>
        <p:spPr>
          <a:xfrm>
            <a:off x="456755" y="169922"/>
            <a:ext cx="6390530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5" b="1" dirty="0">
                <a:solidFill>
                  <a:schemeClr val="bg1"/>
                </a:solidFill>
                <a:latin typeface="Helvetica" pitchFamily="2" charset="0"/>
              </a:rPr>
              <a:t>Contact Details for EURAXESS Ireland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C12E930-8532-EF4B-A144-4FF4EBF7D3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240" y="4496907"/>
            <a:ext cx="1728595" cy="379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BEB723F-59FE-4554-8662-AB4079DBE4C7}"/>
              </a:ext>
            </a:extLst>
          </p:cNvPr>
          <p:cNvSpPr txBox="1"/>
          <p:nvPr/>
        </p:nvSpPr>
        <p:spPr>
          <a:xfrm>
            <a:off x="456754" y="739228"/>
            <a:ext cx="7565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EURAXESS Ireland/ National Coordination Point and Service Centre</a:t>
            </a:r>
          </a:p>
        </p:txBody>
      </p:sp>
      <p:pic>
        <p:nvPicPr>
          <p:cNvPr id="20" name="Picture 19" descr="A person standing in front of a flag&#10;&#10;Description automatically generated">
            <a:extLst>
              <a:ext uri="{FF2B5EF4-FFF2-40B4-BE49-F238E27FC236}">
                <a16:creationId xmlns:a16="http://schemas.microsoft.com/office/drawing/2014/main" id="{07896189-C1EF-46B4-BC5F-25DF9E60BE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381" r="4191" b="17331"/>
          <a:stretch/>
        </p:blipFill>
        <p:spPr>
          <a:xfrm>
            <a:off x="5500898" y="1363536"/>
            <a:ext cx="2692773" cy="2275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A6413F9-47F9-4D4B-AF36-B7F5B6133C98}"/>
              </a:ext>
            </a:extLst>
          </p:cNvPr>
          <p:cNvSpPr txBox="1"/>
          <p:nvPr/>
        </p:nvSpPr>
        <p:spPr>
          <a:xfrm>
            <a:off x="444700" y="1152131"/>
            <a:ext cx="43237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Irish Universities Association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48 Merrion Square, Dublin 2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Ireland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b="1" dirty="0">
                <a:solidFill>
                  <a:schemeClr val="bg1"/>
                </a:solidFill>
                <a:latin typeface="Arial" panose="020B0604020202020204" pitchFamily="34" charset="0"/>
              </a:rPr>
              <a:t>Contact</a:t>
            </a: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Dr Magda </a:t>
            </a:r>
            <a:r>
              <a:rPr lang="en-IE" dirty="0" err="1">
                <a:solidFill>
                  <a:schemeClr val="bg1"/>
                </a:solidFill>
                <a:latin typeface="Arial" panose="020B0604020202020204" pitchFamily="34" charset="0"/>
              </a:rPr>
              <a:t>Wislocka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Head of EURAXESS Ireland </a:t>
            </a:r>
          </a:p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Email: </a:t>
            </a: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magda@iua.ie</a:t>
            </a:r>
            <a:b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Phone: +353 1 6764948</a:t>
            </a:r>
          </a:p>
          <a:p>
            <a:endParaRPr lang="en-IE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IE" dirty="0">
                <a:solidFill>
                  <a:schemeClr val="bg1"/>
                </a:solidFill>
                <a:latin typeface="Arial" panose="020B0604020202020204" pitchFamily="34" charset="0"/>
              </a:rPr>
              <a:t>Visit our website: </a:t>
            </a:r>
            <a:r>
              <a:rPr lang="en-US" b="1" dirty="0" err="1">
                <a:solidFill>
                  <a:schemeClr val="bg1"/>
                </a:solidFill>
                <a:latin typeface="Helvetica" pitchFamily="2" charset="0"/>
              </a:rPr>
              <a:t>www.euraxess.ie</a:t>
            </a:r>
            <a:endParaRPr lang="en-IE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717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0A8D707-461A-D546-AA1C-D79D82FE5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" y="0"/>
            <a:ext cx="9141291" cy="5143500"/>
          </a:xfrm>
          <a:prstGeom prst="rect">
            <a:avLst/>
          </a:prstGeom>
        </p:spPr>
      </p:pic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514EA2F1-080C-2941-9EF3-FE602281B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173" y="364712"/>
            <a:ext cx="1895966" cy="533441"/>
          </a:xfrm>
          <a:prstGeom prst="rect">
            <a:avLst/>
          </a:prstGeom>
        </p:spPr>
      </p:pic>
      <p:pic>
        <p:nvPicPr>
          <p:cNvPr id="10" name="Picture 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8EB891E-54C0-8644-99D6-E80D1CB774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73" y="432752"/>
            <a:ext cx="1103381" cy="3513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39B4E7-CC47-1640-A490-A64CD674D8BD}"/>
              </a:ext>
            </a:extLst>
          </p:cNvPr>
          <p:cNvSpPr txBox="1"/>
          <p:nvPr/>
        </p:nvSpPr>
        <p:spPr>
          <a:xfrm>
            <a:off x="329073" y="1233088"/>
            <a:ext cx="3474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9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Thank</a:t>
            </a:r>
            <a:r>
              <a:rPr lang="en-IE" sz="3200" b="1" dirty="0">
                <a:solidFill>
                  <a:schemeClr val="bg1">
                    <a:lumMod val="95000"/>
                  </a:schemeClr>
                </a:solidFill>
                <a:latin typeface="Helvetica" pitchFamily="2" charset="0"/>
              </a:rPr>
              <a:t> you.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961439F-0A03-4C45-A162-0557AA2A5A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8086" y="-856742"/>
            <a:ext cx="2162048" cy="21620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168BAB-EF01-B247-A256-89D728F97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7525" y="3412998"/>
            <a:ext cx="2587244" cy="25872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3D30E7D-723C-435C-8702-E51CAD5A180A}"/>
              </a:ext>
            </a:extLst>
          </p:cNvPr>
          <p:cNvSpPr/>
          <p:nvPr/>
        </p:nvSpPr>
        <p:spPr>
          <a:xfrm>
            <a:off x="372270" y="1982108"/>
            <a:ext cx="52351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www.iua.ie/mariecurie</a:t>
            </a:r>
            <a:endParaRPr lang="en-US" b="1" dirty="0">
              <a:solidFill>
                <a:schemeClr val="bg1"/>
              </a:solidFill>
              <a:cs typeface="Arial"/>
            </a:endParaRPr>
          </a:p>
          <a:p>
            <a:r>
              <a:rPr lang="en-US" b="1" dirty="0">
                <a:solidFill>
                  <a:schemeClr val="bg1"/>
                </a:solidFill>
                <a:cs typeface="Arial"/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  <a:cs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mariecurie@iua.ie</a:t>
            </a:r>
            <a:endParaRPr lang="en-US" b="1" dirty="0">
              <a:solidFill>
                <a:schemeClr val="bg1"/>
              </a:solidFill>
              <a:cs typeface="Arial"/>
            </a:endParaRPr>
          </a:p>
          <a:p>
            <a:endParaRPr lang="en-US" b="1" dirty="0">
              <a:solidFill>
                <a:schemeClr val="bg1"/>
              </a:solidFill>
              <a:cs typeface="Arial"/>
            </a:endParaRPr>
          </a:p>
          <a:p>
            <a:r>
              <a:rPr lang="en-US" b="1" dirty="0">
                <a:solidFill>
                  <a:schemeClr val="bg1"/>
                </a:solidFill>
                <a:cs typeface="Arial"/>
              </a:rPr>
              <a:t>@Mariescurie_ire</a:t>
            </a:r>
          </a:p>
          <a:p>
            <a:endParaRPr lang="en-US" b="1" dirty="0">
              <a:solidFill>
                <a:schemeClr val="bg1"/>
              </a:solidFill>
              <a:cs typeface="Arial"/>
            </a:endParaRPr>
          </a:p>
          <a:p>
            <a:r>
              <a:rPr lang="en-US" b="1" dirty="0">
                <a:solidFill>
                  <a:schemeClr val="bg1"/>
                </a:solidFill>
                <a:cs typeface="Arial"/>
              </a:rPr>
              <a:t>https://www.linkedin.com/groups/4419371</a:t>
            </a:r>
          </a:p>
        </p:txBody>
      </p:sp>
      <p:pic>
        <p:nvPicPr>
          <p:cNvPr id="16" name="Picture 2" descr="Email Closed Outlined Back Envelope Interface Symbol - Free ... #1865799 -  PNG Images - PNGio">
            <a:extLst>
              <a:ext uri="{FF2B5EF4-FFF2-40B4-BE49-F238E27FC236}">
                <a16:creationId xmlns:a16="http://schemas.microsoft.com/office/drawing/2014/main" id="{A3A65966-67DC-427D-B8C4-685016A6D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8" t="18732" r="25553" b="18587"/>
          <a:stretch/>
        </p:blipFill>
        <p:spPr bwMode="auto">
          <a:xfrm>
            <a:off x="2314921" y="2637464"/>
            <a:ext cx="284230" cy="1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ree Twitter Bird Transparent Background, Download Free Twitter Bird Transparent  Background png images, Free ClipArts on Clipart Library">
            <a:extLst>
              <a:ext uri="{FF2B5EF4-FFF2-40B4-BE49-F238E27FC236}">
                <a16:creationId xmlns:a16="http://schemas.microsoft.com/office/drawing/2014/main" id="{34B41456-B0D3-4FCD-9BA1-6983CF696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810" y="3125286"/>
            <a:ext cx="284230" cy="28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nkedin Icon No Background #307357 - Free Icons Library">
            <a:extLst>
              <a:ext uri="{FF2B5EF4-FFF2-40B4-BE49-F238E27FC236}">
                <a16:creationId xmlns:a16="http://schemas.microsoft.com/office/drawing/2014/main" id="{4BB1B8EE-5F4F-4D4D-958F-C874EF0478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" t="5067" r="2521" b="3824"/>
          <a:stretch/>
        </p:blipFill>
        <p:spPr bwMode="auto">
          <a:xfrm>
            <a:off x="4767323" y="3699813"/>
            <a:ext cx="249319" cy="2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08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E387A9BE-DAB8-D447-9FB4-071AF5BDA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21" t="2948" r="-3985"/>
          <a:stretch/>
        </p:blipFill>
        <p:spPr>
          <a:xfrm rot="10800000">
            <a:off x="2995197" y="-2"/>
            <a:ext cx="6148801" cy="5143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771EE0-65E0-A841-BB08-BA514AA0D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917" y="-1497257"/>
            <a:ext cx="2587244" cy="25872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A685B1-06C0-564C-AB72-88A114238AEA}"/>
              </a:ext>
            </a:extLst>
          </p:cNvPr>
          <p:cNvSpPr txBox="1"/>
          <p:nvPr/>
        </p:nvSpPr>
        <p:spPr>
          <a:xfrm>
            <a:off x="457200" y="336371"/>
            <a:ext cx="3474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 dirty="0">
                <a:solidFill>
                  <a:srgbClr val="7C1E58"/>
                </a:solidFill>
                <a:latin typeface="Helvetica" pitchFamily="2" charset="0"/>
              </a:rPr>
              <a:t>Guest Speakers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04DFEE-D4EA-6143-967C-5E2E4B4530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3622" y="4066359"/>
            <a:ext cx="2587244" cy="2587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04094A2-52CC-4741-86ED-7E9A4472D6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876" y="1074367"/>
            <a:ext cx="3820648" cy="381355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657789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7DAF830-D9D0-4F4D-9477-38F84887B202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10961</TotalTime>
  <Words>460</Words>
  <Application>Microsoft Office PowerPoint</Application>
  <PresentationFormat>On-screen Show (16:9)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Helvetica</vt:lpstr>
      <vt:lpstr>Helvetica 46 Light</vt:lpstr>
      <vt:lpstr>Helvetica Light</vt:lpstr>
      <vt:lpstr>Helvetica Neue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O'Riordan</dc:creator>
  <cp:lastModifiedBy>Yvonne Halpin</cp:lastModifiedBy>
  <cp:revision>51</cp:revision>
  <dcterms:created xsi:type="dcterms:W3CDTF">2020-10-30T11:50:35Z</dcterms:created>
  <dcterms:modified xsi:type="dcterms:W3CDTF">2021-11-19T13:02:54Z</dcterms:modified>
</cp:coreProperties>
</file>