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notesMasterIdLst>
    <p:notesMasterId r:id="rId36"/>
  </p:notesMasterIdLst>
  <p:sldIdLst>
    <p:sldId id="272" r:id="rId13"/>
    <p:sldId id="306" r:id="rId14"/>
    <p:sldId id="329" r:id="rId15"/>
    <p:sldId id="305" r:id="rId16"/>
    <p:sldId id="325" r:id="rId17"/>
    <p:sldId id="313" r:id="rId18"/>
    <p:sldId id="312" r:id="rId19"/>
    <p:sldId id="309" r:id="rId20"/>
    <p:sldId id="308" r:id="rId21"/>
    <p:sldId id="310" r:id="rId22"/>
    <p:sldId id="307" r:id="rId23"/>
    <p:sldId id="318" r:id="rId24"/>
    <p:sldId id="319" r:id="rId25"/>
    <p:sldId id="320" r:id="rId26"/>
    <p:sldId id="322" r:id="rId27"/>
    <p:sldId id="321" r:id="rId28"/>
    <p:sldId id="311" r:id="rId29"/>
    <p:sldId id="326" r:id="rId30"/>
    <p:sldId id="327" r:id="rId31"/>
    <p:sldId id="328" r:id="rId32"/>
    <p:sldId id="316" r:id="rId33"/>
    <p:sldId id="317" r:id="rId34"/>
    <p:sldId id="315" r:id="rId35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674" y="-666"/>
      </p:cViewPr>
      <p:guideLst>
        <p:guide orient="horz" pos="2165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dubfile\groups\Higher%20Education-Funding%20Group\Module%201%20Demand\new%20entrants%20%20participation%20rat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 New Entrants (Numbers)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Sheet1!$A$3:$A$51</c:f>
              <c:numCache>
                <c:formatCode>General</c:formatCode>
                <c:ptCount val="4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</c:numCache>
            </c:numRef>
          </c:cat>
          <c:val>
            <c:numRef>
              <c:f>Sheet1!$B$3:$B$51</c:f>
              <c:numCache>
                <c:formatCode>#,##0</c:formatCode>
                <c:ptCount val="49"/>
                <c:pt idx="0">
                  <c:v>14689</c:v>
                </c:pt>
                <c:pt idx="1">
                  <c:v>15659</c:v>
                </c:pt>
                <c:pt idx="2">
                  <c:v>16403</c:v>
                </c:pt>
                <c:pt idx="3">
                  <c:v>17113</c:v>
                </c:pt>
                <c:pt idx="4">
                  <c:v>17929</c:v>
                </c:pt>
                <c:pt idx="5">
                  <c:v>19076</c:v>
                </c:pt>
                <c:pt idx="6">
                  <c:v>19166</c:v>
                </c:pt>
                <c:pt idx="7">
                  <c:v>20346</c:v>
                </c:pt>
                <c:pt idx="8">
                  <c:v>21704</c:v>
                </c:pt>
                <c:pt idx="9">
                  <c:v>22521</c:v>
                </c:pt>
                <c:pt idx="10">
                  <c:v>23801</c:v>
                </c:pt>
                <c:pt idx="11">
                  <c:v>25516</c:v>
                </c:pt>
                <c:pt idx="12">
                  <c:v>28016</c:v>
                </c:pt>
                <c:pt idx="13">
                  <c:v>28219</c:v>
                </c:pt>
                <c:pt idx="14">
                  <c:v>28581</c:v>
                </c:pt>
                <c:pt idx="15">
                  <c:v>31456</c:v>
                </c:pt>
                <c:pt idx="16">
                  <c:v>31856</c:v>
                </c:pt>
                <c:pt idx="17">
                  <c:v>32378</c:v>
                </c:pt>
                <c:pt idx="18">
                  <c:v>33851</c:v>
                </c:pt>
                <c:pt idx="19">
                  <c:v>35812</c:v>
                </c:pt>
                <c:pt idx="20">
                  <c:v>35471</c:v>
                </c:pt>
                <c:pt idx="21">
                  <c:v>35219</c:v>
                </c:pt>
                <c:pt idx="22">
                  <c:v>35110</c:v>
                </c:pt>
                <c:pt idx="23">
                  <c:v>35529</c:v>
                </c:pt>
                <c:pt idx="24">
                  <c:v>34461</c:v>
                </c:pt>
                <c:pt idx="25">
                  <c:v>35291</c:v>
                </c:pt>
                <c:pt idx="26">
                  <c:v>36328</c:v>
                </c:pt>
                <c:pt idx="27">
                  <c:v>36480</c:v>
                </c:pt>
                <c:pt idx="28">
                  <c:v>39407</c:v>
                </c:pt>
                <c:pt idx="29">
                  <c:v>41290</c:v>
                </c:pt>
                <c:pt idx="30">
                  <c:v>41257</c:v>
                </c:pt>
                <c:pt idx="31">
                  <c:v>41367</c:v>
                </c:pt>
                <c:pt idx="32">
                  <c:v>41661</c:v>
                </c:pt>
                <c:pt idx="33">
                  <c:v>43423</c:v>
                </c:pt>
                <c:pt idx="34">
                  <c:v>42331</c:v>
                </c:pt>
                <c:pt idx="35">
                  <c:v>45144</c:v>
                </c:pt>
                <c:pt idx="36">
                  <c:v>45780</c:v>
                </c:pt>
                <c:pt idx="37">
                  <c:v>46184</c:v>
                </c:pt>
                <c:pt idx="38">
                  <c:v>46277</c:v>
                </c:pt>
                <c:pt idx="39">
                  <c:v>46988</c:v>
                </c:pt>
                <c:pt idx="40">
                  <c:v>47840</c:v>
                </c:pt>
                <c:pt idx="41">
                  <c:v>48558</c:v>
                </c:pt>
                <c:pt idx="42">
                  <c:v>49058</c:v>
                </c:pt>
                <c:pt idx="43">
                  <c:v>49003</c:v>
                </c:pt>
                <c:pt idx="44">
                  <c:v>49971</c:v>
                </c:pt>
                <c:pt idx="45">
                  <c:v>52303</c:v>
                </c:pt>
                <c:pt idx="46">
                  <c:v>54117</c:v>
                </c:pt>
                <c:pt idx="47">
                  <c:v>55093</c:v>
                </c:pt>
                <c:pt idx="48">
                  <c:v>55961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450240"/>
        <c:axId val="95454336"/>
      </c:lineChart>
      <c:lineChart>
        <c:grouping val="standard"/>
        <c:varyColors val="0"/>
        <c:ser>
          <c:idx val="1"/>
          <c:order val="1"/>
          <c:tx>
            <c:strRef>
              <c:f>Sheet1!$C$2</c:f>
              <c:strCache>
                <c:ptCount val="1"/>
                <c:pt idx="0">
                  <c:v> Participation Rate (Past &amp; Projected)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Sheet1!$A$3:$A$51</c:f>
              <c:numCache>
                <c:formatCode>General</c:formatCode>
                <c:ptCount val="4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</c:numCache>
            </c:numRef>
          </c:cat>
          <c:val>
            <c:numRef>
              <c:f>Sheet1!$C$3:$C$51</c:f>
              <c:numCache>
                <c:formatCode>0%</c:formatCode>
                <c:ptCount val="49"/>
                <c:pt idx="0">
                  <c:v>0.2</c:v>
                </c:pt>
                <c:pt idx="1">
                  <c:v>0.21151384944525331</c:v>
                </c:pt>
                <c:pt idx="2">
                  <c:v>0.21279532533160544</c:v>
                </c:pt>
                <c:pt idx="3">
                  <c:v>0.21909541177290506</c:v>
                </c:pt>
                <c:pt idx="4">
                  <c:v>0.22900215054135625</c:v>
                </c:pt>
                <c:pt idx="5">
                  <c:v>0.24949093540448997</c:v>
                </c:pt>
                <c:pt idx="6">
                  <c:v>0.25613001640661209</c:v>
                </c:pt>
                <c:pt idx="7">
                  <c:v>0.26512263058958307</c:v>
                </c:pt>
                <c:pt idx="8">
                  <c:v>0.27416983804082395</c:v>
                </c:pt>
                <c:pt idx="9">
                  <c:v>0.28093289849463432</c:v>
                </c:pt>
                <c:pt idx="10">
                  <c:v>0.29907260557505516</c:v>
                </c:pt>
                <c:pt idx="11">
                  <c:v>0.34077295596651935</c:v>
                </c:pt>
                <c:pt idx="12">
                  <c:v>0.36595113332755491</c:v>
                </c:pt>
                <c:pt idx="13">
                  <c:v>0.36054144288577722</c:v>
                </c:pt>
                <c:pt idx="14">
                  <c:v>0.36188359674852288</c:v>
                </c:pt>
                <c:pt idx="15">
                  <c:v>0.39954398548552195</c:v>
                </c:pt>
                <c:pt idx="16">
                  <c:v>0.42126165258262577</c:v>
                </c:pt>
                <c:pt idx="17">
                  <c:v>0.40230022127460152</c:v>
                </c:pt>
                <c:pt idx="18">
                  <c:v>0.40537575115768215</c:v>
                </c:pt>
                <c:pt idx="19">
                  <c:v>0.42341025059952686</c:v>
                </c:pt>
                <c:pt idx="20">
                  <c:v>0.42871699712975447</c:v>
                </c:pt>
                <c:pt idx="21">
                  <c:v>0.43305235728869235</c:v>
                </c:pt>
                <c:pt idx="22">
                  <c:v>0.44837097045793828</c:v>
                </c:pt>
                <c:pt idx="23">
                  <c:v>0.45517202230635351</c:v>
                </c:pt>
                <c:pt idx="24">
                  <c:v>0.45891827270672886</c:v>
                </c:pt>
                <c:pt idx="25">
                  <c:v>0.48045360101061585</c:v>
                </c:pt>
                <c:pt idx="26">
                  <c:v>0.47203910625384082</c:v>
                </c:pt>
                <c:pt idx="27">
                  <c:v>0.46896064685195082</c:v>
                </c:pt>
                <c:pt idx="28">
                  <c:v>0.51808753651572592</c:v>
                </c:pt>
                <c:pt idx="29">
                  <c:v>0.53117867656466</c:v>
                </c:pt>
                <c:pt idx="30">
                  <c:v>0.523041590258151</c:v>
                </c:pt>
                <c:pt idx="31">
                  <c:v>0.53449829489471878</c:v>
                </c:pt>
                <c:pt idx="32">
                  <c:v>0.55472981759573337</c:v>
                </c:pt>
                <c:pt idx="33">
                  <c:v>0.56013277221267266</c:v>
                </c:pt>
                <c:pt idx="34">
                  <c:v>0.56000000000000005</c:v>
                </c:pt>
                <c:pt idx="35">
                  <c:v>0.56000000000000005</c:v>
                </c:pt>
                <c:pt idx="36">
                  <c:v>0.56000000000000005</c:v>
                </c:pt>
                <c:pt idx="37">
                  <c:v>0.56000000000000005</c:v>
                </c:pt>
                <c:pt idx="38">
                  <c:v>0.56000000000000005</c:v>
                </c:pt>
                <c:pt idx="39">
                  <c:v>0.56000000000000005</c:v>
                </c:pt>
                <c:pt idx="40">
                  <c:v>0.56000000000000005</c:v>
                </c:pt>
                <c:pt idx="41">
                  <c:v>0.56000000000000005</c:v>
                </c:pt>
                <c:pt idx="42">
                  <c:v>0.56000000000000005</c:v>
                </c:pt>
                <c:pt idx="43">
                  <c:v>0.56000000000000005</c:v>
                </c:pt>
                <c:pt idx="44">
                  <c:v>0.56000000000000005</c:v>
                </c:pt>
                <c:pt idx="45">
                  <c:v>0.56000000000000005</c:v>
                </c:pt>
                <c:pt idx="46">
                  <c:v>0.56000000000000005</c:v>
                </c:pt>
                <c:pt idx="47">
                  <c:v>0.56000000000000005</c:v>
                </c:pt>
                <c:pt idx="48">
                  <c:v>0.56000000000000005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Sheet1!$D$2</c:f>
              <c:strCache>
                <c:ptCount val="1"/>
                <c:pt idx="0">
                  <c:v>Participation rate (Numbers held at 2014 level)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Sheet1!$A$3:$A$51</c:f>
              <c:numCache>
                <c:formatCode>General</c:formatCode>
                <c:ptCount val="4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  <c:pt idx="41">
                  <c:v>2021</c:v>
                </c:pt>
                <c:pt idx="42">
                  <c:v>2022</c:v>
                </c:pt>
                <c:pt idx="43">
                  <c:v>2023</c:v>
                </c:pt>
                <c:pt idx="44">
                  <c:v>2024</c:v>
                </c:pt>
                <c:pt idx="45">
                  <c:v>2025</c:v>
                </c:pt>
                <c:pt idx="46">
                  <c:v>2026</c:v>
                </c:pt>
                <c:pt idx="47">
                  <c:v>2027</c:v>
                </c:pt>
                <c:pt idx="48">
                  <c:v>2028</c:v>
                </c:pt>
              </c:numCache>
            </c:numRef>
          </c:cat>
          <c:val>
            <c:numRef>
              <c:f>Sheet1!$D$3:$D$51</c:f>
              <c:numCache>
                <c:formatCode>General</c:formatCode>
                <c:ptCount val="49"/>
                <c:pt idx="34" formatCode="0%">
                  <c:v>0.56000000000000005</c:v>
                </c:pt>
                <c:pt idx="35" formatCode="0%">
                  <c:v>0.54306398553289559</c:v>
                </c:pt>
                <c:pt idx="36" formatCode="0%">
                  <c:v>0.53603101511842566</c:v>
                </c:pt>
                <c:pt idx="37" formatCode="0%">
                  <c:v>0.53217340767920063</c:v>
                </c:pt>
                <c:pt idx="38" formatCode="0%">
                  <c:v>0.53035482148736257</c:v>
                </c:pt>
                <c:pt idx="39" formatCode="0%">
                  <c:v>0.52323806271370654</c:v>
                </c:pt>
                <c:pt idx="40" formatCode="0%">
                  <c:v>0.51233731648896352</c:v>
                </c:pt>
                <c:pt idx="41" formatCode="0%">
                  <c:v>0.50260247116811763</c:v>
                </c:pt>
                <c:pt idx="42" formatCode="0%">
                  <c:v>0.49557721796272375</c:v>
                </c:pt>
                <c:pt idx="43" formatCode="0%">
                  <c:v>0.49458903759335698</c:v>
                </c:pt>
                <c:pt idx="44" formatCode="0%">
                  <c:v>0.48534057693978955</c:v>
                </c:pt>
                <c:pt idx="45" formatCode="0%">
                  <c:v>0.4637489567416162</c:v>
                </c:pt>
                <c:pt idx="46" formatCode="0%">
                  <c:v>0.44702186676709982</c:v>
                </c:pt>
                <c:pt idx="47" formatCode="0%">
                  <c:v>0.43707267333573696</c:v>
                </c:pt>
                <c:pt idx="48" formatCode="0%">
                  <c:v>0.42970908931003082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271616"/>
        <c:axId val="95455872"/>
      </c:lineChart>
      <c:catAx>
        <c:axId val="9545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454336"/>
        <c:crosses val="autoZero"/>
        <c:auto val="1"/>
        <c:lblAlgn val="ctr"/>
        <c:lblOffset val="100"/>
        <c:noMultiLvlLbl val="0"/>
      </c:catAx>
      <c:valAx>
        <c:axId val="9545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450240"/>
        <c:crosses val="autoZero"/>
        <c:crossBetween val="between"/>
      </c:valAx>
      <c:valAx>
        <c:axId val="95455872"/>
        <c:scaling>
          <c:orientation val="minMax"/>
          <c:max val="0.9"/>
          <c:min val="0.15000000000000024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271616"/>
        <c:crosses val="max"/>
        <c:crossBetween val="between"/>
      </c:valAx>
      <c:catAx>
        <c:axId val="1022716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9545587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IE" sz="1200" b="1" i="0" u="none" strike="noStrike" kern="1200" baseline="0">
                <a:solidFill>
                  <a:srgbClr val="000000"/>
                </a:solidFill>
                <a:latin typeface="Calibri"/>
              </a:defRPr>
            </a:pPr>
            <a:r>
              <a:rPr lang="en-IE" sz="12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+mn-ea"/>
                <a:cs typeface="+mn-cs"/>
              </a:rPr>
              <a:t>Top nationalities on Hosting Agreements in Ireland -time trend </a:t>
            </a:r>
          </a:p>
        </c:rich>
      </c:tx>
      <c:layout/>
      <c:overlay val="0"/>
      <c:spPr>
        <a:noFill/>
        <a:ln>
          <a:noFill/>
        </a:ln>
      </c:spPr>
    </c:title>
    <c:autoTitleDeleted val="0"/>
    <c:view3D>
      <c:rotX val="0"/>
      <c:rotY val="0"/>
      <c:rAngAx val="0"/>
      <c:perspective val="46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xMode val="edge"/>
          <c:yMode val="edge"/>
          <c:x val="9.5426926036051352E-2"/>
          <c:y val="0.21619356403978912"/>
          <c:w val="0.81245940476402068"/>
          <c:h val="0.78380555371755001"/>
        </c:manualLayout>
      </c:layout>
      <c:bar3DChart>
        <c:barDir val="col"/>
        <c:grouping val="clustered"/>
        <c:varyColors val="0"/>
        <c:ser>
          <c:idx val="0"/>
          <c:order val="0"/>
          <c:tx>
            <c:v>2015</c:v>
          </c:tx>
          <c:spPr>
            <a:solidFill>
              <a:srgbClr val="4572A7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en-IE" sz="1000" b="0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58</c:v>
              </c:pt>
              <c:pt idx="1">
                <c:v>109</c:v>
              </c:pt>
              <c:pt idx="2">
                <c:v>130</c:v>
              </c:pt>
              <c:pt idx="3">
                <c:v>28</c:v>
              </c:pt>
              <c:pt idx="4">
                <c:v>34</c:v>
              </c:pt>
              <c:pt idx="5">
                <c:v>9</c:v>
              </c:pt>
              <c:pt idx="6">
                <c:v>13</c:v>
              </c:pt>
            </c:numLit>
          </c:val>
        </c:ser>
        <c:ser>
          <c:idx val="1"/>
          <c:order val="1"/>
          <c:tx>
            <c:v>2014</c:v>
          </c:tx>
          <c:spPr>
            <a:solidFill>
              <a:srgbClr val="AA4643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en-IE" sz="1000" b="0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48</c:v>
              </c:pt>
              <c:pt idx="1">
                <c:v>98</c:v>
              </c:pt>
              <c:pt idx="2">
                <c:v>124</c:v>
              </c:pt>
              <c:pt idx="3">
                <c:v>25</c:v>
              </c:pt>
              <c:pt idx="4">
                <c:v>29</c:v>
              </c:pt>
              <c:pt idx="5">
                <c:v>18</c:v>
              </c:pt>
              <c:pt idx="6">
                <c:v>8</c:v>
              </c:pt>
            </c:numLit>
          </c:val>
        </c:ser>
        <c:ser>
          <c:idx val="2"/>
          <c:order val="2"/>
          <c:tx>
            <c:v>2013</c:v>
          </c:tx>
          <c:spPr>
            <a:solidFill>
              <a:srgbClr val="89A54E"/>
            </a:solidFill>
            <a:ln>
              <a:noFill/>
            </a:ln>
          </c:spPr>
          <c:invertIfNegative val="0"/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44</c:v>
              </c:pt>
              <c:pt idx="1">
                <c:v>93</c:v>
              </c:pt>
              <c:pt idx="2">
                <c:v>100</c:v>
              </c:pt>
              <c:pt idx="3">
                <c:v>22</c:v>
              </c:pt>
              <c:pt idx="4">
                <c:v>24</c:v>
              </c:pt>
              <c:pt idx="5">
                <c:v>20</c:v>
              </c:pt>
              <c:pt idx="6">
                <c:v>9</c:v>
              </c:pt>
            </c:numLit>
          </c:val>
        </c:ser>
        <c:ser>
          <c:idx val="3"/>
          <c:order val="3"/>
          <c:tx>
            <c:v>2012</c:v>
          </c:tx>
          <c:spPr>
            <a:solidFill>
              <a:srgbClr val="71588F"/>
            </a:solidFill>
            <a:ln>
              <a:noFill/>
            </a:ln>
          </c:spPr>
          <c:invertIfNegative val="0"/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50</c:v>
              </c:pt>
              <c:pt idx="1">
                <c:v>80</c:v>
              </c:pt>
              <c:pt idx="2">
                <c:v>80</c:v>
              </c:pt>
              <c:pt idx="3">
                <c:v>23</c:v>
              </c:pt>
              <c:pt idx="4">
                <c:v>23</c:v>
              </c:pt>
              <c:pt idx="5">
                <c:v>14</c:v>
              </c:pt>
              <c:pt idx="6">
                <c:v>18</c:v>
              </c:pt>
            </c:numLit>
          </c:val>
        </c:ser>
        <c:ser>
          <c:idx val="4"/>
          <c:order val="4"/>
          <c:tx>
            <c:v>2011</c:v>
          </c:tx>
          <c:spPr>
            <a:solidFill>
              <a:srgbClr val="4198AF"/>
            </a:solidFill>
            <a:ln>
              <a:noFill/>
            </a:ln>
          </c:spPr>
          <c:invertIfNegative val="0"/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32</c:v>
              </c:pt>
              <c:pt idx="1">
                <c:v>67</c:v>
              </c:pt>
              <c:pt idx="2">
                <c:v>74</c:v>
              </c:pt>
              <c:pt idx="3">
                <c:v>14</c:v>
              </c:pt>
              <c:pt idx="4">
                <c:v>11</c:v>
              </c:pt>
              <c:pt idx="5">
                <c:v>12</c:v>
              </c:pt>
              <c:pt idx="6">
                <c:v>18</c:v>
              </c:pt>
            </c:numLit>
          </c:val>
        </c:ser>
        <c:ser>
          <c:idx val="5"/>
          <c:order val="5"/>
          <c:tx>
            <c:v>2010</c:v>
          </c:tx>
          <c:spPr>
            <a:solidFill>
              <a:srgbClr val="DB843D"/>
            </a:solidFill>
            <a:ln>
              <a:noFill/>
            </a:ln>
          </c:spPr>
          <c:invertIfNegative val="0"/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33</c:v>
              </c:pt>
              <c:pt idx="1">
                <c:v>82</c:v>
              </c:pt>
              <c:pt idx="2">
                <c:v>78</c:v>
              </c:pt>
              <c:pt idx="3">
                <c:v>15</c:v>
              </c:pt>
              <c:pt idx="4">
                <c:v>11</c:v>
              </c:pt>
              <c:pt idx="5">
                <c:v>21</c:v>
              </c:pt>
              <c:pt idx="6">
                <c:v>17</c:v>
              </c:pt>
            </c:numLit>
          </c:val>
        </c:ser>
        <c:ser>
          <c:idx val="6"/>
          <c:order val="6"/>
          <c:tx>
            <c:v>2009</c:v>
          </c:tx>
          <c:spPr>
            <a:solidFill>
              <a:srgbClr val="93A9CF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en-IE" sz="1000" b="0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60</c:v>
              </c:pt>
              <c:pt idx="1">
                <c:v>105</c:v>
              </c:pt>
              <c:pt idx="2">
                <c:v>97</c:v>
              </c:pt>
              <c:pt idx="3">
                <c:v>4</c:v>
              </c:pt>
              <c:pt idx="4">
                <c:v>13</c:v>
              </c:pt>
              <c:pt idx="5">
                <c:v>29</c:v>
              </c:pt>
              <c:pt idx="6">
                <c:v>21</c:v>
              </c:pt>
            </c:numLit>
          </c:val>
        </c:ser>
        <c:ser>
          <c:idx val="7"/>
          <c:order val="7"/>
          <c:tx>
            <c:v>2008</c:v>
          </c:tx>
          <c:spPr>
            <a:solidFill>
              <a:srgbClr val="D19392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en-IE" sz="1000" b="0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7"/>
              <c:pt idx="0">
                <c:v>American</c:v>
              </c:pt>
              <c:pt idx="1">
                <c:v>Chinese</c:v>
              </c:pt>
              <c:pt idx="2">
                <c:v>Indian </c:v>
              </c:pt>
              <c:pt idx="3">
                <c:v>Iranian</c:v>
              </c:pt>
              <c:pt idx="4">
                <c:v>Pakistan </c:v>
              </c:pt>
              <c:pt idx="5">
                <c:v>Russian </c:v>
              </c:pt>
              <c:pt idx="6">
                <c:v>Canadian</c:v>
              </c:pt>
            </c:strLit>
          </c:cat>
          <c:val>
            <c:numLit>
              <c:formatCode>General</c:formatCode>
              <c:ptCount val="7"/>
              <c:pt idx="0">
                <c:v>45</c:v>
              </c:pt>
              <c:pt idx="1">
                <c:v>73</c:v>
              </c:pt>
              <c:pt idx="2">
                <c:v>60</c:v>
              </c:pt>
              <c:pt idx="3">
                <c:v>15</c:v>
              </c:pt>
              <c:pt idx="4">
                <c:v>12</c:v>
              </c:pt>
              <c:pt idx="5">
                <c:v>23</c:v>
              </c:pt>
              <c:pt idx="6">
                <c:v>14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1712768"/>
        <c:axId val="141710848"/>
        <c:axId val="0"/>
      </c:bar3DChart>
      <c:valAx>
        <c:axId val="141710848"/>
        <c:scaling>
          <c:orientation val="minMax"/>
        </c:scaling>
        <c:delete val="0"/>
        <c:axPos val="l"/>
        <c:majorGridlines>
          <c:spPr>
            <a:ln w="9528">
              <a:solidFill>
                <a:srgbClr val="868686"/>
              </a:solidFill>
              <a:prstDash val="solid"/>
              <a:round/>
            </a:ln>
          </c:spPr>
        </c:majorGridlines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en-IE" sz="14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r>
                  <a:rPr lang="en-IE" sz="14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  <a:ea typeface="+mn-ea"/>
                    <a:cs typeface="+mn-cs"/>
                  </a:rPr>
                  <a:t>Number of </a:t>
                </a:r>
                <a:br>
                  <a:rPr lang="en-IE" sz="14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  <a:ea typeface="+mn-ea"/>
                    <a:cs typeface="+mn-cs"/>
                  </a:rPr>
                </a:br>
                <a:r>
                  <a:rPr lang="en-IE" sz="14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  <a:ea typeface="+mn-ea"/>
                    <a:cs typeface="+mn-cs"/>
                  </a:rPr>
                  <a:t>Researchers </a:t>
                </a:r>
              </a:p>
            </c:rich>
          </c:tx>
          <c:layout>
            <c:manualLayout>
              <c:xMode val="edge"/>
              <c:yMode val="edge"/>
              <c:x val="2.5129054127827699E-3"/>
              <c:y val="0.40280906063212685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IE" sz="1000" b="0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141712768"/>
        <c:crosses val="autoZero"/>
        <c:crossBetween val="between"/>
      </c:valAx>
      <c:catAx>
        <c:axId val="141712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IE" sz="1400" b="1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141710848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en-IE" sz="1200" b="1" i="0" u="none" strike="noStrike" kern="1200" baseline="0">
              <a:solidFill>
                <a:srgbClr val="000000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8">
      <a:solidFill>
        <a:srgbClr val="868686"/>
      </a:solidFill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IE" sz="10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 dirty="0" smtClean="0"/>
              <a:t>Number of</a:t>
            </a:r>
            <a:r>
              <a:rPr lang="en-IE" baseline="0" dirty="0" smtClean="0"/>
              <a:t> full time undergraduate students from Asia in the University Sector</a:t>
            </a:r>
            <a:endParaRPr lang="en-IE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undergraduate full time students from Asia in Irish Universities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Sheet1!$A$2:$A$35</c:f>
              <c:strCache>
                <c:ptCount val="34"/>
                <c:pt idx="0">
                  <c:v>Bahrain</c:v>
                </c:pt>
                <c:pt idx="1">
                  <c:v>Bangladesh</c:v>
                </c:pt>
                <c:pt idx="2">
                  <c:v>Brunei Darussalam</c:v>
                </c:pt>
                <c:pt idx="3">
                  <c:v>Cambodia</c:v>
                </c:pt>
                <c:pt idx="4">
                  <c:v>China</c:v>
                </c:pt>
                <c:pt idx="5">
                  <c:v>Hong Kong</c:v>
                </c:pt>
                <c:pt idx="6">
                  <c:v>India</c:v>
                </c:pt>
                <c:pt idx="7">
                  <c:v>Indonesia</c:v>
                </c:pt>
                <c:pt idx="8">
                  <c:v>Iran, Islamic Republic of</c:v>
                </c:pt>
                <c:pt idx="9">
                  <c:v>Iraq</c:v>
                </c:pt>
                <c:pt idx="10">
                  <c:v>Israel</c:v>
                </c:pt>
                <c:pt idx="11">
                  <c:v>Japan</c:v>
                </c:pt>
                <c:pt idx="12">
                  <c:v>Jordan</c:v>
                </c:pt>
                <c:pt idx="13">
                  <c:v>Kazakhstan</c:v>
                </c:pt>
                <c:pt idx="14">
                  <c:v>Korea, Republic of</c:v>
                </c:pt>
                <c:pt idx="15">
                  <c:v>Kuwait</c:v>
                </c:pt>
                <c:pt idx="16">
                  <c:v>Lebanon</c:v>
                </c:pt>
                <c:pt idx="17">
                  <c:v>Macao</c:v>
                </c:pt>
                <c:pt idx="18">
                  <c:v>Malaysia</c:v>
                </c:pt>
                <c:pt idx="19">
                  <c:v>Maldives</c:v>
                </c:pt>
                <c:pt idx="20">
                  <c:v>Nepal</c:v>
                </c:pt>
                <c:pt idx="21">
                  <c:v>Oman</c:v>
                </c:pt>
                <c:pt idx="22">
                  <c:v>Pakistan</c:v>
                </c:pt>
                <c:pt idx="23">
                  <c:v>Philippines</c:v>
                </c:pt>
                <c:pt idx="24">
                  <c:v>Qatar</c:v>
                </c:pt>
                <c:pt idx="25">
                  <c:v>Saudi Arabia</c:v>
                </c:pt>
                <c:pt idx="26">
                  <c:v>Singapore</c:v>
                </c:pt>
                <c:pt idx="27">
                  <c:v>Sri Lanka</c:v>
                </c:pt>
                <c:pt idx="28">
                  <c:v>Syrian Arab Republic</c:v>
                </c:pt>
                <c:pt idx="29">
                  <c:v>Taiwan, Province of China</c:v>
                </c:pt>
                <c:pt idx="30">
                  <c:v>Thailand</c:v>
                </c:pt>
                <c:pt idx="31">
                  <c:v>United Arab Emirates</c:v>
                </c:pt>
                <c:pt idx="32">
                  <c:v>Viet Nam</c:v>
                </c:pt>
                <c:pt idx="33">
                  <c:v>Yemen</c:v>
                </c:pt>
              </c:strCache>
            </c:strRef>
          </c:cat>
          <c:val>
            <c:numRef>
              <c:f>Sheet1!$B$2:$B$35</c:f>
              <c:numCache>
                <c:formatCode>General</c:formatCode>
                <c:ptCount val="34"/>
                <c:pt idx="0">
                  <c:v>5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374</c:v>
                </c:pt>
                <c:pt idx="5">
                  <c:v>9</c:v>
                </c:pt>
                <c:pt idx="6">
                  <c:v>35</c:v>
                </c:pt>
                <c:pt idx="8">
                  <c:v>1</c:v>
                </c:pt>
                <c:pt idx="9">
                  <c:v>9</c:v>
                </c:pt>
                <c:pt idx="10">
                  <c:v>4</c:v>
                </c:pt>
                <c:pt idx="11">
                  <c:v>32</c:v>
                </c:pt>
                <c:pt idx="12">
                  <c:v>1</c:v>
                </c:pt>
                <c:pt idx="13">
                  <c:v>19</c:v>
                </c:pt>
                <c:pt idx="14">
                  <c:v>7</c:v>
                </c:pt>
                <c:pt idx="15">
                  <c:v>23</c:v>
                </c:pt>
                <c:pt idx="16">
                  <c:v>3</c:v>
                </c:pt>
                <c:pt idx="17">
                  <c:v>1</c:v>
                </c:pt>
                <c:pt idx="18">
                  <c:v>751</c:v>
                </c:pt>
                <c:pt idx="20">
                  <c:v>2</c:v>
                </c:pt>
                <c:pt idx="21">
                  <c:v>2</c:v>
                </c:pt>
                <c:pt idx="22">
                  <c:v>18</c:v>
                </c:pt>
                <c:pt idx="23">
                  <c:v>9</c:v>
                </c:pt>
                <c:pt idx="24">
                  <c:v>1</c:v>
                </c:pt>
                <c:pt idx="25">
                  <c:v>45</c:v>
                </c:pt>
                <c:pt idx="26">
                  <c:v>194</c:v>
                </c:pt>
                <c:pt idx="27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8</c:v>
                </c:pt>
                <c:pt idx="32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Sheet1!$A$2:$A$35</c:f>
              <c:strCache>
                <c:ptCount val="34"/>
                <c:pt idx="0">
                  <c:v>Bahrain</c:v>
                </c:pt>
                <c:pt idx="1">
                  <c:v>Bangladesh</c:v>
                </c:pt>
                <c:pt idx="2">
                  <c:v>Brunei Darussalam</c:v>
                </c:pt>
                <c:pt idx="3">
                  <c:v>Cambodia</c:v>
                </c:pt>
                <c:pt idx="4">
                  <c:v>China</c:v>
                </c:pt>
                <c:pt idx="5">
                  <c:v>Hong Kong</c:v>
                </c:pt>
                <c:pt idx="6">
                  <c:v>India</c:v>
                </c:pt>
                <c:pt idx="7">
                  <c:v>Indonesia</c:v>
                </c:pt>
                <c:pt idx="8">
                  <c:v>Iran, Islamic Republic of</c:v>
                </c:pt>
                <c:pt idx="9">
                  <c:v>Iraq</c:v>
                </c:pt>
                <c:pt idx="10">
                  <c:v>Israel</c:v>
                </c:pt>
                <c:pt idx="11">
                  <c:v>Japan</c:v>
                </c:pt>
                <c:pt idx="12">
                  <c:v>Jordan</c:v>
                </c:pt>
                <c:pt idx="13">
                  <c:v>Kazakhstan</c:v>
                </c:pt>
                <c:pt idx="14">
                  <c:v>Korea, Republic of</c:v>
                </c:pt>
                <c:pt idx="15">
                  <c:v>Kuwait</c:v>
                </c:pt>
                <c:pt idx="16">
                  <c:v>Lebanon</c:v>
                </c:pt>
                <c:pt idx="17">
                  <c:v>Macao</c:v>
                </c:pt>
                <c:pt idx="18">
                  <c:v>Malaysia</c:v>
                </c:pt>
                <c:pt idx="19">
                  <c:v>Maldives</c:v>
                </c:pt>
                <c:pt idx="20">
                  <c:v>Nepal</c:v>
                </c:pt>
                <c:pt idx="21">
                  <c:v>Oman</c:v>
                </c:pt>
                <c:pt idx="22">
                  <c:v>Pakistan</c:v>
                </c:pt>
                <c:pt idx="23">
                  <c:v>Philippines</c:v>
                </c:pt>
                <c:pt idx="24">
                  <c:v>Qatar</c:v>
                </c:pt>
                <c:pt idx="25">
                  <c:v>Saudi Arabia</c:v>
                </c:pt>
                <c:pt idx="26">
                  <c:v>Singapore</c:v>
                </c:pt>
                <c:pt idx="27">
                  <c:v>Sri Lanka</c:v>
                </c:pt>
                <c:pt idx="28">
                  <c:v>Syrian Arab Republic</c:v>
                </c:pt>
                <c:pt idx="29">
                  <c:v>Taiwan, Province of China</c:v>
                </c:pt>
                <c:pt idx="30">
                  <c:v>Thailand</c:v>
                </c:pt>
                <c:pt idx="31">
                  <c:v>United Arab Emirates</c:v>
                </c:pt>
                <c:pt idx="32">
                  <c:v>Viet Nam</c:v>
                </c:pt>
                <c:pt idx="33">
                  <c:v>Yemen</c:v>
                </c:pt>
              </c:strCache>
            </c:strRef>
          </c:cat>
          <c:val>
            <c:numRef>
              <c:f>Sheet1!$C$2:$C$35</c:f>
              <c:numCache>
                <c:formatCode>General</c:formatCode>
                <c:ptCount val="3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Sheet1!$A$2:$A$35</c:f>
              <c:strCache>
                <c:ptCount val="34"/>
                <c:pt idx="0">
                  <c:v>Bahrain</c:v>
                </c:pt>
                <c:pt idx="1">
                  <c:v>Bangladesh</c:v>
                </c:pt>
                <c:pt idx="2">
                  <c:v>Brunei Darussalam</c:v>
                </c:pt>
                <c:pt idx="3">
                  <c:v>Cambodia</c:v>
                </c:pt>
                <c:pt idx="4">
                  <c:v>China</c:v>
                </c:pt>
                <c:pt idx="5">
                  <c:v>Hong Kong</c:v>
                </c:pt>
                <c:pt idx="6">
                  <c:v>India</c:v>
                </c:pt>
                <c:pt idx="7">
                  <c:v>Indonesia</c:v>
                </c:pt>
                <c:pt idx="8">
                  <c:v>Iran, Islamic Republic of</c:v>
                </c:pt>
                <c:pt idx="9">
                  <c:v>Iraq</c:v>
                </c:pt>
                <c:pt idx="10">
                  <c:v>Israel</c:v>
                </c:pt>
                <c:pt idx="11">
                  <c:v>Japan</c:v>
                </c:pt>
                <c:pt idx="12">
                  <c:v>Jordan</c:v>
                </c:pt>
                <c:pt idx="13">
                  <c:v>Kazakhstan</c:v>
                </c:pt>
                <c:pt idx="14">
                  <c:v>Korea, Republic of</c:v>
                </c:pt>
                <c:pt idx="15">
                  <c:v>Kuwait</c:v>
                </c:pt>
                <c:pt idx="16">
                  <c:v>Lebanon</c:v>
                </c:pt>
                <c:pt idx="17">
                  <c:v>Macao</c:v>
                </c:pt>
                <c:pt idx="18">
                  <c:v>Malaysia</c:v>
                </c:pt>
                <c:pt idx="19">
                  <c:v>Maldives</c:v>
                </c:pt>
                <c:pt idx="20">
                  <c:v>Nepal</c:v>
                </c:pt>
                <c:pt idx="21">
                  <c:v>Oman</c:v>
                </c:pt>
                <c:pt idx="22">
                  <c:v>Pakistan</c:v>
                </c:pt>
                <c:pt idx="23">
                  <c:v>Philippines</c:v>
                </c:pt>
                <c:pt idx="24">
                  <c:v>Qatar</c:v>
                </c:pt>
                <c:pt idx="25">
                  <c:v>Saudi Arabia</c:v>
                </c:pt>
                <c:pt idx="26">
                  <c:v>Singapore</c:v>
                </c:pt>
                <c:pt idx="27">
                  <c:v>Sri Lanka</c:v>
                </c:pt>
                <c:pt idx="28">
                  <c:v>Syrian Arab Republic</c:v>
                </c:pt>
                <c:pt idx="29">
                  <c:v>Taiwan, Province of China</c:v>
                </c:pt>
                <c:pt idx="30">
                  <c:v>Thailand</c:v>
                </c:pt>
                <c:pt idx="31">
                  <c:v>United Arab Emirates</c:v>
                </c:pt>
                <c:pt idx="32">
                  <c:v>Viet Nam</c:v>
                </c:pt>
                <c:pt idx="33">
                  <c:v>Yemen</c:v>
                </c:pt>
              </c:strCache>
            </c:strRef>
          </c:cat>
          <c:val>
            <c:numRef>
              <c:f>Sheet1!$D$2:$D$35</c:f>
              <c:numCache>
                <c:formatCode>General</c:formatCode>
                <c:ptCount val="3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703104"/>
        <c:axId val="42710528"/>
      </c:barChart>
      <c:catAx>
        <c:axId val="4270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10528"/>
        <c:crosses val="autoZero"/>
        <c:auto val="1"/>
        <c:lblAlgn val="ctr"/>
        <c:lblOffset val="100"/>
        <c:noMultiLvlLbl val="0"/>
      </c:catAx>
      <c:valAx>
        <c:axId val="4271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03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 dirty="0" smtClean="0"/>
              <a:t>Number of full time postgraduate students from Asia in the university sector</a:t>
            </a:r>
            <a:endParaRPr lang="en-IE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full time postgraduate students from Asia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Sheet1!$A$2:$A$33</c:f>
              <c:strCache>
                <c:ptCount val="32"/>
                <c:pt idx="0">
                  <c:v>Bangladesh</c:v>
                </c:pt>
                <c:pt idx="1">
                  <c:v>Brunei Darussalam</c:v>
                </c:pt>
                <c:pt idx="2">
                  <c:v>China</c:v>
                </c:pt>
                <c:pt idx="3">
                  <c:v>Hong Kong</c:v>
                </c:pt>
                <c:pt idx="4">
                  <c:v>India</c:v>
                </c:pt>
                <c:pt idx="5">
                  <c:v>Indonesia</c:v>
                </c:pt>
                <c:pt idx="6">
                  <c:v>Iran, Islamic Republic of</c:v>
                </c:pt>
                <c:pt idx="7">
                  <c:v>Iraq</c:v>
                </c:pt>
                <c:pt idx="8">
                  <c:v>Israel</c:v>
                </c:pt>
                <c:pt idx="9">
                  <c:v>Japan</c:v>
                </c:pt>
                <c:pt idx="10">
                  <c:v>Jordan</c:v>
                </c:pt>
                <c:pt idx="11">
                  <c:v>Kazakhstan</c:v>
                </c:pt>
                <c:pt idx="12">
                  <c:v>Korea, Republic of</c:v>
                </c:pt>
                <c:pt idx="13">
                  <c:v>Kuwait</c:v>
                </c:pt>
                <c:pt idx="14">
                  <c:v>Lebanon</c:v>
                </c:pt>
                <c:pt idx="15">
                  <c:v>Macao</c:v>
                </c:pt>
                <c:pt idx="16">
                  <c:v>Malaysia</c:v>
                </c:pt>
                <c:pt idx="17">
                  <c:v>Myanmar</c:v>
                </c:pt>
                <c:pt idx="18">
                  <c:v>Nepal</c:v>
                </c:pt>
                <c:pt idx="19">
                  <c:v>Oman</c:v>
                </c:pt>
                <c:pt idx="20">
                  <c:v>Pakistan</c:v>
                </c:pt>
                <c:pt idx="21">
                  <c:v>Palestinian Territory, Occupied</c:v>
                </c:pt>
                <c:pt idx="22">
                  <c:v>Philippines</c:v>
                </c:pt>
                <c:pt idx="23">
                  <c:v>Qatar</c:v>
                </c:pt>
                <c:pt idx="24">
                  <c:v>Saudi Arabia</c:v>
                </c:pt>
                <c:pt idx="25">
                  <c:v>Singapore</c:v>
                </c:pt>
                <c:pt idx="26">
                  <c:v>Sri Lanka</c:v>
                </c:pt>
                <c:pt idx="27">
                  <c:v>Syrian Arab Republic</c:v>
                </c:pt>
                <c:pt idx="28">
                  <c:v>Taiwan, Province of China</c:v>
                </c:pt>
                <c:pt idx="29">
                  <c:v>Thailand</c:v>
                </c:pt>
                <c:pt idx="30">
                  <c:v>United Arab Emirates</c:v>
                </c:pt>
                <c:pt idx="31">
                  <c:v>Viet Nam</c:v>
                </c:pt>
              </c:strCache>
            </c:strRef>
          </c:cat>
          <c:val>
            <c:numRef>
              <c:f>Sheet1!$B$2:$B$33</c:f>
              <c:numCache>
                <c:formatCode>General</c:formatCode>
                <c:ptCount val="32"/>
                <c:pt idx="0">
                  <c:v>18</c:v>
                </c:pt>
                <c:pt idx="1">
                  <c:v>2</c:v>
                </c:pt>
                <c:pt idx="2">
                  <c:v>606</c:v>
                </c:pt>
                <c:pt idx="3">
                  <c:v>4</c:v>
                </c:pt>
                <c:pt idx="4">
                  <c:v>274</c:v>
                </c:pt>
                <c:pt idx="5">
                  <c:v>7</c:v>
                </c:pt>
                <c:pt idx="6">
                  <c:v>67</c:v>
                </c:pt>
                <c:pt idx="7">
                  <c:v>7</c:v>
                </c:pt>
                <c:pt idx="8">
                  <c:v>2</c:v>
                </c:pt>
                <c:pt idx="9">
                  <c:v>16</c:v>
                </c:pt>
                <c:pt idx="10">
                  <c:v>4</c:v>
                </c:pt>
                <c:pt idx="11">
                  <c:v>10</c:v>
                </c:pt>
                <c:pt idx="12">
                  <c:v>11</c:v>
                </c:pt>
                <c:pt idx="13">
                  <c:v>7</c:v>
                </c:pt>
                <c:pt idx="14">
                  <c:v>2</c:v>
                </c:pt>
                <c:pt idx="15">
                  <c:v>2</c:v>
                </c:pt>
                <c:pt idx="16">
                  <c:v>49</c:v>
                </c:pt>
                <c:pt idx="17">
                  <c:v>1</c:v>
                </c:pt>
                <c:pt idx="18">
                  <c:v>4</c:v>
                </c:pt>
                <c:pt idx="19">
                  <c:v>5</c:v>
                </c:pt>
                <c:pt idx="20">
                  <c:v>44</c:v>
                </c:pt>
                <c:pt idx="21">
                  <c:v>3</c:v>
                </c:pt>
                <c:pt idx="23">
                  <c:v>1</c:v>
                </c:pt>
                <c:pt idx="24">
                  <c:v>89</c:v>
                </c:pt>
                <c:pt idx="25">
                  <c:v>8</c:v>
                </c:pt>
                <c:pt idx="26">
                  <c:v>6</c:v>
                </c:pt>
                <c:pt idx="27">
                  <c:v>8</c:v>
                </c:pt>
                <c:pt idx="28">
                  <c:v>3</c:v>
                </c:pt>
                <c:pt idx="29">
                  <c:v>6</c:v>
                </c:pt>
                <c:pt idx="30">
                  <c:v>4</c:v>
                </c:pt>
                <c:pt idx="31">
                  <c:v>43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Sheet1!$A$2:$A$33</c:f>
              <c:strCache>
                <c:ptCount val="32"/>
                <c:pt idx="0">
                  <c:v>Bangladesh</c:v>
                </c:pt>
                <c:pt idx="1">
                  <c:v>Brunei Darussalam</c:v>
                </c:pt>
                <c:pt idx="2">
                  <c:v>China</c:v>
                </c:pt>
                <c:pt idx="3">
                  <c:v>Hong Kong</c:v>
                </c:pt>
                <c:pt idx="4">
                  <c:v>India</c:v>
                </c:pt>
                <c:pt idx="5">
                  <c:v>Indonesia</c:v>
                </c:pt>
                <c:pt idx="6">
                  <c:v>Iran, Islamic Republic of</c:v>
                </c:pt>
                <c:pt idx="7">
                  <c:v>Iraq</c:v>
                </c:pt>
                <c:pt idx="8">
                  <c:v>Israel</c:v>
                </c:pt>
                <c:pt idx="9">
                  <c:v>Japan</c:v>
                </c:pt>
                <c:pt idx="10">
                  <c:v>Jordan</c:v>
                </c:pt>
                <c:pt idx="11">
                  <c:v>Kazakhstan</c:v>
                </c:pt>
                <c:pt idx="12">
                  <c:v>Korea, Republic of</c:v>
                </c:pt>
                <c:pt idx="13">
                  <c:v>Kuwait</c:v>
                </c:pt>
                <c:pt idx="14">
                  <c:v>Lebanon</c:v>
                </c:pt>
                <c:pt idx="15">
                  <c:v>Macao</c:v>
                </c:pt>
                <c:pt idx="16">
                  <c:v>Malaysia</c:v>
                </c:pt>
                <c:pt idx="17">
                  <c:v>Myanmar</c:v>
                </c:pt>
                <c:pt idx="18">
                  <c:v>Nepal</c:v>
                </c:pt>
                <c:pt idx="19">
                  <c:v>Oman</c:v>
                </c:pt>
                <c:pt idx="20">
                  <c:v>Pakistan</c:v>
                </c:pt>
                <c:pt idx="21">
                  <c:v>Palestinian Territory, Occupied</c:v>
                </c:pt>
                <c:pt idx="22">
                  <c:v>Philippines</c:v>
                </c:pt>
                <c:pt idx="23">
                  <c:v>Qatar</c:v>
                </c:pt>
                <c:pt idx="24">
                  <c:v>Saudi Arabia</c:v>
                </c:pt>
                <c:pt idx="25">
                  <c:v>Singapore</c:v>
                </c:pt>
                <c:pt idx="26">
                  <c:v>Sri Lanka</c:v>
                </c:pt>
                <c:pt idx="27">
                  <c:v>Syrian Arab Republic</c:v>
                </c:pt>
                <c:pt idx="28">
                  <c:v>Taiwan, Province of China</c:v>
                </c:pt>
                <c:pt idx="29">
                  <c:v>Thailand</c:v>
                </c:pt>
                <c:pt idx="30">
                  <c:v>United Arab Emirates</c:v>
                </c:pt>
                <c:pt idx="31">
                  <c:v>Viet Nam</c:v>
                </c:pt>
              </c:strCache>
            </c:strRef>
          </c:cat>
          <c:val>
            <c:numRef>
              <c:f>Sheet1!$C$2:$C$33</c:f>
              <c:numCache>
                <c:formatCode>General</c:formatCode>
                <c:ptCount val="32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Sheet1!$A$2:$A$33</c:f>
              <c:strCache>
                <c:ptCount val="32"/>
                <c:pt idx="0">
                  <c:v>Bangladesh</c:v>
                </c:pt>
                <c:pt idx="1">
                  <c:v>Brunei Darussalam</c:v>
                </c:pt>
                <c:pt idx="2">
                  <c:v>China</c:v>
                </c:pt>
                <c:pt idx="3">
                  <c:v>Hong Kong</c:v>
                </c:pt>
                <c:pt idx="4">
                  <c:v>India</c:v>
                </c:pt>
                <c:pt idx="5">
                  <c:v>Indonesia</c:v>
                </c:pt>
                <c:pt idx="6">
                  <c:v>Iran, Islamic Republic of</c:v>
                </c:pt>
                <c:pt idx="7">
                  <c:v>Iraq</c:v>
                </c:pt>
                <c:pt idx="8">
                  <c:v>Israel</c:v>
                </c:pt>
                <c:pt idx="9">
                  <c:v>Japan</c:v>
                </c:pt>
                <c:pt idx="10">
                  <c:v>Jordan</c:v>
                </c:pt>
                <c:pt idx="11">
                  <c:v>Kazakhstan</c:v>
                </c:pt>
                <c:pt idx="12">
                  <c:v>Korea, Republic of</c:v>
                </c:pt>
                <c:pt idx="13">
                  <c:v>Kuwait</c:v>
                </c:pt>
                <c:pt idx="14">
                  <c:v>Lebanon</c:v>
                </c:pt>
                <c:pt idx="15">
                  <c:v>Macao</c:v>
                </c:pt>
                <c:pt idx="16">
                  <c:v>Malaysia</c:v>
                </c:pt>
                <c:pt idx="17">
                  <c:v>Myanmar</c:v>
                </c:pt>
                <c:pt idx="18">
                  <c:v>Nepal</c:v>
                </c:pt>
                <c:pt idx="19">
                  <c:v>Oman</c:v>
                </c:pt>
                <c:pt idx="20">
                  <c:v>Pakistan</c:v>
                </c:pt>
                <c:pt idx="21">
                  <c:v>Palestinian Territory, Occupied</c:v>
                </c:pt>
                <c:pt idx="22">
                  <c:v>Philippines</c:v>
                </c:pt>
                <c:pt idx="23">
                  <c:v>Qatar</c:v>
                </c:pt>
                <c:pt idx="24">
                  <c:v>Saudi Arabia</c:v>
                </c:pt>
                <c:pt idx="25">
                  <c:v>Singapore</c:v>
                </c:pt>
                <c:pt idx="26">
                  <c:v>Sri Lanka</c:v>
                </c:pt>
                <c:pt idx="27">
                  <c:v>Syrian Arab Republic</c:v>
                </c:pt>
                <c:pt idx="28">
                  <c:v>Taiwan, Province of China</c:v>
                </c:pt>
                <c:pt idx="29">
                  <c:v>Thailand</c:v>
                </c:pt>
                <c:pt idx="30">
                  <c:v>United Arab Emirates</c:v>
                </c:pt>
                <c:pt idx="31">
                  <c:v>Viet Nam</c:v>
                </c:pt>
              </c:strCache>
            </c:strRef>
          </c:cat>
          <c:val>
            <c:numRef>
              <c:f>Sheet1!$D$2:$D$33</c:f>
              <c:numCache>
                <c:formatCode>General</c:formatCode>
                <c:ptCount val="3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674048"/>
        <c:axId val="45079936"/>
      </c:barChart>
      <c:catAx>
        <c:axId val="42674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079936"/>
        <c:crosses val="autoZero"/>
        <c:auto val="1"/>
        <c:lblAlgn val="ctr"/>
        <c:lblOffset val="100"/>
        <c:noMultiLvlLbl val="0"/>
      </c:catAx>
      <c:valAx>
        <c:axId val="4507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74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21BC8-968D-4860-A69C-20255D3C97D1}" type="datetimeFigureOut">
              <a:rPr lang="en-IE" smtClean="0"/>
              <a:t>07/07/2015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F8D01-2E2A-4A59-BC73-F7DE890894B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9428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2849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12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13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14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15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16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17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21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22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23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3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4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6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7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8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9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10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451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F8D01-2E2A-4A59-BC73-F7DE890894BD}" type="slidenum">
              <a:rPr lang="en-IE" smtClean="0">
                <a:solidFill>
                  <a:prstClr val="black"/>
                </a:solidFill>
              </a:rPr>
              <a:pPr/>
              <a:t>11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81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88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3021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32350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9303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3345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347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5473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33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30072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25655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1465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9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6909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88042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3931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59305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46364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95920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1842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3788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0523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4171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750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5551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74519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7371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2517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24743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7803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17403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83450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7018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7099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295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81981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579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7174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52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780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780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48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909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01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59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062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666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556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54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4692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479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291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5615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8411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642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77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109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899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100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1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531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7165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443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22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4035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915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241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061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0390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271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283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310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121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008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717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0896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7734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18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699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9557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946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8533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79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00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5814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540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4973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117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46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598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17094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026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8752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713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952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7849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5339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3214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685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43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1029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755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715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39431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468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8320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17921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9828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44644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721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9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992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49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3517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8166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61064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634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9779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4159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6728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91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323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2883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930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3345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6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1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3473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5473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330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30072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25655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1465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9545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88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/>
              <a:pPr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4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59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3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22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98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54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02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0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35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F558-2372-F444-B64B-CCA44B621E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AE137-55E9-7A41-ABE4-A0C688B2DF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59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.ie/en/statistics/2012-13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323" y="4515751"/>
            <a:ext cx="8998300" cy="785695"/>
          </a:xfrm>
        </p:spPr>
        <p:txBody>
          <a:bodyPr>
            <a:normAutofit fontScale="90000"/>
          </a:bodyPr>
          <a:lstStyle/>
          <a:p>
            <a:pPr>
              <a:lnSpc>
                <a:spcPts val="4320"/>
              </a:lnSpc>
              <a:spcBef>
                <a:spcPts val="0"/>
              </a:spcBef>
            </a:pPr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Talent for Innovation </a:t>
            </a: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– The Role of Universities</a:t>
            </a:r>
            <a:endParaRPr lang="en-US" sz="36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322" y="5526160"/>
            <a:ext cx="8998299" cy="750798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Ned Costello, Chief Executive, IUA</a:t>
            </a:r>
            <a:endParaRPr 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0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Total Researchers in Industry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27" y="1404256"/>
            <a:ext cx="8196945" cy="4441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Source: Forfas Survey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518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GBAORD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29" y="1469571"/>
            <a:ext cx="8262258" cy="4441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Source: Forfas Survey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889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1600201"/>
            <a:ext cx="8915400" cy="47679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 fontAlgn="auto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 </a:t>
            </a: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products</a:t>
            </a: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launched on the </a:t>
            </a:r>
            <a:r>
              <a:rPr lang="pl-P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l-P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algn="l" fontAlgn="auto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97 </a:t>
            </a: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active spin-outs</a:t>
            </a: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from RPOs at end of 2014  - in existence at least three years post-incorporation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algn="l" fontAlgn="auto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RPOs worked with </a:t>
            </a: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1371 different companies</a:t>
            </a: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under research </a:t>
            </a:r>
            <a:r>
              <a:rPr lang="pl-P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agreements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algn="l" fontAlgn="auto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168 </a:t>
            </a: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Licence/Options/Assignments</a:t>
            </a: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l-P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executed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algn="l" fontAlgn="auto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1,930 new </a:t>
            </a: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agreements </a:t>
            </a: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(collaborative and contract)</a:t>
            </a:r>
            <a:r>
              <a:rPr lang="pl-PL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signed with companies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Knowledge Transfer  - </a:t>
            </a:r>
            <a: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  <a:t>KTI Results 2014</a:t>
            </a:r>
            <a:endParaRPr lang="en-US" sz="24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25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1600201"/>
            <a:ext cx="8915400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</a:t>
            </a:r>
            <a:r>
              <a:rPr lang="pl-P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majority (66%) of companies with which the RPOs worked on research agreements (contract and collaborative research) were </a:t>
            </a:r>
            <a:r>
              <a:rPr lang="pl-PL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based in Ireland</a:t>
            </a:r>
            <a:r>
              <a:rPr lang="pl-PL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27 </a:t>
            </a:r>
            <a:r>
              <a:rPr lang="pl-PL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new spin-out companies</a:t>
            </a:r>
            <a:r>
              <a:rPr lang="pl-P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were </a:t>
            </a:r>
            <a:r>
              <a:rPr lang="pl-PL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formed</a:t>
            </a:r>
            <a: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117 new </a:t>
            </a:r>
            <a:r>
              <a:rPr lang="pl-PL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patent applications</a:t>
            </a:r>
            <a:r>
              <a:rPr lang="pl-P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filed  </a:t>
            </a:r>
            <a: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Major increases on 2013 seen in the number of research agreements and number of companies engaged and in the number of licences executed</a:t>
            </a: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Knowledge Transfer  - </a:t>
            </a:r>
            <a: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  <a:t>KTI Results 2014</a:t>
            </a:r>
            <a:endParaRPr lang="en-US" sz="24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1600201"/>
            <a:ext cx="8915400" cy="4767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Invention activity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 data normalised to €100m of research expenditure </a:t>
            </a: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Ireland 25 new patent filings a year – equal to middle ranking UN universities  - but behind top ranked UK and US universities.</a:t>
            </a:r>
          </a:p>
          <a:p>
            <a:pPr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Licensing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average the system public research is producing 30 new licences per annum per €100m research expenditure. </a:t>
            </a: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ahead of MIT but behind Oxford.</a:t>
            </a:r>
          </a:p>
          <a:p>
            <a:pPr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Spin-out companies 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average Ireland is forming 8 new spin-outs per €100m spend annually and seeing 3yr+ survival of &gt;20 per €100m p.a. </a:t>
            </a: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substantially ahead of MIT and Oxford.</a:t>
            </a:r>
          </a:p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HEALTH Warning – International data only available for volume not value!!</a:t>
            </a:r>
          </a:p>
          <a:p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Comparisons</a:t>
            </a:r>
            <a:endParaRPr lang="en-US" sz="24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Spotlight on Internationalisation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1032" name="Picture 8" descr="http://diplomeo-static.com/data/catalogue_formation/internationalis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751012"/>
            <a:ext cx="7143750" cy="380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22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Researchers on Hosting Agreements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1600201"/>
            <a:ext cx="8915400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1640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agreements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issued to Asian researchers from  33 different   countries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Asia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since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 beginning of the scheme in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2007.</a:t>
            </a:r>
          </a:p>
          <a:p>
            <a:pPr lvl="0"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 algn="l"/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402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researchers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30 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Asian countries are working  at  present in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Ireland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(either on hosting agreements or they are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already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exempt - 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switched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stamp 4 after 2 years work on 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Hosting Agreement). </a:t>
            </a:r>
          </a:p>
          <a:p>
            <a:pPr lvl="0"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 algn="l"/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Irish 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institutions host 66 different non EEA nations on HA at present. </a:t>
            </a:r>
          </a:p>
          <a:p>
            <a:pPr marL="457200" indent="-457200" algn="l">
              <a:buFont typeface="+mj-lt"/>
              <a:buAutoNum type="arabicPeriod"/>
            </a:pP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Researchers on Hosting Agreements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96967223"/>
              </p:ext>
            </p:extLst>
          </p:nvPr>
        </p:nvGraphicFramePr>
        <p:xfrm>
          <a:off x="783768" y="1404256"/>
          <a:ext cx="8164288" cy="444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Source: Forfas Survey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4956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331120" y="1600201"/>
            <a:ext cx="7243763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E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7474" y="342900"/>
            <a:ext cx="7038976" cy="1074738"/>
          </a:xfrm>
        </p:spPr>
        <p:txBody>
          <a:bodyPr>
            <a:normAutofit/>
          </a:bodyPr>
          <a:lstStyle/>
          <a:p>
            <a:pPr algn="l"/>
            <a:r>
              <a:rPr lang="en-IE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from Asia in University Sector</a:t>
            </a:r>
            <a:endParaRPr lang="en-IE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2"/>
            <a:ext cx="8915400" cy="4571998"/>
          </a:xfrm>
        </p:spPr>
        <p:txBody>
          <a:bodyPr>
            <a:normAutofit lnSpcReduction="10000"/>
          </a:bodyPr>
          <a:lstStyle/>
          <a:p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Total number of full time students in Ireland for undergraduate and postgraduate 2012/2013 = 164498</a:t>
            </a:r>
          </a:p>
          <a:p>
            <a:endParaRPr lang="en-IE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total number of students from Asia in Ireland are 5222 of which 4188 are in the Irish University </a:t>
            </a:r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Sector</a:t>
            </a:r>
          </a:p>
          <a:p>
            <a:endParaRPr lang="en-I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I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Significant cohort of medical students </a:t>
            </a:r>
            <a:endParaRPr lang="en-IE" dirty="0"/>
          </a:p>
          <a:p>
            <a:pPr lvl="6"/>
            <a:endParaRPr lang="en-IE" dirty="0" smtClean="0"/>
          </a:p>
          <a:p>
            <a:pPr lvl="6"/>
            <a:endParaRPr lang="en-IE" dirty="0"/>
          </a:p>
          <a:p>
            <a:pPr lvl="6"/>
            <a:endParaRPr lang="en-IE" dirty="0" smtClean="0"/>
          </a:p>
          <a:p>
            <a:pPr marL="2743200" lvl="6" indent="0">
              <a:buNone/>
            </a:pPr>
            <a:r>
              <a:rPr lang="en-IE" dirty="0"/>
              <a:t>	</a:t>
            </a:r>
            <a:r>
              <a:rPr lang="en-IE" dirty="0" smtClean="0"/>
              <a:t>		</a:t>
            </a:r>
            <a:r>
              <a:rPr lang="en-IE" dirty="0" smtClean="0"/>
              <a:t>		</a:t>
            </a:r>
            <a:r>
              <a:rPr lang="en-I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 </a:t>
            </a:r>
            <a:r>
              <a:rPr lang="en-I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 Statistics 2012/2013</a:t>
            </a:r>
            <a:r>
              <a:rPr lang="en-IE" sz="1600" dirty="0"/>
              <a:t>					</a:t>
            </a:r>
            <a:r>
              <a:rPr lang="en-IE" sz="1600" dirty="0" smtClean="0"/>
              <a:t>	</a:t>
            </a:r>
            <a:r>
              <a:rPr lang="en-IE" sz="1600" dirty="0" smtClean="0"/>
              <a:t>		</a:t>
            </a:r>
            <a:r>
              <a:rPr lang="en-IE" sz="1600" dirty="0" smtClean="0">
                <a:hlinkClick r:id="rId3"/>
              </a:rPr>
              <a:t>http</a:t>
            </a:r>
            <a:r>
              <a:rPr lang="en-IE" sz="1600" dirty="0">
                <a:hlinkClick r:id="rId3"/>
              </a:rPr>
              <a:t>://</a:t>
            </a:r>
            <a:r>
              <a:rPr lang="en-IE" sz="1600" dirty="0" smtClean="0">
                <a:hlinkClick r:id="rId3"/>
              </a:rPr>
              <a:t>www.hea.ie/en/statistics/2012-13</a:t>
            </a:r>
            <a:r>
              <a:rPr lang="en-IE" sz="1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906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331120" y="1600201"/>
            <a:ext cx="7243763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E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57474" y="342900"/>
            <a:ext cx="7038976" cy="1074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from Asia in University Sector</a:t>
            </a:r>
            <a:endParaRPr lang="en-IE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53766732"/>
              </p:ext>
            </p:extLst>
          </p:nvPr>
        </p:nvGraphicFramePr>
        <p:xfrm>
          <a:off x="1222375" y="1129241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22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\LOSullivan\COUNCIL\2007-2013 Council Meetings Submissions Letters etc\2014 IUA Symposium\IUA Infographic Sept 20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2" r="27398"/>
          <a:stretch/>
        </p:blipFill>
        <p:spPr bwMode="auto">
          <a:xfrm>
            <a:off x="1259623" y="828675"/>
            <a:ext cx="6884252" cy="601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7010400" y="428625"/>
            <a:ext cx="2019300" cy="21526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7239000" y="997118"/>
            <a:ext cx="1562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000" b="1" dirty="0" smtClean="0">
                <a:solidFill>
                  <a:schemeClr val="bg1"/>
                </a:solidFill>
              </a:rPr>
              <a:t>SPOTLIGHT ON HIGHER EDUCATION</a:t>
            </a:r>
            <a:endParaRPr lang="en-IE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6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331120" y="1600201"/>
            <a:ext cx="7243763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E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57474" y="342900"/>
            <a:ext cx="7038976" cy="1074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from Asia in University Sector</a:t>
            </a:r>
            <a:endParaRPr lang="en-IE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910350512"/>
              </p:ext>
            </p:extLst>
          </p:nvPr>
        </p:nvGraphicFramePr>
        <p:xfrm>
          <a:off x="889001" y="1146969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497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1600201"/>
            <a:ext cx="8915400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Ireland’s research system has made strong progress, coming from a low base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strength of Ireland’s research system is that it is very open, strongly based on competitive excellence, and internationalised as a result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outputs and impact of are internationally competitive but need to improve further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Conclusions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16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1600201"/>
            <a:ext cx="8915400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Ireland’s </a:t>
            </a:r>
            <a:r>
              <a:rPr lang="en-IE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knowledge transfer system has developed strongly, especially since it is even less mature than the research system</a:t>
            </a:r>
            <a: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While public investment in research did receive priority during the boom, there are some worrying emerging trends in outputs</a:t>
            </a:r>
            <a: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promised new strategy needs to be ambitious and contain proactive measures to move us to an overall </a:t>
            </a:r>
            <a:r>
              <a:rPr lang="en-IE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target </a:t>
            </a:r>
            <a:r>
              <a:rPr lang="en-IE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in the region of 2.5% of GDP for public and private investment in research.</a:t>
            </a:r>
          </a:p>
          <a:p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Conclusions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183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7306663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Conclusions</a:t>
            </a:r>
            <a:endParaRPr lang="en-US" sz="24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229" y="1355273"/>
            <a:ext cx="6316526" cy="4764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            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990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Composition of Higher Education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305746"/>
              </p:ext>
            </p:extLst>
          </p:nvPr>
        </p:nvGraphicFramePr>
        <p:xfrm>
          <a:off x="971550" y="1590677"/>
          <a:ext cx="8115299" cy="4352922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601670"/>
                <a:gridCol w="1378186"/>
                <a:gridCol w="1378186"/>
                <a:gridCol w="1378186"/>
                <a:gridCol w="1379071"/>
              </a:tblGrid>
              <a:tr h="6218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Universities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Colleges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Institutes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Apprenticeships &amp; Other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2,821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2,821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Undergraduate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83,634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9,032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78,630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171,296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Level 6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5,627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381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8,979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14,987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Level 7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25,665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25,665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Level 8</a:t>
                      </a:r>
                      <a:endParaRPr lang="en-I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74,703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8,647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38,333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121,683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Occasional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3,304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5,653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8,961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Postgraduate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27,705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2,961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6,850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37,516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Level 8 &amp; 9 Taught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19,230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2,286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5,399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26,915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Level 9 Research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715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575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1,382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Level 10 (PhD)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7,033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299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566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7,898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Occasional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727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284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310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1,321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9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111,339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11,993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88,301</a:t>
                      </a:r>
                      <a:endParaRPr lang="en-I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211,633</a:t>
                      </a:r>
                      <a:endParaRPr lang="en-I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38350" y="2689225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43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1600201"/>
            <a:ext cx="8915400" cy="476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a small open economy with few natural factor advantages, Ireland is exceptionally reliant on talent and human capital</a:t>
            </a:r>
            <a:r>
              <a:rPr lang="en-IE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algn="l"/>
            <a:r>
              <a:rPr lang="en-IE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IE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IE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Figure </a:t>
            </a: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5:  New Entrants to Higher Education</a:t>
            </a:r>
          </a:p>
          <a:p>
            <a:pPr algn="l"/>
            <a:endParaRPr lang="en-IE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IE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IE" sz="24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l"/>
            <a:endParaRPr lang="en-IE" sz="2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Human Capital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975424282"/>
              </p:ext>
            </p:extLst>
          </p:nvPr>
        </p:nvGraphicFramePr>
        <p:xfrm>
          <a:off x="1952625" y="3009900"/>
          <a:ext cx="6096000" cy="3358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274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13"/>
          <a:stretch/>
        </p:blipFill>
        <p:spPr bwMode="auto">
          <a:xfrm>
            <a:off x="1293287" y="1898655"/>
            <a:ext cx="7637595" cy="4406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239066" y="6373813"/>
            <a:ext cx="2514534" cy="369332"/>
          </a:xfrm>
          <a:prstGeom prst="rect">
            <a:avLst/>
          </a:prstGeom>
          <a:solidFill>
            <a:srgbClr val="FFFFFF"/>
          </a:solidFill>
          <a:ln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/>
              <a:t>Source</a:t>
            </a:r>
            <a:r>
              <a:rPr lang="en-US" dirty="0"/>
              <a:t>: Elsevier, </a:t>
            </a:r>
            <a:r>
              <a:rPr lang="en-US" dirty="0" smtClean="0"/>
              <a:t>Scopus</a:t>
            </a:r>
            <a:endParaRPr lang="en-US" dirty="0"/>
          </a:p>
        </p:txBody>
      </p:sp>
      <p:sp>
        <p:nvSpPr>
          <p:cNvPr id="10246" name="TextBox 375"/>
          <p:cNvSpPr txBox="1">
            <a:spLocks noChangeArrowheads="1"/>
          </p:cNvSpPr>
          <p:nvPr/>
        </p:nvSpPr>
        <p:spPr bwMode="auto">
          <a:xfrm>
            <a:off x="1052516" y="2492382"/>
            <a:ext cx="390393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27591"/>
              </a:buClr>
              <a:buFont typeface="Times" pitchFamily="18" charset="0"/>
              <a:buChar char="•"/>
              <a:defRPr sz="2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40000"/>
              </a:spcBef>
              <a:buClr>
                <a:srgbClr val="7D8CAB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IE" altLang="en-US" sz="2400" b="0">
              <a:latin typeface="Times" pitchFamily="18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3105509" y="6384162"/>
            <a:ext cx="200657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IE" sz="1200" b="1" dirty="0">
                <a:latin typeface="+mj-lt"/>
              </a:rPr>
              <a:t>Volume of articles published</a:t>
            </a:r>
          </a:p>
        </p:txBody>
      </p:sp>
      <p:sp>
        <p:nvSpPr>
          <p:cNvPr id="380" name="TextBox 379"/>
          <p:cNvSpPr txBox="1"/>
          <p:nvPr/>
        </p:nvSpPr>
        <p:spPr>
          <a:xfrm>
            <a:off x="7056309" y="3681413"/>
            <a:ext cx="1095507" cy="27781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IE" sz="1200" b="1" dirty="0">
              <a:latin typeface="+mj-lt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6162014" y="2282832"/>
            <a:ext cx="1093788" cy="2762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IE" sz="1200" b="1" dirty="0">
              <a:latin typeface="+mj-lt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6122458" y="2638432"/>
            <a:ext cx="1095508" cy="2778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IE" sz="1200" b="1" dirty="0">
              <a:latin typeface="+mj-lt"/>
            </a:endParaRPr>
          </a:p>
        </p:txBody>
      </p:sp>
      <p:sp>
        <p:nvSpPr>
          <p:cNvPr id="375" name="TextBox 374"/>
          <p:cNvSpPr txBox="1"/>
          <p:nvPr/>
        </p:nvSpPr>
        <p:spPr>
          <a:xfrm rot="16200000">
            <a:off x="72812" y="4235861"/>
            <a:ext cx="3041154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IE" sz="1200" b="1" dirty="0">
                <a:latin typeface="+mj-lt"/>
              </a:rPr>
              <a:t>% of articles in top 5% of world (by citations)</a:t>
            </a:r>
          </a:p>
        </p:txBody>
      </p:sp>
      <p:sp>
        <p:nvSpPr>
          <p:cNvPr id="10253" name="TextBox 2"/>
          <p:cNvSpPr txBox="1">
            <a:spLocks noChangeArrowheads="1"/>
          </p:cNvSpPr>
          <p:nvPr/>
        </p:nvSpPr>
        <p:spPr bwMode="auto">
          <a:xfrm>
            <a:off x="6048512" y="2916238"/>
            <a:ext cx="1322519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27591"/>
              </a:buClr>
              <a:buFont typeface="Times" pitchFamily="18" charset="0"/>
              <a:buChar char="•"/>
              <a:defRPr sz="2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40000"/>
              </a:spcBef>
              <a:buClr>
                <a:srgbClr val="7D8CAB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IE" altLang="en-US" sz="2400" b="0">
              <a:latin typeface="Times" pitchFamily="18" charset="0"/>
            </a:endParaRPr>
          </a:p>
        </p:txBody>
      </p:sp>
      <p:sp>
        <p:nvSpPr>
          <p:cNvPr id="379" name="TextBox 378"/>
          <p:cNvSpPr txBox="1"/>
          <p:nvPr/>
        </p:nvSpPr>
        <p:spPr bwMode="auto">
          <a:xfrm>
            <a:off x="5928122" y="2266957"/>
            <a:ext cx="214458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E" sz="1200" b="1" dirty="0">
                <a:latin typeface="+mj-lt"/>
              </a:rPr>
              <a:t>            1996 - 1999</a:t>
            </a:r>
          </a:p>
        </p:txBody>
      </p:sp>
      <p:sp>
        <p:nvSpPr>
          <p:cNvPr id="383" name="TextBox 382"/>
          <p:cNvSpPr txBox="1"/>
          <p:nvPr/>
        </p:nvSpPr>
        <p:spPr bwMode="auto">
          <a:xfrm>
            <a:off x="5967681" y="2630495"/>
            <a:ext cx="2144581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E" sz="1200" b="1" dirty="0">
                <a:latin typeface="+mj-lt"/>
              </a:rPr>
              <a:t>    O     2008 - 2011</a:t>
            </a:r>
          </a:p>
        </p:txBody>
      </p:sp>
      <p:sp>
        <p:nvSpPr>
          <p:cNvPr id="10256" name="Flowchart: Connector 3"/>
          <p:cNvSpPr>
            <a:spLocks noChangeArrowheads="1"/>
          </p:cNvSpPr>
          <p:nvPr/>
        </p:nvSpPr>
        <p:spPr bwMode="auto">
          <a:xfrm>
            <a:off x="6241127" y="2351088"/>
            <a:ext cx="134144" cy="107950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027591"/>
              </a:buClr>
              <a:buFont typeface="Times" pitchFamily="18" charset="0"/>
              <a:buChar char="•"/>
              <a:defRPr sz="2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20000"/>
              </a:lnSpc>
              <a:spcBef>
                <a:spcPct val="40000"/>
              </a:spcBef>
              <a:buClr>
                <a:srgbClr val="7D8CAB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IE" altLang="en-US" sz="2400" b="0">
              <a:latin typeface="Times" pitchFamily="18" charset="0"/>
            </a:endParaRPr>
          </a:p>
        </p:txBody>
      </p:sp>
      <p:sp>
        <p:nvSpPr>
          <p:cNvPr id="18" name="Subtitle 2"/>
          <p:cNvSpPr txBox="1">
            <a:spLocks noGrp="1"/>
          </p:cNvSpPr>
          <p:nvPr>
            <p:ph type="title"/>
          </p:nvPr>
        </p:nvSpPr>
        <p:spPr>
          <a:xfrm>
            <a:off x="2761125" y="418649"/>
            <a:ext cx="6722666" cy="9010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Bibliometrics - </a:t>
            </a:r>
            <a: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  <a:t>Comparative Performance</a:t>
            </a:r>
            <a:endParaRPr lang="en-US" sz="24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2" y="275609"/>
            <a:ext cx="2745813" cy="90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Bibliometrics - </a:t>
            </a:r>
            <a: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  <a:t>Collaboratio</a:t>
            </a:r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n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69571"/>
            <a:ext cx="7658100" cy="4392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Source: Forfas Survey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353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Research Trends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632856"/>
            <a:ext cx="8180614" cy="4408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Source: Forfas Survey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8720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b="1" dirty="0" smtClean="0">
                <a:solidFill>
                  <a:srgbClr val="595959"/>
                </a:solidFill>
                <a:latin typeface="Arial"/>
                <a:cs typeface="Arial"/>
              </a:rPr>
              <a:t>PRO Researchers and R&amp;D Personnel</a:t>
            </a:r>
            <a:endParaRPr lang="en-US" sz="26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27" y="1404256"/>
            <a:ext cx="8294915" cy="4441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Source: Forfas Survey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055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2367" y="602696"/>
            <a:ext cx="6653520" cy="49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595959"/>
                </a:solidFill>
                <a:latin typeface="Arial"/>
                <a:cs typeface="Arial"/>
              </a:rPr>
              <a:t>Researchers in Industry</a:t>
            </a:r>
            <a:endParaRPr lang="en-US" sz="2800" b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27" y="1469571"/>
            <a:ext cx="8294915" cy="4441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494815" y="6052849"/>
            <a:ext cx="222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Source: Forfas Survey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1421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679</Words>
  <Application>Microsoft Office PowerPoint</Application>
  <PresentationFormat>A4 Paper (210x297 mm)</PresentationFormat>
  <Paragraphs>193</Paragraphs>
  <Slides>23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Talent for Innovation  – The Role of Universities</vt:lpstr>
      <vt:lpstr>PowerPoint Presentation</vt:lpstr>
      <vt:lpstr>PowerPoint Presentation</vt:lpstr>
      <vt:lpstr>PowerPoint Presentation</vt:lpstr>
      <vt:lpstr>Bibliometrics - Comparative Performance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Students from Asia in University Sector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Angelia Fox</dc:creator>
  <cp:lastModifiedBy>Lia O'Sullivan</cp:lastModifiedBy>
  <cp:revision>87</cp:revision>
  <cp:lastPrinted>2014-10-16T17:49:35Z</cp:lastPrinted>
  <dcterms:created xsi:type="dcterms:W3CDTF">2012-05-03T11:09:17Z</dcterms:created>
  <dcterms:modified xsi:type="dcterms:W3CDTF">2015-07-07T16:34:38Z</dcterms:modified>
</cp:coreProperties>
</file>