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376" r:id="rId2"/>
    <p:sldId id="377" r:id="rId3"/>
    <p:sldId id="378" r:id="rId4"/>
    <p:sldId id="379" r:id="rId5"/>
    <p:sldId id="380" r:id="rId6"/>
    <p:sldId id="381" r:id="rId7"/>
    <p:sldId id="382" r:id="rId8"/>
    <p:sldId id="383" r:id="rId9"/>
    <p:sldId id="390" r:id="rId10"/>
    <p:sldId id="391" r:id="rId11"/>
    <p:sldId id="392" r:id="rId12"/>
    <p:sldId id="400" r:id="rId13"/>
    <p:sldId id="387" r:id="rId14"/>
    <p:sldId id="388" r:id="rId15"/>
    <p:sldId id="389" r:id="rId16"/>
    <p:sldId id="401" r:id="rId17"/>
    <p:sldId id="384" r:id="rId18"/>
    <p:sldId id="385" r:id="rId19"/>
    <p:sldId id="386" r:id="rId20"/>
    <p:sldId id="402" r:id="rId21"/>
    <p:sldId id="393" r:id="rId22"/>
    <p:sldId id="394" r:id="rId23"/>
    <p:sldId id="395" r:id="rId24"/>
    <p:sldId id="396" r:id="rId25"/>
    <p:sldId id="397" r:id="rId26"/>
    <p:sldId id="398" r:id="rId27"/>
    <p:sldId id="399" r:id="rId28"/>
  </p:sldIdLst>
  <p:sldSz cx="9144000" cy="6858000" type="screen4x3"/>
  <p:notesSz cx="6797675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332586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332586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332586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332586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332586"/>
      </a:buClr>
      <a:buSzPct val="100000"/>
      <a:buFont typeface="Arial" pitchFamily="34" charset="0"/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m" initials="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274"/>
    <a:srgbClr val="536EB9"/>
    <a:srgbClr val="008DF6"/>
    <a:srgbClr val="FFC3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21" autoAdjust="0"/>
  </p:normalViewPr>
  <p:slideViewPr>
    <p:cSldViewPr>
      <p:cViewPr>
        <p:scale>
          <a:sx n="80" d="100"/>
          <a:sy n="80" d="100"/>
        </p:scale>
        <p:origin x="-1037" y="-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3248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7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9E5DE-1E44-4445-B542-ED227946B82E}" type="doc">
      <dgm:prSet loTypeId="urn:microsoft.com/office/officeart/2005/8/layout/hList1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fr-BE"/>
        </a:p>
      </dgm:t>
    </dgm:pt>
    <dgm:pt modelId="{C34D4958-7D51-48C3-8810-05CB204747E7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900" b="1" u="none" noProof="0" dirty="0" err="1" smtClean="0">
              <a:latin typeface="+mj-lt"/>
            </a:rPr>
            <a:t>Organisational</a:t>
          </a:r>
          <a:endParaRPr lang="en-US" sz="1900" b="1" u="none" noProof="0" dirty="0">
            <a:latin typeface="+mj-lt"/>
          </a:endParaRPr>
        </a:p>
      </dgm:t>
    </dgm:pt>
    <dgm:pt modelId="{B2902405-8F83-46A1-8062-3AA522A102F5}" type="parTrans" cxnId="{C9694C1D-03D0-4BCF-A6A8-32385A24D0C9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64A8C714-1663-4B91-AB80-2EC721949764}" type="sibTrans" cxnId="{C9694C1D-03D0-4BCF-A6A8-32385A24D0C9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36F6BDE8-4E8E-44CA-BC21-A751D2E5663B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latin typeface="+mj-lt"/>
            </a:rPr>
            <a:t>Selection procedure/ criteria for rector</a:t>
          </a:r>
          <a:endParaRPr lang="en-US" sz="1500" b="1" noProof="0" dirty="0">
            <a:latin typeface="+mj-lt"/>
          </a:endParaRPr>
        </a:p>
      </dgm:t>
    </dgm:pt>
    <dgm:pt modelId="{E6B04321-5996-45D4-994A-B3D91590CC94}" type="parTrans" cxnId="{358D641D-0998-4CD9-A614-ABFD8E2945D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5943BA52-D9DD-4C60-9BC6-FD112423E3FC}" type="sibTrans" cxnId="{358D641D-0998-4CD9-A614-ABFD8E2945D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911D2CBA-7273-4A04-9331-A3D94C894679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latin typeface="+mj-lt"/>
            </a:rPr>
            <a:t>Dismissal/ term of office of rector</a:t>
          </a:r>
          <a:endParaRPr lang="en-US" sz="1500" b="1" noProof="0" dirty="0">
            <a:latin typeface="+mj-lt"/>
          </a:endParaRPr>
        </a:p>
      </dgm:t>
    </dgm:pt>
    <dgm:pt modelId="{0A7E1434-3025-4F6B-A658-D895E19538C8}" type="parTrans" cxnId="{4D68BF20-207A-44EE-9BAA-4A5B6BC871EB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A161FF7C-4102-472F-95AC-BF9E68A35319}" type="sibTrans" cxnId="{4D68BF20-207A-44EE-9BAA-4A5B6BC871EB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69A8DA8B-650C-4478-9EBB-E82F0A4AE228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900" b="1" u="none" noProof="0" dirty="0" smtClean="0">
              <a:solidFill>
                <a:schemeClr val="tx1"/>
              </a:solidFill>
              <a:latin typeface="+mj-lt"/>
            </a:rPr>
            <a:t>Financial</a:t>
          </a:r>
          <a:endParaRPr lang="en-US" sz="1900" b="1" u="none" noProof="0" dirty="0">
            <a:solidFill>
              <a:schemeClr val="tx1"/>
            </a:solidFill>
            <a:latin typeface="+mj-lt"/>
          </a:endParaRPr>
        </a:p>
      </dgm:t>
    </dgm:pt>
    <dgm:pt modelId="{3A068B18-CC56-4884-8349-937F1710595C}" type="parTrans" cxnId="{5DBD313B-BF49-44DC-84CC-9A7779CF59BE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2E7E2E9F-2E4A-4B17-883D-AB8F2664A44F}" type="sibTrans" cxnId="{5DBD313B-BF49-44DC-84CC-9A7779CF59BE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0F026BDA-34BC-4FC2-9223-F69D108F6B14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Length/ type of public funding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CDE6AFE3-C853-4261-80E1-4698CEEADDC0}" type="parTrans" cxnId="{5F74AD74-557E-4C58-A192-CC60FD4C12D8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C4485991-7DFC-498C-93CF-A41B859B6D7D}" type="sibTrans" cxnId="{5F74AD74-557E-4C58-A192-CC60FD4C12D8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71FE0959-55BF-4B8B-8AA0-83E4EB83D4CA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Keeping a surplus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2CBCD49B-B52E-4CD5-BC71-85A76F52FDE5}" type="parTrans" cxnId="{4F81C331-BFD3-4969-9551-7D0E3702CF31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93D704FF-E380-434F-BC48-4A4DFBCFDC8E}" type="sibTrans" cxnId="{4F81C331-BFD3-4969-9551-7D0E3702CF31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D3C0A100-09FF-4534-89FE-78E2C9901F6F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900" b="1" u="none" noProof="0" dirty="0" smtClean="0">
              <a:solidFill>
                <a:schemeClr val="tx1"/>
              </a:solidFill>
              <a:latin typeface="+mj-lt"/>
            </a:rPr>
            <a:t>Staffing</a:t>
          </a:r>
          <a:endParaRPr lang="en-US" sz="1900" b="1" u="none" noProof="0" dirty="0">
            <a:solidFill>
              <a:schemeClr val="tx1"/>
            </a:solidFill>
            <a:latin typeface="+mj-lt"/>
          </a:endParaRPr>
        </a:p>
      </dgm:t>
    </dgm:pt>
    <dgm:pt modelId="{22342EC7-C64B-42C7-9C11-BC46408782BE}" type="parTrans" cxnId="{A22B4002-B079-4C5C-BC5B-3B44389031A5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EB2D6AAB-85E8-4B32-9C17-EB42B98A438F}" type="sibTrans" cxnId="{A22B4002-B079-4C5C-BC5B-3B44389031A5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BC7769AF-2B57-4E1B-B126-B9A7177FDE91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Staff recruitment procedures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1D09134D-E9FD-42C3-8860-5533A7A35624}" type="parTrans" cxnId="{08E9AE06-0324-4E16-BA7E-878C98163E59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16BA0EA3-C415-43DE-926A-505C94144DD3}" type="sibTrans" cxnId="{08E9AE06-0324-4E16-BA7E-878C98163E59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61780F51-D6F7-48A1-8638-3F1203115763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Staff salaries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2D3F283B-B154-4D1D-8270-37309BAB3B98}" type="parTrans" cxnId="{C9048AD3-3BF1-4644-B197-0F48EBC2B7E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071CAB7C-3AA8-4330-BE1C-F88E779138C0}" type="sibTrans" cxnId="{C9048AD3-3BF1-4644-B197-0F48EBC2B7E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B1B29B8B-2839-4DD6-BFE6-41E218DD9DC9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900" b="1" u="none" noProof="0" dirty="0" smtClean="0">
              <a:solidFill>
                <a:schemeClr val="tx1"/>
              </a:solidFill>
              <a:latin typeface="+mj-lt"/>
            </a:rPr>
            <a:t>Academic</a:t>
          </a:r>
          <a:endParaRPr lang="en-US" sz="1900" b="1" u="none" noProof="0" dirty="0">
            <a:solidFill>
              <a:schemeClr val="tx1"/>
            </a:solidFill>
            <a:latin typeface="+mj-lt"/>
          </a:endParaRPr>
        </a:p>
      </dgm:t>
    </dgm:pt>
    <dgm:pt modelId="{7ADF6B74-94FB-48F5-9033-3B3EE95AEA12}" type="parTrans" cxnId="{E035D026-6621-4D4C-ABC0-FCFB5C02565D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2A510732-1710-4C7E-A6D6-F875915A0D26}" type="sibTrans" cxnId="{E035D026-6621-4D4C-ABC0-FCFB5C02565D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C9CB1833-75D2-4419-B924-1770977DAE9E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latin typeface="+mj-lt"/>
            </a:rPr>
            <a:t>Inclusion/ selection of external members in governing bodies</a:t>
          </a:r>
          <a:endParaRPr lang="en-US" sz="1500" b="1" noProof="0" dirty="0">
            <a:latin typeface="+mj-lt"/>
          </a:endParaRPr>
        </a:p>
      </dgm:t>
    </dgm:pt>
    <dgm:pt modelId="{51036DEC-AF18-4B62-A181-2B909FD46C28}" type="parTrans" cxnId="{597DB847-1A87-4499-8016-A8B099FC5BA4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D0521271-42C6-4026-9CC8-42F7AF9FB666}" type="sibTrans" cxnId="{597DB847-1A87-4499-8016-A8B099FC5BA4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F02158E0-1DD3-4919-9F41-B5E1FB90FB12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ct val="15000"/>
            </a:spcAft>
          </a:pPr>
          <a:endParaRPr lang="en-US" sz="1350" b="1" noProof="0">
            <a:latin typeface="+mj-lt"/>
          </a:endParaRPr>
        </a:p>
      </dgm:t>
    </dgm:pt>
    <dgm:pt modelId="{DE613001-5FF4-471E-B25E-BB27E0245F47}" type="parTrans" cxnId="{A5DE0305-E989-4D2B-AF2D-357F4B8A01BF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7648B7C6-DAA3-42A0-A113-EC9804559114}" type="sibTrans" cxnId="{A5DE0305-E989-4D2B-AF2D-357F4B8A01BF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59B897ED-8218-448D-B715-B87C3F1BCC26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latin typeface="+mj-lt"/>
            </a:rPr>
            <a:t>Deciding on academic structures</a:t>
          </a:r>
          <a:endParaRPr lang="en-US" sz="1500" b="1" noProof="0" dirty="0">
            <a:latin typeface="+mj-lt"/>
          </a:endParaRPr>
        </a:p>
      </dgm:t>
    </dgm:pt>
    <dgm:pt modelId="{3971E175-48D3-4BCB-9B36-1C702D05B008}" type="parTrans" cxnId="{CBE743D5-755D-4612-A542-163EBC2B2B10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0F77A613-E458-41A6-8A25-49AB4AD8A445}" type="sibTrans" cxnId="{CBE743D5-755D-4612-A542-163EBC2B2B10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64FE9342-915C-439D-861D-34340DB50A54}">
      <dgm:prSet phldrT="[Text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latin typeface="+mj-lt"/>
            </a:rPr>
            <a:t>Creating legal entities</a:t>
          </a:r>
          <a:endParaRPr lang="en-US" sz="1500" b="1" noProof="0" dirty="0">
            <a:latin typeface="+mj-lt"/>
          </a:endParaRPr>
        </a:p>
      </dgm:t>
    </dgm:pt>
    <dgm:pt modelId="{27DF4923-B781-4FDE-AAA9-9EC57F874438}" type="parTrans" cxnId="{D3F6CA93-69EA-43F8-A182-40345FFF54C7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F6EC8C6D-9519-4AFE-B220-CE8DF61A24B3}" type="sibTrans" cxnId="{D3F6CA93-69EA-43F8-A182-40345FFF54C7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03AF3CF5-51B2-4EEB-B94E-F3F75F2F3466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Borrowing money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2A69F9C4-09E0-4924-A526-FD348EEAA21E}" type="parTrans" cxnId="{C5F1FD89-3537-4500-9F09-E34227A8C28B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E9C0EC63-D203-44F1-ACF9-FC7D7CD86547}" type="sibTrans" cxnId="{C5F1FD89-3537-4500-9F09-E34227A8C28B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742E71D9-D24B-40C8-91E5-CAA71A06C722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endParaRPr lang="en-US" sz="1400" b="1" noProof="0">
            <a:solidFill>
              <a:schemeClr val="tx1"/>
            </a:solidFill>
            <a:latin typeface="+mj-lt"/>
          </a:endParaRPr>
        </a:p>
      </dgm:t>
    </dgm:pt>
    <dgm:pt modelId="{66AA1DE3-3159-4752-8B45-6C8C5FFA2931}" type="parTrans" cxnId="{05047B10-D072-47BB-97F6-931E530A378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70555410-C480-4154-ACD0-263B2EB2410B}" type="sibTrans" cxnId="{05047B10-D072-47BB-97F6-931E530A3782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BDC2C780-A670-41F5-A4B6-B8354EE6B86D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Owning buildings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52071CA7-74AF-4FC8-B7DB-F9DE915108C4}" type="parTrans" cxnId="{9D701D1D-8222-493E-A401-61ED703682C3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98787806-F117-49EB-90F3-1D6F04BB281D}" type="sibTrans" cxnId="{9D701D1D-8222-493E-A401-61ED703682C3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27020AEB-EEC9-4BD1-929C-14E6F0445B02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Charging tuition fees for national/ EU students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949633A2-6EE1-4249-BA00-0E5EBD10E505}" type="parTrans" cxnId="{322F69E3-F611-4C6E-AD92-4FD400BEA1CF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C56FA208-1BCD-41C8-89FD-A4A27DD73541}" type="sibTrans" cxnId="{322F69E3-F611-4C6E-AD92-4FD400BEA1CF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4DD81A74-563D-47BF-995C-8CC218BF502F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Charging tuition fees for non-EU students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4B4404C1-2B5D-4137-92A4-35558F162837}" type="parTrans" cxnId="{4541C1E2-3CBF-4C5A-8238-66BA67D25B0E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D4804DE1-EB4A-4A07-A1C7-32186BA42F32}" type="sibTrans" cxnId="{4541C1E2-3CBF-4C5A-8238-66BA67D25B0E}">
      <dgm:prSet/>
      <dgm:spPr/>
      <dgm:t>
        <a:bodyPr/>
        <a:lstStyle/>
        <a:p>
          <a:endParaRPr lang="en-US" sz="1350" noProof="0">
            <a:latin typeface="+mj-lt"/>
          </a:endParaRPr>
        </a:p>
      </dgm:t>
    </dgm:pt>
    <dgm:pt modelId="{20565183-83DA-49EE-A761-7D7ED3FFF9B3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Staff dismissals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178B49E1-8999-4E93-852A-04EC392B4615}" type="parTrans" cxnId="{DF2D3177-CFEA-459A-A575-AE6636EACA9F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403FF142-907F-4375-9BC6-266DF9B9BC6A}" type="sibTrans" cxnId="{DF2D3177-CFEA-459A-A575-AE6636EACA9F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D77037CC-7102-4AE3-9033-1433BD433F41}">
      <dgm:prSet phldrT="[Text]"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Staff promotions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035361DF-AEFA-4C0E-9DDA-1FE0DF87A6D5}" type="parTrans" cxnId="{EFE50F9F-9115-4310-82CA-7A4D6430B39B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B1A2CD6B-6133-408A-8B74-2D52253D8A89}" type="sibTrans" cxnId="{EFE50F9F-9115-4310-82CA-7A4D6430B39B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3F935537-4171-4B36-BD61-33C50B060EDC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Deciding on overall student numbers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D9D08EC7-F039-4093-8BEF-902430B359B2}" type="parTrans" cxnId="{67C89982-96E9-4B6D-85A6-BEAF66A100E2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30C41CE9-F022-4205-8832-E1C63127D0DC}" type="sibTrans" cxnId="{67C89982-96E9-4B6D-85A6-BEAF66A100E2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82B5387C-9A0E-40FD-AF6E-93302D06223C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Selecting students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2F48C009-50E7-421F-AB60-27E38049800F}" type="parTrans" cxnId="{D0E4A9D8-046D-4C8D-B584-DD71315F8673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3D657458-36FC-4CB6-BE86-26BD894031E0}" type="sibTrans" cxnId="{D0E4A9D8-046D-4C8D-B584-DD71315F8673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1A5B5BB8-DF8F-4F67-8B11-5914EEA2D7DE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Introducing/ terminating </a:t>
          </a:r>
          <a:r>
            <a:rPr lang="en-US" sz="1500" b="1" noProof="0" dirty="0" err="1" smtClean="0">
              <a:solidFill>
                <a:schemeClr val="tx1"/>
              </a:solidFill>
              <a:latin typeface="+mj-lt"/>
            </a:rPr>
            <a:t>programmes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232F556B-E363-4755-9197-EFD1626CB911}" type="parTrans" cxnId="{7E99E498-7C47-4285-A54B-8B08E2B19185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E9D8DBC7-A04F-444C-84C8-F51C9E9EF394}" type="sibTrans" cxnId="{7E99E498-7C47-4285-A54B-8B08E2B19185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E3DF8B57-526E-4D50-8173-FD284D5EB825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Choosing language of instruction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38012730-45F5-4E09-84EB-B038D7F8D758}" type="parTrans" cxnId="{04FCD77B-5261-40BC-AD03-4FE41C123B87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072CEF02-B9B9-4D3D-8B4F-BADCA07B9C82}" type="sibTrans" cxnId="{04FCD77B-5261-40BC-AD03-4FE41C123B87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C40C8D45-E147-45C3-9480-066DBA44D387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Selecting QA mechanisms/ providers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49F805CE-8797-47BB-AEC3-B9CEFEC1724E}" type="parTrans" cxnId="{8061A057-D07C-4D95-AF5A-DCD02E3D4EA1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FDBBE158-9FE9-4E9B-8E84-17AFAF0CE29A}" type="sibTrans" cxnId="{8061A057-D07C-4D95-AF5A-DCD02E3D4EA1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DC8C8BCC-731E-4447-A78D-EF86090D925B}">
      <dgm:prSet custT="1"/>
      <dgm:spPr>
        <a:solidFill>
          <a:schemeClr val="tx1">
            <a:lumMod val="20000"/>
            <a:lumOff val="80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en-US" sz="1500" b="1" noProof="0" dirty="0" smtClean="0">
              <a:solidFill>
                <a:schemeClr val="tx1"/>
              </a:solidFill>
              <a:latin typeface="+mj-lt"/>
            </a:rPr>
            <a:t>Designing content of </a:t>
          </a:r>
          <a:r>
            <a:rPr lang="en-US" sz="1500" b="1" noProof="0" dirty="0" err="1" smtClean="0">
              <a:solidFill>
                <a:schemeClr val="tx1"/>
              </a:solidFill>
              <a:latin typeface="+mj-lt"/>
            </a:rPr>
            <a:t>programmes</a:t>
          </a:r>
          <a:endParaRPr lang="en-US" sz="1500" b="1" noProof="0" dirty="0">
            <a:solidFill>
              <a:schemeClr val="tx1"/>
            </a:solidFill>
            <a:latin typeface="+mj-lt"/>
          </a:endParaRPr>
        </a:p>
      </dgm:t>
    </dgm:pt>
    <dgm:pt modelId="{4BC55F64-39C9-4FFC-B8BB-06B07F76DEF5}" type="parTrans" cxnId="{1F94C55F-7D7B-439A-A073-C19CC5ACDB3A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1F7A7570-E468-4C94-9443-323773B952F7}" type="sibTrans" cxnId="{1F94C55F-7D7B-439A-A073-C19CC5ACDB3A}">
      <dgm:prSet/>
      <dgm:spPr/>
      <dgm:t>
        <a:bodyPr/>
        <a:lstStyle/>
        <a:p>
          <a:endParaRPr lang="en-US" noProof="0">
            <a:latin typeface="+mj-lt"/>
          </a:endParaRPr>
        </a:p>
      </dgm:t>
    </dgm:pt>
    <dgm:pt modelId="{A1FC36DB-7686-45BF-A828-A19054E3243B}" type="pres">
      <dgm:prSet presAssocID="{7BD9E5DE-1E44-4445-B542-ED227946B82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2C69306A-CBFA-43A9-B4FD-66F5F380D1F6}" type="pres">
      <dgm:prSet presAssocID="{C34D4958-7D51-48C3-8810-05CB204747E7}" presName="composite" presStyleCnt="0"/>
      <dgm:spPr/>
    </dgm:pt>
    <dgm:pt modelId="{04094C20-89E9-4A0A-AEE5-458B1C3497F4}" type="pres">
      <dgm:prSet presAssocID="{C34D4958-7D51-48C3-8810-05CB204747E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B8782BCE-A2FF-488D-835F-12ED23B8315C}" type="pres">
      <dgm:prSet presAssocID="{C34D4958-7D51-48C3-8810-05CB204747E7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475CAF23-79D6-4ADD-A72E-E7B2515E8E2B}" type="pres">
      <dgm:prSet presAssocID="{64A8C714-1663-4B91-AB80-2EC721949764}" presName="space" presStyleCnt="0"/>
      <dgm:spPr/>
    </dgm:pt>
    <dgm:pt modelId="{486115C2-FE14-434B-83F1-030262A10528}" type="pres">
      <dgm:prSet presAssocID="{69A8DA8B-650C-4478-9EBB-E82F0A4AE228}" presName="composite" presStyleCnt="0"/>
      <dgm:spPr/>
    </dgm:pt>
    <dgm:pt modelId="{B186B37F-4632-4529-9C79-DBC3088ABE37}" type="pres">
      <dgm:prSet presAssocID="{69A8DA8B-650C-4478-9EBB-E82F0A4AE228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927DECC-E7C7-4F97-9480-AB8AD7187B7F}" type="pres">
      <dgm:prSet presAssocID="{69A8DA8B-650C-4478-9EBB-E82F0A4AE228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32A34D03-3234-498B-ACBE-0CD0BD8B669C}" type="pres">
      <dgm:prSet presAssocID="{2E7E2E9F-2E4A-4B17-883D-AB8F2664A44F}" presName="space" presStyleCnt="0"/>
      <dgm:spPr/>
    </dgm:pt>
    <dgm:pt modelId="{F214A850-2916-4494-9918-410597EA4F64}" type="pres">
      <dgm:prSet presAssocID="{D3C0A100-09FF-4534-89FE-78E2C9901F6F}" presName="composite" presStyleCnt="0"/>
      <dgm:spPr/>
    </dgm:pt>
    <dgm:pt modelId="{867DE8B3-B990-4211-86E3-7610F1146D75}" type="pres">
      <dgm:prSet presAssocID="{D3C0A100-09FF-4534-89FE-78E2C9901F6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36E701A-4860-4F65-996C-6F98DFB2071B}" type="pres">
      <dgm:prSet presAssocID="{D3C0A100-09FF-4534-89FE-78E2C9901F6F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06BE60C-6085-41FA-BBB8-BB13ECC324AE}" type="pres">
      <dgm:prSet presAssocID="{EB2D6AAB-85E8-4B32-9C17-EB42B98A438F}" presName="space" presStyleCnt="0"/>
      <dgm:spPr/>
    </dgm:pt>
    <dgm:pt modelId="{9A1A8D4A-6793-419B-9F44-22B6CD27E599}" type="pres">
      <dgm:prSet presAssocID="{B1B29B8B-2839-4DD6-BFE6-41E218DD9DC9}" presName="composite" presStyleCnt="0"/>
      <dgm:spPr/>
    </dgm:pt>
    <dgm:pt modelId="{730140F3-07B0-49AF-B358-0E2B287532F2}" type="pres">
      <dgm:prSet presAssocID="{B1B29B8B-2839-4DD6-BFE6-41E218DD9DC9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36784532-79F4-41F7-AE3D-71181EB8AA66}" type="pres">
      <dgm:prSet presAssocID="{B1B29B8B-2839-4DD6-BFE6-41E218DD9DC9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A5DE0305-E989-4D2B-AF2D-357F4B8A01BF}" srcId="{C34D4958-7D51-48C3-8810-05CB204747E7}" destId="{F02158E0-1DD3-4919-9F41-B5E1FB90FB12}" srcOrd="5" destOrd="0" parTransId="{DE613001-5FF4-471E-B25E-BB27E0245F47}" sibTransId="{7648B7C6-DAA3-42A0-A113-EC9804559114}"/>
    <dgm:cxn modelId="{4F81C331-BFD3-4969-9551-7D0E3702CF31}" srcId="{69A8DA8B-650C-4478-9EBB-E82F0A4AE228}" destId="{71FE0959-55BF-4B8B-8AA0-83E4EB83D4CA}" srcOrd="1" destOrd="0" parTransId="{2CBCD49B-B52E-4CD5-BC71-85A76F52FDE5}" sibTransId="{93D704FF-E380-434F-BC48-4A4DFBCFDC8E}"/>
    <dgm:cxn modelId="{E035D026-6621-4D4C-ABC0-FCFB5C02565D}" srcId="{7BD9E5DE-1E44-4445-B542-ED227946B82E}" destId="{B1B29B8B-2839-4DD6-BFE6-41E218DD9DC9}" srcOrd="3" destOrd="0" parTransId="{7ADF6B74-94FB-48F5-9033-3B3EE95AEA12}" sibTransId="{2A510732-1710-4C7E-A6D6-F875915A0D26}"/>
    <dgm:cxn modelId="{C11067BA-B313-4D9D-BB2B-9FA79F5B5DA7}" type="presOf" srcId="{3F935537-4171-4B36-BD61-33C50B060EDC}" destId="{36784532-79F4-41F7-AE3D-71181EB8AA66}" srcOrd="0" destOrd="0" presId="urn:microsoft.com/office/officeart/2005/8/layout/hList1"/>
    <dgm:cxn modelId="{322F69E3-F611-4C6E-AD92-4FD400BEA1CF}" srcId="{69A8DA8B-650C-4478-9EBB-E82F0A4AE228}" destId="{27020AEB-EEC9-4BD1-929C-14E6F0445B02}" srcOrd="4" destOrd="0" parTransId="{949633A2-6EE1-4249-BA00-0E5EBD10E505}" sibTransId="{C56FA208-1BCD-41C8-89FD-A4A27DD73541}"/>
    <dgm:cxn modelId="{B4E0672D-3F91-43AB-9984-9D1F95A0357C}" type="presOf" srcId="{C40C8D45-E147-45C3-9480-066DBA44D387}" destId="{36784532-79F4-41F7-AE3D-71181EB8AA66}" srcOrd="0" destOrd="4" presId="urn:microsoft.com/office/officeart/2005/8/layout/hList1"/>
    <dgm:cxn modelId="{4541C1E2-3CBF-4C5A-8238-66BA67D25B0E}" srcId="{69A8DA8B-650C-4478-9EBB-E82F0A4AE228}" destId="{4DD81A74-563D-47BF-995C-8CC218BF502F}" srcOrd="5" destOrd="0" parTransId="{4B4404C1-2B5D-4137-92A4-35558F162837}" sibTransId="{D4804DE1-EB4A-4A07-A1C7-32186BA42F32}"/>
    <dgm:cxn modelId="{0613668E-4CED-4046-AC47-CB7D7B89EED5}" type="presOf" srcId="{20565183-83DA-49EE-A761-7D7ED3FFF9B3}" destId="{F36E701A-4860-4F65-996C-6F98DFB2071B}" srcOrd="0" destOrd="2" presId="urn:microsoft.com/office/officeart/2005/8/layout/hList1"/>
    <dgm:cxn modelId="{04FCD77B-5261-40BC-AD03-4FE41C123B87}" srcId="{B1B29B8B-2839-4DD6-BFE6-41E218DD9DC9}" destId="{E3DF8B57-526E-4D50-8173-FD284D5EB825}" srcOrd="3" destOrd="0" parTransId="{38012730-45F5-4E09-84EB-B038D7F8D758}" sibTransId="{072CEF02-B9B9-4D3D-8B4F-BADCA07B9C82}"/>
    <dgm:cxn modelId="{67C89982-96E9-4B6D-85A6-BEAF66A100E2}" srcId="{B1B29B8B-2839-4DD6-BFE6-41E218DD9DC9}" destId="{3F935537-4171-4B36-BD61-33C50B060EDC}" srcOrd="0" destOrd="0" parTransId="{D9D08EC7-F039-4093-8BEF-902430B359B2}" sibTransId="{30C41CE9-F022-4205-8832-E1C63127D0DC}"/>
    <dgm:cxn modelId="{9308CAF2-7EE0-46A7-A7B1-3D3C78F972F8}" type="presOf" srcId="{03AF3CF5-51B2-4EEB-B94E-F3F75F2F3466}" destId="{C927DECC-E7C7-4F97-9480-AB8AD7187B7F}" srcOrd="0" destOrd="2" presId="urn:microsoft.com/office/officeart/2005/8/layout/hList1"/>
    <dgm:cxn modelId="{465917B8-6343-4005-BD6F-022B801C07AE}" type="presOf" srcId="{36F6BDE8-4E8E-44CA-BC21-A751D2E5663B}" destId="{B8782BCE-A2FF-488D-835F-12ED23B8315C}" srcOrd="0" destOrd="0" presId="urn:microsoft.com/office/officeart/2005/8/layout/hList1"/>
    <dgm:cxn modelId="{8061A057-D07C-4D95-AF5A-DCD02E3D4EA1}" srcId="{B1B29B8B-2839-4DD6-BFE6-41E218DD9DC9}" destId="{C40C8D45-E147-45C3-9480-066DBA44D387}" srcOrd="4" destOrd="0" parTransId="{49F805CE-8797-47BB-AEC3-B9CEFEC1724E}" sibTransId="{FDBBE158-9FE9-4E9B-8E84-17AFAF0CE29A}"/>
    <dgm:cxn modelId="{112FD15A-1903-46E6-B1B9-943C12AE3E17}" type="presOf" srcId="{27020AEB-EEC9-4BD1-929C-14E6F0445B02}" destId="{C927DECC-E7C7-4F97-9480-AB8AD7187B7F}" srcOrd="0" destOrd="4" presId="urn:microsoft.com/office/officeart/2005/8/layout/hList1"/>
    <dgm:cxn modelId="{05047B10-D072-47BB-97F6-931E530A3782}" srcId="{69A8DA8B-650C-4478-9EBB-E82F0A4AE228}" destId="{742E71D9-D24B-40C8-91E5-CAA71A06C722}" srcOrd="6" destOrd="0" parTransId="{66AA1DE3-3159-4752-8B45-6C8C5FFA2931}" sibTransId="{70555410-C480-4154-ACD0-263B2EB2410B}"/>
    <dgm:cxn modelId="{D3F6CA93-69EA-43F8-A182-40345FFF54C7}" srcId="{C34D4958-7D51-48C3-8810-05CB204747E7}" destId="{64FE9342-915C-439D-861D-34340DB50A54}" srcOrd="4" destOrd="0" parTransId="{27DF4923-B781-4FDE-AAA9-9EC57F874438}" sibTransId="{F6EC8C6D-9519-4AFE-B220-CE8DF61A24B3}"/>
    <dgm:cxn modelId="{6D86000E-0D15-45DD-B771-CD5550B62EF4}" type="presOf" srcId="{C9CB1833-75D2-4419-B924-1770977DAE9E}" destId="{B8782BCE-A2FF-488D-835F-12ED23B8315C}" srcOrd="0" destOrd="2" presId="urn:microsoft.com/office/officeart/2005/8/layout/hList1"/>
    <dgm:cxn modelId="{A22B4002-B079-4C5C-BC5B-3B44389031A5}" srcId="{7BD9E5DE-1E44-4445-B542-ED227946B82E}" destId="{D3C0A100-09FF-4534-89FE-78E2C9901F6F}" srcOrd="2" destOrd="0" parTransId="{22342EC7-C64B-42C7-9C11-BC46408782BE}" sibTransId="{EB2D6AAB-85E8-4B32-9C17-EB42B98A438F}"/>
    <dgm:cxn modelId="{08E9AE06-0324-4E16-BA7E-878C98163E59}" srcId="{D3C0A100-09FF-4534-89FE-78E2C9901F6F}" destId="{BC7769AF-2B57-4E1B-B126-B9A7177FDE91}" srcOrd="0" destOrd="0" parTransId="{1D09134D-E9FD-42C3-8860-5533A7A35624}" sibTransId="{16BA0EA3-C415-43DE-926A-505C94144DD3}"/>
    <dgm:cxn modelId="{F82BA779-CBAF-4AE8-B54D-B23DB79181F3}" type="presOf" srcId="{C34D4958-7D51-48C3-8810-05CB204747E7}" destId="{04094C20-89E9-4A0A-AEE5-458B1C3497F4}" srcOrd="0" destOrd="0" presId="urn:microsoft.com/office/officeart/2005/8/layout/hList1"/>
    <dgm:cxn modelId="{21F0BF26-ED99-4532-83DD-896A980904C3}" type="presOf" srcId="{B1B29B8B-2839-4DD6-BFE6-41E218DD9DC9}" destId="{730140F3-07B0-49AF-B358-0E2B287532F2}" srcOrd="0" destOrd="0" presId="urn:microsoft.com/office/officeart/2005/8/layout/hList1"/>
    <dgm:cxn modelId="{9CB6E5AF-9E46-40A9-AD72-72DFB07DA048}" type="presOf" srcId="{DC8C8BCC-731E-4447-A78D-EF86090D925B}" destId="{36784532-79F4-41F7-AE3D-71181EB8AA66}" srcOrd="0" destOrd="5" presId="urn:microsoft.com/office/officeart/2005/8/layout/hList1"/>
    <dgm:cxn modelId="{9D701D1D-8222-493E-A401-61ED703682C3}" srcId="{69A8DA8B-650C-4478-9EBB-E82F0A4AE228}" destId="{BDC2C780-A670-41F5-A4B6-B8354EE6B86D}" srcOrd="3" destOrd="0" parTransId="{52071CA7-74AF-4FC8-B7DB-F9DE915108C4}" sibTransId="{98787806-F117-49EB-90F3-1D6F04BB281D}"/>
    <dgm:cxn modelId="{5F74AD74-557E-4C58-A192-CC60FD4C12D8}" srcId="{69A8DA8B-650C-4478-9EBB-E82F0A4AE228}" destId="{0F026BDA-34BC-4FC2-9223-F69D108F6B14}" srcOrd="0" destOrd="0" parTransId="{CDE6AFE3-C853-4261-80E1-4698CEEADDC0}" sibTransId="{C4485991-7DFC-498C-93CF-A41B859B6D7D}"/>
    <dgm:cxn modelId="{2C56AB51-D501-49A2-970F-B0DC817F1F50}" type="presOf" srcId="{D3C0A100-09FF-4534-89FE-78E2C9901F6F}" destId="{867DE8B3-B990-4211-86E3-7610F1146D75}" srcOrd="0" destOrd="0" presId="urn:microsoft.com/office/officeart/2005/8/layout/hList1"/>
    <dgm:cxn modelId="{358D641D-0998-4CD9-A614-ABFD8E2945D2}" srcId="{C34D4958-7D51-48C3-8810-05CB204747E7}" destId="{36F6BDE8-4E8E-44CA-BC21-A751D2E5663B}" srcOrd="0" destOrd="0" parTransId="{E6B04321-5996-45D4-994A-B3D91590CC94}" sibTransId="{5943BA52-D9DD-4C60-9BC6-FD112423E3FC}"/>
    <dgm:cxn modelId="{A1EF9C62-98DB-4155-A6D2-7EF0AB6C3EE5}" type="presOf" srcId="{911D2CBA-7273-4A04-9331-A3D94C894679}" destId="{B8782BCE-A2FF-488D-835F-12ED23B8315C}" srcOrd="0" destOrd="1" presId="urn:microsoft.com/office/officeart/2005/8/layout/hList1"/>
    <dgm:cxn modelId="{D0E4A9D8-046D-4C8D-B584-DD71315F8673}" srcId="{B1B29B8B-2839-4DD6-BFE6-41E218DD9DC9}" destId="{82B5387C-9A0E-40FD-AF6E-93302D06223C}" srcOrd="1" destOrd="0" parTransId="{2F48C009-50E7-421F-AB60-27E38049800F}" sibTransId="{3D657458-36FC-4CB6-BE86-26BD894031E0}"/>
    <dgm:cxn modelId="{63FCEC81-610A-4EF3-BA20-CE8C28E16188}" type="presOf" srcId="{69A8DA8B-650C-4478-9EBB-E82F0A4AE228}" destId="{B186B37F-4632-4529-9C79-DBC3088ABE37}" srcOrd="0" destOrd="0" presId="urn:microsoft.com/office/officeart/2005/8/layout/hList1"/>
    <dgm:cxn modelId="{1F94C55F-7D7B-439A-A073-C19CC5ACDB3A}" srcId="{B1B29B8B-2839-4DD6-BFE6-41E218DD9DC9}" destId="{DC8C8BCC-731E-4447-A78D-EF86090D925B}" srcOrd="5" destOrd="0" parTransId="{4BC55F64-39C9-4FFC-B8BB-06B07F76DEF5}" sibTransId="{1F7A7570-E468-4C94-9443-323773B952F7}"/>
    <dgm:cxn modelId="{DF2D3177-CFEA-459A-A575-AE6636EACA9F}" srcId="{D3C0A100-09FF-4534-89FE-78E2C9901F6F}" destId="{20565183-83DA-49EE-A761-7D7ED3FFF9B3}" srcOrd="2" destOrd="0" parTransId="{178B49E1-8999-4E93-852A-04EC392B4615}" sibTransId="{403FF142-907F-4375-9BC6-266DF9B9BC6A}"/>
    <dgm:cxn modelId="{CBE743D5-755D-4612-A542-163EBC2B2B10}" srcId="{C34D4958-7D51-48C3-8810-05CB204747E7}" destId="{59B897ED-8218-448D-B715-B87C3F1BCC26}" srcOrd="3" destOrd="0" parTransId="{3971E175-48D3-4BCB-9B36-1C702D05B008}" sibTransId="{0F77A613-E458-41A6-8A25-49AB4AD8A445}"/>
    <dgm:cxn modelId="{081A4486-551D-41E9-9D78-50B6B5D09F3A}" type="presOf" srcId="{E3DF8B57-526E-4D50-8173-FD284D5EB825}" destId="{36784532-79F4-41F7-AE3D-71181EB8AA66}" srcOrd="0" destOrd="3" presId="urn:microsoft.com/office/officeart/2005/8/layout/hList1"/>
    <dgm:cxn modelId="{CD22A3B1-BBB0-41D2-BDD2-EAC3EFBCC615}" type="presOf" srcId="{742E71D9-D24B-40C8-91E5-CAA71A06C722}" destId="{C927DECC-E7C7-4F97-9480-AB8AD7187B7F}" srcOrd="0" destOrd="6" presId="urn:microsoft.com/office/officeart/2005/8/layout/hList1"/>
    <dgm:cxn modelId="{C9048AD3-3BF1-4644-B197-0F48EBC2B7E2}" srcId="{D3C0A100-09FF-4534-89FE-78E2C9901F6F}" destId="{61780F51-D6F7-48A1-8638-3F1203115763}" srcOrd="1" destOrd="0" parTransId="{2D3F283B-B154-4D1D-8270-37309BAB3B98}" sibTransId="{071CAB7C-3AA8-4330-BE1C-F88E779138C0}"/>
    <dgm:cxn modelId="{E8BC293A-33B1-48AB-9BDC-95F3EE93841E}" type="presOf" srcId="{D77037CC-7102-4AE3-9033-1433BD433F41}" destId="{F36E701A-4860-4F65-996C-6F98DFB2071B}" srcOrd="0" destOrd="3" presId="urn:microsoft.com/office/officeart/2005/8/layout/hList1"/>
    <dgm:cxn modelId="{597DB847-1A87-4499-8016-A8B099FC5BA4}" srcId="{C34D4958-7D51-48C3-8810-05CB204747E7}" destId="{C9CB1833-75D2-4419-B924-1770977DAE9E}" srcOrd="2" destOrd="0" parTransId="{51036DEC-AF18-4B62-A181-2B909FD46C28}" sibTransId="{D0521271-42C6-4026-9CC8-42F7AF9FB666}"/>
    <dgm:cxn modelId="{7E99E498-7C47-4285-A54B-8B08E2B19185}" srcId="{B1B29B8B-2839-4DD6-BFE6-41E218DD9DC9}" destId="{1A5B5BB8-DF8F-4F67-8B11-5914EEA2D7DE}" srcOrd="2" destOrd="0" parTransId="{232F556B-E363-4755-9197-EFD1626CB911}" sibTransId="{E9D8DBC7-A04F-444C-84C8-F51C9E9EF394}"/>
    <dgm:cxn modelId="{5942DD33-9B4D-4163-BA29-A1F9BEBEA52B}" type="presOf" srcId="{82B5387C-9A0E-40FD-AF6E-93302D06223C}" destId="{36784532-79F4-41F7-AE3D-71181EB8AA66}" srcOrd="0" destOrd="1" presId="urn:microsoft.com/office/officeart/2005/8/layout/hList1"/>
    <dgm:cxn modelId="{195F6EC7-61C2-4184-B128-88408C6D4F2D}" type="presOf" srcId="{BC7769AF-2B57-4E1B-B126-B9A7177FDE91}" destId="{F36E701A-4860-4F65-996C-6F98DFB2071B}" srcOrd="0" destOrd="0" presId="urn:microsoft.com/office/officeart/2005/8/layout/hList1"/>
    <dgm:cxn modelId="{EFE50F9F-9115-4310-82CA-7A4D6430B39B}" srcId="{D3C0A100-09FF-4534-89FE-78E2C9901F6F}" destId="{D77037CC-7102-4AE3-9033-1433BD433F41}" srcOrd="3" destOrd="0" parTransId="{035361DF-AEFA-4C0E-9DDA-1FE0DF87A6D5}" sibTransId="{B1A2CD6B-6133-408A-8B74-2D52253D8A89}"/>
    <dgm:cxn modelId="{5DBD313B-BF49-44DC-84CC-9A7779CF59BE}" srcId="{7BD9E5DE-1E44-4445-B542-ED227946B82E}" destId="{69A8DA8B-650C-4478-9EBB-E82F0A4AE228}" srcOrd="1" destOrd="0" parTransId="{3A068B18-CC56-4884-8349-937F1710595C}" sibTransId="{2E7E2E9F-2E4A-4B17-883D-AB8F2664A44F}"/>
    <dgm:cxn modelId="{81C3EE16-9AEA-488B-9B4C-D99E10C8591F}" type="presOf" srcId="{0F026BDA-34BC-4FC2-9223-F69D108F6B14}" destId="{C927DECC-E7C7-4F97-9480-AB8AD7187B7F}" srcOrd="0" destOrd="0" presId="urn:microsoft.com/office/officeart/2005/8/layout/hList1"/>
    <dgm:cxn modelId="{2C384C1D-BF59-47BB-B2E5-4AFCD5C10877}" type="presOf" srcId="{4DD81A74-563D-47BF-995C-8CC218BF502F}" destId="{C927DECC-E7C7-4F97-9480-AB8AD7187B7F}" srcOrd="0" destOrd="5" presId="urn:microsoft.com/office/officeart/2005/8/layout/hList1"/>
    <dgm:cxn modelId="{94BB078E-F039-4C5A-8EED-9D82A00C8727}" type="presOf" srcId="{F02158E0-1DD3-4919-9F41-B5E1FB90FB12}" destId="{B8782BCE-A2FF-488D-835F-12ED23B8315C}" srcOrd="0" destOrd="5" presId="urn:microsoft.com/office/officeart/2005/8/layout/hList1"/>
    <dgm:cxn modelId="{3410447A-3F98-4594-BBCD-3BDACB07A21F}" type="presOf" srcId="{71FE0959-55BF-4B8B-8AA0-83E4EB83D4CA}" destId="{C927DECC-E7C7-4F97-9480-AB8AD7187B7F}" srcOrd="0" destOrd="1" presId="urn:microsoft.com/office/officeart/2005/8/layout/hList1"/>
    <dgm:cxn modelId="{F51FE578-A83C-473F-9729-D48728D0B11A}" type="presOf" srcId="{7BD9E5DE-1E44-4445-B542-ED227946B82E}" destId="{A1FC36DB-7686-45BF-A828-A19054E3243B}" srcOrd="0" destOrd="0" presId="urn:microsoft.com/office/officeart/2005/8/layout/hList1"/>
    <dgm:cxn modelId="{8BEF74C0-8AB2-4217-BFBA-A8691D24F3C6}" type="presOf" srcId="{BDC2C780-A670-41F5-A4B6-B8354EE6B86D}" destId="{C927DECC-E7C7-4F97-9480-AB8AD7187B7F}" srcOrd="0" destOrd="3" presId="urn:microsoft.com/office/officeart/2005/8/layout/hList1"/>
    <dgm:cxn modelId="{C9694C1D-03D0-4BCF-A6A8-32385A24D0C9}" srcId="{7BD9E5DE-1E44-4445-B542-ED227946B82E}" destId="{C34D4958-7D51-48C3-8810-05CB204747E7}" srcOrd="0" destOrd="0" parTransId="{B2902405-8F83-46A1-8062-3AA522A102F5}" sibTransId="{64A8C714-1663-4B91-AB80-2EC721949764}"/>
    <dgm:cxn modelId="{B9806D7A-81CA-4472-A90B-FCA49BF55F00}" type="presOf" srcId="{59B897ED-8218-448D-B715-B87C3F1BCC26}" destId="{B8782BCE-A2FF-488D-835F-12ED23B8315C}" srcOrd="0" destOrd="3" presId="urn:microsoft.com/office/officeart/2005/8/layout/hList1"/>
    <dgm:cxn modelId="{0BEA8ABA-A582-4CC4-8F75-F1E11E042862}" type="presOf" srcId="{61780F51-D6F7-48A1-8638-3F1203115763}" destId="{F36E701A-4860-4F65-996C-6F98DFB2071B}" srcOrd="0" destOrd="1" presId="urn:microsoft.com/office/officeart/2005/8/layout/hList1"/>
    <dgm:cxn modelId="{4D68BF20-207A-44EE-9BAA-4A5B6BC871EB}" srcId="{C34D4958-7D51-48C3-8810-05CB204747E7}" destId="{911D2CBA-7273-4A04-9331-A3D94C894679}" srcOrd="1" destOrd="0" parTransId="{0A7E1434-3025-4F6B-A658-D895E19538C8}" sibTransId="{A161FF7C-4102-472F-95AC-BF9E68A35319}"/>
    <dgm:cxn modelId="{945189A4-4719-4CCB-86E0-81990ECA794C}" type="presOf" srcId="{1A5B5BB8-DF8F-4F67-8B11-5914EEA2D7DE}" destId="{36784532-79F4-41F7-AE3D-71181EB8AA66}" srcOrd="0" destOrd="2" presId="urn:microsoft.com/office/officeart/2005/8/layout/hList1"/>
    <dgm:cxn modelId="{C7A589B4-46F2-468D-8B39-3B36B918A4B4}" type="presOf" srcId="{64FE9342-915C-439D-861D-34340DB50A54}" destId="{B8782BCE-A2FF-488D-835F-12ED23B8315C}" srcOrd="0" destOrd="4" presId="urn:microsoft.com/office/officeart/2005/8/layout/hList1"/>
    <dgm:cxn modelId="{C5F1FD89-3537-4500-9F09-E34227A8C28B}" srcId="{69A8DA8B-650C-4478-9EBB-E82F0A4AE228}" destId="{03AF3CF5-51B2-4EEB-B94E-F3F75F2F3466}" srcOrd="2" destOrd="0" parTransId="{2A69F9C4-09E0-4924-A526-FD348EEAA21E}" sibTransId="{E9C0EC63-D203-44F1-ACF9-FC7D7CD86547}"/>
    <dgm:cxn modelId="{682CABA3-A7D3-44FE-9468-CF88F866E968}" type="presParOf" srcId="{A1FC36DB-7686-45BF-A828-A19054E3243B}" destId="{2C69306A-CBFA-43A9-B4FD-66F5F380D1F6}" srcOrd="0" destOrd="0" presId="urn:microsoft.com/office/officeart/2005/8/layout/hList1"/>
    <dgm:cxn modelId="{CD0A3231-95EE-45AE-AB86-B60A02C990CE}" type="presParOf" srcId="{2C69306A-CBFA-43A9-B4FD-66F5F380D1F6}" destId="{04094C20-89E9-4A0A-AEE5-458B1C3497F4}" srcOrd="0" destOrd="0" presId="urn:microsoft.com/office/officeart/2005/8/layout/hList1"/>
    <dgm:cxn modelId="{9E7E7ED7-7A37-41BD-8E2C-2C9C4E1B9620}" type="presParOf" srcId="{2C69306A-CBFA-43A9-B4FD-66F5F380D1F6}" destId="{B8782BCE-A2FF-488D-835F-12ED23B8315C}" srcOrd="1" destOrd="0" presId="urn:microsoft.com/office/officeart/2005/8/layout/hList1"/>
    <dgm:cxn modelId="{D908077C-4773-4B10-80B8-CC12156E1CD6}" type="presParOf" srcId="{A1FC36DB-7686-45BF-A828-A19054E3243B}" destId="{475CAF23-79D6-4ADD-A72E-E7B2515E8E2B}" srcOrd="1" destOrd="0" presId="urn:microsoft.com/office/officeart/2005/8/layout/hList1"/>
    <dgm:cxn modelId="{41428F5E-E49E-49BA-A8D0-57426C108A8B}" type="presParOf" srcId="{A1FC36DB-7686-45BF-A828-A19054E3243B}" destId="{486115C2-FE14-434B-83F1-030262A10528}" srcOrd="2" destOrd="0" presId="urn:microsoft.com/office/officeart/2005/8/layout/hList1"/>
    <dgm:cxn modelId="{B6ED1294-51E8-4852-A4F8-5FBD452D9613}" type="presParOf" srcId="{486115C2-FE14-434B-83F1-030262A10528}" destId="{B186B37F-4632-4529-9C79-DBC3088ABE37}" srcOrd="0" destOrd="0" presId="urn:microsoft.com/office/officeart/2005/8/layout/hList1"/>
    <dgm:cxn modelId="{D207BA1E-78DC-429C-858A-A8FF73F147FF}" type="presParOf" srcId="{486115C2-FE14-434B-83F1-030262A10528}" destId="{C927DECC-E7C7-4F97-9480-AB8AD7187B7F}" srcOrd="1" destOrd="0" presId="urn:microsoft.com/office/officeart/2005/8/layout/hList1"/>
    <dgm:cxn modelId="{39408384-F81E-47AE-931B-004BB0EDD814}" type="presParOf" srcId="{A1FC36DB-7686-45BF-A828-A19054E3243B}" destId="{32A34D03-3234-498B-ACBE-0CD0BD8B669C}" srcOrd="3" destOrd="0" presId="urn:microsoft.com/office/officeart/2005/8/layout/hList1"/>
    <dgm:cxn modelId="{98687015-D601-4172-B3C4-F275DAB442A1}" type="presParOf" srcId="{A1FC36DB-7686-45BF-A828-A19054E3243B}" destId="{F214A850-2916-4494-9918-410597EA4F64}" srcOrd="4" destOrd="0" presId="urn:microsoft.com/office/officeart/2005/8/layout/hList1"/>
    <dgm:cxn modelId="{E94FBD03-D8E8-4DC0-BC19-53226ECC3F4F}" type="presParOf" srcId="{F214A850-2916-4494-9918-410597EA4F64}" destId="{867DE8B3-B990-4211-86E3-7610F1146D75}" srcOrd="0" destOrd="0" presId="urn:microsoft.com/office/officeart/2005/8/layout/hList1"/>
    <dgm:cxn modelId="{27F0BC22-D3CB-428D-A7EF-C5EF23176B8C}" type="presParOf" srcId="{F214A850-2916-4494-9918-410597EA4F64}" destId="{F36E701A-4860-4F65-996C-6F98DFB2071B}" srcOrd="1" destOrd="0" presId="urn:microsoft.com/office/officeart/2005/8/layout/hList1"/>
    <dgm:cxn modelId="{3075A932-DB4A-4DD0-AA5F-A00BD048A972}" type="presParOf" srcId="{A1FC36DB-7686-45BF-A828-A19054E3243B}" destId="{C06BE60C-6085-41FA-BBB8-BB13ECC324AE}" srcOrd="5" destOrd="0" presId="urn:microsoft.com/office/officeart/2005/8/layout/hList1"/>
    <dgm:cxn modelId="{0488FDFD-495E-4125-B809-4095E5B3A183}" type="presParOf" srcId="{A1FC36DB-7686-45BF-A828-A19054E3243B}" destId="{9A1A8D4A-6793-419B-9F44-22B6CD27E599}" srcOrd="6" destOrd="0" presId="urn:microsoft.com/office/officeart/2005/8/layout/hList1"/>
    <dgm:cxn modelId="{32A8F6E4-2D6A-460C-9D3B-3040E7B97149}" type="presParOf" srcId="{9A1A8D4A-6793-419B-9F44-22B6CD27E599}" destId="{730140F3-07B0-49AF-B358-0E2B287532F2}" srcOrd="0" destOrd="0" presId="urn:microsoft.com/office/officeart/2005/8/layout/hList1"/>
    <dgm:cxn modelId="{1F1BC1CE-A037-48D9-A028-A0B51E37C549}" type="presParOf" srcId="{9A1A8D4A-6793-419B-9F44-22B6CD27E599}" destId="{36784532-79F4-41F7-AE3D-71181EB8AA6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094C20-89E9-4A0A-AEE5-458B1C3497F4}">
      <dsp:nvSpPr>
        <dsp:cNvPr id="0" name=""/>
        <dsp:cNvSpPr/>
      </dsp:nvSpPr>
      <dsp:spPr>
        <a:xfrm>
          <a:off x="3248" y="213106"/>
          <a:ext cx="1953498" cy="781399"/>
        </a:xfrm>
        <a:prstGeom prst="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err="1" smtClean="0">
              <a:latin typeface="+mj-lt"/>
            </a:rPr>
            <a:t>Organisational</a:t>
          </a:r>
          <a:endParaRPr lang="en-US" sz="1900" b="1" u="none" kern="1200" noProof="0" dirty="0">
            <a:latin typeface="+mj-lt"/>
          </a:endParaRPr>
        </a:p>
      </dsp:txBody>
      <dsp:txXfrm>
        <a:off x="3248" y="213106"/>
        <a:ext cx="1953498" cy="781399"/>
      </dsp:txXfrm>
    </dsp:sp>
    <dsp:sp modelId="{B8782BCE-A2FF-488D-835F-12ED23B8315C}">
      <dsp:nvSpPr>
        <dsp:cNvPr id="0" name=""/>
        <dsp:cNvSpPr/>
      </dsp:nvSpPr>
      <dsp:spPr>
        <a:xfrm>
          <a:off x="3248" y="994505"/>
          <a:ext cx="1953498" cy="4192987"/>
        </a:xfrm>
        <a:prstGeom prst="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latin typeface="+mj-lt"/>
            </a:rPr>
            <a:t>Selection procedure/ criteria for rector</a:t>
          </a:r>
          <a:endParaRPr lang="en-US" sz="1500" b="1" kern="1200" noProof="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latin typeface="+mj-lt"/>
            </a:rPr>
            <a:t>Dismissal/ term of office of rector</a:t>
          </a:r>
          <a:endParaRPr lang="en-US" sz="1500" b="1" kern="1200" noProof="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latin typeface="+mj-lt"/>
            </a:rPr>
            <a:t>Inclusion/ selection of external members in governing bodies</a:t>
          </a:r>
          <a:endParaRPr lang="en-US" sz="1500" b="1" kern="1200" noProof="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latin typeface="+mj-lt"/>
            </a:rPr>
            <a:t>Deciding on academic structures</a:t>
          </a:r>
          <a:endParaRPr lang="en-US" sz="1500" b="1" kern="1200" noProof="0" dirty="0"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latin typeface="+mj-lt"/>
            </a:rPr>
            <a:t>Creating legal entities</a:t>
          </a:r>
          <a:endParaRPr lang="en-US" sz="1500" b="1" kern="1200" noProof="0" dirty="0">
            <a:latin typeface="+mj-lt"/>
          </a:endParaRPr>
        </a:p>
        <a:p>
          <a:pPr marL="114300" lvl="1" indent="-114300" algn="l" defTabSz="6000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50" b="1" kern="1200" noProof="0">
            <a:latin typeface="+mj-lt"/>
          </a:endParaRPr>
        </a:p>
      </dsp:txBody>
      <dsp:txXfrm>
        <a:off x="3248" y="994505"/>
        <a:ext cx="1953498" cy="4192987"/>
      </dsp:txXfrm>
    </dsp:sp>
    <dsp:sp modelId="{B186B37F-4632-4529-9C79-DBC3088ABE37}">
      <dsp:nvSpPr>
        <dsp:cNvPr id="0" name=""/>
        <dsp:cNvSpPr/>
      </dsp:nvSpPr>
      <dsp:spPr>
        <a:xfrm>
          <a:off x="2230236" y="213106"/>
          <a:ext cx="1953498" cy="781399"/>
        </a:xfrm>
        <a:prstGeom prst="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smtClean="0">
              <a:solidFill>
                <a:schemeClr val="tx1"/>
              </a:solidFill>
              <a:latin typeface="+mj-lt"/>
            </a:rPr>
            <a:t>Financial</a:t>
          </a:r>
          <a:endParaRPr lang="en-US" sz="1900" b="1" u="none" kern="1200" noProof="0" dirty="0">
            <a:solidFill>
              <a:schemeClr val="tx1"/>
            </a:solidFill>
            <a:latin typeface="+mj-lt"/>
          </a:endParaRPr>
        </a:p>
      </dsp:txBody>
      <dsp:txXfrm>
        <a:off x="2230236" y="213106"/>
        <a:ext cx="1953498" cy="781399"/>
      </dsp:txXfrm>
    </dsp:sp>
    <dsp:sp modelId="{C927DECC-E7C7-4F97-9480-AB8AD7187B7F}">
      <dsp:nvSpPr>
        <dsp:cNvPr id="0" name=""/>
        <dsp:cNvSpPr/>
      </dsp:nvSpPr>
      <dsp:spPr>
        <a:xfrm>
          <a:off x="2230236" y="994505"/>
          <a:ext cx="1953498" cy="4192987"/>
        </a:xfrm>
        <a:prstGeom prst="rect">
          <a:avLst/>
        </a:prstGeom>
        <a:solidFill>
          <a:schemeClr val="tx1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Length/ type of public funding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Keeping a surplus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Borrowing money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Owning buildings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Charging tuition fees for national/ EU students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Charging tuition fees for non-EU students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endParaRPr lang="en-US" sz="1400" b="1" kern="1200" noProof="0">
            <a:solidFill>
              <a:schemeClr val="tx1"/>
            </a:solidFill>
            <a:latin typeface="+mj-lt"/>
          </a:endParaRPr>
        </a:p>
      </dsp:txBody>
      <dsp:txXfrm>
        <a:off x="2230236" y="994505"/>
        <a:ext cx="1953498" cy="4192987"/>
      </dsp:txXfrm>
    </dsp:sp>
    <dsp:sp modelId="{867DE8B3-B990-4211-86E3-7610F1146D75}">
      <dsp:nvSpPr>
        <dsp:cNvPr id="0" name=""/>
        <dsp:cNvSpPr/>
      </dsp:nvSpPr>
      <dsp:spPr>
        <a:xfrm>
          <a:off x="4457224" y="213106"/>
          <a:ext cx="1953498" cy="781399"/>
        </a:xfrm>
        <a:prstGeom prst="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smtClean="0">
              <a:solidFill>
                <a:schemeClr val="tx1"/>
              </a:solidFill>
              <a:latin typeface="+mj-lt"/>
            </a:rPr>
            <a:t>Staffing</a:t>
          </a:r>
          <a:endParaRPr lang="en-US" sz="1900" b="1" u="none" kern="1200" noProof="0" dirty="0">
            <a:solidFill>
              <a:schemeClr val="tx1"/>
            </a:solidFill>
            <a:latin typeface="+mj-lt"/>
          </a:endParaRPr>
        </a:p>
      </dsp:txBody>
      <dsp:txXfrm>
        <a:off x="4457224" y="213106"/>
        <a:ext cx="1953498" cy="781399"/>
      </dsp:txXfrm>
    </dsp:sp>
    <dsp:sp modelId="{F36E701A-4860-4F65-996C-6F98DFB2071B}">
      <dsp:nvSpPr>
        <dsp:cNvPr id="0" name=""/>
        <dsp:cNvSpPr/>
      </dsp:nvSpPr>
      <dsp:spPr>
        <a:xfrm>
          <a:off x="4457224" y="994505"/>
          <a:ext cx="1953498" cy="4192987"/>
        </a:xfrm>
        <a:prstGeom prst="rect">
          <a:avLst/>
        </a:prstGeom>
        <a:solidFill>
          <a:schemeClr val="tx1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Staff recruitment procedures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Staff salaries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Staff dismissals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Staff promotions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</dsp:txBody>
      <dsp:txXfrm>
        <a:off x="4457224" y="994505"/>
        <a:ext cx="1953498" cy="4192987"/>
      </dsp:txXfrm>
    </dsp:sp>
    <dsp:sp modelId="{730140F3-07B0-49AF-B358-0E2B287532F2}">
      <dsp:nvSpPr>
        <dsp:cNvPr id="0" name=""/>
        <dsp:cNvSpPr/>
      </dsp:nvSpPr>
      <dsp:spPr>
        <a:xfrm>
          <a:off x="6684212" y="213106"/>
          <a:ext cx="1953498" cy="781399"/>
        </a:xfrm>
        <a:prstGeom prst="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none" kern="1200" noProof="0" dirty="0" smtClean="0">
              <a:solidFill>
                <a:schemeClr val="tx1"/>
              </a:solidFill>
              <a:latin typeface="+mj-lt"/>
            </a:rPr>
            <a:t>Academic</a:t>
          </a:r>
          <a:endParaRPr lang="en-US" sz="1900" b="1" u="none" kern="1200" noProof="0" dirty="0">
            <a:solidFill>
              <a:schemeClr val="tx1"/>
            </a:solidFill>
            <a:latin typeface="+mj-lt"/>
          </a:endParaRPr>
        </a:p>
      </dsp:txBody>
      <dsp:txXfrm>
        <a:off x="6684212" y="213106"/>
        <a:ext cx="1953498" cy="781399"/>
      </dsp:txXfrm>
    </dsp:sp>
    <dsp:sp modelId="{36784532-79F4-41F7-AE3D-71181EB8AA66}">
      <dsp:nvSpPr>
        <dsp:cNvPr id="0" name=""/>
        <dsp:cNvSpPr/>
      </dsp:nvSpPr>
      <dsp:spPr>
        <a:xfrm>
          <a:off x="6684212" y="994505"/>
          <a:ext cx="1953498" cy="4192987"/>
        </a:xfrm>
        <a:prstGeom prst="rect">
          <a:avLst/>
        </a:prstGeom>
        <a:solidFill>
          <a:schemeClr val="tx1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Deciding on overall student numbers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Selecting students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Introducing/ terminating </a:t>
          </a:r>
          <a:r>
            <a:rPr lang="en-US" sz="1500" b="1" kern="1200" noProof="0" dirty="0" err="1" smtClean="0">
              <a:solidFill>
                <a:schemeClr val="tx1"/>
              </a:solidFill>
              <a:latin typeface="+mj-lt"/>
            </a:rPr>
            <a:t>programmes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Choosing language of instruction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Selecting QA mechanisms/ providers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en-US" sz="1500" b="1" kern="1200" noProof="0" dirty="0" smtClean="0">
              <a:solidFill>
                <a:schemeClr val="tx1"/>
              </a:solidFill>
              <a:latin typeface="+mj-lt"/>
            </a:rPr>
            <a:t>Designing content of </a:t>
          </a:r>
          <a:r>
            <a:rPr lang="en-US" sz="1500" b="1" kern="1200" noProof="0" dirty="0" err="1" smtClean="0">
              <a:solidFill>
                <a:schemeClr val="tx1"/>
              </a:solidFill>
              <a:latin typeface="+mj-lt"/>
            </a:rPr>
            <a:t>programmes</a:t>
          </a:r>
          <a:endParaRPr lang="en-US" sz="1500" b="1" kern="1200" noProof="0" dirty="0">
            <a:solidFill>
              <a:schemeClr val="tx1"/>
            </a:solidFill>
            <a:latin typeface="+mj-lt"/>
          </a:endParaRPr>
        </a:p>
      </dsp:txBody>
      <dsp:txXfrm>
        <a:off x="6684212" y="994505"/>
        <a:ext cx="1953498" cy="4192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545" cy="497333"/>
          </a:xfrm>
          <a:prstGeom prst="rect">
            <a:avLst/>
          </a:prstGeom>
        </p:spPr>
        <p:txBody>
          <a:bodyPr vert="horz" lIns="92119" tIns="46060" rIns="92119" bIns="46060" rtlCol="0"/>
          <a:lstStyle>
            <a:lvl1pPr algn="l">
              <a:buFont typeface="Arial" charset="0"/>
              <a:buNone/>
              <a:defRPr sz="13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612" y="1"/>
            <a:ext cx="2944545" cy="497333"/>
          </a:xfrm>
          <a:prstGeom prst="rect">
            <a:avLst/>
          </a:prstGeom>
        </p:spPr>
        <p:txBody>
          <a:bodyPr vert="horz" wrap="square" lIns="92119" tIns="46060" rIns="92119" bIns="4606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5E8401D-AD5A-4135-9338-051F278DEB13}" type="datetimeFigureOut">
              <a:rPr lang="nl-BE"/>
              <a:pPr>
                <a:defRPr/>
              </a:pPr>
              <a:t>12/09/2014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7766"/>
            <a:ext cx="2944545" cy="497332"/>
          </a:xfrm>
          <a:prstGeom prst="rect">
            <a:avLst/>
          </a:prstGeom>
        </p:spPr>
        <p:txBody>
          <a:bodyPr vert="horz" lIns="92119" tIns="46060" rIns="92119" bIns="46060" rtlCol="0" anchor="b"/>
          <a:lstStyle>
            <a:lvl1pPr algn="l">
              <a:buFont typeface="Arial" charset="0"/>
              <a:buNone/>
              <a:defRPr sz="13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612" y="9427766"/>
            <a:ext cx="2944545" cy="497332"/>
          </a:xfrm>
          <a:prstGeom prst="rect">
            <a:avLst/>
          </a:prstGeom>
        </p:spPr>
        <p:txBody>
          <a:bodyPr vert="horz" wrap="square" lIns="92119" tIns="46060" rIns="92119" bIns="4606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57CFDE3-3C63-4F3F-BC78-8DB8208EA81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2359478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2119" tIns="46060" rIns="92119" bIns="46060" anchor="ctr"/>
          <a:lstStyle/>
          <a:p>
            <a:pPr>
              <a:defRPr/>
            </a:pPr>
            <a:endParaRPr lang="nl-BE"/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0" y="0"/>
            <a:ext cx="2944545" cy="5004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119" tIns="46060" rIns="92119" bIns="46060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endParaRPr lang="nl-BE" sz="1700" dirty="0" smtClean="0"/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3851612" y="0"/>
            <a:ext cx="2944545" cy="5004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119" tIns="46060" rIns="92119" bIns="46060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endParaRPr lang="nl-BE" sz="1700" dirty="0" smtClean="0"/>
          </a:p>
        </p:txBody>
      </p:sp>
      <p:sp>
        <p:nvSpPr>
          <p:cNvPr id="2253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2950"/>
            <a:ext cx="4960938" cy="37226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160" y="4716193"/>
            <a:ext cx="5437836" cy="44636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669" tIns="47148" rIns="90669" bIns="47148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BE" noProof="0" smtClean="0"/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0" y="9426225"/>
            <a:ext cx="2944545" cy="5004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2119" tIns="46060" rIns="92119" bIns="46060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332586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endParaRPr lang="nl-BE" sz="1700" dirty="0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1612" y="9427766"/>
            <a:ext cx="2943025" cy="4957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669" tIns="47148" rIns="90669" bIns="47148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8900" algn="l"/>
                <a:tab pos="1457800" algn="l"/>
                <a:tab pos="2186700" algn="l"/>
                <a:tab pos="2915600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02F4CF7B-E295-4B1F-B290-409D3F635F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90694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tabLst>
                <a:tab pos="727369" algn="l"/>
                <a:tab pos="1456269" algn="l"/>
                <a:tab pos="2185169" algn="l"/>
                <a:tab pos="2915600" algn="l"/>
              </a:tabLst>
            </a:pPr>
            <a:fld id="{C562A56F-08E1-4478-A8A4-23741E9E3524}" type="slidenum">
              <a:rPr lang="en-GB" smtClean="0">
                <a:ea typeface="ＭＳ Ｐゴシック" pitchFamily="34" charset="-128"/>
              </a:rPr>
              <a:pPr>
                <a:tabLst>
                  <a:tab pos="727369" algn="l"/>
                  <a:tab pos="1456269" algn="l"/>
                  <a:tab pos="2185169" algn="l"/>
                  <a:tab pos="2915600" algn="l"/>
                </a:tabLst>
              </a:pPr>
              <a:t>1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131933" y="743691"/>
            <a:ext cx="4533809" cy="3723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2119" tIns="46060" rIns="92119" bIns="46060" anchor="ctr"/>
          <a:lstStyle/>
          <a:p>
            <a:endParaRPr lang="nl-BE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body"/>
          </p:nvPr>
        </p:nvSpPr>
        <p:spPr>
          <a:xfrm>
            <a:off x="679160" y="4716193"/>
            <a:ext cx="5439355" cy="4466755"/>
          </a:xfrm>
          <a:noFill/>
          <a:ln/>
        </p:spPr>
        <p:txBody>
          <a:bodyPr wrap="none" anchor="ctr"/>
          <a:lstStyle/>
          <a:p>
            <a:endParaRPr lang="nl-BE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z="1050" b="1" dirty="0" smtClean="0"/>
              <a:t>High</a:t>
            </a:r>
            <a:r>
              <a:rPr lang="en-US" sz="1050" dirty="0" smtClean="0"/>
              <a:t>: minor restrictions that do not significantly constrain institutions in their freedom of action; no civil servant status</a:t>
            </a:r>
            <a:r>
              <a:rPr lang="fr-BE" sz="1050" dirty="0" smtClean="0"/>
              <a:t>.</a:t>
            </a:r>
          </a:p>
          <a:p>
            <a:pPr>
              <a:defRPr/>
            </a:pPr>
            <a:endParaRPr lang="fr-BE" sz="1050" b="1" dirty="0" smtClean="0"/>
          </a:p>
          <a:p>
            <a:pPr>
              <a:defRPr/>
            </a:pPr>
            <a:r>
              <a:rPr lang="en-US" sz="1050" b="1" dirty="0" smtClean="0"/>
              <a:t>Medium high</a:t>
            </a:r>
            <a:r>
              <a:rPr lang="en-US" sz="1050" dirty="0" smtClean="0"/>
              <a:t>: some autonomy over staffing issues; </a:t>
            </a:r>
            <a:r>
              <a:rPr lang="fr-BE" sz="1050" dirty="0" err="1" smtClean="0"/>
              <a:t>recruitment</a:t>
            </a:r>
            <a:r>
              <a:rPr lang="fr-BE" sz="1050" dirty="0" smtClean="0"/>
              <a:t> </a:t>
            </a:r>
            <a:r>
              <a:rPr lang="fr-BE" sz="1050" dirty="0" err="1" smtClean="0"/>
              <a:t>procedures</a:t>
            </a:r>
            <a:r>
              <a:rPr lang="fr-BE" sz="1050" dirty="0" smtClean="0"/>
              <a:t> and promotions </a:t>
            </a:r>
            <a:r>
              <a:rPr lang="en-US" sz="1050" dirty="0" smtClean="0"/>
              <a:t>less heavily regulated than salaries and dismissals; some or all university personnel tend to have civil </a:t>
            </a:r>
            <a:r>
              <a:rPr lang="fr-BE" sz="1050" dirty="0" smtClean="0"/>
              <a:t>servant </a:t>
            </a:r>
            <a:r>
              <a:rPr lang="fr-BE" sz="1050" dirty="0" err="1" smtClean="0"/>
              <a:t>status</a:t>
            </a:r>
            <a:r>
              <a:rPr lang="fr-BE" sz="1050" dirty="0" smtClean="0"/>
              <a:t>.</a:t>
            </a:r>
          </a:p>
          <a:p>
            <a:pPr>
              <a:defRPr/>
            </a:pPr>
            <a:endParaRPr lang="fr-BE" sz="1050" b="1" dirty="0" smtClean="0"/>
          </a:p>
          <a:p>
            <a:pPr>
              <a:defRPr/>
            </a:pPr>
            <a:r>
              <a:rPr lang="en-US" sz="1050" b="1" dirty="0" smtClean="0"/>
              <a:t>Medium low</a:t>
            </a:r>
            <a:r>
              <a:rPr lang="en-US" sz="1050" dirty="0" smtClean="0"/>
              <a:t>: restrictions on a majority of staffing indicators; several restrictions may apply to one indicator; hiring remains least constrained, especially for </a:t>
            </a:r>
            <a:r>
              <a:rPr lang="fr-BE" sz="1050" dirty="0" smtClean="0"/>
              <a:t>senior administrative staff.</a:t>
            </a:r>
          </a:p>
          <a:p>
            <a:pPr>
              <a:defRPr/>
            </a:pPr>
            <a:endParaRPr lang="fr-BE" sz="1050" b="1" dirty="0" smtClean="0"/>
          </a:p>
          <a:p>
            <a:pPr>
              <a:defRPr/>
            </a:pPr>
            <a:r>
              <a:rPr lang="en-US" sz="1050" b="1" dirty="0" smtClean="0"/>
              <a:t>Low</a:t>
            </a:r>
            <a:r>
              <a:rPr lang="en-US" sz="1050" dirty="0" smtClean="0"/>
              <a:t>: several restrictions in all aspects of higher education staffing.</a:t>
            </a:r>
            <a:endParaRPr lang="fr-BE" sz="105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9EFCFE-9C53-4BB6-8EF5-59286CF7899A}" type="slidenum">
              <a:rPr lang="en-GB" smtClean="0"/>
              <a:pPr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37515D-D5E6-41C3-AD99-D9DEDE91383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r>
              <a:rPr lang="nl-BE" altLang="nl-BE" dirty="0" smtClean="0">
                <a:latin typeface="Arial" pitchFamily="34" charset="0"/>
              </a:rPr>
              <a:t>Original scorecard: data provided in 2010.</a:t>
            </a: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37515D-D5E6-41C3-AD99-D9DEDE91383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z="1050" b="1" dirty="0" smtClean="0"/>
              <a:t>High</a:t>
            </a:r>
            <a:r>
              <a:rPr lang="en-US" sz="1050" dirty="0" smtClean="0"/>
              <a:t>: high score on nearly all indicators of financial autonomy; some restrictions in terms of borrowing money and keeping surplus (approval of an external authority).</a:t>
            </a:r>
          </a:p>
          <a:p>
            <a:pPr>
              <a:defRPr/>
            </a:pPr>
            <a:endParaRPr lang="en-US" sz="1050" dirty="0" smtClean="0"/>
          </a:p>
          <a:p>
            <a:pPr>
              <a:defRPr/>
            </a:pPr>
            <a:r>
              <a:rPr lang="en-US" sz="1050" b="1" dirty="0" smtClean="0"/>
              <a:t>Medium high</a:t>
            </a:r>
            <a:r>
              <a:rPr lang="en-US" sz="1050" dirty="0" smtClean="0"/>
              <a:t>: flexible public funding modalities and generally able to keep a surplus; borrowing money and owning buildings possible in most systems, but with more restrictions; mixed picture for tuition fees with some systems able and others unable to charge them.</a:t>
            </a:r>
            <a:endParaRPr lang="fr-BE" sz="1050" dirty="0" smtClean="0"/>
          </a:p>
          <a:p>
            <a:pPr>
              <a:defRPr/>
            </a:pPr>
            <a:endParaRPr lang="fr-BE" sz="1050" b="1" dirty="0" smtClean="0"/>
          </a:p>
          <a:p>
            <a:pPr>
              <a:defRPr/>
            </a:pPr>
            <a:r>
              <a:rPr lang="en-US" sz="1050" b="1" dirty="0" smtClean="0"/>
              <a:t>Medium low</a:t>
            </a:r>
            <a:r>
              <a:rPr lang="en-US" sz="1050" dirty="0" smtClean="0"/>
              <a:t>:</a:t>
            </a:r>
            <a:r>
              <a:rPr lang="en-US" sz="1050" b="1" dirty="0" smtClean="0"/>
              <a:t> </a:t>
            </a:r>
            <a:r>
              <a:rPr lang="en-US" sz="1050" dirty="0" smtClean="0"/>
              <a:t>fairly flexible public funding modalities; restricted in terms of borrowing money, owning buildings and keeping surpluses; generally unable to charge or set the level of tuition fees.</a:t>
            </a:r>
          </a:p>
          <a:p>
            <a:pPr>
              <a:defRPr/>
            </a:pPr>
            <a:endParaRPr lang="en-US" sz="1050" b="1" dirty="0" smtClean="0"/>
          </a:p>
          <a:p>
            <a:pPr>
              <a:defRPr/>
            </a:pPr>
            <a:r>
              <a:rPr lang="en-US" sz="1050" b="1" dirty="0" smtClean="0"/>
              <a:t>Low</a:t>
            </a:r>
            <a:r>
              <a:rPr lang="en-US" sz="1050" dirty="0" smtClean="0"/>
              <a:t>: two systems (GR, CY) receive line-item budget; almost no autonomy in charging or setting tuition fees; capacity to own and sell university-occupied buildings, borrow money and keep surplus funds severely constrained.</a:t>
            </a:r>
            <a:endParaRPr lang="fr-BE" sz="1050" dirty="0" smtClean="0"/>
          </a:p>
          <a:p>
            <a:pPr>
              <a:defRPr/>
            </a:pPr>
            <a:endParaRPr lang="fr-BE" sz="1050" b="1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6A10DA-4101-40A7-A967-9D938DD9EDA9}" type="slidenum">
              <a:rPr lang="en-GB" smtClean="0"/>
              <a:pPr>
                <a:defRPr/>
              </a:pPr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40F1E7-9650-4404-9A8D-DA403BACC42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37515D-D5E6-41C3-AD99-D9DEDE91383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Notes Placeholder 2"/>
          <p:cNvSpPr>
            <a:spLocks noGrp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9000"/>
              </a:lnSpc>
              <a:spcBef>
                <a:spcPct val="0"/>
              </a:spcBef>
            </a:pPr>
            <a:r>
              <a:rPr lang="en-GB" altLang="nl-BE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However, the composition of governing authorities is under review by the Ministry at present. As regards appointment of external members, the legislation sets down a complex formula which heavily circumscribes how and from where external members are appointed.</a:t>
            </a:r>
          </a:p>
          <a:p>
            <a:pPr>
              <a:lnSpc>
                <a:spcPct val="129000"/>
              </a:lnSpc>
              <a:spcBef>
                <a:spcPct val="0"/>
              </a:spcBef>
            </a:pPr>
            <a:endParaRPr lang="en-GB" altLang="nl-BE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9000"/>
              </a:lnSpc>
              <a:spcBef>
                <a:spcPct val="0"/>
              </a:spcBef>
            </a:pPr>
            <a:r>
              <a:rPr lang="en-GB" altLang="nl-BE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MEMO: THE COMPOSITION OF THE GOVERNING AUTHORITY IS DETERMINED BY A COMPLICATED AND DETAILED PIECE OF LEGISLATION. THE GOVERNING AUTHORITY COMPRISES 20-40 MEMBERS, A SLIGHT MAJORITY OF WHICH REPRESENT THE INTERNAL GROUPS OF THE UNIVERSITY: UNIVERSITY LEADERSHIP, FULL/ASSOCIATE PROFESSORS, OTHER ACADEMIC STAFF, NON-ACADEMIC STAFF, UNDERGRADUATE AND POSTGRADUATE STUDENTS. THE EXTERNAL MEMBERS MAY REPRESENT A WIDE SELECTION OF THE IRISH SOCIETY, BUSINESS, WORKING LIFE, CULTURE AND ALUMNI OF THE UNIVERSITY. THERE MAY BE SPECIAL REGULATIONS CONCERNING THE GOVERNING AUTHORITY OF SPECIFIC UNIVERSITIES.</a:t>
            </a:r>
          </a:p>
          <a:p>
            <a:pPr>
              <a:lnSpc>
                <a:spcPct val="129000"/>
              </a:lnSpc>
              <a:spcBef>
                <a:spcPct val="0"/>
              </a:spcBef>
            </a:pPr>
            <a:r>
              <a:rPr lang="en-GB" altLang="nl-BE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SEE ATTACHED LEGISLATION FOR DETAILS. </a:t>
            </a:r>
          </a:p>
          <a:p>
            <a:pPr>
              <a:lnSpc>
                <a:spcPct val="129000"/>
              </a:lnSpc>
              <a:spcBef>
                <a:spcPct val="0"/>
              </a:spcBef>
            </a:pPr>
            <a:endParaRPr lang="en-GB" altLang="nl-BE" sz="11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9000"/>
              </a:lnSpc>
              <a:spcBef>
                <a:spcPct val="0"/>
              </a:spcBef>
            </a:pPr>
            <a:r>
              <a:rPr lang="en-GB" altLang="nl-BE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EXACT COMPOSITION OF GOVERNING AUTHORITIES IS LAID DOWN IN GREAT DETAIL IN THE LAW (GIVES PRECISE BREAKDOWN...</a:t>
            </a:r>
            <a:endParaRPr lang="nl-B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z="1050" b="1" dirty="0" smtClean="0"/>
              <a:t>High</a:t>
            </a:r>
            <a:r>
              <a:rPr lang="en-US" sz="1050" dirty="0" smtClean="0"/>
              <a:t>: some limited restrictions regarding selection criteria and term of office of the executive head and the appointment of external members in university governing bodies.</a:t>
            </a:r>
          </a:p>
          <a:p>
            <a:pPr>
              <a:defRPr/>
            </a:pPr>
            <a:endParaRPr lang="en-US" sz="1050" b="1" dirty="0" smtClean="0"/>
          </a:p>
          <a:p>
            <a:pPr>
              <a:defRPr/>
            </a:pPr>
            <a:r>
              <a:rPr lang="en-US" sz="1050" b="1" dirty="0" smtClean="0">
                <a:solidFill>
                  <a:srgbClr val="FF0000"/>
                </a:solidFill>
              </a:rPr>
              <a:t>Medium high</a:t>
            </a:r>
            <a:r>
              <a:rPr lang="en-US" sz="1050" dirty="0" smtClean="0"/>
              <a:t>: mostly free to decide on academic structures and establish legal entities; external authorities usually involved in appointment of external members in governing bodies; most systems decide on selection process and criteria for rectors, but dismissal and term of office are usually set down in law</a:t>
            </a:r>
            <a:r>
              <a:rPr lang="fr-BE" sz="1050" dirty="0" smtClean="0"/>
              <a:t>.</a:t>
            </a:r>
          </a:p>
          <a:p>
            <a:pPr>
              <a:defRPr/>
            </a:pPr>
            <a:endParaRPr lang="fr-BE" sz="1050" dirty="0" smtClean="0"/>
          </a:p>
          <a:p>
            <a:pPr>
              <a:defRPr/>
            </a:pPr>
            <a:r>
              <a:rPr lang="en-US" sz="1050" b="1" dirty="0" smtClean="0"/>
              <a:t>Medium low</a:t>
            </a:r>
            <a:r>
              <a:rPr lang="en-US" sz="1050" dirty="0" smtClean="0"/>
              <a:t>: constrained in terms of appointment, term of office and dismissal of executive head; appointment of external representatives to governing bodies heavily regulated; a little more flexibility in deciding on academic structures and </a:t>
            </a:r>
            <a:r>
              <a:rPr lang="fr-BE" sz="1050" dirty="0" err="1" smtClean="0"/>
              <a:t>establishing</a:t>
            </a:r>
            <a:r>
              <a:rPr lang="fr-BE" sz="1050" dirty="0" smtClean="0"/>
              <a:t> </a:t>
            </a:r>
            <a:r>
              <a:rPr lang="fr-BE" sz="1050" dirty="0" err="1" smtClean="0"/>
              <a:t>legal</a:t>
            </a:r>
            <a:r>
              <a:rPr lang="fr-BE" sz="1050" dirty="0" smtClean="0"/>
              <a:t> </a:t>
            </a:r>
            <a:r>
              <a:rPr lang="fr-BE" sz="1050" dirty="0" err="1" smtClean="0"/>
              <a:t>entities</a:t>
            </a:r>
            <a:r>
              <a:rPr lang="fr-BE" sz="1050" dirty="0" smtClean="0"/>
              <a:t>. </a:t>
            </a:r>
          </a:p>
          <a:p>
            <a:pPr>
              <a:defRPr/>
            </a:pPr>
            <a:endParaRPr lang="fr-BE" sz="1050" dirty="0" smtClean="0"/>
          </a:p>
          <a:p>
            <a:pPr>
              <a:defRPr/>
            </a:pPr>
            <a:r>
              <a:rPr lang="en-US" sz="1050" b="1" dirty="0" smtClean="0"/>
              <a:t>Low</a:t>
            </a:r>
            <a:r>
              <a:rPr lang="en-US" sz="1050" dirty="0" smtClean="0"/>
              <a:t>: very limited freedom of action in nearly all areas of </a:t>
            </a:r>
            <a:r>
              <a:rPr lang="en-US" sz="1050" dirty="0" err="1" smtClean="0"/>
              <a:t>organisational</a:t>
            </a:r>
            <a:r>
              <a:rPr lang="en-US" sz="1050" dirty="0" smtClean="0"/>
              <a:t> autonomy; only some independence in the creation of legal entities.</a:t>
            </a:r>
            <a:endParaRPr lang="fr-BE" sz="105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B09C1D-9129-4915-86EF-251FAA51CAFC}" type="slidenum">
              <a:rPr lang="en-GB" smtClean="0"/>
              <a:pPr>
                <a:defRPr/>
              </a:pPr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CB5D41-FCC8-4B64-BFE7-706FD4F0037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CB5D41-FCC8-4B64-BFE7-706FD4F0037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 sz="1050" b="1" dirty="0" smtClean="0"/>
              <a:t>High</a:t>
            </a:r>
            <a:r>
              <a:rPr lang="en-US" sz="1050" dirty="0" smtClean="0"/>
              <a:t>: free to decide on most academic matters without external interference.</a:t>
            </a:r>
          </a:p>
          <a:p>
            <a:pPr>
              <a:defRPr/>
            </a:pPr>
            <a:endParaRPr lang="en-US" sz="1050" dirty="0" smtClean="0"/>
          </a:p>
          <a:p>
            <a:pPr>
              <a:defRPr/>
            </a:pPr>
            <a:r>
              <a:rPr lang="en-US" sz="1050" b="1" dirty="0" smtClean="0"/>
              <a:t>Medium high</a:t>
            </a:r>
            <a:r>
              <a:rPr lang="en-US" sz="1050" dirty="0" smtClean="0"/>
              <a:t>: generally free to choose language of instruction and design content of degree </a:t>
            </a:r>
            <a:r>
              <a:rPr lang="en-US" sz="1050" dirty="0" err="1" smtClean="0"/>
              <a:t>programmes</a:t>
            </a:r>
            <a:r>
              <a:rPr lang="en-US" sz="1050" dirty="0" smtClean="0"/>
              <a:t>; restrictions on overall student numbers and admission mechanisms (less restricted at MA than BA level); mixed picture on accreditation and quality </a:t>
            </a:r>
            <a:r>
              <a:rPr lang="fr-BE" sz="1050" dirty="0" smtClean="0"/>
              <a:t>assurance</a:t>
            </a:r>
            <a:r>
              <a:rPr lang="en-US" sz="1050" dirty="0" smtClean="0"/>
              <a:t>.</a:t>
            </a:r>
          </a:p>
          <a:p>
            <a:pPr>
              <a:defRPr/>
            </a:pPr>
            <a:endParaRPr lang="en-US" sz="1050" b="1" dirty="0" smtClean="0"/>
          </a:p>
          <a:p>
            <a:pPr>
              <a:defRPr/>
            </a:pPr>
            <a:r>
              <a:rPr lang="en-US" sz="1050" b="1" dirty="0" smtClean="0"/>
              <a:t>Medium low</a:t>
            </a:r>
            <a:r>
              <a:rPr lang="en-US" sz="1050" dirty="0" smtClean="0"/>
              <a:t>: some systems restricted in setting overall student numbers and selecting students; some constraints regarding teaching language and design of academic content; unable to select quality assurance processes and providers; </a:t>
            </a:r>
            <a:r>
              <a:rPr lang="en-US" sz="1050" dirty="0" err="1" smtClean="0"/>
              <a:t>programmes</a:t>
            </a:r>
            <a:r>
              <a:rPr lang="en-US" sz="1050" dirty="0" smtClean="0"/>
              <a:t> usually have to be accredited.</a:t>
            </a:r>
          </a:p>
          <a:p>
            <a:pPr>
              <a:defRPr/>
            </a:pPr>
            <a:endParaRPr lang="en-US" sz="1050" b="1" dirty="0" smtClean="0"/>
          </a:p>
          <a:p>
            <a:pPr>
              <a:defRPr/>
            </a:pPr>
            <a:r>
              <a:rPr lang="en-US" sz="1050" b="1" dirty="0" smtClean="0"/>
              <a:t>Low</a:t>
            </a:r>
            <a:r>
              <a:rPr lang="en-US" sz="1050" dirty="0" smtClean="0"/>
              <a:t>: heavy restrictions in nearly all areas of academic autonomy; free to design academic </a:t>
            </a:r>
            <a:r>
              <a:rPr lang="en-US" sz="1050" dirty="0" err="1" smtClean="0"/>
              <a:t>programmes</a:t>
            </a:r>
            <a:r>
              <a:rPr lang="en-US" sz="1050" dirty="0" smtClean="0"/>
              <a:t>.</a:t>
            </a:r>
            <a:endParaRPr lang="fr-BE" sz="100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68875D-CFCD-4506-A90F-7F1D0DB701DA}" type="slidenum">
              <a:rPr lang="en-GB" smtClean="0"/>
              <a:pPr>
                <a:defRPr/>
              </a:pPr>
              <a:t>22</a:t>
            </a:fld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GB" altLang="nl-BE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764AA2-9A7A-4E29-94DB-24B565FB2690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spcAft>
                <a:spcPts val="1800"/>
              </a:spcAft>
            </a:pPr>
            <a:r>
              <a:rPr lang="en-US" altLang="nl-BE" sz="1800" smtClean="0">
                <a:solidFill>
                  <a:srgbClr val="003580"/>
                </a:solidFill>
                <a:latin typeface="Arial" pitchFamily="34" charset="0"/>
                <a:ea typeface="MS PGothic" pitchFamily="34" charset="-128"/>
              </a:rPr>
              <a:t>Introduction of a National Research Prioritisation Exercise This orients competitive research funding towards 14 priority areas seen as having most economic and job creation potential.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12145F-24A4-49CB-9611-F360390BA3C0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A259DF8-B2C4-4356-BCBB-DDA00FEFCD6C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26</a:t>
            </a:fld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BE" altLang="nl-BE" sz="1100" smtClean="0">
                <a:latin typeface="Arial" pitchFamily="34" charset="0"/>
              </a:rPr>
              <a:t>The benefits of university autonomy have been demonstrated in a number of research studies (EUA Trends reports, EUDIS).</a:t>
            </a:r>
          </a:p>
          <a:p>
            <a:endParaRPr lang="nl-BE" altLang="nl-BE" sz="1100" smtClean="0">
              <a:latin typeface="Arial" pitchFamily="34" charset="0"/>
            </a:endParaRPr>
          </a:p>
          <a:p>
            <a:r>
              <a:rPr lang="nl-BE" altLang="nl-BE" sz="1100" smtClean="0">
                <a:latin typeface="Arial" pitchFamily="34" charset="0"/>
              </a:rPr>
              <a:t>Positive correlations have been shown to exist between </a:t>
            </a:r>
            <a:r>
              <a:rPr lang="nl-BE" altLang="nl-BE" sz="1100" b="1" smtClean="0">
                <a:latin typeface="Arial" pitchFamily="34" charset="0"/>
              </a:rPr>
              <a:t>autonomy</a:t>
            </a:r>
            <a:r>
              <a:rPr lang="nl-BE" altLang="nl-BE" sz="1100" smtClean="0">
                <a:latin typeface="Arial" pitchFamily="34" charset="0"/>
              </a:rPr>
              <a:t> and </a:t>
            </a:r>
            <a:r>
              <a:rPr lang="nl-BE" altLang="nl-BE" sz="1100" b="1" smtClean="0">
                <a:latin typeface="Arial" pitchFamily="34" charset="0"/>
              </a:rPr>
              <a:t>performance</a:t>
            </a:r>
            <a:r>
              <a:rPr lang="nl-BE" altLang="nl-BE" sz="1100" smtClean="0">
                <a:latin typeface="Arial" pitchFamily="34" charset="0"/>
              </a:rPr>
              <a:t>, degrees of </a:t>
            </a:r>
            <a:r>
              <a:rPr lang="nl-BE" altLang="nl-BE" sz="1100" b="1" smtClean="0">
                <a:latin typeface="Arial" pitchFamily="34" charset="0"/>
              </a:rPr>
              <a:t>income diversification</a:t>
            </a:r>
            <a:r>
              <a:rPr lang="nl-BE" altLang="nl-BE" sz="1100" smtClean="0">
                <a:latin typeface="Arial" pitchFamily="34" charset="0"/>
              </a:rPr>
              <a:t> (strengthening the financial sustainability of universities), </a:t>
            </a:r>
            <a:r>
              <a:rPr lang="nl-BE" altLang="nl-BE" sz="1100" b="1" smtClean="0">
                <a:latin typeface="Arial" pitchFamily="34" charset="0"/>
              </a:rPr>
              <a:t>successful internationalisation</a:t>
            </a:r>
            <a:r>
              <a:rPr lang="nl-BE" altLang="nl-BE" sz="1100" smtClean="0">
                <a:latin typeface="Arial" pitchFamily="34" charset="0"/>
              </a:rPr>
              <a:t> and </a:t>
            </a:r>
            <a:r>
              <a:rPr lang="nl-BE" altLang="nl-BE" sz="1100" b="1" smtClean="0">
                <a:latin typeface="Arial" pitchFamily="34" charset="0"/>
              </a:rPr>
              <a:t>efficiency</a:t>
            </a:r>
            <a:r>
              <a:rPr lang="nl-BE" altLang="nl-BE" sz="1100" smtClean="0">
                <a:latin typeface="Arial" pitchFamily="34" charset="0"/>
              </a:rPr>
              <a:t>.</a:t>
            </a:r>
          </a:p>
          <a:p>
            <a:endParaRPr lang="nl-BE" altLang="nl-BE" sz="1100" smtClean="0">
              <a:latin typeface="Arial" pitchFamily="34" charset="0"/>
            </a:endParaRPr>
          </a:p>
          <a:p>
            <a:r>
              <a:rPr lang="nl-BE" altLang="nl-BE" sz="1100" smtClean="0">
                <a:latin typeface="Arial" pitchFamily="34" charset="0"/>
              </a:rPr>
              <a:t>Institutional autonomy does not autonomatically lead to better performance or educational quality, but it enables universities to </a:t>
            </a:r>
            <a:r>
              <a:rPr lang="nl-BE" altLang="nl-BE" sz="1100" b="1" smtClean="0">
                <a:latin typeface="Arial" pitchFamily="34" charset="0"/>
              </a:rPr>
              <a:t>set the right strategies </a:t>
            </a:r>
            <a:r>
              <a:rPr lang="nl-BE" altLang="nl-BE" sz="1100" smtClean="0">
                <a:latin typeface="Arial" pitchFamily="34" charset="0"/>
              </a:rPr>
              <a:t>and </a:t>
            </a:r>
            <a:r>
              <a:rPr lang="nl-BE" altLang="nl-BE" sz="1100" b="1" smtClean="0">
                <a:latin typeface="Arial" pitchFamily="34" charset="0"/>
              </a:rPr>
              <a:t>pursue their missions </a:t>
            </a:r>
            <a:r>
              <a:rPr lang="nl-BE" altLang="nl-BE" sz="1100" smtClean="0">
                <a:latin typeface="Arial" pitchFamily="34" charset="0"/>
              </a:rPr>
              <a:t>in the most appropriate way.</a:t>
            </a:r>
          </a:p>
          <a:p>
            <a:endParaRPr lang="nl-BE" altLang="nl-BE" sz="1100" smtClean="0">
              <a:latin typeface="Arial" pitchFamily="34" charset="0"/>
            </a:endParaRP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altLang="nl-BE" sz="1100" b="1" smtClean="0">
                <a:latin typeface="Arial" pitchFamily="34" charset="0"/>
              </a:rPr>
              <a:t>Autonomy as a central policy issue for EUA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altLang="nl-BE" sz="1100" smtClean="0">
                <a:latin typeface="Arial" pitchFamily="34" charset="0"/>
              </a:rPr>
              <a:t>Included in several of its policy declarations (Lisbon Declaration 2007; Prague Declaration 2009) and addressed in a series of conferences (2007-2009)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endParaRPr lang="en-US" altLang="nl-BE" sz="1100" smtClean="0">
              <a:latin typeface="Arial" pitchFamily="34" charset="0"/>
            </a:endParaRP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altLang="nl-BE" sz="1100" b="1" smtClean="0">
                <a:latin typeface="Arial" pitchFamily="34" charset="0"/>
              </a:rPr>
              <a:t>Publication of University Autonomy in Europe I. Exploratory Study (2009)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GB" altLang="nl-BE" sz="1100" smtClean="0">
                <a:latin typeface="Arial" pitchFamily="34" charset="0"/>
              </a:rPr>
              <a:t>Sketches broad trends in university autonomy and governance in 34 higher education systems in Europe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endParaRPr lang="en-GB" altLang="nl-BE" sz="1100" smtClean="0">
              <a:latin typeface="Arial" pitchFamily="34" charset="0"/>
            </a:endParaRP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altLang="nl-BE" sz="1100" b="1" smtClean="0">
                <a:latin typeface="Arial" pitchFamily="34" charset="0"/>
              </a:rPr>
              <a:t>Autonomy Scorecard project (2009-2012)</a:t>
            </a:r>
          </a:p>
          <a:p>
            <a:pPr>
              <a:spcBef>
                <a:spcPct val="0"/>
              </a:spcBef>
              <a:spcAft>
                <a:spcPts val="400"/>
              </a:spcAft>
              <a:buClr>
                <a:srgbClr val="FFC000"/>
              </a:buClr>
            </a:pPr>
            <a:r>
              <a:rPr lang="en-US" altLang="nl-BE" sz="1100" smtClean="0">
                <a:latin typeface="Arial" pitchFamily="34" charset="0"/>
              </a:rPr>
              <a:t>Carried out in cooperation with the Danish, German and Polish national rectors’ conferences and funded under the EC’s LLP; investigates university autonomy in 28 higher education systems (26 countries); breaks down autonomy into 4 broad areas; measures and compares levels of autonomy using specially developed scoring and weighting systems.</a:t>
            </a:r>
            <a:endParaRPr lang="nl-BE" altLang="nl-BE" sz="110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58B28A-D8F7-4D15-AFC1-C3D714C8DC0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F4CF7B-E295-4B1F-B290-409D3F635F00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7338" y="1185863"/>
            <a:ext cx="2058987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85863"/>
            <a:ext cx="6027738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1313" indent="-341313">
              <a:buClr>
                <a:srgbClr val="FFC305"/>
              </a:buClr>
              <a:buSzPct val="130000"/>
              <a:buFont typeface="Lucida Grande"/>
              <a:buChar char="•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5038"/>
            <a:ext cx="4037013" cy="4246562"/>
          </a:xfrm>
        </p:spPr>
        <p:txBody>
          <a:bodyPr/>
          <a:lstStyle>
            <a:lvl1pPr marL="341313" indent="-341313">
              <a:buClr>
                <a:srgbClr val="FFC305"/>
              </a:buClr>
              <a:buSzPct val="130000"/>
              <a:buFont typeface="Lucida Grande"/>
              <a:buChar char="•"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05038"/>
            <a:ext cx="4038600" cy="4246562"/>
          </a:xfrm>
        </p:spPr>
        <p:txBody>
          <a:bodyPr/>
          <a:lstStyle>
            <a:lvl1pPr marL="341313" indent="-341313">
              <a:buClr>
                <a:srgbClr val="FFC305"/>
              </a:buClr>
              <a:buSzPct val="130000"/>
              <a:buFont typeface="Lucida Grande"/>
              <a:buChar char="•"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Bild 2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700" y="0"/>
            <a:ext cx="91440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85863"/>
            <a:ext cx="8228012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05038"/>
            <a:ext cx="8228013" cy="4246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pitchFamily="34" charset="0"/>
        <a:defRPr sz="2800" b="1">
          <a:solidFill>
            <a:srgbClr val="332586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pitchFamily="34" charset="0"/>
        <a:defRPr sz="2800" b="1">
          <a:solidFill>
            <a:srgbClr val="332586"/>
          </a:solidFill>
          <a:latin typeface="Trebuchet MS" charset="0"/>
          <a:ea typeface="ＭＳ Ｐゴシック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pitchFamily="34" charset="0"/>
        <a:defRPr sz="2800" b="1">
          <a:solidFill>
            <a:srgbClr val="332586"/>
          </a:solidFill>
          <a:latin typeface="Trebuchet MS" charset="0"/>
          <a:ea typeface="ＭＳ Ｐゴシック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pitchFamily="34" charset="0"/>
        <a:defRPr sz="2800" b="1">
          <a:solidFill>
            <a:srgbClr val="332586"/>
          </a:solidFill>
          <a:latin typeface="Trebuchet MS" charset="0"/>
          <a:ea typeface="ＭＳ Ｐゴシック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pitchFamily="34" charset="0"/>
        <a:defRPr sz="2800" b="1">
          <a:solidFill>
            <a:srgbClr val="332586"/>
          </a:solidFill>
          <a:latin typeface="Trebuchet MS" charset="0"/>
          <a:ea typeface="ＭＳ Ｐゴシック" charset="0"/>
          <a:cs typeface="Arial Unicode MS" charset="0"/>
        </a:defRPr>
      </a:lvl5pPr>
      <a:lvl6pPr marL="457200"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charset="0"/>
        <a:defRPr sz="2800" b="1">
          <a:solidFill>
            <a:srgbClr val="332586"/>
          </a:solidFill>
          <a:latin typeface="Trebuchet MS" charset="0"/>
          <a:cs typeface="Arial Unicode MS" charset="0"/>
        </a:defRPr>
      </a:lvl6pPr>
      <a:lvl7pPr marL="914400"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charset="0"/>
        <a:defRPr sz="2800" b="1">
          <a:solidFill>
            <a:srgbClr val="332586"/>
          </a:solidFill>
          <a:latin typeface="Trebuchet MS" charset="0"/>
          <a:cs typeface="Arial Unicode MS" charset="0"/>
        </a:defRPr>
      </a:lvl7pPr>
      <a:lvl8pPr marL="1371600"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charset="0"/>
        <a:defRPr sz="2800" b="1">
          <a:solidFill>
            <a:srgbClr val="332586"/>
          </a:solidFill>
          <a:latin typeface="Trebuchet MS" charset="0"/>
          <a:cs typeface="Arial Unicode MS" charset="0"/>
        </a:defRPr>
      </a:lvl8pPr>
      <a:lvl9pPr marL="1828800" algn="ctr" defTabSz="449263" rtl="0" eaLnBrk="0" fontAlgn="base" hangingPunct="0">
        <a:spcBef>
          <a:spcPct val="0"/>
        </a:spcBef>
        <a:spcAft>
          <a:spcPct val="0"/>
        </a:spcAft>
        <a:buClr>
          <a:srgbClr val="332586"/>
        </a:buClr>
        <a:buSzPct val="100000"/>
        <a:buFont typeface="Trebuchet MS" charset="0"/>
        <a:defRPr sz="2800" b="1">
          <a:solidFill>
            <a:srgbClr val="332586"/>
          </a:solidFill>
          <a:latin typeface="Trebuchet MS" charset="0"/>
          <a:cs typeface="Arial Unicode MS" charset="0"/>
        </a:defRPr>
      </a:lvl9pPr>
    </p:titleStyle>
    <p:bodyStyle>
      <a:lvl1pPr marL="341313" indent="-341313" algn="l" defTabSz="449263" rtl="0" eaLnBrk="0" fontAlgn="base" hangingPunct="0">
        <a:spcBef>
          <a:spcPts val="550"/>
        </a:spcBef>
        <a:spcAft>
          <a:spcPct val="0"/>
        </a:spcAft>
        <a:buClr>
          <a:srgbClr val="FFC305"/>
        </a:buClr>
        <a:buSzPct val="130000"/>
        <a:buFont typeface="Lucida Grande" charset="0"/>
        <a:buChar char="•"/>
        <a:defRPr sz="2200">
          <a:solidFill>
            <a:srgbClr val="332586"/>
          </a:solidFill>
          <a:latin typeface="+mn-lt"/>
          <a:ea typeface="ＭＳ Ｐゴシック" charset="0"/>
          <a:cs typeface="+mn-cs"/>
        </a:defRPr>
      </a:lvl1pPr>
      <a:lvl2pPr marL="741363" indent="-284163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"/>
        <a:defRPr sz="1400">
          <a:solidFill>
            <a:srgbClr val="332586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Verdana" pitchFamily="34" charset="0"/>
        <a:buChar char="•"/>
        <a:defRPr sz="1400">
          <a:solidFill>
            <a:srgbClr val="332586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1400">
          <a:solidFill>
            <a:srgbClr val="332586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1400">
          <a:solidFill>
            <a:srgbClr val="332586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400">
          <a:solidFill>
            <a:srgbClr val="33258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400">
          <a:solidFill>
            <a:srgbClr val="33258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400">
          <a:solidFill>
            <a:srgbClr val="33258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400">
          <a:solidFill>
            <a:srgbClr val="332586"/>
          </a:solidFill>
          <a:latin typeface="+mn-lt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a.be/eua-funding-forum-bergamo.asp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Bild 5" descr="EUA_PPT_Sheets_Design_Cov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0652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Staffing autonomy – the scorecard</a:t>
            </a:r>
          </a:p>
        </p:txBody>
      </p:sp>
      <p:pic>
        <p:nvPicPr>
          <p:cNvPr id="17411" name="Picture 2" descr="\\euasrv01.eua.local\office\Communications\Publications\EUA Publications\2011 Publications\Autonomy Scorecard\FINAL tables, figures, etc\Autonomy_Tables\Autonomy_Table 14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968" b="56837"/>
          <a:stretch>
            <a:fillRect/>
          </a:stretch>
        </p:blipFill>
        <p:spPr bwMode="auto">
          <a:xfrm>
            <a:off x="539750" y="1628775"/>
            <a:ext cx="39608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 descr="\\euasrv01.eua.local\office\Communications\Publications\EUA Publications\2011 Publications\Autonomy Scorecard\FINAL tables, figures, etc\Autonomy_Tables\Autonomy_Table 14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6350"/>
          <a:stretch>
            <a:fillRect/>
          </a:stretch>
        </p:blipFill>
        <p:spPr bwMode="auto">
          <a:xfrm>
            <a:off x="4572000" y="4868863"/>
            <a:ext cx="38877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" descr="\\euasrv01.eua.local\office\Communications\Publications\EUA Publications\2011 Publications\Autonomy Scorecard\FINAL tables, figures, etc\Autonomy_Tables\Autonomy_Table 14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538" b="4408"/>
          <a:stretch>
            <a:fillRect/>
          </a:stretch>
        </p:blipFill>
        <p:spPr bwMode="auto">
          <a:xfrm>
            <a:off x="4572000" y="2852738"/>
            <a:ext cx="3887788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 descr="\\euasrv01.eua.local\office\Communications\Publications\EUA Publications\2011 Publications\Autonomy Scorecard\FINAL tables, figures, etc\Autonomy_Tables\Autonomy_Table 14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063" b="27310"/>
          <a:stretch>
            <a:fillRect/>
          </a:stretch>
        </p:blipFill>
        <p:spPr bwMode="auto">
          <a:xfrm>
            <a:off x="539750" y="4508500"/>
            <a:ext cx="3959225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>
          <a:xfrm>
            <a:off x="611188" y="4076700"/>
            <a:ext cx="3816350" cy="4318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FE3001FF-E5E7-4BFF-B3F7-3E634E8B9848}" type="slidenum">
              <a:rPr lang="en-GB" smtClean="0"/>
              <a:pPr>
                <a:defRPr/>
              </a:pPr>
              <a:t>10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55915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Staffing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issues now</a:t>
            </a:r>
            <a:endParaRPr lang="en-GB" altLang="nl-B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640763" cy="4248150"/>
          </a:xfrm>
        </p:spPr>
        <p:txBody>
          <a:bodyPr/>
          <a:lstStyle/>
          <a:p>
            <a:pPr lvl="1">
              <a:spcAft>
                <a:spcPts val="1800"/>
              </a:spcAft>
              <a:defRPr/>
            </a:pPr>
            <a:r>
              <a:rPr lang="en-US" sz="2000" kern="1200" dirty="0">
                <a:solidFill>
                  <a:srgbClr val="003580"/>
                </a:solidFill>
                <a:ea typeface="ＭＳ Ｐゴシック" pitchFamily="34" charset="-128"/>
              </a:rPr>
              <a:t>The financial crisis has affected institutional autonomy </a:t>
            </a:r>
            <a:endParaRPr lang="en-US" sz="2000" kern="1200" dirty="0" smtClean="0">
              <a:solidFill>
                <a:srgbClr val="003580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The Employment Control Framework has reduced staffing autonomy in all indicators and effects other dimensions as well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Salary bands are prescribed at central level 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Additional restrictions and lower salaries at entry level for new staff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Reductions in salary </a:t>
            </a:r>
            <a:r>
              <a:rPr lang="en-US" sz="2000" kern="1200" dirty="0">
                <a:solidFill>
                  <a:srgbClr val="003580"/>
                </a:solidFill>
                <a:ea typeface="ＭＳ Ｐゴシック" pitchFamily="34" charset="-128"/>
              </a:rPr>
              <a:t>through </a:t>
            </a: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between </a:t>
            </a:r>
            <a:r>
              <a:rPr lang="en-US" sz="2000" kern="1200" dirty="0">
                <a:solidFill>
                  <a:srgbClr val="003580"/>
                </a:solidFill>
                <a:ea typeface="ＭＳ Ｐゴシック" pitchFamily="34" charset="-128"/>
              </a:rPr>
              <a:t>6-14% </a:t>
            </a: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gross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2000" kern="1200" dirty="0">
                <a:solidFill>
                  <a:srgbClr val="003580"/>
                </a:solidFill>
                <a:ea typeface="ＭＳ Ｐゴシック" pitchFamily="34" charset="-128"/>
              </a:rPr>
              <a:t>I</a:t>
            </a: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ncreased </a:t>
            </a:r>
            <a:r>
              <a:rPr lang="en-US" sz="2000" kern="1200" dirty="0">
                <a:solidFill>
                  <a:srgbClr val="003580"/>
                </a:solidFill>
                <a:ea typeface="ＭＳ Ｐゴシック" pitchFamily="34" charset="-128"/>
              </a:rPr>
              <a:t>taxation, larger pension contributions, and other social </a:t>
            </a:r>
            <a:r>
              <a:rPr lang="en-US" sz="2000" kern="1200" dirty="0" smtClean="0">
                <a:solidFill>
                  <a:srgbClr val="003580"/>
                </a:solidFill>
                <a:ea typeface="ＭＳ Ｐゴシック" pitchFamily="34" charset="-128"/>
              </a:rPr>
              <a:t>charges impacts on salaries</a:t>
            </a:r>
            <a:endParaRPr lang="en-US" sz="2000" kern="1200" dirty="0">
              <a:solidFill>
                <a:srgbClr val="003580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u="sng" kern="1200" dirty="0">
              <a:solidFill>
                <a:srgbClr val="0035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8553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Staffing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</a:t>
            </a:r>
            <a:r>
              <a:rPr lang="nl-BE" altLang="nl-BE" dirty="0" smtClean="0">
                <a:solidFill>
                  <a:srgbClr val="0070C0"/>
                </a:solidFill>
              </a:rPr>
              <a:t>2014</a:t>
            </a:r>
            <a:endParaRPr lang="en-GB" altLang="nl-BE" dirty="0">
              <a:solidFill>
                <a:srgbClr val="0070C0"/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84932746"/>
              </p:ext>
            </p:extLst>
          </p:nvPr>
        </p:nvGraphicFramePr>
        <p:xfrm>
          <a:off x="827584" y="2996952"/>
          <a:ext cx="8064896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2979"/>
                <a:gridCol w="1598704"/>
                <a:gridCol w="999191"/>
                <a:gridCol w="3854022"/>
              </a:tblGrid>
              <a:tr h="453765"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Original scorecard 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Updated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 version</a:t>
                      </a:r>
                      <a:endParaRPr lang="nl-BE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 reason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</a:p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“high” cluster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43%</a:t>
                      </a:r>
                    </a:p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“medium low” cluster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-39%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Increased deductions on recruitment, salaries and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promotions.</a:t>
                      </a:r>
                      <a:r>
                        <a:rPr lang="nl-BE" sz="14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</a:t>
                      </a: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collective agreements on dismissal.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13614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Financial autonomy – trends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468313" y="1700213"/>
            <a:ext cx="8496300" cy="47529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  <a:defRPr/>
            </a:pPr>
            <a:r>
              <a:rPr lang="en-US" sz="2000" dirty="0" smtClean="0">
                <a:solidFill>
                  <a:srgbClr val="004274"/>
                </a:solidFill>
              </a:rPr>
              <a:t>Universities generally receive their public funding as a </a:t>
            </a:r>
            <a:r>
              <a:rPr lang="en-US" sz="2000" b="1" u="sng" dirty="0" smtClean="0">
                <a:solidFill>
                  <a:srgbClr val="004274"/>
                </a:solidFill>
              </a:rPr>
              <a:t>block grant</a:t>
            </a:r>
            <a:r>
              <a:rPr lang="en-US" sz="2000" dirty="0" smtClean="0">
                <a:solidFill>
                  <a:srgbClr val="004274"/>
                </a:solidFill>
              </a:rPr>
              <a:t>, although its allocation may be restricted.</a:t>
            </a:r>
          </a:p>
          <a:p>
            <a:pPr marL="0" indent="0"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Tx/>
              <a:buNone/>
              <a:defRPr/>
            </a:pPr>
            <a:endParaRPr lang="en-US" sz="2000" dirty="0" smtClean="0">
              <a:solidFill>
                <a:srgbClr val="004274"/>
              </a:solidFill>
            </a:endParaRPr>
          </a:p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  <a:defRPr/>
            </a:pPr>
            <a:r>
              <a:rPr lang="nl-BE" sz="2000" b="1" u="sng" dirty="0" smtClean="0">
                <a:solidFill>
                  <a:srgbClr val="004274"/>
                </a:solidFill>
              </a:rPr>
              <a:t>Surpluses can be kept</a:t>
            </a:r>
            <a:r>
              <a:rPr lang="nl-BE" sz="2000" dirty="0" smtClean="0">
                <a:solidFill>
                  <a:srgbClr val="004274"/>
                </a:solidFill>
              </a:rPr>
              <a:t> and </a:t>
            </a:r>
            <a:r>
              <a:rPr lang="nl-BE" sz="2000" b="1" u="sng" dirty="0" smtClean="0">
                <a:solidFill>
                  <a:srgbClr val="004274"/>
                </a:solidFill>
              </a:rPr>
              <a:t>money borrowed</a:t>
            </a:r>
            <a:r>
              <a:rPr lang="nl-BE" sz="2000" dirty="0" smtClean="0">
                <a:solidFill>
                  <a:srgbClr val="004274"/>
                </a:solidFill>
              </a:rPr>
              <a:t> in a majority of systems, but in practice, various limitations still apply.</a:t>
            </a:r>
          </a:p>
          <a:p>
            <a:pPr marL="0" indent="0"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Tx/>
              <a:buNone/>
              <a:defRPr/>
            </a:pPr>
            <a:endParaRPr lang="nl-BE" sz="2000" b="1" u="sng" dirty="0" smtClean="0">
              <a:solidFill>
                <a:srgbClr val="004274"/>
              </a:solidFill>
            </a:endParaRPr>
          </a:p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  <a:defRPr/>
            </a:pPr>
            <a:r>
              <a:rPr lang="nl-BE" sz="2000" dirty="0" smtClean="0">
                <a:solidFill>
                  <a:srgbClr val="004274"/>
                </a:solidFill>
              </a:rPr>
              <a:t>Universities in most systems are able to </a:t>
            </a:r>
            <a:r>
              <a:rPr lang="nl-BE" sz="2000" b="1" u="sng" dirty="0" smtClean="0">
                <a:solidFill>
                  <a:srgbClr val="004274"/>
                </a:solidFill>
              </a:rPr>
              <a:t>own their buildings</a:t>
            </a:r>
            <a:r>
              <a:rPr lang="nl-BE" sz="2000" dirty="0" smtClean="0">
                <a:solidFill>
                  <a:srgbClr val="004274"/>
                </a:solidFill>
              </a:rPr>
              <a:t>, but often require external permission to sell them.</a:t>
            </a:r>
          </a:p>
          <a:p>
            <a:pPr marL="0" indent="0"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buSzPct val="120000"/>
              <a:buFontTx/>
              <a:buNone/>
              <a:defRPr/>
            </a:pPr>
            <a:endParaRPr lang="nl-BE" sz="2000" dirty="0" smtClean="0">
              <a:solidFill>
                <a:srgbClr val="004274"/>
              </a:solidFill>
            </a:endParaRPr>
          </a:p>
          <a:p>
            <a:pPr>
              <a:spcBef>
                <a:spcPct val="0"/>
              </a:spcBef>
              <a:spcAft>
                <a:spcPts val="20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  <a:defRPr/>
            </a:pPr>
            <a:r>
              <a:rPr lang="nl-BE" sz="2000" dirty="0" smtClean="0">
                <a:solidFill>
                  <a:srgbClr val="004274"/>
                </a:solidFill>
              </a:rPr>
              <a:t>The situation is complex, but universities tend to be more free to set </a:t>
            </a:r>
            <a:r>
              <a:rPr lang="nl-BE" sz="2000" b="1" u="sng" dirty="0" smtClean="0">
                <a:solidFill>
                  <a:srgbClr val="004274"/>
                </a:solidFill>
              </a:rPr>
              <a:t>tuition fees</a:t>
            </a:r>
            <a:r>
              <a:rPr lang="nl-BE" sz="2000" b="1" dirty="0" smtClean="0">
                <a:solidFill>
                  <a:srgbClr val="004274"/>
                </a:solidFill>
              </a:rPr>
              <a:t> </a:t>
            </a:r>
            <a:r>
              <a:rPr lang="nl-BE" sz="2000" dirty="0" smtClean="0">
                <a:solidFill>
                  <a:srgbClr val="004274"/>
                </a:solidFill>
              </a:rPr>
              <a:t>for MA and non-EU students.</a:t>
            </a:r>
          </a:p>
          <a:p>
            <a:pPr>
              <a:spcBef>
                <a:spcPct val="0"/>
              </a:spcBef>
              <a:spcAft>
                <a:spcPts val="1000"/>
              </a:spcAft>
              <a:buClr>
                <a:srgbClr val="C00000"/>
              </a:buClr>
              <a:buSzPct val="120000"/>
              <a:buFontTx/>
              <a:buNone/>
              <a:defRPr/>
            </a:pPr>
            <a:r>
              <a:rPr lang="nl-BE" sz="2000" dirty="0" smtClean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A7B0FDBD-7F77-4536-8026-265A9D557179}" type="slidenum">
              <a:rPr lang="en-GB" smtClean="0"/>
              <a:pPr>
                <a:defRPr/>
              </a:pPr>
              <a:t>13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4359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611188" y="692150"/>
            <a:ext cx="8229600" cy="936625"/>
          </a:xfrm>
        </p:spPr>
        <p:txBody>
          <a:bodyPr/>
          <a:lstStyle/>
          <a:p>
            <a:r>
              <a:rPr lang="en-GB" altLang="nl-BE" dirty="0">
                <a:solidFill>
                  <a:srgbClr val="0070C0"/>
                </a:solidFill>
              </a:rPr>
              <a:t>Financial autonomy – the scorecard 2012</a:t>
            </a:r>
          </a:p>
        </p:txBody>
      </p:sp>
      <p:pic>
        <p:nvPicPr>
          <p:cNvPr id="14339" name="Picture 2" descr="\\euasrv01.eua.local\office\Communications\Publications\EUA Publications\2011 Publications\Autonomy Scorecard\FINAL tables, figures, etc\Autonomy_Tables\Autonomy_Table 1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97" b="83611"/>
          <a:stretch>
            <a:fillRect/>
          </a:stretch>
        </p:blipFill>
        <p:spPr bwMode="auto">
          <a:xfrm>
            <a:off x="612775" y="2420938"/>
            <a:ext cx="38877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2" descr="\\euasrv01.eua.local\office\Communications\Publications\EUA Publications\2011 Publications\Autonomy Scorecard\FINAL tables, figures, etc\Autonomy_Tables\Autonomy_Table 1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9220"/>
          <a:stretch>
            <a:fillRect/>
          </a:stretch>
        </p:blipFill>
        <p:spPr bwMode="auto">
          <a:xfrm>
            <a:off x="4572000" y="5589588"/>
            <a:ext cx="388778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" descr="\\euasrv01.eua.local\office\Communications\Publications\EUA Publications\2011 Publications\Autonomy Scorecard\FINAL tables, figures, etc\Autonomy_Tables\Autonomy_Table 1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960" b="10780"/>
          <a:stretch>
            <a:fillRect/>
          </a:stretch>
        </p:blipFill>
        <p:spPr bwMode="auto">
          <a:xfrm>
            <a:off x="4572000" y="1773238"/>
            <a:ext cx="3887788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 descr="\\euasrv01.eua.local\office\Communications\Publications\EUA Publications\2011 Publications\Autonomy Scorecard\FINAL tables, figures, etc\Autonomy_Tables\Autonomy_Table 1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175" b="54053"/>
          <a:stretch>
            <a:fillRect/>
          </a:stretch>
        </p:blipFill>
        <p:spPr bwMode="auto">
          <a:xfrm>
            <a:off x="611188" y="3429000"/>
            <a:ext cx="38877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>
          <a:xfrm>
            <a:off x="684213" y="5373688"/>
            <a:ext cx="3816350" cy="360362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3B6247EB-58FD-4C39-BD1A-B5287C20B784}" type="slidenum">
              <a:rPr lang="en-GB" smtClean="0"/>
              <a:pPr>
                <a:defRPr/>
              </a:pPr>
              <a:t>14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53039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Financial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issues now</a:t>
            </a:r>
            <a:endParaRPr lang="en-GB" altLang="nl-B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640763" cy="4248150"/>
          </a:xfrm>
        </p:spPr>
        <p:txBody>
          <a:bodyPr/>
          <a:lstStyle/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Earmarking </a:t>
            </a: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of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parts </a:t>
            </a: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of the block grant for specific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purposes should be kept to minimum as well as top slicing 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Institutions should be able to keep a surplus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Funding linked to student numbers requires reflection 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Capacity to borrow money could be more flexible 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Universities should have a longer funding period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Discussion on fees for national </a:t>
            </a: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and EU students at Bachelor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level</a:t>
            </a:r>
            <a:endParaRPr lang="en-US" sz="1800" kern="1200" dirty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u="sng" kern="1200" dirty="0">
              <a:solidFill>
                <a:srgbClr val="0035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5022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 smtClean="0">
                <a:solidFill>
                  <a:srgbClr val="0070C0"/>
                </a:solidFill>
              </a:rPr>
              <a:t>Financial autonomy 2014</a:t>
            </a:r>
            <a:endParaRPr lang="en-GB" altLang="nl-BE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48708753"/>
              </p:ext>
            </p:extLst>
          </p:nvPr>
        </p:nvGraphicFramePr>
        <p:xfrm>
          <a:off x="683568" y="2636912"/>
          <a:ext cx="8136904" cy="2016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7381"/>
                <a:gridCol w="1796628"/>
                <a:gridCol w="1040487"/>
                <a:gridCol w="3672408"/>
              </a:tblGrid>
              <a:tr h="806489"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Original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scorecard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Updated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 version</a:t>
                      </a:r>
                      <a:endParaRPr lang="nl-BE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 reason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1209735"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66%</a:t>
                      </a:r>
                    </a:p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“medium high” cluster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63%</a:t>
                      </a:r>
                    </a:p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“medium high cluster”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-3%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 deduction to reflect increase in </a:t>
                      </a: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top-slicing from general budget</a:t>
                      </a:r>
                      <a:endParaRPr lang="nl-BE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6466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Organisational autonomy - trends</a:t>
            </a:r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2481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24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en-US" altLang="nl-BE" sz="2000" b="1" u="sng" dirty="0" smtClean="0">
                <a:solidFill>
                  <a:srgbClr val="004274"/>
                </a:solidFill>
              </a:rPr>
              <a:t>External members</a:t>
            </a:r>
            <a:r>
              <a:rPr lang="en-US" altLang="nl-BE" sz="2000" b="1" dirty="0" smtClean="0">
                <a:solidFill>
                  <a:srgbClr val="004274"/>
                </a:solidFill>
              </a:rPr>
              <a:t> </a:t>
            </a:r>
            <a:r>
              <a:rPr lang="en-US" altLang="nl-BE" sz="2000" dirty="0" smtClean="0">
                <a:solidFill>
                  <a:srgbClr val="004274"/>
                </a:solidFill>
              </a:rPr>
              <a:t>are now included in university governing bodies in a majority of systems, though external authorities often remain involved in their selection.</a:t>
            </a:r>
          </a:p>
          <a:p>
            <a:pPr>
              <a:spcBef>
                <a:spcPct val="0"/>
              </a:spcBef>
              <a:spcAft>
                <a:spcPts val="24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nl-BE" altLang="nl-BE" sz="2000" dirty="0" smtClean="0">
                <a:solidFill>
                  <a:srgbClr val="004274"/>
                </a:solidFill>
              </a:rPr>
              <a:t>Universities in nearly all systems are free to create </a:t>
            </a:r>
            <a:r>
              <a:rPr lang="nl-BE" altLang="nl-BE" sz="2000" b="1" u="sng" dirty="0" smtClean="0">
                <a:solidFill>
                  <a:srgbClr val="004274"/>
                </a:solidFill>
              </a:rPr>
              <a:t>legal entities</a:t>
            </a:r>
            <a:r>
              <a:rPr lang="nl-BE" altLang="nl-BE" sz="2000" dirty="0" smtClean="0">
                <a:solidFill>
                  <a:srgbClr val="004274"/>
                </a:solidFill>
              </a:rPr>
              <a:t> and decide on </a:t>
            </a:r>
            <a:r>
              <a:rPr lang="nl-BE" altLang="nl-BE" sz="2000" b="1" u="sng" dirty="0" smtClean="0">
                <a:solidFill>
                  <a:srgbClr val="004274"/>
                </a:solidFill>
              </a:rPr>
              <a:t>academic structures</a:t>
            </a:r>
            <a:r>
              <a:rPr lang="nl-BE" altLang="nl-BE" sz="2000" dirty="0" smtClean="0">
                <a:solidFill>
                  <a:srgbClr val="004274"/>
                </a:solidFill>
              </a:rPr>
              <a:t>.</a:t>
            </a:r>
            <a:endParaRPr lang="nl-BE" altLang="nl-BE" sz="2000" b="1" u="sng" dirty="0" smtClean="0">
              <a:solidFill>
                <a:srgbClr val="004274"/>
              </a:solidFill>
            </a:endParaRPr>
          </a:p>
          <a:p>
            <a:pPr>
              <a:spcBef>
                <a:spcPct val="0"/>
              </a:spcBef>
              <a:spcAft>
                <a:spcPts val="24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nl-BE" altLang="nl-BE" sz="2000" b="1" u="sng" dirty="0" smtClean="0">
                <a:solidFill>
                  <a:srgbClr val="004274"/>
                </a:solidFill>
              </a:rPr>
              <a:t>Rectors</a:t>
            </a:r>
            <a:r>
              <a:rPr lang="nl-BE" altLang="nl-BE" sz="2000" dirty="0" smtClean="0">
                <a:solidFill>
                  <a:srgbClr val="004274"/>
                </a:solidFill>
              </a:rPr>
              <a:t> are always chosen by the universities, although external authorities often have to confirm the appointment.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SzPct val="120000"/>
              <a:buFontTx/>
              <a:buNone/>
            </a:pPr>
            <a:endParaRPr lang="en-GB" altLang="nl-BE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1473586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>
          <a:xfrm>
            <a:off x="457200" y="979488"/>
            <a:ext cx="8229600" cy="936625"/>
          </a:xfrm>
        </p:spPr>
        <p:txBody>
          <a:bodyPr/>
          <a:lstStyle/>
          <a:p>
            <a:r>
              <a:rPr lang="en-GB" altLang="nl-BE" dirty="0">
                <a:solidFill>
                  <a:srgbClr val="0070C0"/>
                </a:solidFill>
              </a:rPr>
              <a:t>Organisational</a:t>
            </a:r>
            <a:r>
              <a:rPr lang="en-GB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altLang="nl-BE" dirty="0">
                <a:solidFill>
                  <a:srgbClr val="0070C0"/>
                </a:solidFill>
              </a:rPr>
              <a:t>autonomy – the scorecard 2012</a:t>
            </a:r>
          </a:p>
        </p:txBody>
      </p:sp>
      <p:pic>
        <p:nvPicPr>
          <p:cNvPr id="11267" name="Picture 2" descr="\\euasrv01.eua.local\office\Communications\Publications\EUA Publications\2011 Publications\Autonomy Scorecard\FINAL tables, figures, etc\Autonomy_Tables\Autonomy_Table 12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948" b="72871"/>
          <a:stretch>
            <a:fillRect/>
          </a:stretch>
        </p:blipFill>
        <p:spPr bwMode="auto">
          <a:xfrm>
            <a:off x="611188" y="1916113"/>
            <a:ext cx="3889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" descr="\\euasrv01.eua.local\office\Communications\Publications\EUA Publications\2011 Publications\Autonomy Scorecard\FINAL tables, figures, etc\Autonomy_Tables\Autonomy_Table 12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129" b="46021"/>
          <a:stretch>
            <a:fillRect/>
          </a:stretch>
        </p:blipFill>
        <p:spPr bwMode="auto">
          <a:xfrm>
            <a:off x="611188" y="3860800"/>
            <a:ext cx="388937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" descr="\\euasrv01.eua.local\office\Communications\Publications\EUA Publications\2011 Publications\Autonomy Scorecard\FINAL tables, figures, etc\Autonomy_Tables\Autonomy_Table 12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3298"/>
          <a:stretch>
            <a:fillRect/>
          </a:stretch>
        </p:blipFill>
        <p:spPr bwMode="auto">
          <a:xfrm>
            <a:off x="4572000" y="5516563"/>
            <a:ext cx="38877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 descr="\\euasrv01.eua.local\office\Communications\Publications\EUA Publications\2011 Publications\Autonomy Scorecard\FINAL tables, figures, etc\Autonomy_Tables\Autonomy_Table 12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3979" b="7558"/>
          <a:stretch>
            <a:fillRect/>
          </a:stretch>
        </p:blipFill>
        <p:spPr bwMode="auto">
          <a:xfrm>
            <a:off x="4572000" y="2060575"/>
            <a:ext cx="3887788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rame 12"/>
          <p:cNvSpPr/>
          <p:nvPr/>
        </p:nvSpPr>
        <p:spPr>
          <a:xfrm>
            <a:off x="684213" y="3357563"/>
            <a:ext cx="3816350" cy="4318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E6CE25D8-0F70-4BA3-8B81-614AAC649C8A}" type="slidenum">
              <a:rPr lang="en-GB" smtClean="0"/>
              <a:pPr>
                <a:defRPr/>
              </a:pPr>
              <a:t>18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123528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Organisational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issues 2014</a:t>
            </a:r>
            <a:endParaRPr lang="en-GB" altLang="nl-B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640763" cy="42481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000"/>
              </a:spcAft>
              <a:buClr>
                <a:srgbClr val="C00000"/>
              </a:buClr>
              <a:buSzPct val="120000"/>
              <a:buFontTx/>
              <a:buNone/>
            </a:pPr>
            <a:r>
              <a:rPr lang="nl-BE" altLang="nl-BE" sz="2000" dirty="0" smtClean="0"/>
              <a:t>	</a:t>
            </a:r>
            <a:endParaRPr lang="nl-BE" altLang="nl-BE" sz="2000" dirty="0" smtClean="0">
              <a:solidFill>
                <a:srgbClr val="C00000"/>
              </a:solidFill>
            </a:endParaRPr>
          </a:p>
          <a:p>
            <a:pPr>
              <a:spcAft>
                <a:spcPts val="1800"/>
              </a:spcAft>
              <a:defRPr/>
            </a:pPr>
            <a:r>
              <a:rPr lang="en-US" sz="2000" kern="1200" dirty="0" err="1" smtClean="0">
                <a:solidFill>
                  <a:srgbClr val="004274"/>
                </a:solidFill>
                <a:ea typeface="ＭＳ Ｐゴシック" pitchFamily="34" charset="-128"/>
              </a:rPr>
              <a:t>Organisational</a:t>
            </a:r>
            <a:r>
              <a:rPr lang="en-US" sz="2000" kern="1200" dirty="0" smtClean="0">
                <a:solidFill>
                  <a:srgbClr val="004274"/>
                </a:solidFill>
                <a:ea typeface="ＭＳ Ｐゴシック" pitchFamily="34" charset="-128"/>
              </a:rPr>
              <a:t> </a:t>
            </a:r>
            <a:r>
              <a:rPr lang="en-US" sz="2000" kern="1200" dirty="0">
                <a:solidFill>
                  <a:srgbClr val="004274"/>
                </a:solidFill>
                <a:ea typeface="ＭＳ Ｐゴシック" pitchFamily="34" charset="-128"/>
              </a:rPr>
              <a:t>autonomy in IE is </a:t>
            </a:r>
            <a:r>
              <a:rPr lang="en-US" sz="2000" kern="1200" dirty="0" smtClean="0">
                <a:solidFill>
                  <a:srgbClr val="004274"/>
                </a:solidFill>
                <a:ea typeface="ＭＳ Ｐゴシック" pitchFamily="34" charset="-128"/>
              </a:rPr>
              <a:t>advanced but: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more advanced countries have more flexibility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in composition </a:t>
            </a: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of governing bodies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and </a:t>
            </a:r>
            <a:r>
              <a:rPr lang="en-US" sz="1800" kern="1200" dirty="0">
                <a:solidFill>
                  <a:srgbClr val="004274"/>
                </a:solidFill>
                <a:ea typeface="ＭＳ Ｐゴシック" pitchFamily="34" charset="-128"/>
              </a:rPr>
              <a:t>smaller </a:t>
            </a: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bodies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Threats to academic structure if legislation over staff numbers is implemented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4274"/>
                </a:solidFill>
                <a:ea typeface="ＭＳ Ｐゴシック" pitchFamily="34" charset="-128"/>
              </a:rPr>
              <a:t>Regulation on employment in legal entities should be made more flexible.</a:t>
            </a:r>
          </a:p>
          <a:p>
            <a:pPr marL="457200" lvl="1" indent="0">
              <a:spcAft>
                <a:spcPts val="1800"/>
              </a:spcAft>
              <a:buNone/>
              <a:defRPr/>
            </a:pPr>
            <a:endParaRPr lang="en-US" sz="1800" kern="1200" dirty="0" smtClean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 smtClean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 smtClean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 smtClean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 smtClean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>
              <a:solidFill>
                <a:srgbClr val="004274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>
              <a:solidFill>
                <a:srgbClr val="004274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3981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Bild 1" descr="EUA_PPT_Sheets_Design_Tite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0"/>
          <p:cNvSpPr txBox="1">
            <a:spLocks noChangeArrowheads="1"/>
          </p:cNvSpPr>
          <p:nvPr/>
        </p:nvSpPr>
        <p:spPr>
          <a:xfrm>
            <a:off x="179388" y="1341438"/>
            <a:ext cx="8858250" cy="898525"/>
          </a:xfrm>
          <a:prstGeom prst="rect">
            <a:avLst/>
          </a:prstGeom>
        </p:spPr>
        <p:txBody>
          <a:bodyPr/>
          <a:lstStyle/>
          <a:p>
            <a:pPr algn="ctr">
              <a:buFont typeface="Trebuchet MS" pitchFamily="34" charset="0"/>
              <a:buNone/>
              <a:defRPr/>
            </a:pPr>
            <a:endParaRPr lang="fr-FR" sz="3700" b="1" kern="0" dirty="0">
              <a:solidFill>
                <a:srgbClr val="003580"/>
              </a:solidFill>
              <a:latin typeface="+mj-lt"/>
              <a:ea typeface="Arial Unicode MS" pitchFamily="34" charset="-128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884363"/>
            <a:ext cx="9144000" cy="121571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Trends in</a:t>
            </a:r>
            <a:r>
              <a:rPr lang="en-US" sz="3700" b="1" kern="0" dirty="0">
                <a:solidFill>
                  <a:srgbClr val="0070C0"/>
                </a:solidFill>
                <a:latin typeface="+mj-lt"/>
                <a:ea typeface="Arial Unicode MS" pitchFamily="34" charset="-128"/>
                <a:cs typeface="+mj-cs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University </a:t>
            </a:r>
            <a:r>
              <a:rPr lang="en-US" sz="3600" dirty="0">
                <a:solidFill>
                  <a:srgbClr val="0070C0"/>
                </a:solidFill>
                <a:latin typeface="Arial" charset="0"/>
                <a:cs typeface="Arial" charset="0"/>
              </a:rPr>
              <a:t>Autonomy </a:t>
            </a:r>
            <a:endParaRPr lang="en-US" sz="36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en-US" sz="36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in Europe and Ireland</a:t>
            </a:r>
          </a:p>
        </p:txBody>
      </p:sp>
      <p:sp>
        <p:nvSpPr>
          <p:cNvPr id="3077" name="Rectangle 21"/>
          <p:cNvSpPr txBox="1">
            <a:spLocks noChangeArrowheads="1"/>
          </p:cNvSpPr>
          <p:nvPr/>
        </p:nvSpPr>
        <p:spPr bwMode="auto">
          <a:xfrm>
            <a:off x="755650" y="4113213"/>
            <a:ext cx="784860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spcAft>
                <a:spcPts val="400"/>
              </a:spcAft>
              <a:buClr>
                <a:srgbClr val="FFC305"/>
              </a:buClr>
              <a:buSzPct val="130000"/>
            </a:pPr>
            <a:r>
              <a:rPr lang="en-GB" altLang="nl-BE" sz="2400" dirty="0">
                <a:solidFill>
                  <a:srgbClr val="003580"/>
                </a:solidFill>
                <a:latin typeface="Verdana" pitchFamily="34" charset="0"/>
              </a:rPr>
              <a:t>Thomas Estermann</a:t>
            </a:r>
          </a:p>
          <a:p>
            <a:pPr algn="ctr">
              <a:spcAft>
                <a:spcPts val="400"/>
              </a:spcAft>
              <a:buClr>
                <a:srgbClr val="FFC305"/>
              </a:buClr>
              <a:buSzPct val="130000"/>
            </a:pPr>
            <a:r>
              <a:rPr lang="en-GB" altLang="nl-BE" sz="2400" dirty="0">
                <a:solidFill>
                  <a:srgbClr val="003580"/>
                </a:solidFill>
                <a:latin typeface="Verdana" pitchFamily="34" charset="0"/>
              </a:rPr>
              <a:t>Director Governance, Funding and Public Policy Development</a:t>
            </a:r>
          </a:p>
          <a:p>
            <a:pPr algn="ctr">
              <a:spcAft>
                <a:spcPts val="400"/>
              </a:spcAft>
              <a:buClr>
                <a:srgbClr val="FFC305"/>
              </a:buClr>
              <a:buSzPct val="130000"/>
            </a:pPr>
            <a:endParaRPr lang="en-GB" altLang="nl-BE" sz="2400" dirty="0">
              <a:solidFill>
                <a:srgbClr val="003580"/>
              </a:solidFill>
              <a:latin typeface="Verdana" pitchFamily="34" charset="0"/>
            </a:endParaRPr>
          </a:p>
          <a:p>
            <a:pPr algn="ctr">
              <a:spcAft>
                <a:spcPts val="400"/>
              </a:spcAft>
              <a:buClr>
                <a:srgbClr val="FFC305"/>
              </a:buClr>
              <a:buSzPct val="130000"/>
            </a:pPr>
            <a:r>
              <a:rPr lang="nl-BE" altLang="nl-BE" sz="2400" dirty="0">
                <a:solidFill>
                  <a:srgbClr val="003580"/>
                </a:solidFill>
                <a:latin typeface="Verdana" pitchFamily="34" charset="0"/>
              </a:rPr>
              <a:t>Dublin</a:t>
            </a:r>
            <a:endParaRPr lang="en-GB" altLang="nl-BE" sz="2400" dirty="0">
              <a:solidFill>
                <a:srgbClr val="003580"/>
              </a:solidFill>
              <a:latin typeface="Verdana" pitchFamily="34" charset="0"/>
            </a:endParaRPr>
          </a:p>
          <a:p>
            <a:pPr algn="ctr">
              <a:spcAft>
                <a:spcPts val="400"/>
              </a:spcAft>
              <a:buClr>
                <a:srgbClr val="FFC305"/>
              </a:buClr>
              <a:buSzPct val="130000"/>
            </a:pPr>
            <a:r>
              <a:rPr lang="en-GB" altLang="nl-BE" sz="2400" dirty="0">
                <a:solidFill>
                  <a:srgbClr val="003580"/>
                </a:solidFill>
                <a:latin typeface="Verdana" pitchFamily="34" charset="0"/>
              </a:rPr>
              <a:t>29.09.2014</a:t>
            </a:r>
          </a:p>
          <a:p>
            <a:pPr eaLnBrk="1" hangingPunct="1">
              <a:spcBef>
                <a:spcPts val="550"/>
              </a:spcBef>
              <a:buClr>
                <a:srgbClr val="FFC305"/>
              </a:buClr>
              <a:buSzPct val="130000"/>
              <a:buFont typeface="Lucida Grande"/>
              <a:buChar char="•"/>
            </a:pPr>
            <a:endParaRPr lang="en-GB" altLang="nl-BE" sz="2200" dirty="0">
              <a:solidFill>
                <a:srgbClr val="332586"/>
              </a:solidFill>
              <a:latin typeface="Verdana" pitchFamily="34" charset="0"/>
            </a:endParaRPr>
          </a:p>
          <a:p>
            <a:pPr eaLnBrk="1" hangingPunct="1">
              <a:spcBef>
                <a:spcPts val="550"/>
              </a:spcBef>
              <a:buFont typeface="Verdana" pitchFamily="34" charset="0"/>
              <a:buBlip>
                <a:blip r:embed="rId4"/>
              </a:buBlip>
            </a:pPr>
            <a:endParaRPr lang="fr-FR" altLang="nl-BE" sz="2400" dirty="0">
              <a:solidFill>
                <a:srgbClr val="332586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248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Organisational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</a:t>
            </a:r>
            <a:r>
              <a:rPr lang="nl-BE" altLang="nl-BE" dirty="0" smtClean="0">
                <a:solidFill>
                  <a:srgbClr val="0070C0"/>
                </a:solidFill>
              </a:rPr>
              <a:t>2014</a:t>
            </a:r>
            <a:endParaRPr lang="en-GB" altLang="nl-BE" dirty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317696"/>
              </p:ext>
            </p:extLst>
          </p:nvPr>
        </p:nvGraphicFramePr>
        <p:xfrm>
          <a:off x="467544" y="2564904"/>
          <a:ext cx="8280919" cy="1731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550"/>
                <a:gridCol w="1230597"/>
                <a:gridCol w="1078176"/>
                <a:gridCol w="4645596"/>
              </a:tblGrid>
              <a:tr h="576064"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Original scorecard </a:t>
                      </a:r>
                      <a:endParaRPr lang="nl-B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Updated </a:t>
                      </a:r>
                      <a:r>
                        <a:rPr lang="nl-BE" sz="1400" dirty="0" smtClean="0">
                          <a:effectLst/>
                        </a:rPr>
                        <a:t>2014 version</a:t>
                      </a:r>
                      <a:endParaRPr lang="nl-B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Change </a:t>
                      </a:r>
                      <a:endParaRPr lang="nl-B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Main reason</a:t>
                      </a:r>
                      <a:endParaRPr lang="nl-B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995228"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 smtClean="0">
                          <a:effectLst/>
                        </a:rPr>
                        <a:t>81</a:t>
                      </a:r>
                      <a:r>
                        <a:rPr lang="nl-BE" sz="1400" dirty="0">
                          <a:effectLst/>
                        </a:rPr>
                        <a:t>%</a:t>
                      </a:r>
                    </a:p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“high” cluster</a:t>
                      </a:r>
                      <a:endParaRPr lang="nl-B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  <a:p>
                      <a:pPr marL="7048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“medium high” cluster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BE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04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70485" marR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BE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</a:t>
                      </a:r>
                      <a:r>
                        <a:rPr lang="nl-BE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due to further deduction on capacity to decide on academic structures and further deduction on capacity to create legal entities 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023981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3"/>
          <p:cNvSpPr>
            <a:spLocks noGrp="1"/>
          </p:cNvSpPr>
          <p:nvPr>
            <p:ph idx="1"/>
          </p:nvPr>
        </p:nvSpPr>
        <p:spPr>
          <a:xfrm>
            <a:off x="252413" y="1700213"/>
            <a:ext cx="8639175" cy="446563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en-US" altLang="nl-BE" sz="2000" b="1" u="sng" dirty="0" smtClean="0">
                <a:solidFill>
                  <a:srgbClr val="004274"/>
                </a:solidFill>
              </a:rPr>
              <a:t>Overall student numbers</a:t>
            </a:r>
            <a:r>
              <a:rPr lang="en-US" altLang="nl-BE" sz="2000" dirty="0" smtClean="0">
                <a:solidFill>
                  <a:srgbClr val="004274"/>
                </a:solidFill>
              </a:rPr>
              <a:t> are limited in nearly all systems.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nl-BE" altLang="nl-BE" sz="2000" dirty="0" smtClean="0">
                <a:solidFill>
                  <a:srgbClr val="004274"/>
                </a:solidFill>
              </a:rPr>
              <a:t>Universities in Europe still have little freedom in choosing </a:t>
            </a:r>
            <a:r>
              <a:rPr lang="nl-BE" altLang="nl-BE" sz="2000" b="1" u="sng" dirty="0" smtClean="0">
                <a:solidFill>
                  <a:srgbClr val="004274"/>
                </a:solidFill>
              </a:rPr>
              <a:t>QA mechanisms</a:t>
            </a:r>
            <a:r>
              <a:rPr lang="nl-BE" altLang="nl-BE" sz="2000" dirty="0" smtClean="0">
                <a:solidFill>
                  <a:srgbClr val="004274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nl-BE" altLang="nl-BE" sz="2000" b="1" u="sng" dirty="0" smtClean="0">
                <a:solidFill>
                  <a:srgbClr val="004274"/>
                </a:solidFill>
              </a:rPr>
              <a:t>Accreditation</a:t>
            </a:r>
            <a:r>
              <a:rPr lang="nl-BE" altLang="nl-BE" sz="2000" dirty="0" smtClean="0">
                <a:solidFill>
                  <a:srgbClr val="004274"/>
                </a:solidFill>
              </a:rPr>
              <a:t> is still compulsory for BA/MA programmes in a majority of systems.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20000"/>
              <a:buFont typeface="Wingdings" pitchFamily="2" charset="2"/>
              <a:buChar char="ü"/>
            </a:pPr>
            <a:r>
              <a:rPr lang="nl-BE" altLang="nl-BE" sz="2000" dirty="0" smtClean="0">
                <a:solidFill>
                  <a:srgbClr val="004274"/>
                </a:solidFill>
              </a:rPr>
              <a:t>The </a:t>
            </a:r>
            <a:r>
              <a:rPr lang="nl-BE" altLang="nl-BE" sz="2000" b="1" u="sng" dirty="0" smtClean="0">
                <a:solidFill>
                  <a:srgbClr val="004274"/>
                </a:solidFill>
              </a:rPr>
              <a:t>language of instruction</a:t>
            </a:r>
            <a:r>
              <a:rPr lang="nl-BE" altLang="nl-BE" sz="2000" b="1" dirty="0" smtClean="0">
                <a:solidFill>
                  <a:srgbClr val="004274"/>
                </a:solidFill>
              </a:rPr>
              <a:t> </a:t>
            </a:r>
            <a:r>
              <a:rPr lang="nl-BE" altLang="nl-BE" sz="2000" dirty="0" smtClean="0">
                <a:solidFill>
                  <a:srgbClr val="004274"/>
                </a:solidFill>
              </a:rPr>
              <a:t>can be chosen freely in approx. 2/3 of all systems.</a:t>
            </a:r>
            <a:endParaRPr lang="nl-BE" altLang="nl-BE" sz="1000" dirty="0" smtClean="0">
              <a:solidFill>
                <a:srgbClr val="004274"/>
              </a:solidFill>
            </a:endParaRPr>
          </a:p>
          <a:p>
            <a:pPr>
              <a:spcBef>
                <a:spcPts val="600"/>
              </a:spcBef>
              <a:spcAft>
                <a:spcPts val="800"/>
              </a:spcAft>
              <a:buClr>
                <a:srgbClr val="C00000"/>
              </a:buClr>
              <a:buSzPct val="120000"/>
              <a:buFontTx/>
              <a:buNone/>
            </a:pPr>
            <a:r>
              <a:rPr lang="nl-BE" altLang="nl-BE" sz="2000" dirty="0" smtClean="0">
                <a:solidFill>
                  <a:srgbClr val="004274"/>
                </a:solidFill>
              </a:rPr>
              <a:t>	</a:t>
            </a:r>
            <a:r>
              <a:rPr lang="nl-BE" altLang="nl-BE" sz="2000" b="1" dirty="0" smtClean="0">
                <a:solidFill>
                  <a:srgbClr val="004274"/>
                </a:solidFill>
              </a:rPr>
              <a:t>Ireland is the most autonomous system evaluated in the Scorecard.</a:t>
            </a:r>
          </a:p>
          <a:p>
            <a:pPr>
              <a:spcBef>
                <a:spcPts val="600"/>
              </a:spcBef>
              <a:spcAft>
                <a:spcPts val="800"/>
              </a:spcAft>
              <a:buClr>
                <a:srgbClr val="C00000"/>
              </a:buClr>
              <a:buSzPct val="120000"/>
              <a:buFontTx/>
              <a:buNone/>
            </a:pPr>
            <a:r>
              <a:rPr lang="nl-BE" altLang="nl-BE" sz="2000" b="1" dirty="0">
                <a:solidFill>
                  <a:srgbClr val="004274"/>
                </a:solidFill>
              </a:rPr>
              <a:t>	</a:t>
            </a:r>
            <a:r>
              <a:rPr lang="nl-BE" altLang="nl-BE" sz="2000" b="1" dirty="0" smtClean="0">
                <a:solidFill>
                  <a:srgbClr val="004274"/>
                </a:solidFill>
              </a:rPr>
              <a:t>=&gt; No change in 2014</a:t>
            </a:r>
          </a:p>
        </p:txBody>
      </p:sp>
      <p:sp>
        <p:nvSpPr>
          <p:cNvPr id="19459" name="Tit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Academic autonomy - trends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B0A99213-7800-4CA7-99CC-56AB083A9D3F}" type="slidenum">
              <a:rPr lang="en-GB" smtClean="0"/>
              <a:pPr>
                <a:defRPr/>
              </a:pPr>
              <a:t>21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84417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"/>
          <p:cNvSpPr>
            <a:spLocks noGrp="1"/>
          </p:cNvSpPr>
          <p:nvPr>
            <p:ph type="title"/>
          </p:nvPr>
        </p:nvSpPr>
        <p:spPr>
          <a:xfrm>
            <a:off x="468313" y="763588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Academic autonomy – the scorecard 2014</a:t>
            </a:r>
          </a:p>
        </p:txBody>
      </p:sp>
      <p:pic>
        <p:nvPicPr>
          <p:cNvPr id="20483" name="Picture 2" descr="\\euasrv01.eua.local\office\Communications\Publications\EUA Publications\2011 Publications\Autonomy Scorecard\FINAL tables, figures, etc\Autonomy_Tables\Autonomy_Table 15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318" b="72926"/>
          <a:stretch>
            <a:fillRect/>
          </a:stretch>
        </p:blipFill>
        <p:spPr bwMode="auto">
          <a:xfrm>
            <a:off x="468313" y="1773238"/>
            <a:ext cx="4032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 descr="\\euasrv01.eua.local\office\Communications\Publications\EUA Publications\2011 Publications\Autonomy Scorecard\FINAL tables, figures, etc\Autonomy_Tables\Autonomy_Table 15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2719" b="717"/>
          <a:stretch>
            <a:fillRect/>
          </a:stretch>
        </p:blipFill>
        <p:spPr bwMode="auto">
          <a:xfrm>
            <a:off x="4572000" y="5516563"/>
            <a:ext cx="40322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" descr="\\euasrv01.eua.local\office\Communications\Publications\EUA Publications\2011 Publications\Autonomy Scorecard\FINAL tables, figures, etc\Autonomy_Tables\Autonomy_Table 15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7082" b="8220"/>
          <a:stretch>
            <a:fillRect/>
          </a:stretch>
        </p:blipFill>
        <p:spPr bwMode="auto">
          <a:xfrm>
            <a:off x="4572000" y="2060575"/>
            <a:ext cx="40322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 descr="\\euasrv01.eua.local\office\Communications\Publications\EUA Publications\2011 Publications\Autonomy Scorecard\FINAL tables, figures, etc\Autonomy_Tables\Autonomy_Table 15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074" b="43855"/>
          <a:stretch>
            <a:fillRect/>
          </a:stretch>
        </p:blipFill>
        <p:spPr bwMode="auto">
          <a:xfrm>
            <a:off x="468313" y="3716338"/>
            <a:ext cx="40322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>
          <a:xfrm>
            <a:off x="611188" y="1628775"/>
            <a:ext cx="3816350" cy="433388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72C5EFCA-08E8-4935-AE87-3624095B92CB}" type="slidenum">
              <a:rPr lang="en-GB" smtClean="0"/>
              <a:pPr>
                <a:defRPr/>
              </a:pPr>
              <a:t>22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9253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\\DCEUA.eua.local\RedirectedFolders\Monikas\Desktop\replacement-hom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56"/>
          <a:stretch>
            <a:fillRect/>
          </a:stretch>
        </p:blipFill>
        <p:spPr bwMode="auto">
          <a:xfrm>
            <a:off x="0" y="0"/>
            <a:ext cx="91440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9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17" r="7753" b="72502"/>
          <a:stretch>
            <a:fillRect/>
          </a:stretch>
        </p:blipFill>
        <p:spPr bwMode="auto">
          <a:xfrm>
            <a:off x="2987675" y="4246563"/>
            <a:ext cx="3240088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0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21" r="12770" b="72862"/>
          <a:stretch>
            <a:fillRect/>
          </a:stretch>
        </p:blipFill>
        <p:spPr bwMode="auto">
          <a:xfrm>
            <a:off x="0" y="4221163"/>
            <a:ext cx="313213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1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292600"/>
            <a:ext cx="298767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5BCF52AB-87A6-45FE-A34A-532AC9100C0C}" type="slidenum">
              <a:rPr lang="en-GB" smtClean="0"/>
              <a:pPr>
                <a:defRPr/>
              </a:pPr>
              <a:t>23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6663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Other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issues 2014</a:t>
            </a:r>
            <a:endParaRPr lang="en-GB" altLang="nl-B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640763" cy="424815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Universities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Act in principle strong framework for autonomy – but danger of reduction through additional legislation or threats of emergency legislation to force compliance. </a:t>
            </a:r>
          </a:p>
          <a:p>
            <a:pPr>
              <a:spcAft>
                <a:spcPts val="1800"/>
              </a:spcAft>
              <a:defRPr/>
            </a:pP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General direction of state policy towards increasing control of universities has intensified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.</a:t>
            </a:r>
          </a:p>
          <a:p>
            <a:pPr marL="341313" lvl="1" indent="-341313">
              <a:spcBef>
                <a:spcPts val="550"/>
              </a:spcBef>
              <a:spcAft>
                <a:spcPts val="1800"/>
              </a:spcAft>
              <a:buClr>
                <a:srgbClr val="FFC305"/>
              </a:buClr>
              <a:buSzPct val="130000"/>
              <a:buFont typeface="Lucida Grande"/>
              <a:buChar char="•"/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Declining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public budget and increasing state control in relation to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staffing</a:t>
            </a:r>
            <a:endParaRPr lang="en-US" sz="1800" kern="1200" dirty="0">
              <a:solidFill>
                <a:srgbClr val="003580"/>
              </a:solidFill>
              <a:ea typeface="ＭＳ Ｐゴシック" pitchFamily="34" charset="-128"/>
            </a:endParaRPr>
          </a:p>
          <a:p>
            <a:pPr>
              <a:spcAft>
                <a:spcPts val="1800"/>
              </a:spcAft>
              <a:defRPr/>
            </a:pP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Draft legislation regarding ministerial directives, national </a:t>
            </a:r>
            <a:r>
              <a:rPr lang="en-US" sz="1800" kern="1200" dirty="0" err="1">
                <a:solidFill>
                  <a:srgbClr val="003580"/>
                </a:solidFill>
                <a:ea typeface="ＭＳ Ｐゴシック" pitchFamily="34" charset="-128"/>
              </a:rPr>
              <a:t>labour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 agreements has the capacity to significantly impact on university autonomy </a:t>
            </a:r>
          </a:p>
          <a:p>
            <a:pPr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Binding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decisions of the </a:t>
            </a:r>
            <a:r>
              <a:rPr lang="en-US" sz="1800" kern="1200" dirty="0" err="1">
                <a:solidFill>
                  <a:srgbClr val="003580"/>
                </a:solidFill>
                <a:ea typeface="ＭＳ Ｐゴシック" pitchFamily="34" charset="-128"/>
              </a:rPr>
              <a:t>Labour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 Court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have an impact on institutions without their involvement.</a:t>
            </a:r>
            <a:endParaRPr lang="en-US" sz="1800" kern="1200" dirty="0">
              <a:solidFill>
                <a:srgbClr val="0035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91932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936625"/>
          </a:xfrm>
        </p:spPr>
        <p:txBody>
          <a:bodyPr/>
          <a:lstStyle/>
          <a:p>
            <a:r>
              <a:rPr lang="nl-BE" altLang="nl-BE" dirty="0">
                <a:solidFill>
                  <a:srgbClr val="0070C0"/>
                </a:solidFill>
              </a:rPr>
              <a:t>Other</a:t>
            </a:r>
            <a:r>
              <a:rPr lang="nl-BE" altLang="nl-BE" dirty="0" smtClean="0">
                <a:solidFill>
                  <a:srgbClr val="00358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nl-BE" altLang="nl-BE" dirty="0">
                <a:solidFill>
                  <a:srgbClr val="0070C0"/>
                </a:solidFill>
              </a:rPr>
              <a:t>autonomy issues II</a:t>
            </a:r>
            <a:endParaRPr lang="en-GB" altLang="nl-B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28775"/>
            <a:ext cx="8640763" cy="4248150"/>
          </a:xfrm>
        </p:spPr>
        <p:txBody>
          <a:bodyPr/>
          <a:lstStyle/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Strategic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dialogue and performance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contracts should not be taken out of the core funding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These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apply for the first time for 2014/2015 and funding was held back by the HEA on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that basis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P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ublic service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reforms (e.g.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shared services initiatives, central procurement, employment control framework, etc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.) have an impact on universities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' ability to manage their own affairs (individually and/or collectively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)</a:t>
            </a:r>
          </a:p>
          <a:p>
            <a:pPr lvl="1">
              <a:spcAft>
                <a:spcPts val="1800"/>
              </a:spcAft>
              <a:defRPr/>
            </a:pP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The introduction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of a National Research </a:t>
            </a:r>
            <a:r>
              <a:rPr lang="en-US" sz="1800" kern="1200" dirty="0" err="1">
                <a:solidFill>
                  <a:srgbClr val="003580"/>
                </a:solidFill>
                <a:ea typeface="ＭＳ Ｐゴシック" pitchFamily="34" charset="-128"/>
              </a:rPr>
              <a:t>Prioritisation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Exercise that orients </a:t>
            </a:r>
            <a:r>
              <a:rPr lang="en-US" sz="1800" kern="1200" dirty="0">
                <a:solidFill>
                  <a:srgbClr val="003580"/>
                </a:solidFill>
                <a:ea typeface="ＭＳ Ｐゴシック" pitchFamily="34" charset="-128"/>
              </a:rPr>
              <a:t>competitive research funding towards 14 priority </a:t>
            </a:r>
            <a:r>
              <a:rPr lang="en-US" sz="1800" kern="1200" dirty="0" smtClean="0">
                <a:solidFill>
                  <a:srgbClr val="003580"/>
                </a:solidFill>
                <a:ea typeface="ＭＳ Ｐゴシック" pitchFamily="34" charset="-128"/>
              </a:rPr>
              <a:t>areas reduces scope for internal strategic decision-making.</a:t>
            </a:r>
          </a:p>
          <a:p>
            <a:pPr lvl="1">
              <a:spcAft>
                <a:spcPts val="1800"/>
              </a:spcAft>
              <a:defRPr/>
            </a:pPr>
            <a:endParaRPr lang="en-US" sz="1800" kern="1200" dirty="0" smtClean="0">
              <a:solidFill>
                <a:srgbClr val="003580"/>
              </a:solidFill>
              <a:ea typeface="ＭＳ Ｐゴシック" pitchFamily="34" charset="-128"/>
            </a:endParaRPr>
          </a:p>
          <a:p>
            <a:pPr lvl="1">
              <a:spcAft>
                <a:spcPts val="1800"/>
              </a:spcAft>
              <a:defRPr/>
            </a:pPr>
            <a:endParaRPr lang="en-US" sz="1800" kern="1200" dirty="0">
              <a:solidFill>
                <a:srgbClr val="00358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9897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ctrTitle" idx="4294967295"/>
          </p:nvPr>
        </p:nvSpPr>
        <p:spPr>
          <a:xfrm>
            <a:off x="755650" y="1990353"/>
            <a:ext cx="7772400" cy="790575"/>
          </a:xfrm>
        </p:spPr>
        <p:txBody>
          <a:bodyPr/>
          <a:lstStyle/>
          <a:p>
            <a:pPr>
              <a:defRPr/>
            </a:pPr>
            <a:r>
              <a:rPr lang="nl-BE" dirty="0" smtClean="0">
                <a:solidFill>
                  <a:srgbClr val="003580"/>
                </a:solidFill>
                <a:ea typeface="Arial Unicode MS" pitchFamily="34" charset="-128"/>
              </a:rPr>
              <a:t/>
            </a:r>
            <a:br>
              <a:rPr lang="nl-BE" dirty="0" smtClean="0">
                <a:solidFill>
                  <a:srgbClr val="003580"/>
                </a:solidFill>
                <a:ea typeface="Arial Unicode MS" pitchFamily="34" charset="-128"/>
              </a:rPr>
            </a:br>
            <a:r>
              <a:rPr lang="nl-BE" sz="20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9-10 October 2014, Bergamo, Italy</a:t>
            </a:r>
            <a:endParaRPr lang="en-GB" sz="2000" kern="1200" dirty="0" smtClean="0">
              <a:solidFill>
                <a:srgbClr val="003580"/>
              </a:solidFill>
              <a:latin typeface="Verdana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9750" y="5445125"/>
            <a:ext cx="7920038" cy="1368425"/>
          </a:xfrm>
        </p:spPr>
        <p:txBody>
          <a:bodyPr>
            <a:noAutofit/>
          </a:bodyPr>
          <a:lstStyle/>
          <a:p>
            <a:pPr algn="ctr">
              <a:buFontTx/>
              <a:buNone/>
              <a:defRPr/>
            </a:pPr>
            <a:r>
              <a:rPr lang="nl-BE" sz="2800" b="1" dirty="0" smtClean="0">
                <a:solidFill>
                  <a:srgbClr val="003580"/>
                </a:solidFill>
                <a:latin typeface="+mj-lt"/>
                <a:ea typeface="Arial Unicode MS" pitchFamily="34" charset="-128"/>
                <a:cs typeface="+mj-cs"/>
              </a:rPr>
              <a:t>www.eua.be/eua-funding-forum-bergamo</a:t>
            </a:r>
            <a:endParaRPr lang="nl-BE" sz="2800" b="1" dirty="0" smtClean="0">
              <a:solidFill>
                <a:srgbClr val="003580"/>
              </a:solidFill>
              <a:latin typeface="+mj-lt"/>
              <a:ea typeface="Arial Unicode MS" pitchFamily="34" charset="-128"/>
              <a:cs typeface="+mj-cs"/>
              <a:hlinkClick r:id="rId3"/>
            </a:endParaRPr>
          </a:p>
          <a:p>
            <a:pPr algn="ctr">
              <a:buFontTx/>
              <a:buNone/>
              <a:defRPr/>
            </a:pPr>
            <a:r>
              <a:rPr lang="nl-BE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  <a:hlinkClick r:id="rId3"/>
              </a:rPr>
              <a:t>http://www.eua.be/eua-funding-forum-bergamo.aspx</a:t>
            </a:r>
            <a:r>
              <a:rPr lang="nl-BE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740858"/>
            <a:ext cx="918051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49263">
              <a:spcAft>
                <a:spcPts val="1000"/>
              </a:spcAft>
              <a:buClr>
                <a:srgbClr val="332586"/>
              </a:buClr>
              <a:buSzPct val="100000"/>
              <a:buFont typeface="Arial" pitchFamily="34" charset="0"/>
              <a:buNone/>
              <a:defRPr/>
            </a:pPr>
            <a:r>
              <a:rPr lang="nl-BE" sz="2000" i="1" dirty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 Unicode MS"/>
              </a:rPr>
              <a:t>Strategies for sustainable funding of universities</a:t>
            </a:r>
            <a:endParaRPr lang="en-GB" sz="2000" i="1" dirty="0">
              <a:solidFill>
                <a:srgbClr val="003580"/>
              </a:solidFill>
              <a:latin typeface="Verdana" pitchFamily="34" charset="0"/>
              <a:ea typeface="ＭＳ Ｐゴシック" pitchFamily="34" charset="-128"/>
              <a:cs typeface="Arial Unicode MS"/>
            </a:endParaRPr>
          </a:p>
        </p:txBody>
      </p:sp>
      <p:pic>
        <p:nvPicPr>
          <p:cNvPr id="23558" name="Picture 3" descr="O:\Conferences\1. EUA\2014\Funding Forum\6. Website\6. Photo &amp; copyright\FundingForum_photos_03022014\Bergamo\Citt+á Alta_ph Dimitri Salv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60713"/>
            <a:ext cx="914400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O:\Conferences\1. EUA\2014\Funding Forum\6. Website\4. Logos\Logo_EUA_Funding_Forum_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731168"/>
            <a:ext cx="4332666" cy="1473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07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685800" y="123825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nl-BE" sz="4000" dirty="0" smtClean="0">
                <a:solidFill>
                  <a:srgbClr val="0070C0"/>
                </a:solidFill>
              </a:rPr>
              <a:t>Thank you for your attention!</a:t>
            </a:r>
            <a:endParaRPr lang="fr-FR" altLang="nl-BE" sz="4000" dirty="0" smtClean="0">
              <a:solidFill>
                <a:srgbClr val="0070C0"/>
              </a:solidFill>
            </a:endParaRPr>
          </a:p>
        </p:txBody>
      </p:sp>
      <p:sp>
        <p:nvSpPr>
          <p:cNvPr id="2560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898525" y="3141663"/>
            <a:ext cx="7346950" cy="2879725"/>
          </a:xfrm>
        </p:spPr>
        <p:txBody>
          <a:bodyPr/>
          <a:lstStyle/>
          <a:p>
            <a:pPr eaLnBrk="1" hangingPunct="1"/>
            <a:endParaRPr lang="fr-FR" altLang="nl-BE" sz="2400" dirty="0" smtClean="0"/>
          </a:p>
          <a:p>
            <a:r>
              <a:rPr lang="en-GB" altLang="nl-BE" sz="2400" dirty="0" smtClean="0">
                <a:solidFill>
                  <a:srgbClr val="004274"/>
                </a:solidFill>
              </a:rPr>
              <a:t>For further information, please contact</a:t>
            </a:r>
          </a:p>
          <a:p>
            <a:r>
              <a:rPr lang="en-GB" altLang="nl-BE" sz="2400" dirty="0" smtClean="0">
                <a:solidFill>
                  <a:srgbClr val="FF6600"/>
                </a:solidFill>
              </a:rPr>
              <a:t>thomas.estermann@eua.be</a:t>
            </a:r>
          </a:p>
          <a:p>
            <a:endParaRPr lang="en-GB" altLang="nl-BE" sz="1800" dirty="0" smtClean="0"/>
          </a:p>
          <a:p>
            <a:pPr eaLnBrk="1" hangingPunct="1"/>
            <a:r>
              <a:rPr lang="en-GB" altLang="nl-BE" sz="2400" dirty="0" smtClean="0">
                <a:solidFill>
                  <a:srgbClr val="004274"/>
                </a:solidFill>
              </a:rPr>
              <a:t>Follow on Twitter:</a:t>
            </a:r>
          </a:p>
          <a:p>
            <a:pPr eaLnBrk="1" hangingPunct="1"/>
            <a:r>
              <a:rPr lang="en-GB" altLang="nl-BE" sz="2400" dirty="0" smtClean="0">
                <a:solidFill>
                  <a:srgbClr val="004274"/>
                </a:solidFill>
              </a:rPr>
              <a:t>@</a:t>
            </a:r>
            <a:r>
              <a:rPr lang="en-GB" altLang="nl-BE" sz="2400" dirty="0" err="1" smtClean="0">
                <a:solidFill>
                  <a:srgbClr val="004274"/>
                </a:solidFill>
              </a:rPr>
              <a:t>thomasestermann</a:t>
            </a:r>
            <a:endParaRPr lang="en-GB" altLang="nl-BE" sz="2400" dirty="0" smtClean="0">
              <a:solidFill>
                <a:srgbClr val="004274"/>
              </a:solidFill>
            </a:endParaRPr>
          </a:p>
          <a:p>
            <a:pPr eaLnBrk="1" hangingPunct="1"/>
            <a:r>
              <a:rPr lang="nl-BE" altLang="nl-BE" sz="2400" dirty="0" smtClean="0">
                <a:solidFill>
                  <a:srgbClr val="004274"/>
                </a:solidFill>
              </a:rPr>
              <a:t>@euatweets</a:t>
            </a:r>
            <a:endParaRPr lang="en-GB" altLang="nl-BE" sz="2400" dirty="0" smtClean="0">
              <a:solidFill>
                <a:srgbClr val="004274"/>
              </a:solidFill>
            </a:endParaRPr>
          </a:p>
          <a:p>
            <a:pPr eaLnBrk="1" hangingPunct="1"/>
            <a:r>
              <a:rPr lang="fr-FR" altLang="nl-BE" sz="2400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857145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0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8012" cy="730250"/>
          </a:xfrm>
        </p:spPr>
        <p:txBody>
          <a:bodyPr/>
          <a:lstStyle/>
          <a:p>
            <a:pPr>
              <a:defRPr/>
            </a:pPr>
            <a:r>
              <a:rPr lang="nl-BE" dirty="0" smtClean="0">
                <a:solidFill>
                  <a:srgbClr val="FFC000"/>
                </a:solidFill>
              </a:rPr>
              <a:t/>
            </a:r>
            <a:br>
              <a:rPr lang="nl-BE" dirty="0" smtClean="0">
                <a:solidFill>
                  <a:srgbClr val="FFC000"/>
                </a:solidFill>
              </a:rPr>
            </a:br>
            <a:r>
              <a:rPr lang="nl-BE" dirty="0" smtClean="0">
                <a:solidFill>
                  <a:srgbClr val="FFC000"/>
                </a:solidFill>
              </a:rPr>
              <a:t/>
            </a:r>
            <a:br>
              <a:rPr lang="nl-BE" dirty="0" smtClean="0">
                <a:solidFill>
                  <a:srgbClr val="FFC000"/>
                </a:solidFill>
              </a:rPr>
            </a:br>
            <a:r>
              <a:rPr lang="nl-BE" kern="1200" dirty="0">
                <a:solidFill>
                  <a:srgbClr val="004274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850 members in 43 countries </a:t>
            </a:r>
            <a:endParaRPr lang="nl-BE" dirty="0" smtClean="0">
              <a:solidFill>
                <a:srgbClr val="004274"/>
              </a:solidFill>
            </a:endParaRPr>
          </a:p>
        </p:txBody>
      </p:sp>
      <p:pic>
        <p:nvPicPr>
          <p:cNvPr id="4099" name="Picture 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630363"/>
            <a:ext cx="7594600" cy="448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4110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1C2DDCF3-A07B-4EF4-83B0-34EEE02EE9AC}" type="slidenum">
              <a:rPr lang="en-GB" smtClean="0"/>
              <a:pPr>
                <a:defRPr/>
              </a:pPr>
              <a:t>4</a:t>
            </a:fld>
            <a:r>
              <a:rPr lang="en-GB" smtClean="0"/>
              <a:t>…</a:t>
            </a:r>
            <a:endParaRPr lang="en-GB"/>
          </a:p>
        </p:txBody>
      </p:sp>
      <p:sp>
        <p:nvSpPr>
          <p:cNvPr id="5123" name="Title 2"/>
          <p:cNvSpPr>
            <a:spLocks noGrp="1"/>
          </p:cNvSpPr>
          <p:nvPr>
            <p:ph type="title" idx="4294967295"/>
          </p:nvPr>
        </p:nvSpPr>
        <p:spPr>
          <a:xfrm>
            <a:off x="914400" y="9080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Structure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4294967295"/>
          </p:nvPr>
        </p:nvSpPr>
        <p:spPr>
          <a:xfrm>
            <a:off x="708025" y="2205038"/>
            <a:ext cx="8435975" cy="4248150"/>
          </a:xfrm>
        </p:spPr>
        <p:txBody>
          <a:bodyPr/>
          <a:lstStyle/>
          <a:p>
            <a:pPr marL="711200" indent="-711200">
              <a:spcBef>
                <a:spcPct val="0"/>
              </a:spcBef>
              <a:spcAft>
                <a:spcPts val="2600"/>
              </a:spcAft>
              <a:buClr>
                <a:srgbClr val="FFC000"/>
              </a:buClr>
              <a:buFont typeface="+mj-lt"/>
              <a:buAutoNum type="romanUcPeriod"/>
              <a:defRPr/>
            </a:pPr>
            <a:r>
              <a:rPr lang="fr-BE" sz="2500" dirty="0" err="1" smtClean="0">
                <a:solidFill>
                  <a:srgbClr val="004274"/>
                </a:solidFill>
              </a:rPr>
              <a:t>Why</a:t>
            </a:r>
            <a:r>
              <a:rPr lang="fr-BE" sz="2500" dirty="0" smtClean="0">
                <a:solidFill>
                  <a:srgbClr val="004274"/>
                </a:solidFill>
              </a:rPr>
              <a:t> </a:t>
            </a:r>
            <a:r>
              <a:rPr lang="fr-BE" sz="2500" dirty="0" err="1" smtClean="0">
                <a:solidFill>
                  <a:srgbClr val="004274"/>
                </a:solidFill>
              </a:rPr>
              <a:t>university</a:t>
            </a:r>
            <a:r>
              <a:rPr lang="fr-BE" sz="2500" dirty="0" smtClean="0">
                <a:solidFill>
                  <a:srgbClr val="004274"/>
                </a:solidFill>
              </a:rPr>
              <a:t> autonomy</a:t>
            </a:r>
          </a:p>
          <a:p>
            <a:pPr marL="711200" indent="-711200">
              <a:spcBef>
                <a:spcPct val="0"/>
              </a:spcBef>
              <a:spcAft>
                <a:spcPts val="1000"/>
              </a:spcAft>
              <a:buClr>
                <a:srgbClr val="FFC000"/>
              </a:buClr>
              <a:buFont typeface="+mj-lt"/>
              <a:buAutoNum type="romanUcPeriod"/>
              <a:defRPr/>
            </a:pPr>
            <a:r>
              <a:rPr lang="fr-BE" sz="2500" dirty="0" smtClean="0">
                <a:solidFill>
                  <a:srgbClr val="004274"/>
                </a:solidFill>
              </a:rPr>
              <a:t>The</a:t>
            </a:r>
            <a:r>
              <a:rPr lang="fr-BE" sz="2500" dirty="0" smtClean="0"/>
              <a:t> </a:t>
            </a:r>
            <a:r>
              <a:rPr lang="fr-BE" altLang="nl-BE" sz="24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state of </a:t>
            </a:r>
            <a:r>
              <a:rPr lang="fr-BE" altLang="nl-BE" sz="2400" kern="1200" dirty="0" err="1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university</a:t>
            </a:r>
            <a:r>
              <a:rPr lang="fr-BE" altLang="nl-BE" sz="24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 autonomy in Europe/Ireland: data – trends – </a:t>
            </a:r>
            <a:r>
              <a:rPr lang="fr-BE" altLang="nl-BE" sz="2400" kern="1200" dirty="0" err="1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scorecards</a:t>
            </a:r>
            <a:r>
              <a:rPr lang="fr-BE" altLang="nl-BE" sz="24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 </a:t>
            </a:r>
            <a:endParaRPr lang="en-GB" altLang="nl-BE" sz="2400" kern="1200" dirty="0" smtClean="0">
              <a:solidFill>
                <a:srgbClr val="003580"/>
              </a:solidFill>
              <a:latin typeface="Verdana" pitchFamily="34" charset="0"/>
              <a:ea typeface="ＭＳ Ｐゴシック" pitchFamily="34" charset="-128"/>
              <a:cs typeface="Arial" pitchFamily="34" charset="0"/>
            </a:endParaRPr>
          </a:p>
          <a:p>
            <a:pPr marL="711200" indent="725488"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v"/>
              <a:defRPr/>
            </a:pPr>
            <a:r>
              <a:rPr lang="en-GB" altLang="nl-BE" sz="2400" kern="1200" dirty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Staffing autonomy</a:t>
            </a:r>
          </a:p>
          <a:p>
            <a:pPr marL="711200" indent="725488"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v"/>
              <a:defRPr/>
            </a:pPr>
            <a:r>
              <a:rPr lang="en-GB" altLang="nl-BE" sz="2400" kern="1200" dirty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Financial autonomy</a:t>
            </a:r>
          </a:p>
          <a:p>
            <a:pPr marL="711200" indent="725488">
              <a:spcBef>
                <a:spcPct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v"/>
              <a:defRPr/>
            </a:pPr>
            <a:r>
              <a:rPr lang="en-GB" altLang="nl-BE" sz="24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Organisational autonomy</a:t>
            </a:r>
          </a:p>
          <a:p>
            <a:pPr marL="711200" indent="725488">
              <a:spcBef>
                <a:spcPct val="0"/>
              </a:spcBef>
              <a:spcAft>
                <a:spcPts val="2600"/>
              </a:spcAft>
              <a:buClr>
                <a:srgbClr val="FFC000"/>
              </a:buClr>
              <a:buFont typeface="Wingdings" pitchFamily="2" charset="2"/>
              <a:buChar char="v"/>
              <a:defRPr/>
            </a:pPr>
            <a:r>
              <a:rPr lang="en-GB" altLang="nl-BE" sz="2400" kern="1200" dirty="0" smtClean="0">
                <a:solidFill>
                  <a:srgbClr val="003580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rPr>
              <a:t>Academic autonomy</a:t>
            </a:r>
          </a:p>
        </p:txBody>
      </p:sp>
    </p:spTree>
    <p:extLst>
      <p:ext uri="{BB962C8B-B14F-4D97-AF65-F5344CB8AC3E}">
        <p14:creationId xmlns="" xmlns:p14="http://schemas.microsoft.com/office/powerpoint/2010/main" val="36322215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28625" y="1214438"/>
            <a:ext cx="8229600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76325" indent="-1076325" algn="just">
              <a:spcBef>
                <a:spcPct val="20000"/>
              </a:spcBef>
              <a:defRPr/>
            </a:pPr>
            <a:r>
              <a:rPr lang="en-GB" sz="2200" kern="0" dirty="0">
                <a:solidFill>
                  <a:srgbClr val="332586"/>
                </a:solidFill>
                <a:latin typeface="+mn-lt"/>
                <a:cs typeface="Arial" charset="0"/>
              </a:rPr>
              <a:t>    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n-US" sz="2000" kern="0" dirty="0">
              <a:solidFill>
                <a:srgbClr val="332586"/>
              </a:solidFill>
              <a:latin typeface="+mn-lt"/>
              <a:cs typeface="Arial" charset="0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1200"/>
              </a:spcAft>
              <a:buFontTx/>
              <a:buBlip>
                <a:blip r:embed="rId3"/>
              </a:buBlip>
              <a:defRPr/>
            </a:pPr>
            <a:r>
              <a:rPr lang="en-US" sz="2200" kern="0" dirty="0" smtClean="0">
                <a:solidFill>
                  <a:srgbClr val="004274"/>
                </a:solidFill>
                <a:latin typeface="+mn-lt"/>
                <a:cs typeface="Arial" charset="0"/>
              </a:rPr>
              <a:t>Positive correlations </a:t>
            </a:r>
            <a:r>
              <a:rPr lang="en-US" sz="2200" kern="0" dirty="0">
                <a:solidFill>
                  <a:srgbClr val="004274"/>
                </a:solidFill>
                <a:latin typeface="+mn-lt"/>
                <a:cs typeface="Arial" charset="0"/>
              </a:rPr>
              <a:t>exist between autonomy </a:t>
            </a:r>
            <a:r>
              <a:rPr lang="en-US" sz="2200" kern="0" dirty="0" smtClean="0">
                <a:solidFill>
                  <a:srgbClr val="004274"/>
                </a:solidFill>
                <a:latin typeface="+mn-lt"/>
                <a:cs typeface="Arial" charset="0"/>
              </a:rPr>
              <a:t>and:</a:t>
            </a:r>
            <a:endParaRPr lang="en-US" sz="2200" kern="0" dirty="0">
              <a:solidFill>
                <a:srgbClr val="004274"/>
              </a:solidFill>
              <a:latin typeface="+mn-lt"/>
              <a:cs typeface="Arial" charset="0"/>
            </a:endParaRP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Ø"/>
              <a:tabLst>
                <a:tab pos="892175" algn="l"/>
              </a:tabLst>
              <a:defRPr/>
            </a:pPr>
            <a:r>
              <a:rPr lang="en-GB" kern="0" dirty="0" smtClean="0">
                <a:solidFill>
                  <a:srgbClr val="004274"/>
                </a:solidFill>
                <a:latin typeface="+mn-lt"/>
              </a:rPr>
              <a:t>performance</a:t>
            </a:r>
            <a:endParaRPr lang="en-GB" kern="0" dirty="0">
              <a:solidFill>
                <a:srgbClr val="004274"/>
              </a:solidFill>
              <a:latin typeface="+mn-lt"/>
            </a:endParaRP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Ø"/>
              <a:tabLst>
                <a:tab pos="892175" algn="l"/>
              </a:tabLst>
              <a:defRPr/>
            </a:pPr>
            <a:r>
              <a:rPr lang="nl-BE" kern="0" dirty="0" smtClean="0">
                <a:solidFill>
                  <a:srgbClr val="004274"/>
                </a:solidFill>
                <a:latin typeface="+mn-lt"/>
              </a:rPr>
              <a:t>quality</a:t>
            </a:r>
            <a:endParaRPr lang="nl-BE" kern="0" dirty="0">
              <a:solidFill>
                <a:srgbClr val="004274"/>
              </a:solidFill>
              <a:latin typeface="+mn-lt"/>
            </a:endParaRP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Ø"/>
              <a:tabLst>
                <a:tab pos="892175" algn="l"/>
              </a:tabLst>
              <a:defRPr/>
            </a:pPr>
            <a:r>
              <a:rPr lang="nl-BE" kern="0" dirty="0">
                <a:solidFill>
                  <a:srgbClr val="004274"/>
                </a:solidFill>
                <a:latin typeface="+mn-lt"/>
              </a:rPr>
              <a:t>degrees of income </a:t>
            </a:r>
            <a:r>
              <a:rPr lang="nl-BE" kern="0" dirty="0" smtClean="0">
                <a:solidFill>
                  <a:srgbClr val="004274"/>
                </a:solidFill>
                <a:latin typeface="+mn-lt"/>
              </a:rPr>
              <a:t>diversification</a:t>
            </a:r>
            <a:endParaRPr lang="nl-BE" kern="0" dirty="0">
              <a:solidFill>
                <a:srgbClr val="004274"/>
              </a:solidFill>
              <a:latin typeface="+mn-lt"/>
            </a:endParaRP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Ø"/>
              <a:tabLst>
                <a:tab pos="892175" algn="l"/>
              </a:tabLst>
              <a:defRPr/>
            </a:pPr>
            <a:r>
              <a:rPr lang="nl-BE" kern="0" dirty="0" smtClean="0">
                <a:solidFill>
                  <a:srgbClr val="004274"/>
                </a:solidFill>
                <a:latin typeface="+mn-lt"/>
              </a:rPr>
              <a:t>internationalisation</a:t>
            </a:r>
            <a:endParaRPr lang="nl-BE" kern="0" dirty="0">
              <a:solidFill>
                <a:srgbClr val="004274"/>
              </a:solidFill>
              <a:latin typeface="+mn-lt"/>
            </a:endParaRP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Clr>
                <a:srgbClr val="FFC000"/>
              </a:buClr>
              <a:buFont typeface="Wingdings" pitchFamily="2" charset="2"/>
              <a:buChar char="Ø"/>
              <a:tabLst>
                <a:tab pos="892175" algn="l"/>
              </a:tabLst>
              <a:defRPr/>
            </a:pPr>
            <a:r>
              <a:rPr lang="nl-BE" kern="0" dirty="0">
                <a:solidFill>
                  <a:srgbClr val="004274"/>
                </a:solidFill>
                <a:latin typeface="+mn-lt"/>
              </a:rPr>
              <a:t>efficiency and effectiveness</a:t>
            </a:r>
          </a:p>
          <a:p>
            <a:pPr marL="342900" lvl="1" indent="-342900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  <a:defRPr/>
            </a:pPr>
            <a:r>
              <a:rPr lang="nl-BE" sz="2200" dirty="0">
                <a:solidFill>
                  <a:srgbClr val="004274"/>
                </a:solidFill>
                <a:latin typeface="+mn-lt"/>
                <a:cs typeface="Arial" charset="0"/>
              </a:rPr>
              <a:t>Institutional </a:t>
            </a:r>
            <a:r>
              <a:rPr lang="nl-BE" sz="2200" dirty="0" smtClean="0">
                <a:solidFill>
                  <a:srgbClr val="004274"/>
                </a:solidFill>
                <a:latin typeface="+mn-lt"/>
                <a:cs typeface="Arial" charset="0"/>
              </a:rPr>
              <a:t>autonomy:</a:t>
            </a:r>
            <a:endParaRPr lang="nl-BE" sz="2200" dirty="0">
              <a:solidFill>
                <a:srgbClr val="004274"/>
              </a:solidFill>
              <a:latin typeface="+mn-lt"/>
              <a:cs typeface="Arial" charset="0"/>
            </a:endParaRPr>
          </a:p>
          <a:p>
            <a:pPr marL="900113" lvl="2" indent="-542925" algn="just">
              <a:lnSpc>
                <a:spcPts val="2000"/>
              </a:lnSpc>
              <a:spcBef>
                <a:spcPts val="15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Wingdings" pitchFamily="2" charset="2"/>
              <a:buChar char="Ø"/>
              <a:defRPr/>
            </a:pPr>
            <a:r>
              <a:rPr lang="nl-BE" kern="0" dirty="0">
                <a:solidFill>
                  <a:srgbClr val="004274"/>
                </a:solidFill>
                <a:latin typeface="+mn-lt"/>
              </a:rPr>
              <a:t>allows universities to decide on strategic priorities according to their </a:t>
            </a:r>
            <a:r>
              <a:rPr lang="nl-BE" kern="0" dirty="0" smtClean="0">
                <a:solidFill>
                  <a:srgbClr val="004274"/>
                </a:solidFill>
                <a:latin typeface="+mn-lt"/>
              </a:rPr>
              <a:t>strengths;</a:t>
            </a:r>
            <a:endParaRPr lang="nl-BE" kern="0" dirty="0">
              <a:solidFill>
                <a:srgbClr val="004274"/>
              </a:solidFill>
              <a:latin typeface="+mn-lt"/>
            </a:endParaRPr>
          </a:p>
          <a:p>
            <a:pPr marL="900113" lvl="2" indent="-542925" algn="just">
              <a:lnSpc>
                <a:spcPts val="2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Wingdings" pitchFamily="2" charset="2"/>
              <a:buChar char="Ø"/>
              <a:defRPr/>
            </a:pPr>
            <a:r>
              <a:rPr lang="nl-BE" kern="0" dirty="0">
                <a:solidFill>
                  <a:srgbClr val="004274"/>
                </a:solidFill>
                <a:latin typeface="+mn-lt"/>
              </a:rPr>
              <a:t>does not </a:t>
            </a:r>
            <a:r>
              <a:rPr lang="nl-BE" kern="0" dirty="0" smtClean="0">
                <a:solidFill>
                  <a:srgbClr val="004274"/>
                </a:solidFill>
                <a:latin typeface="+mn-lt"/>
              </a:rPr>
              <a:t>automatically </a:t>
            </a:r>
            <a:r>
              <a:rPr lang="nl-BE" kern="0" dirty="0">
                <a:solidFill>
                  <a:srgbClr val="004274"/>
                </a:solidFill>
                <a:latin typeface="+mn-lt"/>
              </a:rPr>
              <a:t>lead to better performance, but it is an important prerequisite.</a:t>
            </a:r>
          </a:p>
          <a:p>
            <a:pPr marL="892175" lvl="1" indent="-534988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2175" algn="l"/>
              </a:tabLst>
              <a:defRPr/>
            </a:pPr>
            <a:endParaRPr lang="nl-BE" dirty="0">
              <a:latin typeface="Arial" charset="0"/>
              <a:cs typeface="Arial" charset="0"/>
            </a:endParaRPr>
          </a:p>
          <a:p>
            <a:pPr marL="892175" lvl="1" indent="-534988">
              <a:spcBef>
                <a:spcPct val="20000"/>
              </a:spcBef>
              <a:buFont typeface="Wingdings" pitchFamily="2" charset="2"/>
              <a:buChar char="Ø"/>
              <a:tabLst>
                <a:tab pos="892175" algn="l"/>
              </a:tabLst>
              <a:defRPr/>
            </a:pPr>
            <a:endParaRPr lang="nl-BE" dirty="0">
              <a:latin typeface="+mn-lt"/>
              <a:cs typeface="Arial" charset="0"/>
            </a:endParaRP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Why university autonomy?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BC27A392-96F4-48B1-9C5E-DD9976BEC894}" type="slidenum">
              <a:rPr lang="en-GB" smtClean="0"/>
              <a:pPr>
                <a:defRPr/>
              </a:pPr>
              <a:t>5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3126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Challenges</a:t>
            </a:r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5370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</a:pPr>
            <a:r>
              <a:rPr lang="en-US" altLang="nl-BE" sz="2200" dirty="0" smtClean="0">
                <a:solidFill>
                  <a:srgbClr val="004274"/>
                </a:solidFill>
              </a:rPr>
              <a:t>Institutional autonomy: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is a complex concept that consists of various interconnected elements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is contingent on the diverse cultural, political, legal and historical backgrounds of Europe’s HE systems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cannot be measured objectively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There are diverse systems, even within countries</a:t>
            </a:r>
          </a:p>
          <a:p>
            <a:pPr lvl="2">
              <a:spcBef>
                <a:spcPct val="0"/>
              </a:spcBef>
              <a:spcAft>
                <a:spcPts val="18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There is not just one model – context is very important</a:t>
            </a:r>
          </a:p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</a:pPr>
            <a:r>
              <a:rPr lang="en-US" altLang="nl-BE" sz="2200" dirty="0" smtClean="0">
                <a:solidFill>
                  <a:srgbClr val="004274"/>
                </a:solidFill>
              </a:rPr>
              <a:t>The Autonomy Scorecard: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nl-BE" altLang="nl-BE" sz="1700" dirty="0" smtClean="0">
                <a:solidFill>
                  <a:srgbClr val="004274"/>
                </a:solidFill>
              </a:rPr>
              <a:t>had to take into account constantly changing legislative frameworks and at times contradictory policy developments</a:t>
            </a:r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</a:pPr>
            <a:r>
              <a:rPr lang="en-US" altLang="nl-BE" sz="1700" dirty="0" smtClean="0">
                <a:solidFill>
                  <a:srgbClr val="004274"/>
                </a:solidFill>
              </a:rPr>
              <a:t>had to simplify complex situations</a:t>
            </a:r>
            <a:endParaRPr lang="nl-BE" altLang="nl-BE" sz="1700" dirty="0" smtClean="0">
              <a:solidFill>
                <a:srgbClr val="004274"/>
              </a:solidFill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§"/>
            </a:pPr>
            <a:endParaRPr lang="nl-BE" altLang="nl-BE" sz="2000" dirty="0" smtClean="0"/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Tx/>
              <a:buNone/>
            </a:pPr>
            <a:endParaRPr lang="en-GB" altLang="nl-BE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F5FE1282-738C-470E-B66F-00E6F2B6D516}" type="slidenum">
              <a:rPr lang="en-GB" smtClean="0"/>
              <a:pPr>
                <a:defRPr/>
              </a:pPr>
              <a:t>6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981988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Methodology of the Autonomy Scorecard</a:t>
            </a:r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424815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defRPr/>
            </a:pPr>
            <a:r>
              <a:rPr lang="en-US" sz="2200" dirty="0" smtClean="0">
                <a:solidFill>
                  <a:srgbClr val="004274"/>
                </a:solidFill>
              </a:rPr>
              <a:t>The </a:t>
            </a:r>
            <a:r>
              <a:rPr lang="en-US" sz="2200" b="1" dirty="0" smtClean="0">
                <a:solidFill>
                  <a:srgbClr val="004274"/>
                </a:solidFill>
              </a:rPr>
              <a:t>scoring</a:t>
            </a:r>
            <a:r>
              <a:rPr lang="en-US" sz="2200" dirty="0" smtClean="0">
                <a:solidFill>
                  <a:srgbClr val="004274"/>
                </a:solidFill>
              </a:rPr>
              <a:t> system:</a:t>
            </a:r>
          </a:p>
          <a:p>
            <a:pPr marL="987425" lvl="2" indent="-276225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  <a:defRPr/>
            </a:pPr>
            <a:r>
              <a:rPr lang="nl-BE" sz="2000" dirty="0" smtClean="0">
                <a:solidFill>
                  <a:srgbClr val="004274"/>
                </a:solidFill>
              </a:rPr>
              <a:t>is based on deductions </a:t>
            </a:r>
            <a:r>
              <a:rPr lang="en-US" sz="2000" dirty="0" smtClean="0">
                <a:solidFill>
                  <a:srgbClr val="004274"/>
                </a:solidFill>
              </a:rPr>
              <a:t>→</a:t>
            </a:r>
            <a:r>
              <a:rPr lang="nl-BE" sz="2000" dirty="0" smtClean="0">
                <a:solidFill>
                  <a:srgbClr val="004274"/>
                </a:solidFill>
              </a:rPr>
              <a:t> restrictions on institutional autonomy are assigned a deduction value based on how restrictive a particular regulation is seen to be;</a:t>
            </a:r>
          </a:p>
          <a:p>
            <a:pPr marL="987425" lvl="2" indent="-276225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  <a:defRPr/>
            </a:pPr>
            <a:r>
              <a:rPr lang="nl-BE" sz="2000" dirty="0" smtClean="0">
                <a:solidFill>
                  <a:srgbClr val="004274"/>
                </a:solidFill>
              </a:rPr>
              <a:t>produces percentage scores for each indicator;</a:t>
            </a:r>
          </a:p>
          <a:p>
            <a:pPr marL="987425" lvl="2" indent="-276225"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Ø"/>
              <a:defRPr/>
            </a:pPr>
            <a:r>
              <a:rPr lang="nl-BE" sz="2000" dirty="0" smtClean="0">
                <a:solidFill>
                  <a:srgbClr val="004274"/>
                </a:solidFill>
              </a:rPr>
              <a:t>calculates the score for one autonomy dimension as an average of the scores for all indicators making up that dimension.</a:t>
            </a:r>
          </a:p>
          <a:p>
            <a:pPr>
              <a:spcBef>
                <a:spcPct val="0"/>
              </a:spcBef>
              <a:spcAft>
                <a:spcPts val="800"/>
              </a:spcAft>
              <a:buClr>
                <a:srgbClr val="FFC000"/>
              </a:buClr>
              <a:defRPr/>
            </a:pPr>
            <a:endParaRPr lang="nl-BE" sz="1700" dirty="0" smtClean="0"/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 typeface="Wingdings" pitchFamily="2" charset="2"/>
              <a:buChar char="§"/>
              <a:defRPr/>
            </a:pPr>
            <a:endParaRPr lang="nl-BE" sz="2000" dirty="0" smtClean="0"/>
          </a:p>
          <a:p>
            <a:pPr lvl="2">
              <a:spcBef>
                <a:spcPct val="0"/>
              </a:spcBef>
              <a:spcAft>
                <a:spcPts val="1200"/>
              </a:spcAft>
              <a:buClr>
                <a:srgbClr val="FFC000"/>
              </a:buClr>
              <a:buFontTx/>
              <a:buNone/>
              <a:defRPr/>
            </a:pP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C9680FCD-CA15-48CB-A52E-A301E656DF8A}" type="slidenum">
              <a:rPr lang="en-GB" smtClean="0"/>
              <a:pPr>
                <a:defRPr/>
              </a:pPr>
              <a:t>7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89208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251520" y="1268760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468313" y="6454775"/>
            <a:ext cx="8207375" cy="2873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…</a:t>
            </a:r>
            <a:fld id="{84254E90-C9D2-4BA3-BC77-D354C5794A02}" type="slidenum">
              <a:rPr lang="en-GB" smtClean="0"/>
              <a:pPr>
                <a:defRPr/>
              </a:pPr>
              <a:t>8</a:t>
            </a:fld>
            <a:r>
              <a:rPr lang="en-GB" smtClean="0"/>
              <a:t>…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768145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36625"/>
          </a:xfrm>
        </p:spPr>
        <p:txBody>
          <a:bodyPr/>
          <a:lstStyle/>
          <a:p>
            <a:r>
              <a:rPr lang="en-GB" altLang="nl-BE" dirty="0" smtClean="0">
                <a:solidFill>
                  <a:srgbClr val="0070C0"/>
                </a:solidFill>
              </a:rPr>
              <a:t>Staffing autonomy - trends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323850" y="2060575"/>
            <a:ext cx="8496300" cy="424815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Blip>
                <a:blip r:embed="rId3"/>
              </a:buBlip>
            </a:pPr>
            <a:r>
              <a:rPr lang="ko-KR" altLang="en-US" sz="2000" b="1" u="sng" dirty="0" smtClean="0">
                <a:solidFill>
                  <a:srgbClr val="004274"/>
                </a:solidFill>
                <a:ea typeface="Gulim" pitchFamily="34" charset="-127"/>
              </a:rPr>
              <a:t>Recruitment procedures</a:t>
            </a: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 are less prescribed than before.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Blip>
                <a:blip r:embed="rId3"/>
              </a:buBlip>
            </a:pP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In most systems, restrictions still apply to </a:t>
            </a:r>
            <a:r>
              <a:rPr lang="ko-KR" altLang="en-US" sz="2000" b="1" u="sng" dirty="0" smtClean="0">
                <a:solidFill>
                  <a:srgbClr val="004274"/>
                </a:solidFill>
                <a:ea typeface="Gulim" pitchFamily="34" charset="-127"/>
              </a:rPr>
              <a:t>staff salaries</a:t>
            </a: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, although these are less likely to be due to the civil servant status of university staff.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Blip>
                <a:blip r:embed="rId3"/>
              </a:buBlip>
            </a:pPr>
            <a:r>
              <a:rPr lang="ko-KR" altLang="en-US" sz="2000" b="1" u="sng" dirty="0" smtClean="0">
                <a:solidFill>
                  <a:srgbClr val="004274"/>
                </a:solidFill>
                <a:ea typeface="Gulim" pitchFamily="34" charset="-127"/>
              </a:rPr>
              <a:t>Staff dismissals</a:t>
            </a: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 and </a:t>
            </a:r>
            <a:r>
              <a:rPr lang="ko-KR" altLang="en-US" sz="2000" b="1" u="sng" dirty="0" smtClean="0">
                <a:solidFill>
                  <a:srgbClr val="004274"/>
                </a:solidFill>
                <a:ea typeface="Gulim" pitchFamily="34" charset="-127"/>
              </a:rPr>
              <a:t>promotions</a:t>
            </a: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 remain restricted in more than half of the systems studied.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FFC000"/>
              </a:buClr>
              <a:buSzPct val="100000"/>
              <a:buFont typeface="Wingdings" pitchFamily="2" charset="2"/>
              <a:buBlip>
                <a:blip r:embed="rId3"/>
              </a:buBlip>
            </a:pP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The </a:t>
            </a:r>
            <a:r>
              <a:rPr lang="ko-KR" altLang="en-US" sz="2000" b="1" u="sng" dirty="0" smtClean="0">
                <a:solidFill>
                  <a:srgbClr val="004274"/>
                </a:solidFill>
                <a:ea typeface="Gulim" pitchFamily="34" charset="-127"/>
              </a:rPr>
              <a:t>financial crisis</a:t>
            </a:r>
            <a:r>
              <a:rPr lang="ko-KR" altLang="en-US" sz="2000" b="1" dirty="0" smtClean="0">
                <a:solidFill>
                  <a:srgbClr val="004274"/>
                </a:solidFill>
                <a:ea typeface="Gulim" pitchFamily="34" charset="-127"/>
              </a:rPr>
              <a:t> </a:t>
            </a:r>
            <a:r>
              <a:rPr lang="ko-KR" altLang="en-US" sz="2000" dirty="0" smtClean="0">
                <a:solidFill>
                  <a:srgbClr val="004274"/>
                </a:solidFill>
                <a:ea typeface="Gulim" pitchFamily="34" charset="-127"/>
              </a:rPr>
              <a:t>has affected staffing policies </a:t>
            </a:r>
            <a:r>
              <a:rPr lang="nl-BE" altLang="ko-KR" sz="2000" dirty="0" smtClean="0">
                <a:solidFill>
                  <a:srgbClr val="004274"/>
                </a:solidFill>
                <a:ea typeface="Gulim" pitchFamily="34" charset="-127"/>
              </a:rPr>
              <a:t>in some countries.</a:t>
            </a:r>
            <a:endParaRPr lang="ko-KR" altLang="en-US" sz="2000" dirty="0" smtClean="0">
              <a:solidFill>
                <a:srgbClr val="004274"/>
              </a:solidFill>
              <a:ea typeface="Gulim" pitchFamily="34" charset="-127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FontTx/>
              <a:buNone/>
            </a:pPr>
            <a:endParaRPr lang="ko-KR" altLang="en-US" sz="1000" dirty="0" smtClean="0">
              <a:ea typeface="Gulim" pitchFamily="34" charset="-127"/>
            </a:endParaRPr>
          </a:p>
          <a:p>
            <a:pPr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ko-KR" altLang="en-US" sz="2000" dirty="0" smtClean="0">
                <a:solidFill>
                  <a:srgbClr val="C00000"/>
                </a:solidFill>
                <a:ea typeface="Gulim" pitchFamily="34" charset="-127"/>
              </a:rPr>
              <a:t>	</a:t>
            </a:r>
          </a:p>
          <a:p>
            <a:pPr>
              <a:spcBef>
                <a:spcPct val="0"/>
              </a:spcBef>
              <a:buFontTx/>
              <a:buNone/>
            </a:pPr>
            <a:endParaRPr lang="ko-KR" altLang="en-US" sz="2000" dirty="0" smtClean="0">
              <a:solidFill>
                <a:srgbClr val="C00000"/>
              </a:solidFill>
              <a:ea typeface="Gulim" pitchFamily="34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5096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rebuchet MS"/>
        <a:ea typeface=""/>
        <a:cs typeface="Arial Unicode MS"/>
      </a:majorFont>
      <a:minorFont>
        <a:latin typeface="Verdana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332586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332586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</TotalTime>
  <Words>2077</Words>
  <Application>Microsoft Office PowerPoint</Application>
  <PresentationFormat>On-screen Show (4:3)</PresentationFormat>
  <Paragraphs>272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1_Office Theme</vt:lpstr>
      <vt:lpstr>Slide 1</vt:lpstr>
      <vt:lpstr>Slide 2</vt:lpstr>
      <vt:lpstr>  850 members in 43 countries </vt:lpstr>
      <vt:lpstr>Structure</vt:lpstr>
      <vt:lpstr>Why university autonomy?</vt:lpstr>
      <vt:lpstr>Challenges</vt:lpstr>
      <vt:lpstr>Methodology of the Autonomy Scorecard</vt:lpstr>
      <vt:lpstr>Slide 8</vt:lpstr>
      <vt:lpstr>Staffing autonomy - trends</vt:lpstr>
      <vt:lpstr>Staffing autonomy – the scorecard</vt:lpstr>
      <vt:lpstr>Staffing autonomy issues now</vt:lpstr>
      <vt:lpstr>Staffing autonomy 2014</vt:lpstr>
      <vt:lpstr>Financial autonomy – trends</vt:lpstr>
      <vt:lpstr>Financial autonomy – the scorecard 2012</vt:lpstr>
      <vt:lpstr>Financial autonomy issues now</vt:lpstr>
      <vt:lpstr>Financial autonomy 2014</vt:lpstr>
      <vt:lpstr>Organisational autonomy - trends</vt:lpstr>
      <vt:lpstr>Organisational autonomy – the scorecard 2012</vt:lpstr>
      <vt:lpstr>Organisational autonomy issues 2014</vt:lpstr>
      <vt:lpstr>Organisational autonomy 2014</vt:lpstr>
      <vt:lpstr>Academic autonomy - trends</vt:lpstr>
      <vt:lpstr>Academic autonomy – the scorecard 2014</vt:lpstr>
      <vt:lpstr>Slide 23</vt:lpstr>
      <vt:lpstr>Other autonomy issues 2014</vt:lpstr>
      <vt:lpstr>Other autonomy issues II</vt:lpstr>
      <vt:lpstr> 9-10 October 2014, Bergamo, Italy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Enora Pruvot</cp:lastModifiedBy>
  <cp:revision>500</cp:revision>
  <cp:lastPrinted>2014-06-03T15:20:31Z</cp:lastPrinted>
  <dcterms:modified xsi:type="dcterms:W3CDTF">2014-09-12T09:55:48Z</dcterms:modified>
</cp:coreProperties>
</file>