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14"/>
  </p:notesMasterIdLst>
  <p:handoutMasterIdLst>
    <p:handoutMasterId r:id="rId15"/>
  </p:handoutMasterIdLst>
  <p:sldIdLst>
    <p:sldId id="441" r:id="rId2"/>
    <p:sldId id="394" r:id="rId3"/>
    <p:sldId id="442" r:id="rId4"/>
    <p:sldId id="456" r:id="rId5"/>
    <p:sldId id="396" r:id="rId6"/>
    <p:sldId id="455" r:id="rId7"/>
    <p:sldId id="444" r:id="rId8"/>
    <p:sldId id="474" r:id="rId9"/>
    <p:sldId id="475" r:id="rId10"/>
    <p:sldId id="458" r:id="rId11"/>
    <p:sldId id="473" r:id="rId12"/>
    <p:sldId id="472" r:id="rId13"/>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FFD200"/>
    <a:srgbClr val="999999"/>
    <a:srgbClr val="C0C0C0"/>
    <a:srgbClr val="F0F0F0"/>
    <a:srgbClr val="646464"/>
    <a:srgbClr val="2C973E"/>
    <a:srgbClr val="95CB89"/>
    <a:srgbClr val="7FD1D6"/>
    <a:srgbClr val="00A3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441" autoAdjust="0"/>
    <p:restoredTop sz="97513" autoAdjust="0"/>
  </p:normalViewPr>
  <p:slideViewPr>
    <p:cSldViewPr snapToGrid="0" snapToObjects="1" showGuides="1">
      <p:cViewPr>
        <p:scale>
          <a:sx n="100" d="100"/>
          <a:sy n="100" d="100"/>
        </p:scale>
        <p:origin x="-930" y="72"/>
      </p:cViewPr>
      <p:guideLst>
        <p:guide orient="horz" pos="178"/>
        <p:guide orient="horz" pos="906"/>
        <p:guide orient="horz" pos="3863"/>
        <p:guide pos="293"/>
        <p:guide pos="5476"/>
        <p:guide pos="2931"/>
        <p:guide pos="1436"/>
        <p:guide/>
        <p:guide pos="4178"/>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p:scale>
          <a:sx n="84" d="100"/>
          <a:sy n="84" d="100"/>
        </p:scale>
        <p:origin x="-2088" y="1836"/>
      </p:cViewPr>
      <p:guideLst>
        <p:guide orient="horz" pos="2949"/>
        <p:guide pos="223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6616" tIns="48308" rIns="96616" bIns="48308" rtlCol="0"/>
          <a:lstStyle>
            <a:lvl1pPr algn="l">
              <a:defRPr sz="1300"/>
            </a:lvl1pPr>
          </a:lstStyle>
          <a:p>
            <a:endParaRPr lang="en-GB" dirty="0"/>
          </a:p>
        </p:txBody>
      </p:sp>
      <p:sp>
        <p:nvSpPr>
          <p:cNvPr id="3" name="Date Placeholder 2"/>
          <p:cNvSpPr>
            <a:spLocks noGrp="1"/>
          </p:cNvSpPr>
          <p:nvPr>
            <p:ph type="dt" sz="quarter" idx="1"/>
          </p:nvPr>
        </p:nvSpPr>
        <p:spPr>
          <a:xfrm>
            <a:off x="4008705" y="0"/>
            <a:ext cx="3066733" cy="468154"/>
          </a:xfrm>
          <a:prstGeom prst="rect">
            <a:avLst/>
          </a:prstGeom>
        </p:spPr>
        <p:txBody>
          <a:bodyPr vert="horz" lIns="96616" tIns="48308" rIns="96616" bIns="48308" rtlCol="0"/>
          <a:lstStyle>
            <a:lvl1pPr algn="r">
              <a:defRPr sz="1300"/>
            </a:lvl1pPr>
          </a:lstStyle>
          <a:p>
            <a:fld id="{75A85089-C692-4DEA-AC49-04CF34D4FE14}" type="datetimeFigureOut">
              <a:rPr lang="en-GB" smtClean="0"/>
              <a:pPr/>
              <a:t>26/09/2014</a:t>
            </a:fld>
            <a:endParaRPr lang="en-GB" dirty="0"/>
          </a:p>
        </p:txBody>
      </p:sp>
      <p:sp>
        <p:nvSpPr>
          <p:cNvPr id="4" name="Footer Placeholder 3"/>
          <p:cNvSpPr>
            <a:spLocks noGrp="1"/>
          </p:cNvSpPr>
          <p:nvPr>
            <p:ph type="ftr" sz="quarter" idx="2"/>
          </p:nvPr>
        </p:nvSpPr>
        <p:spPr>
          <a:xfrm>
            <a:off x="0" y="8893297"/>
            <a:ext cx="3066733" cy="468154"/>
          </a:xfrm>
          <a:prstGeom prst="rect">
            <a:avLst/>
          </a:prstGeom>
        </p:spPr>
        <p:txBody>
          <a:bodyPr vert="horz" lIns="96616" tIns="48308" rIns="96616" bIns="48308" rtlCol="0" anchor="b"/>
          <a:lstStyle>
            <a:lvl1pPr algn="l">
              <a:defRPr sz="1300"/>
            </a:lvl1pPr>
          </a:lstStyle>
          <a:p>
            <a:endParaRPr lang="en-GB" dirty="0"/>
          </a:p>
        </p:txBody>
      </p:sp>
      <p:sp>
        <p:nvSpPr>
          <p:cNvPr id="5" name="Slide Number Placeholder 4"/>
          <p:cNvSpPr>
            <a:spLocks noGrp="1"/>
          </p:cNvSpPr>
          <p:nvPr>
            <p:ph type="sldNum" sz="quarter" idx="3"/>
          </p:nvPr>
        </p:nvSpPr>
        <p:spPr>
          <a:xfrm>
            <a:off x="4008705" y="8893297"/>
            <a:ext cx="3066733" cy="468154"/>
          </a:xfrm>
          <a:prstGeom prst="rect">
            <a:avLst/>
          </a:prstGeom>
        </p:spPr>
        <p:txBody>
          <a:bodyPr vert="horz" lIns="96616" tIns="48308" rIns="96616" bIns="48308" rtlCol="0" anchor="b"/>
          <a:lstStyle>
            <a:lvl1pPr algn="r">
              <a:defRPr sz="1300"/>
            </a:lvl1pPr>
          </a:lstStyle>
          <a:p>
            <a:fld id="{D3A5C721-4BB5-4DB6-AD65-4BA2A62B05B6}" type="slidenum">
              <a:rPr lang="en-GB" smtClean="0"/>
              <a:pPr/>
              <a:t>‹#›</a:t>
            </a:fld>
            <a:endParaRPr lang="en-GB" dirty="0"/>
          </a:p>
        </p:txBody>
      </p:sp>
    </p:spTree>
    <p:extLst>
      <p:ext uri="{BB962C8B-B14F-4D97-AF65-F5344CB8AC3E}">
        <p14:creationId xmlns:p14="http://schemas.microsoft.com/office/powerpoint/2010/main" val="1991632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6616" tIns="48308" rIns="96616" bIns="48308" rtlCol="0"/>
          <a:lstStyle>
            <a:lvl1pPr algn="l">
              <a:defRPr sz="1300"/>
            </a:lvl1pPr>
          </a:lstStyle>
          <a:p>
            <a:endParaRPr lang="en-GB" dirty="0"/>
          </a:p>
        </p:txBody>
      </p:sp>
      <p:sp>
        <p:nvSpPr>
          <p:cNvPr id="3" name="Date Placeholder 2"/>
          <p:cNvSpPr>
            <a:spLocks noGrp="1"/>
          </p:cNvSpPr>
          <p:nvPr>
            <p:ph type="dt" idx="1"/>
          </p:nvPr>
        </p:nvSpPr>
        <p:spPr>
          <a:xfrm>
            <a:off x="4008705" y="0"/>
            <a:ext cx="3066733" cy="468154"/>
          </a:xfrm>
          <a:prstGeom prst="rect">
            <a:avLst/>
          </a:prstGeom>
        </p:spPr>
        <p:txBody>
          <a:bodyPr vert="horz" lIns="96616" tIns="48308" rIns="96616" bIns="48308" rtlCol="0"/>
          <a:lstStyle>
            <a:lvl1pPr algn="r">
              <a:defRPr sz="1300"/>
            </a:lvl1pPr>
          </a:lstStyle>
          <a:p>
            <a:fld id="{8045EBA9-A28D-4849-BFEA-AA04F6A21B63}" type="datetimeFigureOut">
              <a:rPr lang="en-GB" smtClean="0"/>
              <a:pPr/>
              <a:t>26/09/2014</a:t>
            </a:fld>
            <a:endParaRPr lang="en-GB" dirty="0"/>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6616" tIns="48308" rIns="96616" bIns="48308" rtlCol="0" anchor="ctr"/>
          <a:lstStyle/>
          <a:p>
            <a:endParaRPr lang="en-GB" dirty="0"/>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6616" tIns="48308" rIns="96616" bIns="483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93297"/>
            <a:ext cx="3066733" cy="468154"/>
          </a:xfrm>
          <a:prstGeom prst="rect">
            <a:avLst/>
          </a:prstGeom>
        </p:spPr>
        <p:txBody>
          <a:bodyPr vert="horz" lIns="96616" tIns="48308" rIns="96616" bIns="48308" rtlCol="0" anchor="b"/>
          <a:lstStyle>
            <a:lvl1pPr algn="l">
              <a:defRPr sz="1300"/>
            </a:lvl1pPr>
          </a:lstStyle>
          <a:p>
            <a:endParaRPr lang="en-GB" dirty="0"/>
          </a:p>
        </p:txBody>
      </p:sp>
      <p:sp>
        <p:nvSpPr>
          <p:cNvPr id="7" name="Slide Number Placeholder 6"/>
          <p:cNvSpPr>
            <a:spLocks noGrp="1"/>
          </p:cNvSpPr>
          <p:nvPr>
            <p:ph type="sldNum" sz="quarter" idx="5"/>
          </p:nvPr>
        </p:nvSpPr>
        <p:spPr>
          <a:xfrm>
            <a:off x="4008705" y="8893297"/>
            <a:ext cx="3066733" cy="468154"/>
          </a:xfrm>
          <a:prstGeom prst="rect">
            <a:avLst/>
          </a:prstGeom>
        </p:spPr>
        <p:txBody>
          <a:bodyPr vert="horz" lIns="96616" tIns="48308" rIns="96616" bIns="48308" rtlCol="0" anchor="b"/>
          <a:lstStyle>
            <a:lvl1pPr algn="r">
              <a:defRPr sz="1300"/>
            </a:lvl1pPr>
          </a:lstStyle>
          <a:p>
            <a:fld id="{5B43D19E-BFDB-4C92-8EDD-32EDDA8F41DF}" type="slidenum">
              <a:rPr lang="en-GB" smtClean="0"/>
              <a:pPr/>
              <a:t>‹#›</a:t>
            </a:fld>
            <a:endParaRPr lang="en-GB" dirty="0"/>
          </a:p>
        </p:txBody>
      </p:sp>
    </p:spTree>
    <p:extLst>
      <p:ext uri="{BB962C8B-B14F-4D97-AF65-F5344CB8AC3E}">
        <p14:creationId xmlns:p14="http://schemas.microsoft.com/office/powerpoint/2010/main" val="1606270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2050" name="Picture 2" descr="C:\Users\reena.v\Documents\RNA\pictures\office 1\Picure3.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3200" t="6450" r="4492" b="1111"/>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userDrawn="1"/>
        </p:nvPicPr>
        <p:blipFill>
          <a:blip r:embed="rId3" cstate="screen">
            <a:lum/>
            <a:extLst>
              <a:ext uri="{28A0092B-C50C-407E-A947-70E740481C1C}">
                <a14:useLocalDpi xmlns:a14="http://schemas.microsoft.com/office/drawing/2010/main"/>
              </a:ext>
            </a:extLst>
          </a:blip>
          <a:srcRect/>
          <a:stretch>
            <a:fillRect/>
          </a:stretch>
        </p:blipFill>
        <p:spPr bwMode="gray">
          <a:xfrm>
            <a:off x="2273250" y="5748934"/>
            <a:ext cx="983483" cy="745200"/>
          </a:xfrm>
          <a:prstGeom prst="rect">
            <a:avLst/>
          </a:prstGeom>
          <a:noFill/>
          <a:ln w="9525">
            <a:noFill/>
            <a:miter lim="800000"/>
            <a:headEnd/>
            <a:tailEnd/>
          </a:ln>
          <a:effectLst/>
        </p:spPr>
      </p:pic>
      <p:sp>
        <p:nvSpPr>
          <p:cNvPr id="2" name="Title 1"/>
          <p:cNvSpPr>
            <a:spLocks noGrp="1"/>
          </p:cNvSpPr>
          <p:nvPr>
            <p:ph type="ctrTitle"/>
          </p:nvPr>
        </p:nvSpPr>
        <p:spPr>
          <a:xfrm>
            <a:off x="2282560" y="757504"/>
            <a:ext cx="5490000" cy="860400"/>
          </a:xfrm>
        </p:spPr>
        <p:txBody>
          <a:bodyPr/>
          <a:lstStyle>
            <a:lvl1pPr>
              <a:defRPr>
                <a:solidFill>
                  <a:srgbClr val="808080"/>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2282560" y="1753200"/>
            <a:ext cx="5490000" cy="968400"/>
          </a:xfrm>
        </p:spPr>
        <p:txBody>
          <a:bodyPr/>
          <a:lstStyle>
            <a:lvl1pPr marL="0" indent="0" algn="l">
              <a:buNone/>
              <a:defRPr sz="2000">
                <a:solidFill>
                  <a:srgbClr val="808080"/>
                </a:solidFill>
              </a:defRPr>
            </a:lvl1pPr>
            <a:lvl2pPr marL="0" indent="0" algn="l">
              <a:buNone/>
              <a:defRPr sz="1600">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grpSp>
        <p:nvGrpSpPr>
          <p:cNvPr id="7" name="Group 6"/>
          <p:cNvGrpSpPr/>
          <p:nvPr userDrawn="1"/>
        </p:nvGrpSpPr>
        <p:grpSpPr>
          <a:xfrm>
            <a:off x="0" y="2403072"/>
            <a:ext cx="9144000" cy="3347943"/>
            <a:chOff x="0" y="2403072"/>
            <a:chExt cx="9144000" cy="3347943"/>
          </a:xfrm>
        </p:grpSpPr>
        <p:sp>
          <p:nvSpPr>
            <p:cNvPr id="13" name="Freeform 8"/>
            <p:cNvSpPr>
              <a:spLocks/>
            </p:cNvSpPr>
            <p:nvPr userDrawn="1"/>
          </p:nvSpPr>
          <p:spPr bwMode="gray">
            <a:xfrm>
              <a:off x="2279115" y="2403072"/>
              <a:ext cx="6864885" cy="2493085"/>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rgbClr val="FFD2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pic>
          <p:nvPicPr>
            <p:cNvPr id="14" name="Picture 3"/>
            <p:cNvPicPr>
              <a:picLocks noChangeAspect="1" noChangeArrowheads="1"/>
            </p:cNvPicPr>
            <p:nvPr userDrawn="1"/>
          </p:nvPicPr>
          <p:blipFill>
            <a:blip r:embed="rId4" cstate="screen">
              <a:lum/>
              <a:extLst>
                <a:ext uri="{28A0092B-C50C-407E-A947-70E740481C1C}">
                  <a14:useLocalDpi xmlns:a14="http://schemas.microsoft.com/office/drawing/2010/main"/>
                </a:ext>
              </a:extLst>
            </a:blip>
            <a:srcRect/>
            <a:stretch>
              <a:fillRect/>
            </a:stretch>
          </p:blipFill>
          <p:spPr bwMode="auto">
            <a:xfrm>
              <a:off x="0" y="4408610"/>
              <a:ext cx="2289301" cy="1342405"/>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noProof="0" dirty="0">
              <a:solidFill>
                <a:schemeClr val="bg1"/>
              </a:solidFill>
            </a:endParaRPr>
          </a:p>
        </p:txBody>
      </p:sp>
    </p:spTree>
    <p:extLst>
      <p:ext uri="{BB962C8B-B14F-4D97-AF65-F5344CB8AC3E}">
        <p14:creationId xmlns:p14="http://schemas.microsoft.com/office/powerpoint/2010/main" val="335068083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noProof="0" dirty="0">
              <a:solidFill>
                <a:schemeClr val="bg1"/>
              </a:solidFill>
            </a:endParaRPr>
          </a:p>
        </p:txBody>
      </p:sp>
      <p:sp>
        <p:nvSpPr>
          <p:cNvPr id="8" name="Content Placeholder 2"/>
          <p:cNvSpPr>
            <a:spLocks noGrp="1"/>
          </p:cNvSpPr>
          <p:nvPr>
            <p:ph idx="1"/>
          </p:nvPr>
        </p:nvSpPr>
        <p:spPr>
          <a:xfrm>
            <a:off x="455612" y="719139"/>
            <a:ext cx="3506400"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090007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671896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oiler plate">
    <p:spTree>
      <p:nvGrpSpPr>
        <p:cNvPr id="1" name=""/>
        <p:cNvGrpSpPr/>
        <p:nvPr/>
      </p:nvGrpSpPr>
      <p:grpSpPr>
        <a:xfrm>
          <a:off x="0" y="0"/>
          <a:ext cx="0" cy="0"/>
          <a:chOff x="0" y="0"/>
          <a:chExt cx="0" cy="0"/>
        </a:xfrm>
      </p:grpSpPr>
      <p:sp>
        <p:nvSpPr>
          <p:cNvPr id="2" name="Text Box 114"/>
          <p:cNvSpPr txBox="1">
            <a:spLocks noChangeArrowheads="1"/>
          </p:cNvSpPr>
          <p:nvPr userDrawn="1"/>
        </p:nvSpPr>
        <p:spPr bwMode="auto">
          <a:xfrm>
            <a:off x="462992" y="483535"/>
            <a:ext cx="3552825"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45720" anchor="t" anchorCtr="0" upright="1">
            <a:noAutofit/>
          </a:bodyPr>
          <a:lstStyle/>
          <a:p>
            <a:pPr>
              <a:spcAft>
                <a:spcPts val="600"/>
              </a:spcAft>
            </a:pPr>
            <a:r>
              <a:rPr lang="en-US" sz="1000" b="1" dirty="0">
                <a:solidFill>
                  <a:srgbClr val="707173"/>
                </a:solidFill>
                <a:effectLst/>
                <a:latin typeface="+mj-lt"/>
                <a:ea typeface="Times New Roman"/>
                <a:cs typeface="Times New Roman"/>
              </a:rPr>
              <a:t>EY</a:t>
            </a:r>
            <a:r>
              <a:rPr lang="en-US" sz="1000" dirty="0">
                <a:solidFill>
                  <a:srgbClr val="707173"/>
                </a:solidFill>
                <a:effectLst/>
                <a:latin typeface="+mj-lt"/>
                <a:ea typeface="Times New Roman"/>
                <a:cs typeface="Times New Roman"/>
              </a:rPr>
              <a:t> | Assurance | Tax | Transactions | Advisory</a:t>
            </a:r>
            <a:endParaRPr lang="en-IN" sz="1000" dirty="0">
              <a:effectLst/>
              <a:latin typeface="+mj-lt"/>
              <a:ea typeface="Times New Roman"/>
              <a:cs typeface="Times New Roman"/>
            </a:endParaRPr>
          </a:p>
          <a:p>
            <a:pPr>
              <a:spcAft>
                <a:spcPts val="1200"/>
              </a:spcAft>
            </a:pPr>
            <a:r>
              <a:rPr lang="en-US" sz="800" b="1" dirty="0">
                <a:solidFill>
                  <a:srgbClr val="707173"/>
                </a:solidFill>
                <a:effectLst/>
                <a:latin typeface="+mj-lt"/>
                <a:ea typeface="Times New Roman"/>
                <a:cs typeface="Times New Roman"/>
              </a:rPr>
              <a:t>About EY</a:t>
            </a:r>
            <a:r>
              <a:rPr lang="en-US" sz="800" dirty="0">
                <a:solidFill>
                  <a:srgbClr val="707173"/>
                </a:solidFill>
                <a:effectLst/>
                <a:latin typeface="+mj-lt"/>
                <a:ea typeface="Times New Roman"/>
                <a:cs typeface="Times New Roman"/>
              </a:rPr>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EY is a global leader in assurance, tax, transaction and advisory services.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The insights and quality services we deliver help build trust and confidence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in the capital markets and in economies the world over. We develop outstanding leaders who team to deliver on our promises to all of our stakeholders. In so doing, we play a critical role in building a better working world for our people, for our clients and for our communities.</a:t>
            </a:r>
            <a:endParaRPr lang="en-IN" sz="800" dirty="0">
              <a:effectLst/>
              <a:latin typeface="+mj-lt"/>
              <a:ea typeface="Times New Roman"/>
              <a:cs typeface="Times New Roman"/>
            </a:endParaRPr>
          </a:p>
          <a:p>
            <a:pPr>
              <a:spcAft>
                <a:spcPts val="1200"/>
              </a:spcAft>
            </a:pPr>
            <a:r>
              <a:rPr lang="en-US" sz="800" dirty="0">
                <a:solidFill>
                  <a:srgbClr val="707173"/>
                </a:solidFill>
                <a:effectLst/>
                <a:latin typeface="+mj-lt"/>
                <a:ea typeface="Times New Roman"/>
                <a:cs typeface="Times New Roman"/>
              </a:rPr>
              <a:t>EY refers to the global organization and may refer to one or more of the member firms of Ernst &amp; Young Global Limited, each of which is a separate legal entity. Ernst &amp; Young Global Limited, a UK company limited by guarantee, does not provide services to clients. For more information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about our organization, please visit ey.com.</a:t>
            </a:r>
            <a:endParaRPr lang="en-IN" sz="800" dirty="0">
              <a:effectLst/>
              <a:latin typeface="+mj-lt"/>
              <a:ea typeface="Times New Roman"/>
              <a:cs typeface="Times New Roman"/>
            </a:endParaRPr>
          </a:p>
          <a:p>
            <a:pPr>
              <a:spcAft>
                <a:spcPts val="1200"/>
              </a:spcAft>
            </a:pPr>
            <a:r>
              <a:rPr lang="en-US" sz="800" dirty="0">
                <a:solidFill>
                  <a:srgbClr val="707173"/>
                </a:solidFill>
                <a:effectLst/>
                <a:latin typeface="+mj-lt"/>
                <a:ea typeface="Times New Roman"/>
                <a:cs typeface="Times New Roman"/>
              </a:rPr>
              <a:t>The MENA practice of EY has been operating in the region since 1923.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For over 90 years, we have evolved to meet the legal and commercial developments of the region. Across MENA, we have over 4,200 people </a:t>
            </a:r>
            <a:r>
              <a:rPr lang="en-US" sz="800" dirty="0" smtClean="0">
                <a:solidFill>
                  <a:srgbClr val="707173"/>
                </a:solidFill>
                <a:effectLst/>
                <a:latin typeface="+mj-lt"/>
                <a:ea typeface="Times New Roman"/>
                <a:cs typeface="Times New Roman"/>
              </a:rPr>
              <a:t/>
            </a:r>
            <a:br>
              <a:rPr lang="en-US" sz="800" dirty="0" smtClean="0">
                <a:solidFill>
                  <a:srgbClr val="707173"/>
                </a:solidFill>
                <a:effectLst/>
                <a:latin typeface="+mj-lt"/>
                <a:ea typeface="Times New Roman"/>
                <a:cs typeface="Times New Roman"/>
              </a:rPr>
            </a:br>
            <a:r>
              <a:rPr lang="en-US" sz="800" dirty="0" smtClean="0">
                <a:solidFill>
                  <a:srgbClr val="707173"/>
                </a:solidFill>
                <a:effectLst/>
                <a:latin typeface="+mj-lt"/>
                <a:ea typeface="Times New Roman"/>
                <a:cs typeface="Times New Roman"/>
              </a:rPr>
              <a:t>united </a:t>
            </a:r>
            <a:r>
              <a:rPr lang="en-US" sz="800" dirty="0">
                <a:solidFill>
                  <a:srgbClr val="707173"/>
                </a:solidFill>
                <a:effectLst/>
                <a:latin typeface="+mj-lt"/>
                <a:ea typeface="Times New Roman"/>
                <a:cs typeface="Times New Roman"/>
              </a:rPr>
              <a:t>across 18 offices and 13 Arab countries, sharing the same values </a:t>
            </a:r>
            <a:br>
              <a:rPr lang="en-US" sz="800" dirty="0">
                <a:solidFill>
                  <a:srgbClr val="707173"/>
                </a:solidFill>
                <a:effectLst/>
                <a:latin typeface="+mj-lt"/>
                <a:ea typeface="Times New Roman"/>
                <a:cs typeface="Times New Roman"/>
              </a:rPr>
            </a:br>
            <a:r>
              <a:rPr lang="en-US" sz="800" dirty="0">
                <a:solidFill>
                  <a:srgbClr val="707173"/>
                </a:solidFill>
                <a:effectLst/>
                <a:latin typeface="+mj-lt"/>
                <a:ea typeface="Times New Roman"/>
                <a:cs typeface="Times New Roman"/>
              </a:rPr>
              <a:t>and an unwavering commitment to quality</a:t>
            </a:r>
            <a:endParaRPr lang="en-IN" sz="800" dirty="0">
              <a:effectLst/>
              <a:latin typeface="+mj-lt"/>
              <a:ea typeface="Times New Roman"/>
              <a:cs typeface="Times New Roman"/>
            </a:endParaRPr>
          </a:p>
          <a:p>
            <a:pPr>
              <a:spcAft>
                <a:spcPts val="0"/>
              </a:spcAft>
            </a:pPr>
            <a:r>
              <a:rPr lang="en-US" sz="800" dirty="0">
                <a:solidFill>
                  <a:srgbClr val="707173"/>
                </a:solidFill>
                <a:effectLst/>
                <a:latin typeface="+mj-lt"/>
                <a:ea typeface="Times New Roman"/>
                <a:cs typeface="Times New Roman"/>
              </a:rPr>
              <a:t>© 2013 Ernst &amp; Young</a:t>
            </a:r>
            <a:endParaRPr lang="en-IN" sz="800" dirty="0">
              <a:effectLst/>
              <a:latin typeface="+mj-lt"/>
              <a:ea typeface="Times New Roman"/>
              <a:cs typeface="Times New Roman"/>
            </a:endParaRPr>
          </a:p>
          <a:p>
            <a:pPr>
              <a:spcAft>
                <a:spcPts val="1200"/>
              </a:spcAft>
            </a:pPr>
            <a:r>
              <a:rPr lang="en-US" sz="800" dirty="0">
                <a:solidFill>
                  <a:srgbClr val="707173"/>
                </a:solidFill>
                <a:effectLst/>
                <a:latin typeface="+mj-lt"/>
                <a:ea typeface="Times New Roman"/>
                <a:cs typeface="Times New Roman"/>
              </a:rPr>
              <a:t>All Rights Reserved.</a:t>
            </a:r>
            <a:endParaRPr lang="en-IN" sz="800" dirty="0">
              <a:effectLst/>
              <a:latin typeface="+mj-lt"/>
              <a:ea typeface="Times New Roman"/>
              <a:cs typeface="Times New Roman"/>
            </a:endParaRPr>
          </a:p>
          <a:p>
            <a:pPr>
              <a:spcAft>
                <a:spcPts val="1200"/>
              </a:spcAft>
            </a:pPr>
            <a:r>
              <a:rPr lang="en-US" sz="600" dirty="0">
                <a:solidFill>
                  <a:srgbClr val="707173"/>
                </a:solidFill>
                <a:effectLst/>
                <a:latin typeface="+mj-lt"/>
                <a:ea typeface="Times New Roman"/>
                <a:cs typeface="Times New Roman"/>
              </a:rPr>
              <a:t>This publication contains information in summary form and is therefore intended for general guidance only. It is not intended to be a substitute for detailed research or the exercise of professional judgment. Neither EYGM Limited nor any other member of the global EY organization can accept any responsibility for loss occasioned to any person acting or refraining from action as a result of any material in this publication. On any specific matter, reference should be made to the appropriate advisor.</a:t>
            </a:r>
            <a:endParaRPr lang="en-IN" sz="600" dirty="0">
              <a:effectLst/>
              <a:latin typeface="+mj-lt"/>
              <a:ea typeface="Times New Roman"/>
              <a:cs typeface="Times New Roman"/>
            </a:endParaRPr>
          </a:p>
          <a:p>
            <a:pPr>
              <a:spcAft>
                <a:spcPts val="1200"/>
              </a:spcAft>
            </a:pPr>
            <a:r>
              <a:rPr lang="en-US" sz="1000" b="1" dirty="0">
                <a:solidFill>
                  <a:srgbClr val="707173"/>
                </a:solidFill>
                <a:effectLst/>
                <a:latin typeface="+mj-lt"/>
                <a:ea typeface="Times New Roman"/>
                <a:cs typeface="Times New Roman"/>
              </a:rPr>
              <a:t>ey.com/mena</a:t>
            </a:r>
            <a:endParaRPr lang="en-IN" sz="1000" b="1" dirty="0">
              <a:effectLst/>
              <a:latin typeface="+mj-lt"/>
              <a:ea typeface="Times New Roman"/>
              <a:cs typeface="Times New Roman"/>
            </a:endParaRPr>
          </a:p>
        </p:txBody>
      </p:sp>
    </p:spTree>
    <p:extLst>
      <p:ext uri="{BB962C8B-B14F-4D97-AF65-F5344CB8AC3E}">
        <p14:creationId xmlns:p14="http://schemas.microsoft.com/office/powerpoint/2010/main" val="2439825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6000"/>
          </a:xfrm>
        </p:spPr>
        <p:txBody>
          <a:bodyPr/>
          <a:lstStyle>
            <a:lvl1pPr>
              <a:defRPr>
                <a:solidFill>
                  <a:srgbClr val="808080"/>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buClr>
                <a:srgbClr val="FFD200"/>
              </a:buClr>
              <a:defRPr/>
            </a:lvl1pPr>
            <a:lvl2pPr>
              <a:buClr>
                <a:srgbClr val="FFD200"/>
              </a:buClr>
              <a:defRPr/>
            </a:lvl2pPr>
            <a:lvl3pPr>
              <a:buClr>
                <a:srgbClr val="FFD200"/>
              </a:buClr>
              <a:defRPr/>
            </a:lvl3pPr>
            <a:lvl4pPr>
              <a:buClr>
                <a:srgbClr val="FFD200"/>
              </a:buClr>
              <a:defRPr/>
            </a:lvl4pPr>
            <a:lvl5pPr>
              <a:buClr>
                <a:srgbClr val="FFD20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rgbClr val="FFD2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7" name="Line 10"/>
          <p:cNvSpPr>
            <a:spLocks noChangeShapeType="1"/>
          </p:cNvSpPr>
          <p:nvPr userDrawn="1"/>
        </p:nvSpPr>
        <p:spPr bwMode="auto">
          <a:xfrm>
            <a:off x="457200" y="1044000"/>
            <a:ext cx="8229600" cy="0"/>
          </a:xfrm>
          <a:prstGeom prst="line">
            <a:avLst/>
          </a:prstGeom>
          <a:noFill/>
          <a:ln w="19050">
            <a:solidFill>
              <a:srgbClr val="FFD2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6000"/>
          </a:xfrm>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430338"/>
            <a:ext cx="4038600" cy="4695825"/>
          </a:xfrm>
        </p:spPr>
        <p:txBody>
          <a:bodyPr/>
          <a:lstStyle>
            <a:lvl1pPr>
              <a:defRPr sz="1600"/>
            </a:lvl1pPr>
            <a:lvl2pPr>
              <a:defRPr sz="14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430338"/>
            <a:ext cx="4038600" cy="4695825"/>
          </a:xfrm>
        </p:spPr>
        <p:txBody>
          <a:bodyPr/>
          <a:lstStyle>
            <a:lvl1pPr>
              <a:defRPr sz="1600"/>
            </a:lvl1pPr>
            <a:lvl2pPr>
              <a:defRPr sz="14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rgbClr val="FFD2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2196000"/>
            <a:ext cx="4042800" cy="3994963"/>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51200" y="2178000"/>
            <a:ext cx="4042800" cy="3994963"/>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rgbClr val="FFD2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0" name="Text Placeholder 9"/>
          <p:cNvSpPr>
            <a:spLocks noGrp="1"/>
          </p:cNvSpPr>
          <p:nvPr>
            <p:ph type="body" sz="quarter" idx="12"/>
          </p:nvPr>
        </p:nvSpPr>
        <p:spPr>
          <a:xfrm>
            <a:off x="457200" y="1490400"/>
            <a:ext cx="4042800" cy="640800"/>
          </a:xfrm>
        </p:spPr>
        <p:txBody>
          <a:bodyPr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p:spPr>
        <p:txBody>
          <a:bodyPr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4" y="1025525"/>
            <a:ext cx="8229600" cy="1643063"/>
          </a:xfrm>
        </p:spPr>
        <p:txBody>
          <a:bodyPr/>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39130112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457200" y="274638"/>
            <a:ext cx="8229600" cy="756000"/>
          </a:xfrm>
          <a:prstGeom prst="rect">
            <a:avLst/>
          </a:prstGeom>
        </p:spPr>
        <p:txBody>
          <a:bodyPr vert="horz" lIns="0" tIns="0" rIns="0" bIns="0" rtlCol="0" anchor="t" anchorCtr="0">
            <a:noAutofit/>
          </a:bodyPr>
          <a:lstStyle/>
          <a:p>
            <a:r>
              <a:rPr lang="en-US" dirty="0" smtClean="0"/>
              <a:t>Click to edit Master title style</a:t>
            </a:r>
            <a:endParaRPr lang="en-GB" dirty="0"/>
          </a:p>
        </p:txBody>
      </p:sp>
    </p:spTree>
    <p:extLst>
      <p:ext uri="{BB962C8B-B14F-4D97-AF65-F5344CB8AC3E}">
        <p14:creationId xmlns:p14="http://schemas.microsoft.com/office/powerpoint/2010/main" val="19999408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45772"/>
            <a:ext cx="8229600" cy="804672"/>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Tree>
    <p:extLst>
      <p:ext uri="{BB962C8B-B14F-4D97-AF65-F5344CB8AC3E}">
        <p14:creationId xmlns:p14="http://schemas.microsoft.com/office/powerpoint/2010/main" val="252864780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pic>
        <p:nvPicPr>
          <p:cNvPr id="6"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0" y="1044000"/>
            <a:ext cx="8225549" cy="5184000"/>
          </a:xfrm>
          <a:prstGeom prst="rect">
            <a:avLst/>
          </a:prstGeom>
          <a:noFill/>
          <a:ln w="9525">
            <a:noFill/>
            <a:miter lim="800000"/>
            <a:headEnd/>
            <a:tailEnd/>
          </a:ln>
          <a:effectLst/>
        </p:spPr>
      </p:pic>
    </p:spTree>
    <p:extLst>
      <p:ext uri="{BB962C8B-B14F-4D97-AF65-F5344CB8AC3E}">
        <p14:creationId xmlns:p14="http://schemas.microsoft.com/office/powerpoint/2010/main" val="31955210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56000"/>
          </a:xfrm>
          <a:prstGeom prst="rect">
            <a:avLst/>
          </a:prstGeom>
        </p:spPr>
        <p:txBody>
          <a:bodyPr vert="horz" lIns="0" tIns="0" rIns="0" bIns="0" rtlCol="0" anchor="t" anchorCtr="0">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425600"/>
            <a:ext cx="8229600" cy="4698000"/>
          </a:xfrm>
          <a:prstGeom prst="rect">
            <a:avLst/>
          </a:prstGeom>
        </p:spPr>
        <p:txBody>
          <a:bodyPr vert="horz" lIns="0" tIns="0" rIns="0" bIns="0" rtlCol="0" anchor="t" anchorCtr="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p:nvSpPr>
        <p:spPr>
          <a:xfrm>
            <a:off x="457200" y="6415200"/>
            <a:ext cx="720000" cy="198000"/>
          </a:xfrm>
          <a:prstGeom prst="rect">
            <a:avLst/>
          </a:prstGeom>
          <a:noFill/>
        </p:spPr>
        <p:txBody>
          <a:bodyPr wrap="square" lIns="0" tIns="0" rIns="0" bIns="0" rtlCol="0" anchor="ctr">
            <a:noAutofit/>
          </a:bodyPr>
          <a:lstStyle/>
          <a:p>
            <a:r>
              <a:rPr lang="en-GB" sz="900" dirty="0" smtClean="0">
                <a:solidFill>
                  <a:srgbClr val="808080"/>
                </a:solidFill>
              </a:rPr>
              <a:t>Page </a:t>
            </a:r>
            <a:fld id="{9AE4D82F-B047-469B-AC52-A46321747EAF}" type="slidenum">
              <a:rPr lang="en-GB" sz="900" smtClean="0">
                <a:solidFill>
                  <a:srgbClr val="808080"/>
                </a:solidFill>
              </a:rPr>
              <a:pPr/>
              <a:t>‹#›</a:t>
            </a:fld>
            <a:endParaRPr lang="en-GB" sz="900" dirty="0">
              <a:solidFill>
                <a:srgbClr val="808080"/>
              </a:solidFill>
            </a:endParaRPr>
          </a:p>
        </p:txBody>
      </p:sp>
      <p:grpSp>
        <p:nvGrpSpPr>
          <p:cNvPr id="8" name="Group 7"/>
          <p:cNvGrpSpPr/>
          <p:nvPr/>
        </p:nvGrpSpPr>
        <p:grpSpPr bwMode="gray">
          <a:xfrm>
            <a:off x="8348663" y="6450013"/>
            <a:ext cx="338137" cy="204787"/>
            <a:chOff x="8348663" y="6450013"/>
            <a:chExt cx="338137" cy="204787"/>
          </a:xfrm>
          <a:solidFill>
            <a:srgbClr val="808080"/>
          </a:solidFill>
        </p:grpSpPr>
        <p:sp>
          <p:nvSpPr>
            <p:cNvPr id="10" name="Freeform 5"/>
            <p:cNvSpPr>
              <a:spLocks/>
            </p:cNvSpPr>
            <p:nvPr userDrawn="1"/>
          </p:nvSpPr>
          <p:spPr bwMode="gray">
            <a:xfrm>
              <a:off x="8348663" y="6450013"/>
              <a:ext cx="163512" cy="204787"/>
            </a:xfrm>
            <a:custGeom>
              <a:avLst/>
              <a:gdLst/>
              <a:ahLst/>
              <a:cxnLst>
                <a:cxn ang="0">
                  <a:pos x="39" y="78"/>
                </a:cxn>
                <a:cxn ang="0">
                  <a:pos x="85" y="78"/>
                </a:cxn>
                <a:cxn ang="0">
                  <a:pos x="85" y="51"/>
                </a:cxn>
                <a:cxn ang="0">
                  <a:pos x="39" y="51"/>
                </a:cxn>
                <a:cxn ang="0">
                  <a:pos x="39" y="30"/>
                </a:cxn>
                <a:cxn ang="0">
                  <a:pos x="90" y="30"/>
                </a:cxn>
                <a:cxn ang="0">
                  <a:pos x="73" y="0"/>
                </a:cxn>
                <a:cxn ang="0">
                  <a:pos x="0" y="0"/>
                </a:cxn>
                <a:cxn ang="0">
                  <a:pos x="0" y="129"/>
                </a:cxn>
                <a:cxn ang="0">
                  <a:pos x="103" y="129"/>
                </a:cxn>
                <a:cxn ang="0">
                  <a:pos x="103" y="99"/>
                </a:cxn>
                <a:cxn ang="0">
                  <a:pos x="39" y="99"/>
                </a:cxn>
                <a:cxn ang="0">
                  <a:pos x="39" y="78"/>
                </a:cxn>
              </a:cxnLst>
              <a:rect l="0" t="0" r="r" b="b"/>
              <a:pathLst>
                <a:path w="103" h="129">
                  <a:moveTo>
                    <a:pt x="39" y="78"/>
                  </a:moveTo>
                  <a:lnTo>
                    <a:pt x="85" y="78"/>
                  </a:lnTo>
                  <a:lnTo>
                    <a:pt x="85" y="51"/>
                  </a:lnTo>
                  <a:lnTo>
                    <a:pt x="39" y="51"/>
                  </a:lnTo>
                  <a:lnTo>
                    <a:pt x="39" y="30"/>
                  </a:lnTo>
                  <a:lnTo>
                    <a:pt x="90" y="30"/>
                  </a:lnTo>
                  <a:lnTo>
                    <a:pt x="73" y="0"/>
                  </a:lnTo>
                  <a:lnTo>
                    <a:pt x="0" y="0"/>
                  </a:lnTo>
                  <a:lnTo>
                    <a:pt x="0" y="129"/>
                  </a:lnTo>
                  <a:lnTo>
                    <a:pt x="103" y="129"/>
                  </a:lnTo>
                  <a:lnTo>
                    <a:pt x="103" y="99"/>
                  </a:lnTo>
                  <a:lnTo>
                    <a:pt x="39" y="99"/>
                  </a:lnTo>
                  <a:lnTo>
                    <a:pt x="39" y="7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1" name="Freeform 6"/>
            <p:cNvSpPr>
              <a:spLocks/>
            </p:cNvSpPr>
            <p:nvPr userDrawn="1"/>
          </p:nvSpPr>
          <p:spPr bwMode="gray">
            <a:xfrm>
              <a:off x="8483600" y="6450013"/>
              <a:ext cx="203200" cy="204787"/>
            </a:xfrm>
            <a:custGeom>
              <a:avLst/>
              <a:gdLst/>
              <a:ahLst/>
              <a:cxnLst>
                <a:cxn ang="0">
                  <a:pos x="86" y="0"/>
                </a:cxn>
                <a:cxn ang="0">
                  <a:pos x="64" y="42"/>
                </a:cxn>
                <a:cxn ang="0">
                  <a:pos x="42" y="0"/>
                </a:cxn>
                <a:cxn ang="0">
                  <a:pos x="0" y="0"/>
                </a:cxn>
                <a:cxn ang="0">
                  <a:pos x="45" y="78"/>
                </a:cxn>
                <a:cxn ang="0">
                  <a:pos x="45" y="129"/>
                </a:cxn>
                <a:cxn ang="0">
                  <a:pos x="83" y="129"/>
                </a:cxn>
                <a:cxn ang="0">
                  <a:pos x="83" y="78"/>
                </a:cxn>
                <a:cxn ang="0">
                  <a:pos x="128" y="0"/>
                </a:cxn>
                <a:cxn ang="0">
                  <a:pos x="86" y="0"/>
                </a:cxn>
              </a:cxnLst>
              <a:rect l="0" t="0" r="r" b="b"/>
              <a:pathLst>
                <a:path w="128" h="129">
                  <a:moveTo>
                    <a:pt x="86" y="0"/>
                  </a:moveTo>
                  <a:lnTo>
                    <a:pt x="64" y="42"/>
                  </a:lnTo>
                  <a:lnTo>
                    <a:pt x="42" y="0"/>
                  </a:lnTo>
                  <a:lnTo>
                    <a:pt x="0" y="0"/>
                  </a:lnTo>
                  <a:lnTo>
                    <a:pt x="45" y="78"/>
                  </a:lnTo>
                  <a:lnTo>
                    <a:pt x="45" y="129"/>
                  </a:lnTo>
                  <a:lnTo>
                    <a:pt x="83" y="129"/>
                  </a:lnTo>
                  <a:lnTo>
                    <a:pt x="83" y="78"/>
                  </a:lnTo>
                  <a:lnTo>
                    <a:pt x="128" y="0"/>
                  </a:lnTo>
                  <a:lnTo>
                    <a:pt x="8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9" name="TextBox 8"/>
          <p:cNvSpPr txBox="1"/>
          <p:nvPr/>
        </p:nvSpPr>
        <p:spPr>
          <a:xfrm>
            <a:off x="3672000" y="6415200"/>
            <a:ext cx="1800000" cy="198000"/>
          </a:xfrm>
          <a:prstGeom prst="rect">
            <a:avLst/>
          </a:prstGeom>
          <a:noFill/>
        </p:spPr>
        <p:txBody>
          <a:bodyPr wrap="square" lIns="0" tIns="0" rIns="0" bIns="0" rtlCol="0" anchor="ctr">
            <a:noAutofit/>
          </a:bodyPr>
          <a:lstStyle/>
          <a:p>
            <a:pPr algn="ctr"/>
            <a:r>
              <a:rPr lang="en-IN" sz="900" dirty="0" smtClean="0">
                <a:solidFill>
                  <a:srgbClr val="808080"/>
                </a:solidFill>
              </a:rPr>
              <a:t>Global education sector</a:t>
            </a:r>
            <a:endParaRPr lang="en-GB" sz="900" dirty="0" smtClean="0">
              <a:solidFill>
                <a:srgbClr val="808080"/>
              </a:solidFill>
            </a:endParaRP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6" r:id="rId9"/>
    <p:sldLayoutId id="2147483677" r:id="rId10"/>
    <p:sldLayoutId id="2147483678" r:id="rId11"/>
    <p:sldLayoutId id="2147483679" r:id="rId12"/>
    <p:sldLayoutId id="2147483680" r:id="rId13"/>
  </p:sldLayoutIdLst>
  <p:timing>
    <p:tnLst>
      <p:par>
        <p:cTn id="1" dur="indefinite" restart="never" nodeType="tmRoot"/>
      </p:par>
    </p:tnLst>
  </p:timing>
  <p:hf sldNum="0" hdr="0" dt="0"/>
  <p:txStyles>
    <p:titleStyle>
      <a:lvl1pPr algn="l" defTabSz="914400" rtl="0" eaLnBrk="1" latinLnBrk="0" hangingPunct="1">
        <a:lnSpc>
          <a:spcPct val="85000"/>
        </a:lnSpc>
        <a:spcBef>
          <a:spcPct val="0"/>
        </a:spcBef>
        <a:buNone/>
        <a:defRPr sz="3000" b="1" kern="1200">
          <a:solidFill>
            <a:srgbClr val="808080"/>
          </a:solidFill>
          <a:latin typeface="Arial" pitchFamily="34" charset="0"/>
          <a:ea typeface="+mj-ea"/>
          <a:cs typeface="Arial" pitchFamily="34" charset="0"/>
        </a:defRPr>
      </a:lvl1pPr>
    </p:titleStyle>
    <p:bodyStyle>
      <a:lvl1pPr marL="269875" indent="-269875" algn="l" defTabSz="914400" rtl="0" eaLnBrk="1" latinLnBrk="0" hangingPunct="1">
        <a:spcBef>
          <a:spcPct val="20000"/>
        </a:spcBef>
        <a:buClr>
          <a:srgbClr val="FFD200"/>
        </a:buClr>
        <a:buSzPct val="70000"/>
        <a:buFont typeface="Arial" pitchFamily="34" charset="0"/>
        <a:buChar char="►"/>
        <a:defRPr sz="1600" kern="1200">
          <a:solidFill>
            <a:srgbClr val="808080"/>
          </a:solidFill>
          <a:latin typeface="+mn-lt"/>
          <a:ea typeface="+mn-ea"/>
          <a:cs typeface="+mn-cs"/>
        </a:defRPr>
      </a:lvl1pPr>
      <a:lvl2pPr marL="541338" indent="-271463" algn="l" defTabSz="914400" rtl="0" eaLnBrk="1" latinLnBrk="0" hangingPunct="1">
        <a:spcBef>
          <a:spcPct val="20000"/>
        </a:spcBef>
        <a:buClr>
          <a:srgbClr val="FFD200"/>
        </a:buClr>
        <a:buSzPct val="70000"/>
        <a:buFont typeface="Arial" pitchFamily="34" charset="0"/>
        <a:buChar char="►"/>
        <a:defRPr sz="1400" kern="1200">
          <a:solidFill>
            <a:srgbClr val="808080"/>
          </a:solidFill>
          <a:latin typeface="+mn-lt"/>
          <a:ea typeface="+mn-ea"/>
          <a:cs typeface="+mn-cs"/>
        </a:defRPr>
      </a:lvl2pPr>
      <a:lvl3pPr marL="809625" indent="-268288" algn="l" defTabSz="914400" rtl="0" eaLnBrk="1" latinLnBrk="0" hangingPunct="1">
        <a:spcBef>
          <a:spcPct val="20000"/>
        </a:spcBef>
        <a:buClr>
          <a:srgbClr val="FFD200"/>
        </a:buClr>
        <a:buSzPct val="70000"/>
        <a:buFont typeface="Arial" pitchFamily="34" charset="0"/>
        <a:buChar char="►"/>
        <a:defRPr sz="1200" kern="1200">
          <a:solidFill>
            <a:srgbClr val="808080"/>
          </a:solidFill>
          <a:latin typeface="+mn-lt"/>
          <a:ea typeface="+mn-ea"/>
          <a:cs typeface="+mn-cs"/>
        </a:defRPr>
      </a:lvl3pPr>
      <a:lvl4pPr marL="1084263" indent="-274638" algn="l" defTabSz="914400" rtl="0" eaLnBrk="1" latinLnBrk="0" hangingPunct="1">
        <a:spcBef>
          <a:spcPct val="20000"/>
        </a:spcBef>
        <a:buClr>
          <a:srgbClr val="FFD200"/>
        </a:buClr>
        <a:buSzPct val="70000"/>
        <a:buFont typeface="Arial" pitchFamily="34" charset="0"/>
        <a:buChar char="►"/>
        <a:defRPr sz="1200" kern="1200">
          <a:solidFill>
            <a:srgbClr val="808080"/>
          </a:solidFill>
          <a:latin typeface="+mn-lt"/>
          <a:ea typeface="+mn-ea"/>
          <a:cs typeface="+mn-cs"/>
        </a:defRPr>
      </a:lvl4pPr>
      <a:lvl5pPr marL="1350963" indent="-269875" algn="l" defTabSz="914400" rtl="0" eaLnBrk="1" latinLnBrk="0" hangingPunct="1">
        <a:spcBef>
          <a:spcPct val="20000"/>
        </a:spcBef>
        <a:buClr>
          <a:srgbClr val="FFD200"/>
        </a:buClr>
        <a:buSzPct val="70000"/>
        <a:buFont typeface="Arial" pitchFamily="34" charset="0"/>
        <a:buChar char="►"/>
        <a:defRPr sz="1200" kern="1200">
          <a:solidFill>
            <a:srgbClr val="80808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mailto:cdevine@uk.ey.com" TargetMode="External"/><Relationship Id="rId5" Type="http://schemas.openxmlformats.org/officeDocument/2006/relationships/hyperlink" Target="mailto:John.Higgins@ie.ey.com" TargetMode="External"/><Relationship Id="rId4" Type="http://schemas.openxmlformats.org/officeDocument/2006/relationships/hyperlink" Target="mailto:Stephanie.Fahey@au.ey.com"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7117" y="1104900"/>
            <a:ext cx="6914457" cy="2324100"/>
          </a:xfrm>
        </p:spPr>
        <p:txBody>
          <a:bodyPr/>
          <a:lstStyle/>
          <a:p>
            <a:r>
              <a:rPr lang="en-AU" sz="3100" dirty="0" smtClean="0">
                <a:solidFill>
                  <a:schemeClr val="tx2"/>
                </a:solidFill>
              </a:rPr>
              <a:t>Higher Education - Looking Forward</a:t>
            </a:r>
            <a:br>
              <a:rPr lang="en-AU" sz="3100" dirty="0" smtClean="0">
                <a:solidFill>
                  <a:schemeClr val="tx2"/>
                </a:solidFill>
              </a:rPr>
            </a:br>
            <a:r>
              <a:rPr lang="en-AU" sz="3100" dirty="0">
                <a:solidFill>
                  <a:schemeClr val="tx2"/>
                </a:solidFill>
              </a:rPr>
              <a:t/>
            </a:r>
            <a:br>
              <a:rPr lang="en-AU" sz="3100" dirty="0">
                <a:solidFill>
                  <a:schemeClr val="tx2"/>
                </a:solidFill>
              </a:rPr>
            </a:br>
            <a:r>
              <a:rPr lang="en-AU" sz="3100" dirty="0" smtClean="0">
                <a:solidFill>
                  <a:schemeClr val="tx2"/>
                </a:solidFill>
              </a:rPr>
              <a:t/>
            </a:r>
            <a:br>
              <a:rPr lang="en-AU" sz="3100" dirty="0" smtClean="0">
                <a:solidFill>
                  <a:schemeClr val="tx2"/>
                </a:solidFill>
              </a:rPr>
            </a:br>
            <a:r>
              <a:rPr lang="en-AU" sz="2400" dirty="0" smtClean="0">
                <a:solidFill>
                  <a:schemeClr val="bg1">
                    <a:lumMod val="50000"/>
                  </a:schemeClr>
                </a:solidFill>
              </a:rPr>
              <a:t>An </a:t>
            </a:r>
            <a:r>
              <a:rPr lang="en-AU" sz="2400" dirty="0">
                <a:solidFill>
                  <a:schemeClr val="bg1">
                    <a:lumMod val="50000"/>
                  </a:schemeClr>
                </a:solidFill>
              </a:rPr>
              <a:t>Educator’s </a:t>
            </a:r>
            <a:r>
              <a:rPr lang="en-AU" sz="2400" dirty="0" smtClean="0">
                <a:solidFill>
                  <a:schemeClr val="bg1">
                    <a:lumMod val="50000"/>
                  </a:schemeClr>
                </a:solidFill>
              </a:rPr>
              <a:t>Perspective: </a:t>
            </a:r>
            <a:br>
              <a:rPr lang="en-AU" sz="2400" dirty="0" smtClean="0">
                <a:solidFill>
                  <a:schemeClr val="bg1">
                    <a:lumMod val="50000"/>
                  </a:schemeClr>
                </a:solidFill>
              </a:rPr>
            </a:br>
            <a:r>
              <a:rPr lang="en-AU" sz="2400" i="1" dirty="0" smtClean="0">
                <a:solidFill>
                  <a:schemeClr val="bg1">
                    <a:lumMod val="50000"/>
                  </a:schemeClr>
                </a:solidFill>
              </a:rPr>
              <a:t>A </a:t>
            </a:r>
            <a:r>
              <a:rPr lang="en-AU" sz="2400" i="1" dirty="0">
                <a:solidFill>
                  <a:schemeClr val="bg1">
                    <a:lumMod val="50000"/>
                  </a:schemeClr>
                </a:solidFill>
              </a:rPr>
              <a:t>thousand year old industry </a:t>
            </a:r>
            <a:r>
              <a:rPr lang="en-AU" sz="2400" i="1" dirty="0" smtClean="0">
                <a:solidFill>
                  <a:schemeClr val="bg1">
                    <a:lumMod val="50000"/>
                  </a:schemeClr>
                </a:solidFill>
              </a:rPr>
              <a:t/>
            </a:r>
            <a:br>
              <a:rPr lang="en-AU" sz="2400" i="1" dirty="0" smtClean="0">
                <a:solidFill>
                  <a:schemeClr val="bg1">
                    <a:lumMod val="50000"/>
                  </a:schemeClr>
                </a:solidFill>
              </a:rPr>
            </a:br>
            <a:r>
              <a:rPr lang="en-AU" sz="2400" i="1" dirty="0" smtClean="0">
                <a:solidFill>
                  <a:schemeClr val="bg1">
                    <a:lumMod val="50000"/>
                  </a:schemeClr>
                </a:solidFill>
              </a:rPr>
              <a:t>on </a:t>
            </a:r>
            <a:r>
              <a:rPr lang="en-AU" sz="2400" i="1" dirty="0">
                <a:solidFill>
                  <a:schemeClr val="bg1">
                    <a:lumMod val="50000"/>
                  </a:schemeClr>
                </a:solidFill>
              </a:rPr>
              <a:t>the cusp of profound change</a:t>
            </a:r>
            <a:r>
              <a:rPr lang="en-AU" sz="3200" dirty="0" smtClean="0">
                <a:solidFill>
                  <a:schemeClr val="bg1">
                    <a:lumMod val="50000"/>
                  </a:schemeClr>
                </a:solidFill>
              </a:rPr>
              <a:t/>
            </a:r>
            <a:br>
              <a:rPr lang="en-AU" sz="3200" dirty="0" smtClean="0">
                <a:solidFill>
                  <a:schemeClr val="bg1">
                    <a:lumMod val="50000"/>
                  </a:schemeClr>
                </a:solidFill>
              </a:rPr>
            </a:br>
            <a:r>
              <a:rPr lang="en-AU" sz="3200" dirty="0" smtClean="0">
                <a:solidFill>
                  <a:schemeClr val="tx2"/>
                </a:solidFill>
              </a:rPr>
              <a:t/>
            </a:r>
            <a:br>
              <a:rPr lang="en-AU" sz="3200" dirty="0" smtClean="0">
                <a:solidFill>
                  <a:schemeClr val="tx2"/>
                </a:solidFill>
              </a:rPr>
            </a:br>
            <a:r>
              <a:rPr lang="en-AU" sz="3200" dirty="0" smtClean="0">
                <a:solidFill>
                  <a:schemeClr val="tx2"/>
                </a:solidFill>
              </a:rPr>
              <a:t/>
            </a:r>
            <a:br>
              <a:rPr lang="en-AU" sz="3200" dirty="0" smtClean="0">
                <a:solidFill>
                  <a:schemeClr val="tx2"/>
                </a:solidFill>
              </a:rPr>
            </a:br>
            <a:r>
              <a:rPr lang="en-AU" sz="1800" dirty="0"/>
              <a:t/>
            </a:r>
            <a:br>
              <a:rPr lang="en-AU" sz="1800" dirty="0"/>
            </a:br>
            <a:r>
              <a:rPr lang="en-AU" sz="1800" dirty="0" smtClean="0"/>
              <a:t> </a:t>
            </a:r>
            <a:endParaRPr lang="en-AU" sz="1600" b="0" dirty="0">
              <a:solidFill>
                <a:schemeClr val="bg1">
                  <a:lumMod val="75000"/>
                </a:schemeClr>
              </a:solidFill>
            </a:endParaRPr>
          </a:p>
        </p:txBody>
      </p:sp>
      <p:sp>
        <p:nvSpPr>
          <p:cNvPr id="3" name="Rectangle 2"/>
          <p:cNvSpPr/>
          <p:nvPr/>
        </p:nvSpPr>
        <p:spPr>
          <a:xfrm>
            <a:off x="1877117" y="4051433"/>
            <a:ext cx="2628208" cy="510909"/>
          </a:xfrm>
          <a:prstGeom prst="rect">
            <a:avLst/>
          </a:prstGeom>
        </p:spPr>
        <p:txBody>
          <a:bodyPr wrap="square">
            <a:spAutoFit/>
          </a:bodyPr>
          <a:lstStyle/>
          <a:p>
            <a:pPr lvl="0">
              <a:lnSpc>
                <a:spcPct val="85000"/>
              </a:lnSpc>
              <a:spcBef>
                <a:spcPct val="0"/>
              </a:spcBef>
            </a:pPr>
            <a:r>
              <a:rPr lang="en-AU" sz="1600" dirty="0">
                <a:solidFill>
                  <a:schemeClr val="bg1">
                    <a:lumMod val="50000"/>
                  </a:schemeClr>
                </a:solidFill>
                <a:latin typeface="Arial" pitchFamily="34" charset="0"/>
                <a:cs typeface="Arial" pitchFamily="34" charset="0"/>
              </a:rPr>
              <a:t>IUA </a:t>
            </a:r>
            <a:r>
              <a:rPr lang="en-AU" sz="1600" dirty="0" smtClean="0">
                <a:solidFill>
                  <a:schemeClr val="bg1">
                    <a:lumMod val="50000"/>
                  </a:schemeClr>
                </a:solidFill>
                <a:latin typeface="Arial" pitchFamily="34" charset="0"/>
                <a:cs typeface="Arial" pitchFamily="34" charset="0"/>
              </a:rPr>
              <a:t>Symposium, Dublin </a:t>
            </a:r>
          </a:p>
          <a:p>
            <a:pPr lvl="0">
              <a:lnSpc>
                <a:spcPct val="85000"/>
              </a:lnSpc>
              <a:spcBef>
                <a:spcPct val="0"/>
              </a:spcBef>
            </a:pPr>
            <a:r>
              <a:rPr lang="en-AU" sz="1600" dirty="0" smtClean="0">
                <a:solidFill>
                  <a:schemeClr val="bg1">
                    <a:lumMod val="50000"/>
                  </a:schemeClr>
                </a:solidFill>
                <a:latin typeface="Arial" pitchFamily="34" charset="0"/>
                <a:cs typeface="Arial" pitchFamily="34" charset="0"/>
              </a:rPr>
              <a:t>29th  </a:t>
            </a:r>
            <a:r>
              <a:rPr lang="en-AU" sz="1600" dirty="0">
                <a:solidFill>
                  <a:schemeClr val="bg1">
                    <a:lumMod val="50000"/>
                  </a:schemeClr>
                </a:solidFill>
                <a:latin typeface="Arial" pitchFamily="34" charset="0"/>
                <a:cs typeface="Arial" pitchFamily="34" charset="0"/>
              </a:rPr>
              <a:t>September 2014</a:t>
            </a:r>
          </a:p>
        </p:txBody>
      </p:sp>
    </p:spTree>
    <p:extLst>
      <p:ext uri="{BB962C8B-B14F-4D97-AF65-F5344CB8AC3E}">
        <p14:creationId xmlns:p14="http://schemas.microsoft.com/office/powerpoint/2010/main" val="1569796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69913"/>
            <a:ext cx="8229600" cy="756000"/>
          </a:xfrm>
        </p:spPr>
        <p:txBody>
          <a:bodyPr/>
          <a:lstStyle/>
          <a:p>
            <a:r>
              <a:rPr lang="en-IN" dirty="0" smtClean="0"/>
              <a:t>Evolving University Models</a:t>
            </a:r>
            <a:endParaRPr lang="en-IN" dirty="0"/>
          </a:p>
        </p:txBody>
      </p:sp>
      <p:sp>
        <p:nvSpPr>
          <p:cNvPr id="6" name="Freeform 5"/>
          <p:cNvSpPr>
            <a:spLocks/>
          </p:cNvSpPr>
          <p:nvPr/>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blipFill dpi="0" rotWithShape="1">
            <a:blip r:embed="rId2"/>
            <a:srcRect/>
            <a:tile tx="0" ty="0" sx="90000" sy="90000" flip="none" algn="tr"/>
          </a:bli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149191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a:t>Evolving University Models</a:t>
            </a:r>
            <a:endParaRPr lang="en-AU" dirty="0"/>
          </a:p>
        </p:txBody>
      </p:sp>
      <p:sp>
        <p:nvSpPr>
          <p:cNvPr id="3" name="Content Placeholder 2"/>
          <p:cNvSpPr>
            <a:spLocks noGrp="1"/>
          </p:cNvSpPr>
          <p:nvPr>
            <p:ph idx="1"/>
          </p:nvPr>
        </p:nvSpPr>
        <p:spPr/>
        <p:txBody>
          <a:bodyPr/>
          <a:lstStyle/>
          <a:p>
            <a:r>
              <a:rPr lang="en-AU" sz="2000" dirty="0">
                <a:solidFill>
                  <a:schemeClr val="tx1"/>
                </a:solidFill>
              </a:rPr>
              <a:t>The dominant university model in Australia and elsewhere, is a broad-based teaching and research institution, supported by a large asset </a:t>
            </a:r>
            <a:r>
              <a:rPr lang="en-AU" sz="2000" dirty="0" smtClean="0">
                <a:solidFill>
                  <a:schemeClr val="tx1"/>
                </a:solidFill>
              </a:rPr>
              <a:t>base</a:t>
            </a:r>
          </a:p>
          <a:p>
            <a:r>
              <a:rPr lang="en-AU" sz="2000" dirty="0" smtClean="0">
                <a:solidFill>
                  <a:schemeClr val="tx1"/>
                </a:solidFill>
              </a:rPr>
              <a:t>Significant transformation </a:t>
            </a:r>
            <a:r>
              <a:rPr lang="en-AU" sz="2000" dirty="0">
                <a:solidFill>
                  <a:schemeClr val="tx1"/>
                </a:solidFill>
              </a:rPr>
              <a:t>of university business models in the </a:t>
            </a:r>
            <a:r>
              <a:rPr lang="en-AU" sz="2000" dirty="0" smtClean="0">
                <a:solidFill>
                  <a:schemeClr val="tx1"/>
                </a:solidFill>
              </a:rPr>
              <a:t>coming</a:t>
            </a:r>
          </a:p>
          <a:p>
            <a:pPr marL="0" indent="0">
              <a:buNone/>
            </a:pPr>
            <a:r>
              <a:rPr lang="en-AU" sz="2000" dirty="0" smtClean="0">
                <a:solidFill>
                  <a:schemeClr val="tx1"/>
                </a:solidFill>
              </a:rPr>
              <a:t>Three models:</a:t>
            </a:r>
          </a:p>
          <a:p>
            <a:pPr lvl="1"/>
            <a:r>
              <a:rPr lang="en-AU" sz="2000" b="1" dirty="0" smtClean="0">
                <a:solidFill>
                  <a:schemeClr val="tx1"/>
                </a:solidFill>
              </a:rPr>
              <a:t>Streamline status quo </a:t>
            </a:r>
            <a:r>
              <a:rPr lang="en-AU" sz="2000" dirty="0" smtClean="0">
                <a:solidFill>
                  <a:schemeClr val="tx1"/>
                </a:solidFill>
              </a:rPr>
              <a:t>- broad-based </a:t>
            </a:r>
            <a:r>
              <a:rPr lang="en-AU" sz="2000" dirty="0">
                <a:solidFill>
                  <a:schemeClr val="tx1"/>
                </a:solidFill>
              </a:rPr>
              <a:t>teaching and research institutions, but will transform the way they deliver their services and administer their </a:t>
            </a:r>
            <a:r>
              <a:rPr lang="en-AU" sz="2000" dirty="0" smtClean="0">
                <a:solidFill>
                  <a:schemeClr val="tx1"/>
                </a:solidFill>
              </a:rPr>
              <a:t>organisations</a:t>
            </a:r>
          </a:p>
          <a:p>
            <a:pPr lvl="1"/>
            <a:r>
              <a:rPr lang="en-AU" sz="2000" b="1" dirty="0" smtClean="0">
                <a:solidFill>
                  <a:schemeClr val="tx1"/>
                </a:solidFill>
              </a:rPr>
              <a:t>Niche operators </a:t>
            </a:r>
            <a:r>
              <a:rPr lang="en-AU" sz="2000" dirty="0" smtClean="0">
                <a:solidFill>
                  <a:schemeClr val="tx1"/>
                </a:solidFill>
              </a:rPr>
              <a:t>- Chooses </a:t>
            </a:r>
            <a:r>
              <a:rPr lang="en-AU" sz="2000" dirty="0">
                <a:solidFill>
                  <a:schemeClr val="tx1"/>
                </a:solidFill>
              </a:rPr>
              <a:t>particular customer segments to focus on  - enabling the targeted development of course offerings, sales channels, </a:t>
            </a:r>
            <a:r>
              <a:rPr lang="en-AU" sz="2000" dirty="0" smtClean="0">
                <a:solidFill>
                  <a:schemeClr val="tx1"/>
                </a:solidFill>
              </a:rPr>
              <a:t>and delivery </a:t>
            </a:r>
          </a:p>
          <a:p>
            <a:pPr lvl="1"/>
            <a:r>
              <a:rPr lang="en-AU" sz="2000" b="1" dirty="0" smtClean="0">
                <a:solidFill>
                  <a:schemeClr val="tx1"/>
                </a:solidFill>
              </a:rPr>
              <a:t>Transformers</a:t>
            </a:r>
            <a:r>
              <a:rPr lang="en-AU" sz="2000" dirty="0" smtClean="0">
                <a:solidFill>
                  <a:schemeClr val="tx1"/>
                </a:solidFill>
              </a:rPr>
              <a:t> - Private </a:t>
            </a:r>
            <a:r>
              <a:rPr lang="en-AU" sz="2000" dirty="0">
                <a:solidFill>
                  <a:schemeClr val="tx1"/>
                </a:solidFill>
              </a:rPr>
              <a:t>providers and new entrants will carve out new positions in the traditional sector, creating new markets that merge parts of the higher education sector with other sectors.</a:t>
            </a:r>
          </a:p>
          <a:p>
            <a:pPr lvl="1"/>
            <a:endParaRPr lang="en-AU" sz="1200" dirty="0"/>
          </a:p>
          <a:p>
            <a:pPr lvl="1"/>
            <a:endParaRPr lang="en-AU" sz="1200" dirty="0"/>
          </a:p>
          <a:p>
            <a:pPr lvl="1"/>
            <a:endParaRPr lang="en-AU" sz="1200" dirty="0">
              <a:solidFill>
                <a:schemeClr val="bg1">
                  <a:lumMod val="50000"/>
                </a:schemeClr>
              </a:solidFill>
            </a:endParaRPr>
          </a:p>
          <a:p>
            <a:pPr lvl="1"/>
            <a:endParaRPr lang="en-AU" dirty="0">
              <a:solidFill>
                <a:schemeClr val="bg1">
                  <a:lumMod val="50000"/>
                </a:schemeClr>
              </a:solidFill>
            </a:endParaRPr>
          </a:p>
          <a:p>
            <a:pPr lvl="1"/>
            <a:endParaRPr lang="en-AU" dirty="0"/>
          </a:p>
        </p:txBody>
      </p:sp>
    </p:spTree>
    <p:extLst>
      <p:ext uri="{BB962C8B-B14F-4D97-AF65-F5344CB8AC3E}">
        <p14:creationId xmlns:p14="http://schemas.microsoft.com/office/powerpoint/2010/main" val="7417838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a:solidFill>
                  <a:schemeClr val="tx1"/>
                </a:solidFill>
              </a:rPr>
              <a:t>Evolving Models – The Implications for Ireland</a:t>
            </a:r>
            <a:endParaRPr lang="en-AU" dirty="0">
              <a:solidFill>
                <a:schemeClr val="tx1"/>
              </a:solidFill>
            </a:endParaRPr>
          </a:p>
        </p:txBody>
      </p:sp>
      <p:sp>
        <p:nvSpPr>
          <p:cNvPr id="3" name="Content Placeholder 2"/>
          <p:cNvSpPr>
            <a:spLocks noGrp="1"/>
          </p:cNvSpPr>
          <p:nvPr>
            <p:ph idx="1"/>
          </p:nvPr>
        </p:nvSpPr>
        <p:spPr>
          <a:xfrm>
            <a:off x="457200" y="1181100"/>
            <a:ext cx="8229600" cy="4942500"/>
          </a:xfrm>
        </p:spPr>
        <p:txBody>
          <a:bodyPr/>
          <a:lstStyle/>
          <a:p>
            <a:pPr marL="0" indent="0">
              <a:buNone/>
            </a:pPr>
            <a:r>
              <a:rPr lang="en-AU" sz="1800" dirty="0">
                <a:solidFill>
                  <a:schemeClr val="tx1"/>
                </a:solidFill>
              </a:rPr>
              <a:t>The inevitable evolution of University Models has pushed educators, policy makers and private sector entities to begin to question some of the </a:t>
            </a:r>
            <a:r>
              <a:rPr lang="en-AU" sz="1800" dirty="0" smtClean="0">
                <a:solidFill>
                  <a:schemeClr val="tx1"/>
                </a:solidFill>
              </a:rPr>
              <a:t>“scared cows” </a:t>
            </a:r>
            <a:r>
              <a:rPr lang="en-AU" sz="1800" dirty="0">
                <a:solidFill>
                  <a:schemeClr val="tx1"/>
                </a:solidFill>
              </a:rPr>
              <a:t>of the University system in Australia. These include:</a:t>
            </a:r>
          </a:p>
          <a:p>
            <a:pPr marL="0" indent="0">
              <a:buNone/>
            </a:pPr>
            <a:endParaRPr lang="en-IN" sz="1800" strike="sngStrike" dirty="0">
              <a:solidFill>
                <a:schemeClr val="tx1"/>
              </a:solidFill>
            </a:endParaRPr>
          </a:p>
          <a:p>
            <a:r>
              <a:rPr lang="en-AU" sz="1800" dirty="0">
                <a:solidFill>
                  <a:schemeClr val="tx1"/>
                </a:solidFill>
              </a:rPr>
              <a:t>The </a:t>
            </a:r>
            <a:r>
              <a:rPr lang="en-AU" sz="1800" b="1" dirty="0">
                <a:solidFill>
                  <a:schemeClr val="tx1"/>
                </a:solidFill>
              </a:rPr>
              <a:t>number of ‘world-class’ universities</a:t>
            </a:r>
            <a:r>
              <a:rPr lang="en-AU" sz="1800" dirty="0">
                <a:solidFill>
                  <a:schemeClr val="tx1"/>
                </a:solidFill>
              </a:rPr>
              <a:t> that a country the size of Australia can realistically continue to support</a:t>
            </a:r>
          </a:p>
          <a:p>
            <a:r>
              <a:rPr lang="en-AU" sz="1800" dirty="0">
                <a:solidFill>
                  <a:schemeClr val="tx1"/>
                </a:solidFill>
              </a:rPr>
              <a:t>The </a:t>
            </a:r>
            <a:r>
              <a:rPr lang="en-AU" sz="1800" b="1" dirty="0">
                <a:solidFill>
                  <a:schemeClr val="tx1"/>
                </a:solidFill>
              </a:rPr>
              <a:t>breath of disciplines </a:t>
            </a:r>
            <a:r>
              <a:rPr lang="en-AU" sz="1800" dirty="0">
                <a:solidFill>
                  <a:schemeClr val="tx1"/>
                </a:solidFill>
              </a:rPr>
              <a:t>that a University should focus on and the place for specialisation in education provision</a:t>
            </a:r>
          </a:p>
          <a:p>
            <a:r>
              <a:rPr lang="en-AU" sz="1800" dirty="0">
                <a:solidFill>
                  <a:schemeClr val="tx1"/>
                </a:solidFill>
              </a:rPr>
              <a:t>The </a:t>
            </a:r>
            <a:r>
              <a:rPr lang="en-AU" sz="1800" b="1" dirty="0">
                <a:solidFill>
                  <a:schemeClr val="tx1"/>
                </a:solidFill>
              </a:rPr>
              <a:t>role of the academic </a:t>
            </a:r>
            <a:r>
              <a:rPr lang="en-AU" sz="1800" dirty="0">
                <a:solidFill>
                  <a:schemeClr val="tx1"/>
                </a:solidFill>
              </a:rPr>
              <a:t>and the continuing involvement of all academics in teaching/research/content development</a:t>
            </a:r>
          </a:p>
          <a:p>
            <a:r>
              <a:rPr lang="en-AU" sz="1800" dirty="0">
                <a:solidFill>
                  <a:schemeClr val="tx1"/>
                </a:solidFill>
              </a:rPr>
              <a:t>The responsibility of HE sector not only to educate students but also </a:t>
            </a:r>
            <a:r>
              <a:rPr lang="en-AU" sz="1800" b="1" dirty="0">
                <a:solidFill>
                  <a:schemeClr val="tx1"/>
                </a:solidFill>
              </a:rPr>
              <a:t>prepare them for the workforce</a:t>
            </a:r>
            <a:r>
              <a:rPr lang="en-AU" sz="1800" dirty="0">
                <a:solidFill>
                  <a:schemeClr val="tx1"/>
                </a:solidFill>
              </a:rPr>
              <a:t> (technical vs university training)   </a:t>
            </a:r>
          </a:p>
          <a:p>
            <a:r>
              <a:rPr lang="en-AU" sz="1800" dirty="0">
                <a:solidFill>
                  <a:schemeClr val="tx1"/>
                </a:solidFill>
              </a:rPr>
              <a:t>The </a:t>
            </a:r>
            <a:r>
              <a:rPr lang="en-AU" sz="1800" b="1" dirty="0">
                <a:solidFill>
                  <a:schemeClr val="tx1"/>
                </a:solidFill>
              </a:rPr>
              <a:t>traditional ethos </a:t>
            </a:r>
            <a:r>
              <a:rPr lang="en-AU" sz="1800" dirty="0">
                <a:solidFill>
                  <a:schemeClr val="tx1"/>
                </a:solidFill>
              </a:rPr>
              <a:t>surrounding decision making and governance in universities which are not suited to rapidly changing circumstances</a:t>
            </a:r>
          </a:p>
          <a:p>
            <a:endParaRPr lang="en-AU" sz="1800" dirty="0">
              <a:solidFill>
                <a:schemeClr val="tx1"/>
              </a:solidFill>
            </a:endParaRPr>
          </a:p>
          <a:p>
            <a:pPr marL="0" indent="0">
              <a:buNone/>
            </a:pPr>
            <a:r>
              <a:rPr lang="en-AU" sz="1800" b="1" dirty="0">
                <a:solidFill>
                  <a:schemeClr val="tx1"/>
                </a:solidFill>
              </a:rPr>
              <a:t>Universities in Ireland will not escape these competitive </a:t>
            </a:r>
            <a:r>
              <a:rPr lang="en-AU" sz="1800" b="1" dirty="0" smtClean="0">
                <a:solidFill>
                  <a:schemeClr val="tx1"/>
                </a:solidFill>
              </a:rPr>
              <a:t>pressures </a:t>
            </a:r>
            <a:endParaRPr lang="en-AU" sz="1800" b="1" dirty="0">
              <a:solidFill>
                <a:schemeClr val="tx1"/>
              </a:solidFill>
            </a:endParaRPr>
          </a:p>
          <a:p>
            <a:pPr marL="0" indent="0">
              <a:buNone/>
            </a:pPr>
            <a:endParaRPr lang="en-AU" sz="1800" b="1" dirty="0">
              <a:solidFill>
                <a:schemeClr val="tx1"/>
              </a:solidFill>
            </a:endParaRPr>
          </a:p>
          <a:p>
            <a:endParaRPr lang="en-AU" sz="1800" dirty="0"/>
          </a:p>
        </p:txBody>
      </p:sp>
    </p:spTree>
    <p:extLst>
      <p:ext uri="{BB962C8B-B14F-4D97-AF65-F5344CB8AC3E}">
        <p14:creationId xmlns:p14="http://schemas.microsoft.com/office/powerpoint/2010/main" val="89347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X:\Resources\Photolibrary\BrandingZone\ShutterStock_sorted\Study\shutterstock_84634318.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47557" t="13451" r="4999" b="5441"/>
          <a:stretch/>
        </p:blipFill>
        <p:spPr bwMode="auto">
          <a:xfrm>
            <a:off x="4634338" y="1466849"/>
            <a:ext cx="4052461" cy="461803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IN" dirty="0" smtClean="0"/>
              <a:t>Contents</a:t>
            </a: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566117131"/>
              </p:ext>
            </p:extLst>
          </p:nvPr>
        </p:nvGraphicFramePr>
        <p:xfrm>
          <a:off x="457199" y="1188720"/>
          <a:ext cx="4048125" cy="4003675"/>
        </p:xfrm>
        <a:graphic>
          <a:graphicData uri="http://schemas.openxmlformats.org/drawingml/2006/table">
            <a:tbl>
              <a:tblPr firstRow="1" bandRow="1"/>
              <a:tblGrid>
                <a:gridCol w="3341156"/>
                <a:gridCol w="706969"/>
              </a:tblGrid>
              <a:tr h="307975">
                <a:tc>
                  <a:txBody>
                    <a:bodyPr/>
                    <a:lstStyle/>
                    <a:p>
                      <a:r>
                        <a:rPr lang="en-IN" sz="1400" dirty="0" smtClean="0">
                          <a:solidFill>
                            <a:schemeClr val="bg1"/>
                          </a:solidFill>
                          <a:latin typeface="+mj-lt"/>
                        </a:rPr>
                        <a:t>The University</a:t>
                      </a:r>
                      <a:r>
                        <a:rPr lang="en-IN" sz="1400" baseline="0" dirty="0" smtClean="0">
                          <a:solidFill>
                            <a:schemeClr val="bg1"/>
                          </a:solidFill>
                          <a:latin typeface="+mj-lt"/>
                        </a:rPr>
                        <a:t> of the Future</a:t>
                      </a:r>
                      <a:endParaRPr lang="en-IN" sz="1400" dirty="0" smtClean="0">
                        <a:solidFill>
                          <a:schemeClr val="bg1"/>
                        </a:solidFill>
                        <a:latin typeface="+mj-lt"/>
                      </a:endParaRPr>
                    </a:p>
                  </a:txBody>
                  <a:tcPr marL="0" marR="0" marT="0" marB="0" anchor="ctr">
                    <a:lnL w="12700" cmpd="sng">
                      <a:noFill/>
                      <a:prstDash val="solid"/>
                    </a:lnL>
                    <a:lnR w="12700" cmpd="sng">
                      <a:noFill/>
                      <a:prstDash val="solid"/>
                    </a:lnR>
                    <a:lnT w="12700" cmpd="sng">
                      <a:noFill/>
                      <a:prstDash val="soli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b="1" dirty="0">
                        <a:solidFill>
                          <a:schemeClr val="bg1"/>
                        </a:solidFill>
                        <a:latin typeface="+mj-lt"/>
                      </a:endParaRPr>
                    </a:p>
                  </a:txBody>
                  <a:tcPr marL="0" marR="72000" marT="0" marB="0">
                    <a:lnL w="12700" cmpd="sng">
                      <a:noFill/>
                      <a:prstDash val="solid"/>
                    </a:lnL>
                    <a:lnR w="12700" cmpd="sng">
                      <a:noFill/>
                      <a:prstDash val="solid"/>
                    </a:lnR>
                    <a:lnT w="12700" cmpd="sng">
                      <a:noFill/>
                      <a:prstDash val="soli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r>
                        <a:rPr lang="en-IN" sz="1400" dirty="0" smtClean="0">
                          <a:solidFill>
                            <a:schemeClr val="bg1"/>
                          </a:solidFill>
                          <a:latin typeface="+mj-lt"/>
                        </a:rPr>
                        <a:t>Drivers</a:t>
                      </a:r>
                      <a:r>
                        <a:rPr lang="en-IN" sz="1400" baseline="0" dirty="0" smtClean="0">
                          <a:solidFill>
                            <a:schemeClr val="bg1"/>
                          </a:solidFill>
                          <a:latin typeface="+mj-lt"/>
                        </a:rPr>
                        <a:t> for Change</a:t>
                      </a:r>
                      <a:endParaRPr lang="en-IN" sz="1400" dirty="0" smtClean="0">
                        <a:solidFill>
                          <a:schemeClr val="bg1"/>
                        </a:solidFill>
                        <a:latin typeface="+mj-lt"/>
                      </a:endParaRP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 Democratisation of Knowledge &amp;  Access</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Contestability of  Market &amp; Funding</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Digital Technologies </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Global Mobility</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pPr marL="266700" lvl="1" indent="-180975" algn="l" defTabSz="914400" rtl="0" eaLnBrk="1" latinLnBrk="0" hangingPunct="1">
                        <a:buFont typeface="Arial" panose="020B0604020202020204" pitchFamily="34" charset="0"/>
                        <a:buChar char="•"/>
                      </a:pPr>
                      <a:r>
                        <a:rPr lang="en-IN" sz="1200" kern="1200" dirty="0" smtClean="0">
                          <a:solidFill>
                            <a:schemeClr val="bg1"/>
                          </a:solidFill>
                          <a:latin typeface="+mj-lt"/>
                          <a:ea typeface="+mn-ea"/>
                          <a:cs typeface="+mn-cs"/>
                        </a:rPr>
                        <a:t>Integration with Industry</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r>
                        <a:rPr lang="en-IN" sz="1400" dirty="0" smtClean="0">
                          <a:solidFill>
                            <a:schemeClr val="bg1"/>
                          </a:solidFill>
                          <a:latin typeface="+mj-lt"/>
                        </a:rPr>
                        <a:t>Evolving University Models</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r>
                        <a:rPr lang="en-IN" sz="1400" dirty="0" smtClean="0">
                          <a:solidFill>
                            <a:schemeClr val="bg1"/>
                          </a:solidFill>
                          <a:latin typeface="+mj-lt"/>
                        </a:rPr>
                        <a:t>The EY Education team</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r>
                        <a:rPr lang="en-IN" sz="1400" dirty="0" smtClean="0">
                          <a:solidFill>
                            <a:schemeClr val="bg1"/>
                          </a:solidFill>
                          <a:latin typeface="+mj-lt"/>
                        </a:rPr>
                        <a:t>Our capabilities and service offerings</a:t>
                      </a:r>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endParaRPr lang="en-AU" dirty="0"/>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endParaRPr lang="en-AU"/>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r h="307975">
                <a:tc>
                  <a:txBody>
                    <a:bodyPr/>
                    <a:lstStyle/>
                    <a:p>
                      <a:endParaRPr lang="en-AU" dirty="0"/>
                    </a:p>
                  </a:txBody>
                  <a:tcPr marL="0" marR="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400" dirty="0">
                        <a:solidFill>
                          <a:schemeClr val="bg1"/>
                        </a:solidFill>
                        <a:latin typeface="+mj-lt"/>
                      </a:endParaRPr>
                    </a:p>
                  </a:txBody>
                  <a:tcPr marL="0" marR="72000" marT="0" marB="0" anchor="ctr">
                    <a:lnL w="12700" cmpd="sng">
                      <a:noFill/>
                      <a:prstDash val="solid"/>
                    </a:lnL>
                    <a:lnR w="12700" cmpd="sng">
                      <a:noFill/>
                      <a:prstDash val="soli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415237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EY Education Team</a:t>
            </a:r>
            <a:endParaRPr lang="en-IN" dirty="0"/>
          </a:p>
        </p:txBody>
      </p:sp>
      <p:pic>
        <p:nvPicPr>
          <p:cNvPr id="1027" name="Picture 3" descr="C:\Users\vineesh.v\Pictures\Training illustration\20H00138_Whit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28725"/>
            <a:ext cx="1057275" cy="1409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990850" y="1342685"/>
            <a:ext cx="3924300" cy="4099584"/>
          </a:xfrm>
          <a:prstGeom prst="rect">
            <a:avLst/>
          </a:prstGeom>
        </p:spPr>
        <p:txBody>
          <a:bodyPr wrap="square">
            <a:spAutoFit/>
          </a:bodyPr>
          <a:lstStyle/>
          <a:p>
            <a:pPr>
              <a:spcBef>
                <a:spcPct val="20000"/>
              </a:spcBef>
              <a:buClr>
                <a:srgbClr val="FFD200"/>
              </a:buClr>
              <a:buSzPct val="70000"/>
            </a:pPr>
            <a:r>
              <a:rPr lang="en-AU" sz="1400" b="1" dirty="0"/>
              <a:t>Professor Stephanie Fahey</a:t>
            </a:r>
          </a:p>
          <a:p>
            <a:pPr>
              <a:spcBef>
                <a:spcPct val="20000"/>
              </a:spcBef>
              <a:buClr>
                <a:srgbClr val="FFD200"/>
              </a:buClr>
              <a:buSzPct val="70000"/>
            </a:pPr>
            <a:r>
              <a:rPr lang="en-AU" sz="1400" b="1" dirty="0">
                <a:solidFill>
                  <a:srgbClr val="808080"/>
                </a:solidFill>
              </a:rPr>
              <a:t>Oceania, Education Lead Partner</a:t>
            </a:r>
          </a:p>
          <a:p>
            <a:pPr>
              <a:spcBef>
                <a:spcPct val="20000"/>
              </a:spcBef>
              <a:buClr>
                <a:srgbClr val="FFD200"/>
              </a:buClr>
              <a:buSzPct val="70000"/>
            </a:pPr>
            <a:r>
              <a:rPr lang="en-AU" sz="1400" i="1" dirty="0">
                <a:solidFill>
                  <a:srgbClr val="808080"/>
                </a:solidFill>
              </a:rPr>
              <a:t>Formerly DVC Global </a:t>
            </a:r>
            <a:r>
              <a:rPr lang="en-AU" sz="1400" i="1" dirty="0" smtClean="0">
                <a:solidFill>
                  <a:srgbClr val="808080"/>
                </a:solidFill>
              </a:rPr>
              <a:t>Engagement Monash University, Melbourne</a:t>
            </a:r>
          </a:p>
          <a:p>
            <a:pPr>
              <a:spcBef>
                <a:spcPct val="20000"/>
              </a:spcBef>
              <a:buClr>
                <a:srgbClr val="FFD200"/>
              </a:buClr>
              <a:buSzPct val="70000"/>
            </a:pPr>
            <a:r>
              <a:rPr lang="en-AU" sz="1400" dirty="0" smtClean="0">
                <a:solidFill>
                  <a:srgbClr val="808080"/>
                </a:solidFill>
                <a:hlinkClick r:id="rId4"/>
              </a:rPr>
              <a:t>Stephanie.Fahey@au.ey.com</a:t>
            </a:r>
            <a:endParaRPr lang="en-AU" sz="1400" dirty="0" smtClean="0">
              <a:solidFill>
                <a:srgbClr val="808080"/>
              </a:solidFill>
            </a:endParaRPr>
          </a:p>
          <a:p>
            <a:pPr>
              <a:spcBef>
                <a:spcPct val="20000"/>
              </a:spcBef>
              <a:buClr>
                <a:srgbClr val="FFD200"/>
              </a:buClr>
              <a:buSzPct val="70000"/>
            </a:pPr>
            <a:endParaRPr lang="en-AU" sz="1400" dirty="0" smtClean="0">
              <a:solidFill>
                <a:srgbClr val="808080"/>
              </a:solidFill>
            </a:endParaRPr>
          </a:p>
          <a:p>
            <a:pPr>
              <a:spcBef>
                <a:spcPct val="20000"/>
              </a:spcBef>
              <a:buClr>
                <a:srgbClr val="FFD200"/>
              </a:buClr>
              <a:buSzPct val="70000"/>
            </a:pPr>
            <a:r>
              <a:rPr lang="en-AU" sz="1400" b="1" i="1" dirty="0">
                <a:solidFill>
                  <a:srgbClr val="808080"/>
                </a:solidFill>
              </a:rPr>
              <a:t>Local </a:t>
            </a:r>
            <a:r>
              <a:rPr lang="en-AU" sz="1400" b="1" i="1" dirty="0" smtClean="0">
                <a:solidFill>
                  <a:srgbClr val="808080"/>
                </a:solidFill>
              </a:rPr>
              <a:t>EY partner</a:t>
            </a:r>
            <a:r>
              <a:rPr lang="en-AU" sz="1400" b="1" i="1" dirty="0">
                <a:solidFill>
                  <a:srgbClr val="808080"/>
                </a:solidFill>
              </a:rPr>
              <a:t>, Dublin</a:t>
            </a:r>
          </a:p>
          <a:p>
            <a:pPr>
              <a:spcBef>
                <a:spcPct val="20000"/>
              </a:spcBef>
              <a:buClr>
                <a:srgbClr val="FFD200"/>
              </a:buClr>
              <a:buSzPct val="70000"/>
            </a:pPr>
            <a:r>
              <a:rPr lang="en-AU" sz="1400" dirty="0"/>
              <a:t>John Higgins</a:t>
            </a:r>
          </a:p>
          <a:p>
            <a:pPr>
              <a:spcBef>
                <a:spcPct val="20000"/>
              </a:spcBef>
              <a:buClr>
                <a:srgbClr val="FFD200"/>
              </a:buClr>
              <a:buSzPct val="70000"/>
            </a:pPr>
            <a:r>
              <a:rPr lang="en-AU" sz="1400" u="sng" dirty="0" smtClean="0">
                <a:solidFill>
                  <a:srgbClr val="808080"/>
                </a:solidFill>
                <a:hlinkClick r:id="rId5"/>
              </a:rPr>
              <a:t>John.Higgins@ie.ey.com</a:t>
            </a:r>
            <a:endParaRPr lang="en-AU" sz="1400" u="sng" dirty="0" smtClean="0">
              <a:solidFill>
                <a:srgbClr val="808080"/>
              </a:solidFill>
            </a:endParaRPr>
          </a:p>
          <a:p>
            <a:pPr>
              <a:spcBef>
                <a:spcPct val="20000"/>
              </a:spcBef>
              <a:buClr>
                <a:srgbClr val="FFD200"/>
              </a:buClr>
              <a:buSzPct val="70000"/>
            </a:pPr>
            <a:endParaRPr lang="en-AU" sz="1400" u="sng" dirty="0">
              <a:solidFill>
                <a:srgbClr val="808080"/>
              </a:solidFill>
            </a:endParaRPr>
          </a:p>
          <a:p>
            <a:pPr>
              <a:spcBef>
                <a:spcPct val="20000"/>
              </a:spcBef>
              <a:buClr>
                <a:srgbClr val="FFD200"/>
              </a:buClr>
              <a:buSzPct val="70000"/>
            </a:pPr>
            <a:r>
              <a:rPr lang="en-AU" sz="1400" dirty="0"/>
              <a:t>Colm Devine </a:t>
            </a:r>
            <a:endParaRPr lang="en-AU" sz="1400" dirty="0" smtClean="0"/>
          </a:p>
          <a:p>
            <a:pPr>
              <a:spcBef>
                <a:spcPct val="20000"/>
              </a:spcBef>
              <a:buClr>
                <a:srgbClr val="FFD200"/>
              </a:buClr>
              <a:buSzPct val="70000"/>
            </a:pPr>
            <a:r>
              <a:rPr lang="en-AU" sz="1400" u="sng" dirty="0" smtClean="0">
                <a:hlinkClick r:id="rId6"/>
              </a:rPr>
              <a:t>cdevine@uk.ey.com</a:t>
            </a:r>
            <a:endParaRPr lang="en-AU" sz="1400" u="sng" dirty="0">
              <a:solidFill>
                <a:srgbClr val="808080"/>
              </a:solidFill>
            </a:endParaRPr>
          </a:p>
          <a:p>
            <a:pPr marL="269875" indent="-269875">
              <a:spcBef>
                <a:spcPct val="20000"/>
              </a:spcBef>
              <a:buClr>
                <a:srgbClr val="FFD200"/>
              </a:buClr>
              <a:buSzPct val="70000"/>
              <a:buFont typeface="Arial" pitchFamily="34" charset="0"/>
              <a:buChar char="►"/>
            </a:pPr>
            <a:endParaRPr lang="en-AU" sz="1400" dirty="0" smtClean="0">
              <a:solidFill>
                <a:srgbClr val="808080"/>
              </a:solidFill>
            </a:endParaRPr>
          </a:p>
          <a:p>
            <a:pPr>
              <a:spcBef>
                <a:spcPct val="20000"/>
              </a:spcBef>
              <a:buClr>
                <a:srgbClr val="FFD200"/>
              </a:buClr>
              <a:buSzPct val="70000"/>
            </a:pPr>
            <a:r>
              <a:rPr lang="en-AU" sz="1400" dirty="0" smtClean="0">
                <a:solidFill>
                  <a:srgbClr val="808080"/>
                </a:solidFill>
              </a:rPr>
              <a:t>More than 300 staff globally with education expertise</a:t>
            </a:r>
          </a:p>
          <a:p>
            <a:pPr marL="269875" indent="-269875">
              <a:spcBef>
                <a:spcPct val="20000"/>
              </a:spcBef>
              <a:buClr>
                <a:srgbClr val="FFD200"/>
              </a:buClr>
              <a:buSzPct val="70000"/>
              <a:buFont typeface="Arial" pitchFamily="34" charset="0"/>
              <a:buChar char="►"/>
            </a:pPr>
            <a:endParaRPr lang="en-AU" sz="1400" dirty="0">
              <a:solidFill>
                <a:srgbClr val="808080"/>
              </a:solidFill>
            </a:endParaRPr>
          </a:p>
        </p:txBody>
      </p:sp>
    </p:spTree>
    <p:extLst>
      <p:ext uri="{BB962C8B-B14F-4D97-AF65-F5344CB8AC3E}">
        <p14:creationId xmlns:p14="http://schemas.microsoft.com/office/powerpoint/2010/main" val="1638811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47675" y="503238"/>
            <a:ext cx="8229600" cy="756000"/>
          </a:xfrm>
        </p:spPr>
        <p:txBody>
          <a:bodyPr/>
          <a:lstStyle/>
          <a:p>
            <a:r>
              <a:rPr lang="en-IN" dirty="0" smtClean="0"/>
              <a:t>The University of the Future</a:t>
            </a:r>
            <a:endParaRPr lang="en-IN" dirty="0"/>
          </a:p>
        </p:txBody>
      </p:sp>
      <p:sp>
        <p:nvSpPr>
          <p:cNvPr id="6" name="Freeform 5"/>
          <p:cNvSpPr>
            <a:spLocks/>
          </p:cNvSpPr>
          <p:nvPr/>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blipFill dpi="0" rotWithShape="1">
            <a:blip r:embed="rId2"/>
            <a:srcRect/>
            <a:tile tx="-57150" ty="209550" sx="90000" sy="90000" flip="none" algn="l"/>
          </a:blipFill>
          <a:ln w="9525">
            <a:noFill/>
            <a:round/>
            <a:headEnd/>
            <a:tailEnd/>
          </a:ln>
        </p:spPr>
        <p:txBody>
          <a:bodyPr vert="horz" wrap="square" lIns="0" tIns="45720" rIns="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9855623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University of the Future </a:t>
            </a:r>
            <a:endParaRPr lang="en-IN" dirty="0"/>
          </a:p>
        </p:txBody>
      </p:sp>
      <p:sp>
        <p:nvSpPr>
          <p:cNvPr id="5" name="Content Placeholder 4"/>
          <p:cNvSpPr>
            <a:spLocks noGrp="1"/>
          </p:cNvSpPr>
          <p:nvPr>
            <p:ph idx="1"/>
          </p:nvPr>
        </p:nvSpPr>
        <p:spPr>
          <a:xfrm>
            <a:off x="478800" y="1130325"/>
            <a:ext cx="8229600" cy="4698000"/>
          </a:xfrm>
        </p:spPr>
        <p:txBody>
          <a:bodyPr/>
          <a:lstStyle/>
          <a:p>
            <a:pPr marL="269875" lvl="1" indent="-269875">
              <a:spcBef>
                <a:spcPts val="1200"/>
              </a:spcBef>
            </a:pPr>
            <a:r>
              <a:rPr lang="en-AU" sz="2000" dirty="0" smtClean="0">
                <a:solidFill>
                  <a:schemeClr val="tx1"/>
                </a:solidFill>
              </a:rPr>
              <a:t>The higher </a:t>
            </a:r>
            <a:r>
              <a:rPr lang="en-AU" sz="2000" dirty="0">
                <a:solidFill>
                  <a:schemeClr val="tx1"/>
                </a:solidFill>
              </a:rPr>
              <a:t>education sector is undergoing a fundamental transformation in terms of its role in society, mode of operation, and economic structure and value. </a:t>
            </a:r>
            <a:endParaRPr lang="en-AU" sz="2000" dirty="0" smtClean="0">
              <a:solidFill>
                <a:schemeClr val="tx1"/>
              </a:solidFill>
            </a:endParaRPr>
          </a:p>
          <a:p>
            <a:pPr marL="269875" lvl="1" indent="-269875">
              <a:spcBef>
                <a:spcPts val="1200"/>
              </a:spcBef>
            </a:pPr>
            <a:r>
              <a:rPr lang="en-AU" sz="2000" dirty="0" smtClean="0">
                <a:solidFill>
                  <a:schemeClr val="tx1"/>
                </a:solidFill>
              </a:rPr>
              <a:t>What </a:t>
            </a:r>
            <a:r>
              <a:rPr lang="en-AU" sz="2000" dirty="0">
                <a:solidFill>
                  <a:schemeClr val="tx1"/>
                </a:solidFill>
              </a:rPr>
              <a:t>is worrying is that institutions appear to be in denial about the magnitude and the inevitability of the changes ahead</a:t>
            </a:r>
          </a:p>
          <a:p>
            <a:pPr>
              <a:spcBef>
                <a:spcPts val="1200"/>
              </a:spcBef>
            </a:pPr>
            <a:r>
              <a:rPr lang="en-IN" sz="2000" b="1" dirty="0" smtClean="0">
                <a:solidFill>
                  <a:schemeClr val="tx1"/>
                </a:solidFill>
              </a:rPr>
              <a:t>Our </a:t>
            </a:r>
            <a:r>
              <a:rPr lang="en-IN" sz="2000" b="1" dirty="0">
                <a:solidFill>
                  <a:schemeClr val="tx1"/>
                </a:solidFill>
              </a:rPr>
              <a:t>primary hypothesis is that the dominant university </a:t>
            </a:r>
            <a:r>
              <a:rPr lang="en-IN" sz="2000" b="1" dirty="0" smtClean="0">
                <a:solidFill>
                  <a:schemeClr val="tx1"/>
                </a:solidFill>
              </a:rPr>
              <a:t>model: </a:t>
            </a:r>
            <a:r>
              <a:rPr lang="en-IN" sz="2000" b="1" dirty="0">
                <a:solidFill>
                  <a:schemeClr val="tx1"/>
                </a:solidFill>
              </a:rPr>
              <a:t>a broad-based teaching and research institution, supported by a large asset-base and in-house back-office, will prove unviable, in all but a few cases over the next </a:t>
            </a:r>
            <a:r>
              <a:rPr lang="en-IN" sz="2000" b="1" dirty="0" smtClean="0">
                <a:solidFill>
                  <a:schemeClr val="tx1"/>
                </a:solidFill>
              </a:rPr>
              <a:t>3 to 5 years (we underestimated the pace of change in our 2012 report</a:t>
            </a:r>
            <a:r>
              <a:rPr lang="en-IN" sz="2000" b="1" dirty="0" smtClean="0">
                <a:solidFill>
                  <a:schemeClr val="tx1"/>
                </a:solidFill>
              </a:rPr>
              <a:t>).</a:t>
            </a:r>
            <a:r>
              <a:rPr lang="en-AU" sz="2000" dirty="0">
                <a:solidFill>
                  <a:schemeClr val="tx1"/>
                </a:solidFill>
              </a:rPr>
              <a:t> ‘The University of the Future’ (2012) </a:t>
            </a:r>
            <a:endParaRPr lang="en-AU" sz="2000" dirty="0">
              <a:solidFill>
                <a:schemeClr val="tx1"/>
              </a:solidFill>
            </a:endParaRPr>
          </a:p>
          <a:p>
            <a:r>
              <a:rPr lang="en-AU" sz="2000" dirty="0" smtClean="0">
                <a:solidFill>
                  <a:schemeClr val="tx1"/>
                </a:solidFill>
              </a:rPr>
              <a:t>What </a:t>
            </a:r>
            <a:r>
              <a:rPr lang="en-AU" sz="2000" dirty="0">
                <a:solidFill>
                  <a:schemeClr val="tx1"/>
                </a:solidFill>
              </a:rPr>
              <a:t>I would like to do today is review some of these challenges with a particular focus on the implications for universities and policy makers in </a:t>
            </a:r>
            <a:r>
              <a:rPr lang="en-AU" sz="2000" dirty="0" smtClean="0">
                <a:solidFill>
                  <a:schemeClr val="tx1"/>
                </a:solidFill>
              </a:rPr>
              <a:t>Ireland. </a:t>
            </a:r>
            <a:endParaRPr lang="en-AU" sz="2000" dirty="0">
              <a:solidFill>
                <a:schemeClr val="tx1"/>
              </a:solidFill>
            </a:endParaRPr>
          </a:p>
          <a:p>
            <a:pPr>
              <a:spcBef>
                <a:spcPts val="1200"/>
              </a:spcBef>
            </a:pPr>
            <a:endParaRPr lang="en-IN" sz="1400" dirty="0"/>
          </a:p>
        </p:txBody>
      </p:sp>
    </p:spTree>
    <p:extLst>
      <p:ext uri="{BB962C8B-B14F-4D97-AF65-F5344CB8AC3E}">
        <p14:creationId xmlns:p14="http://schemas.microsoft.com/office/powerpoint/2010/main" val="34181074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blipFill dpi="0" rotWithShape="1">
            <a:blip r:embed="rId2"/>
            <a:srcRect/>
            <a:tile tx="-120650" ty="0" sx="93000" sy="93000" flip="none" algn="bl"/>
          </a:bli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 name="Title 2"/>
          <p:cNvSpPr>
            <a:spLocks noGrp="1"/>
          </p:cNvSpPr>
          <p:nvPr>
            <p:ph type="title"/>
          </p:nvPr>
        </p:nvSpPr>
        <p:spPr>
          <a:xfrm>
            <a:off x="457200" y="483838"/>
            <a:ext cx="8229600" cy="756000"/>
          </a:xfrm>
        </p:spPr>
        <p:txBody>
          <a:bodyPr/>
          <a:lstStyle/>
          <a:p>
            <a:r>
              <a:rPr lang="en-IN" dirty="0" smtClean="0">
                <a:solidFill>
                  <a:schemeClr val="bg1"/>
                </a:solidFill>
              </a:rPr>
              <a:t>The Drivers of Change</a:t>
            </a:r>
            <a:endParaRPr lang="en-IN" dirty="0">
              <a:solidFill>
                <a:schemeClr val="bg1"/>
              </a:solidFill>
            </a:endParaRPr>
          </a:p>
        </p:txBody>
      </p:sp>
    </p:spTree>
    <p:extLst>
      <p:ext uri="{BB962C8B-B14F-4D97-AF65-F5344CB8AC3E}">
        <p14:creationId xmlns:p14="http://schemas.microsoft.com/office/powerpoint/2010/main" val="3991402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71625" y="1078264"/>
            <a:ext cx="4984722" cy="4036662"/>
            <a:chOff x="1571625" y="1068739"/>
            <a:chExt cx="4984722" cy="4036662"/>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25" y="1068739"/>
              <a:ext cx="4984722" cy="4036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571625" y="1068739"/>
              <a:ext cx="981075" cy="302861"/>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endParaRPr lang="en-AU" sz="1200" dirty="0">
                <a:solidFill>
                  <a:schemeClr val="tx1"/>
                </a:solidFill>
              </a:endParaRPr>
            </a:p>
          </p:txBody>
        </p:sp>
      </p:grpSp>
      <p:sp>
        <p:nvSpPr>
          <p:cNvPr id="2" name="Title 1"/>
          <p:cNvSpPr>
            <a:spLocks noGrp="1"/>
          </p:cNvSpPr>
          <p:nvPr>
            <p:ph type="title"/>
          </p:nvPr>
        </p:nvSpPr>
        <p:spPr/>
        <p:txBody>
          <a:bodyPr/>
          <a:lstStyle/>
          <a:p>
            <a:r>
              <a:rPr lang="en-IN" dirty="0" smtClean="0"/>
              <a:t>Drivers for Change</a:t>
            </a:r>
            <a:endParaRPr lang="en-IN" dirty="0"/>
          </a:p>
        </p:txBody>
      </p:sp>
      <p:pic>
        <p:nvPicPr>
          <p:cNvPr id="1027" name="Picture 3" descr="C:\Users\vineesh.v\Pictures\Training illustration\20H00138_Whit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984"/>
          <a:stretch/>
        </p:blipFill>
        <p:spPr bwMode="auto">
          <a:xfrm>
            <a:off x="478800" y="4532326"/>
            <a:ext cx="8208000" cy="1668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4339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a:t>Broad Implications</a:t>
            </a:r>
            <a:endParaRPr lang="en-AU" dirty="0"/>
          </a:p>
        </p:txBody>
      </p:sp>
      <p:sp>
        <p:nvSpPr>
          <p:cNvPr id="3" name="Content Placeholder 2"/>
          <p:cNvSpPr>
            <a:spLocks noGrp="1"/>
          </p:cNvSpPr>
          <p:nvPr>
            <p:ph idx="1"/>
          </p:nvPr>
        </p:nvSpPr>
        <p:spPr/>
        <p:txBody>
          <a:bodyPr/>
          <a:lstStyle/>
          <a:p>
            <a:pPr marL="0" lvl="0" indent="0">
              <a:buNone/>
            </a:pPr>
            <a:r>
              <a:rPr lang="en-AU" sz="2000" dirty="0">
                <a:solidFill>
                  <a:schemeClr val="tx1"/>
                </a:solidFill>
              </a:rPr>
              <a:t>If universities do not choose their niches – the market will effectively “impose” niches upon them - so the message is: choose now.</a:t>
            </a:r>
          </a:p>
          <a:p>
            <a:pPr marL="0" lvl="0" indent="0">
              <a:buNone/>
            </a:pPr>
            <a:endParaRPr lang="en-AU" sz="2000" dirty="0">
              <a:solidFill>
                <a:schemeClr val="tx1"/>
              </a:solidFill>
            </a:endParaRPr>
          </a:p>
          <a:p>
            <a:r>
              <a:rPr lang="en-AU" sz="2000" dirty="0">
                <a:solidFill>
                  <a:schemeClr val="tx1"/>
                </a:solidFill>
              </a:rPr>
              <a:t>create new, </a:t>
            </a:r>
            <a:r>
              <a:rPr lang="en-AU" sz="2000" b="1" dirty="0">
                <a:solidFill>
                  <a:schemeClr val="tx1"/>
                </a:solidFill>
              </a:rPr>
              <a:t>leaner centred business models  </a:t>
            </a:r>
            <a:r>
              <a:rPr lang="en-AU" sz="2000" dirty="0">
                <a:solidFill>
                  <a:schemeClr val="tx1"/>
                </a:solidFill>
              </a:rPr>
              <a:t>as competition increases for staff,  students, funding and partners.  </a:t>
            </a:r>
          </a:p>
          <a:p>
            <a:endParaRPr lang="en-AU" sz="2000" dirty="0">
              <a:solidFill>
                <a:schemeClr val="tx1"/>
              </a:solidFill>
            </a:endParaRPr>
          </a:p>
          <a:p>
            <a:r>
              <a:rPr lang="en-AU" sz="2000" dirty="0">
                <a:solidFill>
                  <a:schemeClr val="tx1"/>
                </a:solidFill>
              </a:rPr>
              <a:t>public institutions will </a:t>
            </a:r>
            <a:r>
              <a:rPr lang="en-AU" sz="2000" b="1" dirty="0">
                <a:solidFill>
                  <a:schemeClr val="tx1"/>
                </a:solidFill>
              </a:rPr>
              <a:t>be run like corporations</a:t>
            </a:r>
            <a:r>
              <a:rPr lang="en-AU" sz="2000" dirty="0">
                <a:solidFill>
                  <a:schemeClr val="tx1"/>
                </a:solidFill>
              </a:rPr>
              <a:t>, while  maintaining the necessary freedom  of inquiry and academic rigour.  </a:t>
            </a:r>
          </a:p>
          <a:p>
            <a:endParaRPr lang="en-AU" sz="2000" dirty="0">
              <a:solidFill>
                <a:schemeClr val="tx1"/>
              </a:solidFill>
            </a:endParaRPr>
          </a:p>
          <a:p>
            <a:r>
              <a:rPr lang="en-AU" sz="2000" dirty="0">
                <a:solidFill>
                  <a:schemeClr val="tx1"/>
                </a:solidFill>
              </a:rPr>
              <a:t>Private institutions will exploit  </a:t>
            </a:r>
            <a:r>
              <a:rPr lang="en-AU" sz="2000" b="1" dirty="0">
                <a:solidFill>
                  <a:schemeClr val="tx1"/>
                </a:solidFill>
              </a:rPr>
              <a:t>profitable market niches</a:t>
            </a:r>
            <a:r>
              <a:rPr lang="en-AU" sz="2000" dirty="0">
                <a:solidFill>
                  <a:schemeClr val="tx1"/>
                </a:solidFill>
              </a:rPr>
              <a:t>,</a:t>
            </a:r>
          </a:p>
          <a:p>
            <a:pPr marL="0" indent="0">
              <a:buNone/>
            </a:pPr>
            <a:r>
              <a:rPr lang="en-AU" sz="2000" dirty="0">
                <a:solidFill>
                  <a:schemeClr val="tx1"/>
                </a:solidFill>
              </a:rPr>
              <a:t> </a:t>
            </a:r>
          </a:p>
          <a:p>
            <a:r>
              <a:rPr lang="en-AU" sz="2000" dirty="0">
                <a:solidFill>
                  <a:schemeClr val="tx1"/>
                </a:solidFill>
              </a:rPr>
              <a:t>Policy makers will seek to maintain  steady </a:t>
            </a:r>
            <a:r>
              <a:rPr lang="en-AU" sz="2000" b="1" dirty="0">
                <a:solidFill>
                  <a:schemeClr val="tx1"/>
                </a:solidFill>
              </a:rPr>
              <a:t>growth</a:t>
            </a:r>
            <a:r>
              <a:rPr lang="en-AU" sz="2000" dirty="0">
                <a:solidFill>
                  <a:schemeClr val="tx1"/>
                </a:solidFill>
              </a:rPr>
              <a:t> in access to  university education while inevitably </a:t>
            </a:r>
            <a:r>
              <a:rPr lang="en-AU" sz="2000" b="1" dirty="0">
                <a:solidFill>
                  <a:schemeClr val="tx1"/>
                </a:solidFill>
              </a:rPr>
              <a:t>tightening the  public purse strings.    </a:t>
            </a:r>
          </a:p>
          <a:p>
            <a:endParaRPr lang="en-AU" b="1" dirty="0"/>
          </a:p>
          <a:p>
            <a:endParaRPr lang="en-AU" dirty="0"/>
          </a:p>
        </p:txBody>
      </p:sp>
    </p:spTree>
    <p:extLst>
      <p:ext uri="{BB962C8B-B14F-4D97-AF65-F5344CB8AC3E}">
        <p14:creationId xmlns:p14="http://schemas.microsoft.com/office/powerpoint/2010/main" val="3906760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Necessary adaptions </a:t>
            </a:r>
            <a:endParaRPr lang="en-AU" dirty="0"/>
          </a:p>
        </p:txBody>
      </p:sp>
      <p:sp>
        <p:nvSpPr>
          <p:cNvPr id="3" name="Content Placeholder 2"/>
          <p:cNvSpPr>
            <a:spLocks noGrp="1"/>
          </p:cNvSpPr>
          <p:nvPr>
            <p:ph idx="1"/>
          </p:nvPr>
        </p:nvSpPr>
        <p:spPr>
          <a:xfrm>
            <a:off x="457200" y="1162050"/>
            <a:ext cx="8229600" cy="4961550"/>
          </a:xfrm>
        </p:spPr>
        <p:txBody>
          <a:bodyPr/>
          <a:lstStyle/>
          <a:p>
            <a:r>
              <a:rPr lang="en-AU" sz="2000" dirty="0">
                <a:solidFill>
                  <a:schemeClr val="tx1"/>
                </a:solidFill>
              </a:rPr>
              <a:t>These changes will force universities  to adapt in a number of ways:  </a:t>
            </a:r>
            <a:endParaRPr lang="en-AU" sz="2000" dirty="0" smtClean="0">
              <a:solidFill>
                <a:schemeClr val="tx1"/>
              </a:solidFill>
            </a:endParaRPr>
          </a:p>
          <a:p>
            <a:pPr marL="0" indent="0">
              <a:buNone/>
            </a:pPr>
            <a:endParaRPr lang="en-AU" sz="2000" dirty="0">
              <a:solidFill>
                <a:schemeClr val="tx1"/>
              </a:solidFill>
            </a:endParaRPr>
          </a:p>
          <a:p>
            <a:r>
              <a:rPr lang="en-AU" sz="2000" b="1" i="1" dirty="0">
                <a:solidFill>
                  <a:schemeClr val="tx1"/>
                </a:solidFill>
              </a:rPr>
              <a:t>Breadth of programs </a:t>
            </a:r>
            <a:r>
              <a:rPr lang="en-AU" sz="2000" dirty="0">
                <a:solidFill>
                  <a:schemeClr val="tx1"/>
                </a:solidFill>
              </a:rPr>
              <a:t>—   concentrate resources on a smaller  range of programs?</a:t>
            </a:r>
          </a:p>
          <a:p>
            <a:pPr marL="0" indent="0">
              <a:buNone/>
            </a:pPr>
            <a:r>
              <a:rPr lang="en-AU" sz="2000" dirty="0">
                <a:solidFill>
                  <a:schemeClr val="tx1"/>
                </a:solidFill>
              </a:rPr>
              <a:t>  </a:t>
            </a:r>
          </a:p>
          <a:p>
            <a:r>
              <a:rPr lang="en-AU" sz="2000" b="1" i="1" dirty="0">
                <a:solidFill>
                  <a:schemeClr val="tx1"/>
                </a:solidFill>
              </a:rPr>
              <a:t>Target customers </a:t>
            </a:r>
            <a:r>
              <a:rPr lang="en-AU" sz="2000" dirty="0">
                <a:solidFill>
                  <a:schemeClr val="tx1"/>
                </a:solidFill>
              </a:rPr>
              <a:t>— Universities  will need to have a clear strategy around target  student segments and their  specific needs and preferences. </a:t>
            </a:r>
          </a:p>
          <a:p>
            <a:endParaRPr lang="en-AU" sz="2000" b="1" i="1" dirty="0">
              <a:solidFill>
                <a:schemeClr val="tx1"/>
              </a:solidFill>
            </a:endParaRPr>
          </a:p>
          <a:p>
            <a:r>
              <a:rPr lang="en-AU" sz="2000" b="1" i="1" dirty="0">
                <a:solidFill>
                  <a:schemeClr val="tx1"/>
                </a:solidFill>
              </a:rPr>
              <a:t>Channels to market </a:t>
            </a:r>
            <a:r>
              <a:rPr lang="en-AU" sz="2000" dirty="0">
                <a:solidFill>
                  <a:schemeClr val="tx1"/>
                </a:solidFill>
              </a:rPr>
              <a:t>— Universities  will need to rethink the role of  digital channels and third party  partnerships in recruiting students  and delivering teaching and  research programs. </a:t>
            </a:r>
          </a:p>
          <a:p>
            <a:endParaRPr lang="en-AU" sz="2000" dirty="0">
              <a:solidFill>
                <a:schemeClr val="tx1"/>
              </a:solidFill>
            </a:endParaRPr>
          </a:p>
          <a:p>
            <a:r>
              <a:rPr lang="en-AU" sz="2000" b="1" i="1" dirty="0">
                <a:solidFill>
                  <a:schemeClr val="tx1"/>
                </a:solidFill>
              </a:rPr>
              <a:t>Back office </a:t>
            </a:r>
            <a:r>
              <a:rPr lang="en-AU" sz="2000" dirty="0">
                <a:solidFill>
                  <a:schemeClr val="tx1"/>
                </a:solidFill>
              </a:rPr>
              <a:t>— The asset base and university administration will need  to be significantly leaner than it is  today</a:t>
            </a:r>
            <a:r>
              <a:rPr lang="en-AU" sz="2000" dirty="0"/>
              <a:t>. </a:t>
            </a:r>
          </a:p>
          <a:p>
            <a:endParaRPr lang="en-AU" dirty="0"/>
          </a:p>
        </p:txBody>
      </p:sp>
    </p:spTree>
    <p:extLst>
      <p:ext uri="{BB962C8B-B14F-4D97-AF65-F5344CB8AC3E}">
        <p14:creationId xmlns:p14="http://schemas.microsoft.com/office/powerpoint/2010/main" val="1484767887"/>
      </p:ext>
    </p:extLst>
  </p:cSld>
  <p:clrMapOvr>
    <a:masterClrMapping/>
  </p:clrMapOvr>
</p:sld>
</file>

<file path=ppt/theme/theme1.xml><?xml version="1.0" encoding="utf-8"?>
<a:theme xmlns:a="http://schemas.openxmlformats.org/drawingml/2006/main" name="EY_Regular_Presentation">
  <a:themeElements>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808080"/>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080"/>
        </a:solidFill>
        <a:ln w="9525">
          <a:noFill/>
        </a:ln>
      </a:spPr>
      <a:bodyPr lIns="54000" tIns="54000" rIns="54000" bIns="54000"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1328</TotalTime>
  <Words>634</Words>
  <Application>Microsoft Office PowerPoint</Application>
  <PresentationFormat>On-screen Show (4:3)</PresentationFormat>
  <Paragraphs>77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EY_Regular_Presentation</vt:lpstr>
      <vt:lpstr>Higher Education - Looking Forward   An Educator’s Perspective:  A thousand year old industry  on the cusp of profound change     </vt:lpstr>
      <vt:lpstr>Contents</vt:lpstr>
      <vt:lpstr>The EY Education Team</vt:lpstr>
      <vt:lpstr>The University of the Future</vt:lpstr>
      <vt:lpstr>The University of the Future </vt:lpstr>
      <vt:lpstr>The Drivers of Change</vt:lpstr>
      <vt:lpstr>Drivers for Change</vt:lpstr>
      <vt:lpstr>Broad Implications</vt:lpstr>
      <vt:lpstr>Necessary adaptions </vt:lpstr>
      <vt:lpstr>Evolving University Models</vt:lpstr>
      <vt:lpstr>Evolving University Models</vt:lpstr>
      <vt:lpstr>Evolving Models – The Implications for Ireland</vt:lpstr>
    </vt:vector>
  </TitlesOfParts>
  <Company>Ernst &amp; Young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(Arial bold 30 point)</dc:title>
  <dc:creator>Sindhu S Kumar</dc:creator>
  <cp:lastModifiedBy>faheyst</cp:lastModifiedBy>
  <cp:revision>571</cp:revision>
  <cp:lastPrinted>2013-03-27T21:48:12Z</cp:lastPrinted>
  <dcterms:created xsi:type="dcterms:W3CDTF">2013-06-15T14:36:41Z</dcterms:created>
  <dcterms:modified xsi:type="dcterms:W3CDTF">2014-09-26T12:31:44Z</dcterms:modified>
</cp:coreProperties>
</file>