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notesSlides/notesSlide5.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3.xml" ContentType="application/vnd.openxmlformats-officedocument.drawingml.chartshapes+xml"/>
  <Override PartName="/ppt/notesSlides/notesSlide6.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drawings/drawing4.xml" ContentType="application/vnd.openxmlformats-officedocument.drawingml.chartshapes+xml"/>
  <Override PartName="/ppt/notesSlides/notesSlide7.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drawings/drawing5.xml" ContentType="application/vnd.openxmlformats-officedocument.drawingml.chartshapes+xml"/>
  <Override PartName="/ppt/notesSlides/notesSlide8.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drawings/drawing6.xml" ContentType="application/vnd.openxmlformats-officedocument.drawingml.chartshapes+xml"/>
  <Override PartName="/ppt/notesSlides/notesSlide9.xml" ContentType="application/vnd.openxmlformats-officedocument.presentationml.notesSlide+xml"/>
  <Override PartName="/ppt/charts/chart7.xml" ContentType="application/vnd.openxmlformats-officedocument.drawingml.chart+xml"/>
  <Override PartName="/ppt/theme/themeOverride7.xml" ContentType="application/vnd.openxmlformats-officedocument.themeOverride+xml"/>
  <Override PartName="/ppt/drawings/drawing7.xml" ContentType="application/vnd.openxmlformats-officedocument.drawingml.chartshapes+xml"/>
  <Override PartName="/ppt/notesSlides/notesSlide10.xml" ContentType="application/vnd.openxmlformats-officedocument.presentationml.notesSlide+xml"/>
  <Override PartName="/ppt/charts/chart8.xml" ContentType="application/vnd.openxmlformats-officedocument.drawingml.chart+xml"/>
  <Override PartName="/ppt/theme/themeOverride8.xml" ContentType="application/vnd.openxmlformats-officedocument.themeOverride+xml"/>
  <Override PartName="/ppt/drawings/drawing8.xml" ContentType="application/vnd.openxmlformats-officedocument.drawingml.chartshapes+xml"/>
  <Override PartName="/ppt/notesSlides/notesSlide11.xml" ContentType="application/vnd.openxmlformats-officedocument.presentationml.notesSl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theme/themeOverride10.xml" ContentType="application/vnd.openxmlformats-officedocument.themeOverride+xml"/>
  <Override PartName="/ppt/drawings/drawing9.xml" ContentType="application/vnd.openxmlformats-officedocument.drawingml.chartshapes+xml"/>
  <Override PartName="/ppt/charts/chart11.xml" ContentType="application/vnd.openxmlformats-officedocument.drawingml.chart+xml"/>
  <Override PartName="/ppt/theme/themeOverride11.xml" ContentType="application/vnd.openxmlformats-officedocument.themeOverride+xml"/>
  <Override PartName="/ppt/drawings/drawing10.xml" ContentType="application/vnd.openxmlformats-officedocument.drawingml.chartshapes+xml"/>
  <Override PartName="/ppt/charts/chart12.xml" ContentType="application/vnd.openxmlformats-officedocument.drawingml.chart+xml"/>
  <Override PartName="/ppt/theme/themeOverride12.xml" ContentType="application/vnd.openxmlformats-officedocument.themeOverride+xml"/>
  <Override PartName="/ppt/drawings/drawing11.xml" ContentType="application/vnd.openxmlformats-officedocument.drawingml.chartshapes+xml"/>
  <Override PartName="/ppt/notesSlides/notesSlide12.xml" ContentType="application/vnd.openxmlformats-officedocument.presentationml.notesSlide+xml"/>
  <Override PartName="/ppt/charts/chart13.xml" ContentType="application/vnd.openxmlformats-officedocument.drawingml.chart+xml"/>
  <Override PartName="/ppt/theme/themeOverride13.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4.xml" ContentType="application/vnd.openxmlformats-officedocument.drawingml.chart+xml"/>
  <Override PartName="/ppt/theme/themeOverride14.xml" ContentType="application/vnd.openxmlformats-officedocument.themeOverride+xml"/>
  <Override PartName="/ppt/drawings/drawing12.xml" ContentType="application/vnd.openxmlformats-officedocument.drawingml.chartshapes+xml"/>
  <Override PartName="/ppt/notesSlides/notesSlide15.xml" ContentType="application/vnd.openxmlformats-officedocument.presentationml.notesSlide+xml"/>
  <Override PartName="/ppt/charts/chart15.xml" ContentType="application/vnd.openxmlformats-officedocument.drawingml.chart+xml"/>
  <Override PartName="/ppt/theme/themeOverride15.xml" ContentType="application/vnd.openxmlformats-officedocument.themeOverride+xml"/>
  <Override PartName="/ppt/drawings/drawing13.xml" ContentType="application/vnd.openxmlformats-officedocument.drawingml.chartshapes+xml"/>
  <Override PartName="/ppt/notesSlides/notesSlide16.xml" ContentType="application/vnd.openxmlformats-officedocument.presentationml.notesSlide+xml"/>
  <Override PartName="/ppt/charts/chart16.xml" ContentType="application/vnd.openxmlformats-officedocument.drawingml.chart+xml"/>
  <Override PartName="/ppt/theme/themeOverride16.xml" ContentType="application/vnd.openxmlformats-officedocument.themeOverride+xml"/>
  <Override PartName="/ppt/drawings/drawing14.xml" ContentType="application/vnd.openxmlformats-officedocument.drawingml.chartshapes+xml"/>
  <Override PartName="/ppt/notesSlides/notesSlide17.xml" ContentType="application/vnd.openxmlformats-officedocument.presentationml.notesSlide+xml"/>
  <Override PartName="/ppt/charts/chart17.xml" ContentType="application/vnd.openxmlformats-officedocument.drawingml.chart+xml"/>
  <Override PartName="/ppt/theme/themeOverride17.xml" ContentType="application/vnd.openxmlformats-officedocument.themeOverride+xml"/>
  <Override PartName="/ppt/drawings/drawing15.xml" ContentType="application/vnd.openxmlformats-officedocument.drawingml.chartshapes+xml"/>
  <Override PartName="/ppt/notesSlides/notesSlide18.xml" ContentType="application/vnd.openxmlformats-officedocument.presentationml.notesSlide+xml"/>
  <Override PartName="/ppt/charts/chart18.xml" ContentType="application/vnd.openxmlformats-officedocument.drawingml.chart+xml"/>
  <Override PartName="/ppt/theme/themeOverride18.xml" ContentType="application/vnd.openxmlformats-officedocument.themeOverride+xml"/>
  <Override PartName="/ppt/notesSlides/notesSlide19.xml" ContentType="application/vnd.openxmlformats-officedocument.presentationml.notesSlide+xml"/>
  <Override PartName="/ppt/charts/chart19.xml" ContentType="application/vnd.openxmlformats-officedocument.drawingml.chart+xml"/>
  <Override PartName="/ppt/theme/themeOverride19.xml" ContentType="application/vnd.openxmlformats-officedocument.themeOverride+xml"/>
  <Override PartName="/ppt/drawings/drawing16.xml" ContentType="application/vnd.openxmlformats-officedocument.drawingml.chartshape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0.xml" ContentType="application/vnd.openxmlformats-officedocument.drawingml.chart+xml"/>
  <Override PartName="/ppt/theme/themeOverride20.xml" ContentType="application/vnd.openxmlformats-officedocument.themeOverride+xml"/>
  <Override PartName="/ppt/drawings/drawing17.xml" ContentType="application/vnd.openxmlformats-officedocument.drawingml.chartshapes+xml"/>
  <Override PartName="/ppt/notesSlides/notesSlide22.xml" ContentType="application/vnd.openxmlformats-officedocument.presentationml.notesSlide+xml"/>
  <Override PartName="/ppt/charts/chart21.xml" ContentType="application/vnd.openxmlformats-officedocument.drawingml.chart+xml"/>
  <Override PartName="/ppt/theme/themeOverride21.xml" ContentType="application/vnd.openxmlformats-officedocument.themeOverride+xml"/>
  <Override PartName="/ppt/drawings/drawing18.xml" ContentType="application/vnd.openxmlformats-officedocument.drawingml.chartshapes+xml"/>
  <Override PartName="/ppt/notesSlides/notesSlide23.xml" ContentType="application/vnd.openxmlformats-officedocument.presentationml.notesSlide+xml"/>
  <Override PartName="/ppt/charts/chart22.xml" ContentType="application/vnd.openxmlformats-officedocument.drawingml.chart+xml"/>
  <Override PartName="/ppt/theme/themeOverride22.xml" ContentType="application/vnd.openxmlformats-officedocument.themeOverride+xml"/>
  <Override PartName="/ppt/drawings/drawing19.xml" ContentType="application/vnd.openxmlformats-officedocument.drawingml.chartshape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23.xml" ContentType="application/vnd.openxmlformats-officedocument.drawingml.chart+xml"/>
  <Override PartName="/ppt/theme/themeOverride23.xml" ContentType="application/vnd.openxmlformats-officedocument.themeOverride+xml"/>
  <Override PartName="/ppt/notesSlides/notesSlide27.xml" ContentType="application/vnd.openxmlformats-officedocument.presentationml.notesSlide+xml"/>
  <Override PartName="/ppt/charts/chart24.xml" ContentType="application/vnd.openxmlformats-officedocument.drawingml.chart+xml"/>
  <Override PartName="/ppt/theme/themeOverride24.xml" ContentType="application/vnd.openxmlformats-officedocument.themeOverride+xml"/>
  <Override PartName="/ppt/drawings/drawing20.xml" ContentType="application/vnd.openxmlformats-officedocument.drawingml.chartshape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4"/>
    <p:sldMasterId id="2147483672" r:id="rId5"/>
    <p:sldMasterId id="2147483684" r:id="rId6"/>
    <p:sldMasterId id="2147483693" r:id="rId7"/>
  </p:sldMasterIdLst>
  <p:notesMasterIdLst>
    <p:notesMasterId r:id="rId43"/>
  </p:notesMasterIdLst>
  <p:handoutMasterIdLst>
    <p:handoutMasterId r:id="rId44"/>
  </p:handoutMasterIdLst>
  <p:sldIdLst>
    <p:sldId id="302" r:id="rId8"/>
    <p:sldId id="412" r:id="rId9"/>
    <p:sldId id="428" r:id="rId10"/>
    <p:sldId id="382" r:id="rId11"/>
    <p:sldId id="409" r:id="rId12"/>
    <p:sldId id="413" r:id="rId13"/>
    <p:sldId id="414" r:id="rId14"/>
    <p:sldId id="415" r:id="rId15"/>
    <p:sldId id="416" r:id="rId16"/>
    <p:sldId id="394" r:id="rId17"/>
    <p:sldId id="380" r:id="rId18"/>
    <p:sldId id="429" r:id="rId19"/>
    <p:sldId id="408" r:id="rId20"/>
    <p:sldId id="417" r:id="rId21"/>
    <p:sldId id="430" r:id="rId22"/>
    <p:sldId id="419" r:id="rId23"/>
    <p:sldId id="421" r:id="rId24"/>
    <p:sldId id="422" r:id="rId25"/>
    <p:sldId id="423" r:id="rId26"/>
    <p:sldId id="424" r:id="rId27"/>
    <p:sldId id="425" r:id="rId28"/>
    <p:sldId id="426" r:id="rId29"/>
    <p:sldId id="427" r:id="rId30"/>
    <p:sldId id="434" r:id="rId31"/>
    <p:sldId id="406" r:id="rId32"/>
    <p:sldId id="431" r:id="rId33"/>
    <p:sldId id="432" r:id="rId34"/>
    <p:sldId id="433" r:id="rId35"/>
    <p:sldId id="410" r:id="rId36"/>
    <p:sldId id="411" r:id="rId37"/>
    <p:sldId id="407" r:id="rId38"/>
    <p:sldId id="418" r:id="rId39"/>
    <p:sldId id="384" r:id="rId40"/>
    <p:sldId id="370" r:id="rId41"/>
    <p:sldId id="276" r:id="rId42"/>
  </p:sldIdLst>
  <p:sldSz cx="9144000" cy="6858000" type="screen4x3"/>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roves" initials="E" lastIdx="4" clrIdx="0"/>
  <p:cmAuthor id="1" name="TREMBLAY Karine" initials="TK" lastIdx="1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E39"/>
    <a:srgbClr val="286CBE"/>
    <a:srgbClr val="D840CD"/>
    <a:srgbClr val="FF7C80"/>
    <a:srgbClr val="6699FF"/>
    <a:srgbClr val="FFCCCC"/>
    <a:srgbClr val="0064B2"/>
    <a:srgbClr val="4F4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0" autoAdjust="0"/>
    <p:restoredTop sz="75429" autoAdjust="0"/>
  </p:normalViewPr>
  <p:slideViewPr>
    <p:cSldViewPr>
      <p:cViewPr>
        <p:scale>
          <a:sx n="60" d="100"/>
          <a:sy n="60" d="100"/>
        </p:scale>
        <p:origin x="-2131" y="-6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chartUserShapes" Target="../drawings/drawing9.xml"/><Relationship Id="rId2" Type="http://schemas.openxmlformats.org/officeDocument/2006/relationships/oleObject" Target="../embeddings/oleObject6.bin"/><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3" Type="http://schemas.openxmlformats.org/officeDocument/2006/relationships/chartUserShapes" Target="../drawings/drawing10.xml"/><Relationship Id="rId2" Type="http://schemas.openxmlformats.org/officeDocument/2006/relationships/oleObject" Target="../embeddings/oleObject7.bin"/><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3" Type="http://schemas.openxmlformats.org/officeDocument/2006/relationships/chartUserShapes" Target="../drawings/drawing11.xml"/><Relationship Id="rId2" Type="http://schemas.openxmlformats.org/officeDocument/2006/relationships/oleObject" Target="../embeddings/oleObject8.bin"/><Relationship Id="rId1" Type="http://schemas.openxmlformats.org/officeDocument/2006/relationships/themeOverride" Target="../theme/themeOverride12.xml"/></Relationships>
</file>

<file path=ppt/charts/_rels/chart13.xml.rels><?xml version="1.0" encoding="UTF-8" standalone="yes"?>
<Relationships xmlns="http://schemas.openxmlformats.org/package/2006/relationships"><Relationship Id="rId2" Type="http://schemas.openxmlformats.org/officeDocument/2006/relationships/oleObject" Target="../embeddings/oleObject9.bin"/><Relationship Id="rId1" Type="http://schemas.openxmlformats.org/officeDocument/2006/relationships/themeOverride" Target="../theme/themeOverride13.xml"/></Relationships>
</file>

<file path=ppt/charts/_rels/chart14.xml.rels><?xml version="1.0" encoding="UTF-8" standalone="yes"?>
<Relationships xmlns="http://schemas.openxmlformats.org/package/2006/relationships"><Relationship Id="rId3" Type="http://schemas.openxmlformats.org/officeDocument/2006/relationships/chartUserShapes" Target="../drawings/drawing12.xml"/><Relationship Id="rId2" Type="http://schemas.openxmlformats.org/officeDocument/2006/relationships/oleObject" Target="../embeddings/oleObject10.bin"/><Relationship Id="rId1" Type="http://schemas.openxmlformats.org/officeDocument/2006/relationships/themeOverride" Target="../theme/themeOverride14.xml"/></Relationships>
</file>

<file path=ppt/charts/_rels/chart15.xml.rels><?xml version="1.0" encoding="UTF-8" standalone="yes"?>
<Relationships xmlns="http://schemas.openxmlformats.org/package/2006/relationships"><Relationship Id="rId3" Type="http://schemas.openxmlformats.org/officeDocument/2006/relationships/chartUserShapes" Target="../drawings/drawing13.xml"/><Relationship Id="rId2" Type="http://schemas.openxmlformats.org/officeDocument/2006/relationships/oleObject" Target="../embeddings/oleObject11.bin"/><Relationship Id="rId1" Type="http://schemas.openxmlformats.org/officeDocument/2006/relationships/themeOverride" Target="../theme/themeOverride15.xml"/></Relationships>
</file>

<file path=ppt/charts/_rels/chart16.xml.rels><?xml version="1.0" encoding="UTF-8" standalone="yes"?>
<Relationships xmlns="http://schemas.openxmlformats.org/package/2006/relationships"><Relationship Id="rId3" Type="http://schemas.openxmlformats.org/officeDocument/2006/relationships/chartUserShapes" Target="../drawings/drawing14.xml"/><Relationship Id="rId2" Type="http://schemas.openxmlformats.org/officeDocument/2006/relationships/oleObject" Target="../embeddings/oleObject12.bin"/><Relationship Id="rId1" Type="http://schemas.openxmlformats.org/officeDocument/2006/relationships/themeOverride" Target="../theme/themeOverride16.xml"/></Relationships>
</file>

<file path=ppt/charts/_rels/chart17.xml.rels><?xml version="1.0" encoding="UTF-8" standalone="yes"?>
<Relationships xmlns="http://schemas.openxmlformats.org/package/2006/relationships"><Relationship Id="rId3" Type="http://schemas.openxmlformats.org/officeDocument/2006/relationships/chartUserShapes" Target="../drawings/drawing15.xml"/><Relationship Id="rId2" Type="http://schemas.openxmlformats.org/officeDocument/2006/relationships/oleObject" Target="../embeddings/oleObject13.bin"/><Relationship Id="rId1" Type="http://schemas.openxmlformats.org/officeDocument/2006/relationships/themeOverride" Target="../theme/themeOverride17.xml"/></Relationships>
</file>

<file path=ppt/charts/_rels/chart18.xml.rels><?xml version="1.0" encoding="UTF-8" standalone="yes"?>
<Relationships xmlns="http://schemas.openxmlformats.org/package/2006/relationships"><Relationship Id="rId2" Type="http://schemas.openxmlformats.org/officeDocument/2006/relationships/oleObject" Target="../embeddings/oleObject14.bin"/><Relationship Id="rId1" Type="http://schemas.openxmlformats.org/officeDocument/2006/relationships/themeOverride" Target="../theme/themeOverride18.xml"/></Relationships>
</file>

<file path=ppt/charts/_rels/chart19.xml.rels><?xml version="1.0" encoding="UTF-8" standalone="yes"?>
<Relationships xmlns="http://schemas.openxmlformats.org/package/2006/relationships"><Relationship Id="rId3" Type="http://schemas.openxmlformats.org/officeDocument/2006/relationships/chartUserShapes" Target="../drawings/drawing16.xml"/><Relationship Id="rId2" Type="http://schemas.openxmlformats.org/officeDocument/2006/relationships/oleObject" Target="../embeddings/oleObject15.bin"/><Relationship Id="rId1" Type="http://schemas.openxmlformats.org/officeDocument/2006/relationships/themeOverride" Target="../theme/themeOverride19.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3" Type="http://schemas.openxmlformats.org/officeDocument/2006/relationships/chartUserShapes" Target="../drawings/drawing17.xml"/><Relationship Id="rId2" Type="http://schemas.openxmlformats.org/officeDocument/2006/relationships/oleObject" Target="../embeddings/oleObject16.bin"/><Relationship Id="rId1" Type="http://schemas.openxmlformats.org/officeDocument/2006/relationships/themeOverride" Target="../theme/themeOverride20.xml"/></Relationships>
</file>

<file path=ppt/charts/_rels/chart21.xml.rels><?xml version="1.0" encoding="UTF-8" standalone="yes"?>
<Relationships xmlns="http://schemas.openxmlformats.org/package/2006/relationships"><Relationship Id="rId3" Type="http://schemas.openxmlformats.org/officeDocument/2006/relationships/chartUserShapes" Target="../drawings/drawing18.xml"/><Relationship Id="rId2" Type="http://schemas.openxmlformats.org/officeDocument/2006/relationships/oleObject" Target="../embeddings/oleObject17.bin"/><Relationship Id="rId1" Type="http://schemas.openxmlformats.org/officeDocument/2006/relationships/themeOverride" Target="../theme/themeOverride21.xml"/></Relationships>
</file>

<file path=ppt/charts/_rels/chart22.xml.rels><?xml version="1.0" encoding="UTF-8" standalone="yes"?>
<Relationships xmlns="http://schemas.openxmlformats.org/package/2006/relationships"><Relationship Id="rId3" Type="http://schemas.openxmlformats.org/officeDocument/2006/relationships/chartUserShapes" Target="../drawings/drawing19.xml"/><Relationship Id="rId2" Type="http://schemas.openxmlformats.org/officeDocument/2006/relationships/oleObject" Target="../embeddings/oleObject18.bin"/><Relationship Id="rId1" Type="http://schemas.openxmlformats.org/officeDocument/2006/relationships/themeOverride" Target="../theme/themeOverride22.xml"/></Relationships>
</file>

<file path=ppt/charts/_rels/chart23.xml.rels><?xml version="1.0" encoding="UTF-8" standalone="yes"?>
<Relationships xmlns="http://schemas.openxmlformats.org/package/2006/relationships"><Relationship Id="rId2" Type="http://schemas.openxmlformats.org/officeDocument/2006/relationships/oleObject" Target="../embeddings/oleObject19.bin"/><Relationship Id="rId1" Type="http://schemas.openxmlformats.org/officeDocument/2006/relationships/themeOverride" Target="../theme/themeOverride23.xml"/></Relationships>
</file>

<file path=ppt/charts/_rels/chart24.xml.rels><?xml version="1.0" encoding="UTF-8" standalone="yes"?>
<Relationships xmlns="http://schemas.openxmlformats.org/package/2006/relationships"><Relationship Id="rId3" Type="http://schemas.openxmlformats.org/officeDocument/2006/relationships/chartUserShapes" Target="../drawings/drawing20.xml"/><Relationship Id="rId2" Type="http://schemas.openxmlformats.org/officeDocument/2006/relationships/oleObject" Target="../embeddings/oleObject20.bin"/><Relationship Id="rId1" Type="http://schemas.openxmlformats.org/officeDocument/2006/relationships/themeOverride" Target="../theme/themeOverride24.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oleObject" Target="../embeddings/oleObject2.bin"/><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5.xml"/><Relationship Id="rId2" Type="http://schemas.openxmlformats.org/officeDocument/2006/relationships/oleObject" Target="../embeddings/oleObject3.bin"/><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3" Type="http://schemas.openxmlformats.org/officeDocument/2006/relationships/chartUserShapes" Target="../drawings/drawing6.xml"/><Relationship Id="rId2" Type="http://schemas.openxmlformats.org/officeDocument/2006/relationships/package" Target="../embeddings/Microsoft_Excel_Worksheet3.xlsx"/><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3" Type="http://schemas.openxmlformats.org/officeDocument/2006/relationships/chartUserShapes" Target="../drawings/drawing7.xml"/><Relationship Id="rId2" Type="http://schemas.openxmlformats.org/officeDocument/2006/relationships/package" Target="../embeddings/Microsoft_Excel_Worksheet4.xlsx"/><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3" Type="http://schemas.openxmlformats.org/officeDocument/2006/relationships/chartUserShapes" Target="../drawings/drawing8.xml"/><Relationship Id="rId2" Type="http://schemas.openxmlformats.org/officeDocument/2006/relationships/oleObject" Target="../embeddings/oleObject4.bin"/><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oleObject" Target="../embeddings/oleObject5.bin"/><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7696701377430062E-2"/>
          <c:y val="0.16497743440679263"/>
          <c:w val="0.91705304024496936"/>
          <c:h val="0.56104700527805396"/>
        </c:manualLayout>
      </c:layout>
      <c:barChart>
        <c:barDir val="col"/>
        <c:grouping val="clustered"/>
        <c:varyColors val="0"/>
        <c:ser>
          <c:idx val="2"/>
          <c:order val="2"/>
          <c:tx>
            <c:strRef>
              <c:f>'C_A1.3'!$D$47</c:f>
              <c:strCache>
                <c:ptCount val="1"/>
                <c:pt idx="0">
                  <c:v>Difference between the 25-34 and 55-64 year-old population with tertiary education (right axis)</c:v>
                </c:pt>
              </c:strCache>
            </c:strRef>
          </c:tx>
          <c:spPr>
            <a:solidFill>
              <a:srgbClr val="8064A2">
                <a:lumMod val="40000"/>
                <a:lumOff val="60000"/>
              </a:srgbClr>
            </a:solidFill>
            <a:ln w="28575">
              <a:noFill/>
            </a:ln>
          </c:spPr>
          <c:invertIfNegative val="0"/>
          <c:cat>
            <c:strRef>
              <c:f>'C_A1.3'!$A$48:$A$86</c:f>
              <c:strCache>
                <c:ptCount val="39"/>
                <c:pt idx="0">
                  <c:v>Israel</c:v>
                </c:pt>
                <c:pt idx="1">
                  <c:v>United States</c:v>
                </c:pt>
                <c:pt idx="2">
                  <c:v>Germany</c:v>
                </c:pt>
                <c:pt idx="3">
                  <c:v>Brazil</c:v>
                </c:pt>
                <c:pt idx="4">
                  <c:v>Estonia</c:v>
                </c:pt>
                <c:pt idx="5">
                  <c:v>Austria</c:v>
                </c:pt>
                <c:pt idx="6">
                  <c:v>Russian Federation</c:v>
                </c:pt>
                <c:pt idx="7">
                  <c:v>Finland</c:v>
                </c:pt>
                <c:pt idx="8">
                  <c:v>Chile</c:v>
                </c:pt>
                <c:pt idx="9">
                  <c:v>Turkey</c:v>
                </c:pt>
                <c:pt idx="10">
                  <c:v>Italy</c:v>
                </c:pt>
                <c:pt idx="11">
                  <c:v>Denmark</c:v>
                </c:pt>
                <c:pt idx="12">
                  <c:v>Mexico</c:v>
                </c:pt>
                <c:pt idx="13">
                  <c:v>Switzerland</c:v>
                </c:pt>
                <c:pt idx="14">
                  <c:v>New Zealand</c:v>
                </c:pt>
                <c:pt idx="15">
                  <c:v>Canada</c:v>
                </c:pt>
                <c:pt idx="16">
                  <c:v>Slovak Republic</c:v>
                </c:pt>
                <c:pt idx="17">
                  <c:v>Iceland</c:v>
                </c:pt>
                <c:pt idx="18">
                  <c:v>Australia</c:v>
                </c:pt>
                <c:pt idx="19">
                  <c:v>Greece</c:v>
                </c:pt>
                <c:pt idx="20">
                  <c:v>Sweden</c:v>
                </c:pt>
                <c:pt idx="21">
                  <c:v>EU 21 Average</c:v>
                </c:pt>
                <c:pt idx="22">
                  <c:v>OECD average</c:v>
                </c:pt>
                <c:pt idx="23">
                  <c:v>Norway</c:v>
                </c:pt>
                <c:pt idx="24">
                  <c:v>Hungary</c:v>
                </c:pt>
                <c:pt idx="25">
                  <c:v>Netherlands</c:v>
                </c:pt>
                <c:pt idx="26">
                  <c:v>Czech Republic</c:v>
                </c:pt>
                <c:pt idx="27">
                  <c:v>United Kingdom</c:v>
                </c:pt>
                <c:pt idx="28">
                  <c:v>Latvia</c:v>
                </c:pt>
                <c:pt idx="29">
                  <c:v>Portugal</c:v>
                </c:pt>
                <c:pt idx="30">
                  <c:v>Belgium</c:v>
                </c:pt>
                <c:pt idx="31">
                  <c:v>Slovenia</c:v>
                </c:pt>
                <c:pt idx="32">
                  <c:v>Spain</c:v>
                </c:pt>
                <c:pt idx="33">
                  <c:v>France</c:v>
                </c:pt>
                <c:pt idx="34">
                  <c:v>Luxembourg</c:v>
                </c:pt>
                <c:pt idx="35">
                  <c:v>Ireland</c:v>
                </c:pt>
                <c:pt idx="36">
                  <c:v>Japan</c:v>
                </c:pt>
                <c:pt idx="37">
                  <c:v>Poland</c:v>
                </c:pt>
                <c:pt idx="38">
                  <c:v>Korea</c:v>
                </c:pt>
              </c:strCache>
            </c:strRef>
          </c:cat>
          <c:val>
            <c:numRef>
              <c:f>'C_A1.3'!$D$48:$D$86</c:f>
              <c:numCache>
                <c:formatCode>#,##0.00</c:formatCode>
                <c:ptCount val="39"/>
                <c:pt idx="0">
                  <c:v>-2.0226758464067416</c:v>
                </c:pt>
                <c:pt idx="1">
                  <c:v>2.2304101772933578</c:v>
                </c:pt>
                <c:pt idx="2">
                  <c:v>2.5242440661653482</c:v>
                </c:pt>
                <c:pt idx="3">
                  <c:v>4.2843327372162054</c:v>
                </c:pt>
                <c:pt idx="4">
                  <c:v>4.3360583938112995</c:v>
                </c:pt>
                <c:pt idx="5">
                  <c:v>6.2919521564522078</c:v>
                </c:pt>
                <c:pt idx="6">
                  <c:v>7.8072970276234486</c:v>
                </c:pt>
                <c:pt idx="7">
                  <c:v>8.3643843900076469</c:v>
                </c:pt>
                <c:pt idx="8">
                  <c:v>9.4225375468288775</c:v>
                </c:pt>
                <c:pt idx="9">
                  <c:v>10.673339424529308</c:v>
                </c:pt>
                <c:pt idx="10">
                  <c:v>10.826153800233115</c:v>
                </c:pt>
                <c:pt idx="11">
                  <c:v>11.574800638720717</c:v>
                </c:pt>
                <c:pt idx="12">
                  <c:v>11.590884005931784</c:v>
                </c:pt>
                <c:pt idx="13">
                  <c:v>11.900901796317097</c:v>
                </c:pt>
                <c:pt idx="14">
                  <c:v>12.279521507105088</c:v>
                </c:pt>
                <c:pt idx="15">
                  <c:v>12.774263044570873</c:v>
                </c:pt>
                <c:pt idx="16">
                  <c:v>13.295610641454433</c:v>
                </c:pt>
                <c:pt idx="17">
                  <c:v>13.444367012522825</c:v>
                </c:pt>
                <c:pt idx="18">
                  <c:v>14.200290433076844</c:v>
                </c:pt>
                <c:pt idx="19">
                  <c:v>14.707317750104316</c:v>
                </c:pt>
                <c:pt idx="20">
                  <c:v>14.815552366270154</c:v>
                </c:pt>
                <c:pt idx="21">
                  <c:v>15</c:v>
                </c:pt>
                <c:pt idx="22">
                  <c:v>15.010206299779206</c:v>
                </c:pt>
                <c:pt idx="23">
                  <c:v>15.106524480159553</c:v>
                </c:pt>
                <c:pt idx="24">
                  <c:v>15.106541934038825</c:v>
                </c:pt>
                <c:pt idx="25">
                  <c:v>15.181941405182062</c:v>
                </c:pt>
                <c:pt idx="26">
                  <c:v>15.198262973047676</c:v>
                </c:pt>
                <c:pt idx="27">
                  <c:v>15.237623532136467</c:v>
                </c:pt>
                <c:pt idx="28">
                  <c:v>16.675329349458352</c:v>
                </c:pt>
                <c:pt idx="29">
                  <c:v>17.262501934035658</c:v>
                </c:pt>
                <c:pt idx="30">
                  <c:v>17.648869653830701</c:v>
                </c:pt>
                <c:pt idx="31">
                  <c:v>18.215453288149668</c:v>
                </c:pt>
                <c:pt idx="32">
                  <c:v>20.241699295033463</c:v>
                </c:pt>
                <c:pt idx="33">
                  <c:v>23.310445752401684</c:v>
                </c:pt>
                <c:pt idx="34">
                  <c:v>23.442720732269727</c:v>
                </c:pt>
                <c:pt idx="35">
                  <c:v>24.346320844997514</c:v>
                </c:pt>
                <c:pt idx="36">
                  <c:v>26.507227834441281</c:v>
                </c:pt>
                <c:pt idx="37">
                  <c:v>28.166097513938471</c:v>
                </c:pt>
                <c:pt idx="38">
                  <c:v>52.144869713841381</c:v>
                </c:pt>
              </c:numCache>
            </c:numRef>
          </c:val>
        </c:ser>
        <c:dLbls>
          <c:showLegendKey val="0"/>
          <c:showVal val="0"/>
          <c:showCatName val="0"/>
          <c:showSerName val="0"/>
          <c:showPercent val="0"/>
          <c:showBubbleSize val="0"/>
        </c:dLbls>
        <c:gapWidth val="78"/>
        <c:axId val="116674560"/>
        <c:axId val="116676096"/>
      </c:barChart>
      <c:lineChart>
        <c:grouping val="standard"/>
        <c:varyColors val="0"/>
        <c:ser>
          <c:idx val="0"/>
          <c:order val="0"/>
          <c:tx>
            <c:strRef>
              <c:f>'C_A1.3'!$B$47</c:f>
              <c:strCache>
                <c:ptCount val="1"/>
                <c:pt idx="0">
                  <c:v>Proportion of the 25-34 year-old population with tertiary education (left axis)</c:v>
                </c:pt>
              </c:strCache>
            </c:strRef>
          </c:tx>
          <c:spPr>
            <a:ln>
              <a:noFill/>
            </a:ln>
          </c:spPr>
          <c:marker>
            <c:symbol val="triangle"/>
            <c:size val="7"/>
            <c:spPr>
              <a:solidFill>
                <a:srgbClr val="8064A2">
                  <a:lumMod val="50000"/>
                </a:srgbClr>
              </a:solidFill>
              <a:ln>
                <a:noFill/>
              </a:ln>
            </c:spPr>
          </c:marker>
          <c:cat>
            <c:strRef>
              <c:f>'C_A1.3'!$A$48:$A$86</c:f>
              <c:strCache>
                <c:ptCount val="39"/>
                <c:pt idx="0">
                  <c:v>Israel</c:v>
                </c:pt>
                <c:pt idx="1">
                  <c:v>United States</c:v>
                </c:pt>
                <c:pt idx="2">
                  <c:v>Germany</c:v>
                </c:pt>
                <c:pt idx="3">
                  <c:v>Brazil</c:v>
                </c:pt>
                <c:pt idx="4">
                  <c:v>Estonia</c:v>
                </c:pt>
                <c:pt idx="5">
                  <c:v>Austria</c:v>
                </c:pt>
                <c:pt idx="6">
                  <c:v>Russian Federation</c:v>
                </c:pt>
                <c:pt idx="7">
                  <c:v>Finland</c:v>
                </c:pt>
                <c:pt idx="8">
                  <c:v>Chile</c:v>
                </c:pt>
                <c:pt idx="9">
                  <c:v>Turkey</c:v>
                </c:pt>
                <c:pt idx="10">
                  <c:v>Italy</c:v>
                </c:pt>
                <c:pt idx="11">
                  <c:v>Denmark</c:v>
                </c:pt>
                <c:pt idx="12">
                  <c:v>Mexico</c:v>
                </c:pt>
                <c:pt idx="13">
                  <c:v>Switzerland</c:v>
                </c:pt>
                <c:pt idx="14">
                  <c:v>New Zealand</c:v>
                </c:pt>
                <c:pt idx="15">
                  <c:v>Canada</c:v>
                </c:pt>
                <c:pt idx="16">
                  <c:v>Slovak Republic</c:v>
                </c:pt>
                <c:pt idx="17">
                  <c:v>Iceland</c:v>
                </c:pt>
                <c:pt idx="18">
                  <c:v>Australia</c:v>
                </c:pt>
                <c:pt idx="19">
                  <c:v>Greece</c:v>
                </c:pt>
                <c:pt idx="20">
                  <c:v>Sweden</c:v>
                </c:pt>
                <c:pt idx="21">
                  <c:v>EU 21 Average</c:v>
                </c:pt>
                <c:pt idx="22">
                  <c:v>OECD average</c:v>
                </c:pt>
                <c:pt idx="23">
                  <c:v>Norway</c:v>
                </c:pt>
                <c:pt idx="24">
                  <c:v>Hungary</c:v>
                </c:pt>
                <c:pt idx="25">
                  <c:v>Netherlands</c:v>
                </c:pt>
                <c:pt idx="26">
                  <c:v>Czech Republic</c:v>
                </c:pt>
                <c:pt idx="27">
                  <c:v>United Kingdom</c:v>
                </c:pt>
                <c:pt idx="28">
                  <c:v>Latvia</c:v>
                </c:pt>
                <c:pt idx="29">
                  <c:v>Portugal</c:v>
                </c:pt>
                <c:pt idx="30">
                  <c:v>Belgium</c:v>
                </c:pt>
                <c:pt idx="31">
                  <c:v>Slovenia</c:v>
                </c:pt>
                <c:pt idx="32">
                  <c:v>Spain</c:v>
                </c:pt>
                <c:pt idx="33">
                  <c:v>France</c:v>
                </c:pt>
                <c:pt idx="34">
                  <c:v>Luxembourg</c:v>
                </c:pt>
                <c:pt idx="35">
                  <c:v>Ireland</c:v>
                </c:pt>
                <c:pt idx="36">
                  <c:v>Japan</c:v>
                </c:pt>
                <c:pt idx="37">
                  <c:v>Poland</c:v>
                </c:pt>
                <c:pt idx="38">
                  <c:v>Korea</c:v>
                </c:pt>
              </c:strCache>
            </c:strRef>
          </c:cat>
          <c:val>
            <c:numRef>
              <c:f>'C_A1.3'!$B$48:$B$86</c:f>
              <c:numCache>
                <c:formatCode>#,##0.00</c:formatCode>
                <c:ptCount val="39"/>
                <c:pt idx="0">
                  <c:v>44.498509847499783</c:v>
                </c:pt>
                <c:pt idx="1">
                  <c:v>44.04259945133176</c:v>
                </c:pt>
                <c:pt idx="2">
                  <c:v>28.956327016417323</c:v>
                </c:pt>
                <c:pt idx="3">
                  <c:v>14.458587855832933</c:v>
                </c:pt>
                <c:pt idx="4">
                  <c:v>39.835532348442356</c:v>
                </c:pt>
                <c:pt idx="5">
                  <c:v>23.025973991328666</c:v>
                </c:pt>
                <c:pt idx="6">
                  <c:v>56.969684686276025</c:v>
                </c:pt>
                <c:pt idx="7">
                  <c:v>39.749656141076798</c:v>
                </c:pt>
                <c:pt idx="8">
                  <c:v>22.483850836884503</c:v>
                </c:pt>
                <c:pt idx="9">
                  <c:v>20.99826460623089</c:v>
                </c:pt>
                <c:pt idx="10">
                  <c:v>22.250719062657243</c:v>
                </c:pt>
                <c:pt idx="11">
                  <c:v>40.244044334503776</c:v>
                </c:pt>
                <c:pt idx="12">
                  <c:v>24.102481678942343</c:v>
                </c:pt>
                <c:pt idx="13">
                  <c:v>40.642248793010189</c:v>
                </c:pt>
                <c:pt idx="14">
                  <c:v>46.865832072115452</c:v>
                </c:pt>
                <c:pt idx="15">
                  <c:v>57.261172709029324</c:v>
                </c:pt>
                <c:pt idx="16">
                  <c:v>26.976940123217609</c:v>
                </c:pt>
                <c:pt idx="17">
                  <c:v>38.381184786958997</c:v>
                </c:pt>
                <c:pt idx="18">
                  <c:v>47.231078316642552</c:v>
                </c:pt>
                <c:pt idx="19">
                  <c:v>34.742593392268432</c:v>
                </c:pt>
                <c:pt idx="20">
                  <c:v>43.473865820481151</c:v>
                </c:pt>
                <c:pt idx="21">
                  <c:v>37</c:v>
                </c:pt>
                <c:pt idx="22">
                  <c:v>39.203507039184025</c:v>
                </c:pt>
                <c:pt idx="23">
                  <c:v>45.01845084243817</c:v>
                </c:pt>
                <c:pt idx="24">
                  <c:v>30.430920672510364</c:v>
                </c:pt>
                <c:pt idx="25">
                  <c:v>43.036242147413823</c:v>
                </c:pt>
                <c:pt idx="26">
                  <c:v>27.832430140606203</c:v>
                </c:pt>
                <c:pt idx="27">
                  <c:v>47.860852507382333</c:v>
                </c:pt>
                <c:pt idx="28">
                  <c:v>38.724183863349893</c:v>
                </c:pt>
                <c:pt idx="29">
                  <c:v>28.331629630013872</c:v>
                </c:pt>
                <c:pt idx="30">
                  <c:v>42.989904195888045</c:v>
                </c:pt>
                <c:pt idx="31">
                  <c:v>35.360330091466253</c:v>
                </c:pt>
                <c:pt idx="32">
                  <c:v>39.257238482981222</c:v>
                </c:pt>
                <c:pt idx="33">
                  <c:v>42.909989143206914</c:v>
                </c:pt>
                <c:pt idx="34">
                  <c:v>49.882286994939406</c:v>
                </c:pt>
                <c:pt idx="35">
                  <c:v>49.205015577716743</c:v>
                </c:pt>
                <c:pt idx="36">
                  <c:v>58.554873892297209</c:v>
                </c:pt>
                <c:pt idx="37">
                  <c:v>40.798922838930707</c:v>
                </c:pt>
                <c:pt idx="38">
                  <c:v>65.687276845426211</c:v>
                </c:pt>
              </c:numCache>
            </c:numRef>
          </c:val>
          <c:smooth val="0"/>
        </c:ser>
        <c:ser>
          <c:idx val="1"/>
          <c:order val="1"/>
          <c:tx>
            <c:strRef>
              <c:f>'C_A1.3'!$C$47</c:f>
              <c:strCache>
                <c:ptCount val="1"/>
                <c:pt idx="0">
                  <c:v>Proportion of the 55-64 year-old population with tertiary education (left axis)</c:v>
                </c:pt>
              </c:strCache>
            </c:strRef>
          </c:tx>
          <c:spPr>
            <a:ln>
              <a:noFill/>
            </a:ln>
          </c:spPr>
          <c:marker>
            <c:symbol val="square"/>
            <c:size val="5"/>
            <c:spPr>
              <a:solidFill>
                <a:srgbClr val="007E39"/>
              </a:solidFill>
              <a:ln>
                <a:noFill/>
              </a:ln>
            </c:spPr>
          </c:marker>
          <c:cat>
            <c:strRef>
              <c:f>'C_A1.3'!$A$48:$A$86</c:f>
              <c:strCache>
                <c:ptCount val="39"/>
                <c:pt idx="0">
                  <c:v>Israel</c:v>
                </c:pt>
                <c:pt idx="1">
                  <c:v>United States</c:v>
                </c:pt>
                <c:pt idx="2">
                  <c:v>Germany</c:v>
                </c:pt>
                <c:pt idx="3">
                  <c:v>Brazil</c:v>
                </c:pt>
                <c:pt idx="4">
                  <c:v>Estonia</c:v>
                </c:pt>
                <c:pt idx="5">
                  <c:v>Austria</c:v>
                </c:pt>
                <c:pt idx="6">
                  <c:v>Russian Federation</c:v>
                </c:pt>
                <c:pt idx="7">
                  <c:v>Finland</c:v>
                </c:pt>
                <c:pt idx="8">
                  <c:v>Chile</c:v>
                </c:pt>
                <c:pt idx="9">
                  <c:v>Turkey</c:v>
                </c:pt>
                <c:pt idx="10">
                  <c:v>Italy</c:v>
                </c:pt>
                <c:pt idx="11">
                  <c:v>Denmark</c:v>
                </c:pt>
                <c:pt idx="12">
                  <c:v>Mexico</c:v>
                </c:pt>
                <c:pt idx="13">
                  <c:v>Switzerland</c:v>
                </c:pt>
                <c:pt idx="14">
                  <c:v>New Zealand</c:v>
                </c:pt>
                <c:pt idx="15">
                  <c:v>Canada</c:v>
                </c:pt>
                <c:pt idx="16">
                  <c:v>Slovak Republic</c:v>
                </c:pt>
                <c:pt idx="17">
                  <c:v>Iceland</c:v>
                </c:pt>
                <c:pt idx="18">
                  <c:v>Australia</c:v>
                </c:pt>
                <c:pt idx="19">
                  <c:v>Greece</c:v>
                </c:pt>
                <c:pt idx="20">
                  <c:v>Sweden</c:v>
                </c:pt>
                <c:pt idx="21">
                  <c:v>EU 21 Average</c:v>
                </c:pt>
                <c:pt idx="22">
                  <c:v>OECD average</c:v>
                </c:pt>
                <c:pt idx="23">
                  <c:v>Norway</c:v>
                </c:pt>
                <c:pt idx="24">
                  <c:v>Hungary</c:v>
                </c:pt>
                <c:pt idx="25">
                  <c:v>Netherlands</c:v>
                </c:pt>
                <c:pt idx="26">
                  <c:v>Czech Republic</c:v>
                </c:pt>
                <c:pt idx="27">
                  <c:v>United Kingdom</c:v>
                </c:pt>
                <c:pt idx="28">
                  <c:v>Latvia</c:v>
                </c:pt>
                <c:pt idx="29">
                  <c:v>Portugal</c:v>
                </c:pt>
                <c:pt idx="30">
                  <c:v>Belgium</c:v>
                </c:pt>
                <c:pt idx="31">
                  <c:v>Slovenia</c:v>
                </c:pt>
                <c:pt idx="32">
                  <c:v>Spain</c:v>
                </c:pt>
                <c:pt idx="33">
                  <c:v>France</c:v>
                </c:pt>
                <c:pt idx="34">
                  <c:v>Luxembourg</c:v>
                </c:pt>
                <c:pt idx="35">
                  <c:v>Ireland</c:v>
                </c:pt>
                <c:pt idx="36">
                  <c:v>Japan</c:v>
                </c:pt>
                <c:pt idx="37">
                  <c:v>Poland</c:v>
                </c:pt>
                <c:pt idx="38">
                  <c:v>Korea</c:v>
                </c:pt>
              </c:strCache>
            </c:strRef>
          </c:cat>
          <c:val>
            <c:numRef>
              <c:f>'C_A1.3'!$C$48:$C$86</c:f>
              <c:numCache>
                <c:formatCode>#,##0.00</c:formatCode>
                <c:ptCount val="39"/>
                <c:pt idx="0">
                  <c:v>46.521185693906524</c:v>
                </c:pt>
                <c:pt idx="1">
                  <c:v>41.812189274038403</c:v>
                </c:pt>
                <c:pt idx="2">
                  <c:v>26.432082950251974</c:v>
                </c:pt>
                <c:pt idx="3">
                  <c:v>10.174255118616728</c:v>
                </c:pt>
                <c:pt idx="4">
                  <c:v>35.499473954631057</c:v>
                </c:pt>
                <c:pt idx="5">
                  <c:v>16.734021834876458</c:v>
                </c:pt>
                <c:pt idx="6">
                  <c:v>49.162387658652577</c:v>
                </c:pt>
                <c:pt idx="7">
                  <c:v>31.385271751069151</c:v>
                </c:pt>
                <c:pt idx="8">
                  <c:v>13.061313290055626</c:v>
                </c:pt>
                <c:pt idx="9">
                  <c:v>10.324925181701582</c:v>
                </c:pt>
                <c:pt idx="10">
                  <c:v>11.424565262424128</c:v>
                </c:pt>
                <c:pt idx="11">
                  <c:v>28.669243695783059</c:v>
                </c:pt>
                <c:pt idx="12">
                  <c:v>12.511597673010559</c:v>
                </c:pt>
                <c:pt idx="13">
                  <c:v>28.741346996693093</c:v>
                </c:pt>
                <c:pt idx="14">
                  <c:v>34.586310565010365</c:v>
                </c:pt>
                <c:pt idx="15">
                  <c:v>44.486909664458452</c:v>
                </c:pt>
                <c:pt idx="16">
                  <c:v>13.681329481763177</c:v>
                </c:pt>
                <c:pt idx="17">
                  <c:v>24.936817774436172</c:v>
                </c:pt>
                <c:pt idx="18">
                  <c:v>33.030787883565708</c:v>
                </c:pt>
                <c:pt idx="19">
                  <c:v>20.035275642164116</c:v>
                </c:pt>
                <c:pt idx="20">
                  <c:v>28.658313454210997</c:v>
                </c:pt>
                <c:pt idx="21">
                  <c:v>22</c:v>
                </c:pt>
                <c:pt idx="22">
                  <c:v>24.193300739404819</c:v>
                </c:pt>
                <c:pt idx="23">
                  <c:v>29.911926362278617</c:v>
                </c:pt>
                <c:pt idx="24">
                  <c:v>15.324378738471539</c:v>
                </c:pt>
                <c:pt idx="25">
                  <c:v>27.854300742231761</c:v>
                </c:pt>
                <c:pt idx="26">
                  <c:v>12.634167167558527</c:v>
                </c:pt>
                <c:pt idx="27">
                  <c:v>32.623228975245866</c:v>
                </c:pt>
                <c:pt idx="28">
                  <c:v>22.048854513891541</c:v>
                </c:pt>
                <c:pt idx="29">
                  <c:v>11.069127695978214</c:v>
                </c:pt>
                <c:pt idx="30">
                  <c:v>25.341034542057344</c:v>
                </c:pt>
                <c:pt idx="31">
                  <c:v>17.144876803316585</c:v>
                </c:pt>
                <c:pt idx="32">
                  <c:v>19.015539187947759</c:v>
                </c:pt>
                <c:pt idx="33">
                  <c:v>19.599543390805231</c:v>
                </c:pt>
                <c:pt idx="34">
                  <c:v>26.439566262669679</c:v>
                </c:pt>
                <c:pt idx="35">
                  <c:v>24.858694732719229</c:v>
                </c:pt>
                <c:pt idx="36">
                  <c:v>32.047646057855928</c:v>
                </c:pt>
                <c:pt idx="37">
                  <c:v>12.632825324992236</c:v>
                </c:pt>
                <c:pt idx="38">
                  <c:v>13.542407131584829</c:v>
                </c:pt>
              </c:numCache>
            </c:numRef>
          </c:val>
          <c:smooth val="0"/>
        </c:ser>
        <c:dLbls>
          <c:showLegendKey val="0"/>
          <c:showVal val="0"/>
          <c:showCatName val="0"/>
          <c:showSerName val="0"/>
          <c:showPercent val="0"/>
          <c:showBubbleSize val="0"/>
        </c:dLbls>
        <c:hiLowLines>
          <c:spPr>
            <a:ln>
              <a:solidFill>
                <a:srgbClr val="8064A2">
                  <a:lumMod val="50000"/>
                </a:srgbClr>
              </a:solidFill>
            </a:ln>
          </c:spPr>
        </c:hiLowLines>
        <c:marker val="1"/>
        <c:smooth val="0"/>
        <c:axId val="116650752"/>
        <c:axId val="116652288"/>
      </c:lineChart>
      <c:catAx>
        <c:axId val="116650752"/>
        <c:scaling>
          <c:orientation val="minMax"/>
        </c:scaling>
        <c:delete val="0"/>
        <c:axPos val="b"/>
        <c:majorGridlines>
          <c:spPr>
            <a:ln>
              <a:solidFill>
                <a:sysClr val="window" lastClr="FFFFFF">
                  <a:lumMod val="65000"/>
                  <a:alpha val="25000"/>
                </a:sysClr>
              </a:solidFill>
            </a:ln>
          </c:spPr>
        </c:majorGridlines>
        <c:numFmt formatCode="General" sourceLinked="1"/>
        <c:majorTickMark val="out"/>
        <c:minorTickMark val="none"/>
        <c:tickLblPos val="low"/>
        <c:spPr>
          <a:ln>
            <a:solidFill>
              <a:srgbClr val="000000"/>
            </a:solidFill>
          </a:ln>
        </c:spPr>
        <c:txPr>
          <a:bodyPr rot="-5400000" vert="horz"/>
          <a:lstStyle/>
          <a:p>
            <a:pPr>
              <a:defRPr sz="1050" b="0" i="0" u="none" strike="noStrike" baseline="0">
                <a:solidFill>
                  <a:srgbClr val="000000"/>
                </a:solidFill>
                <a:latin typeface="Arial"/>
                <a:ea typeface="Arial"/>
                <a:cs typeface="Arial"/>
              </a:defRPr>
            </a:pPr>
            <a:endParaRPr lang="en-US"/>
          </a:p>
        </c:txPr>
        <c:crossAx val="116652288"/>
        <c:crosses val="autoZero"/>
        <c:auto val="1"/>
        <c:lblAlgn val="ctr"/>
        <c:lblOffset val="100"/>
        <c:tickLblSkip val="1"/>
        <c:noMultiLvlLbl val="0"/>
      </c:catAx>
      <c:valAx>
        <c:axId val="116652288"/>
        <c:scaling>
          <c:orientation val="minMax"/>
          <c:max val="70"/>
          <c:min val="-10"/>
        </c:scaling>
        <c:delete val="0"/>
        <c:axPos val="l"/>
        <c:majorGridlines>
          <c:spPr>
            <a:ln>
              <a:solidFill>
                <a:sysClr val="window" lastClr="FFFFFF">
                  <a:lumMod val="85000"/>
                  <a:alpha val="25000"/>
                </a:sysClr>
              </a:solidFill>
            </a:ln>
          </c:spPr>
        </c:majorGridlines>
        <c:numFmt formatCode="#\ ##0" sourceLinked="0"/>
        <c:majorTickMark val="out"/>
        <c:minorTickMark val="none"/>
        <c:tickLblPos val="nextTo"/>
        <c:spPr>
          <a:ln>
            <a:solidFill>
              <a:srgbClr val="000000"/>
            </a:solidFill>
          </a:ln>
        </c:spPr>
        <c:txPr>
          <a:bodyPr rot="0" vert="horz"/>
          <a:lstStyle/>
          <a:p>
            <a:pPr>
              <a:defRPr sz="1050" b="0" i="0" u="none" strike="noStrike" baseline="0">
                <a:solidFill>
                  <a:srgbClr val="000000"/>
                </a:solidFill>
                <a:latin typeface="Arial"/>
                <a:ea typeface="Arial"/>
                <a:cs typeface="Arial"/>
              </a:defRPr>
            </a:pPr>
            <a:endParaRPr lang="en-US"/>
          </a:p>
        </c:txPr>
        <c:crossAx val="116650752"/>
        <c:crosses val="autoZero"/>
        <c:crossBetween val="between"/>
      </c:valAx>
      <c:catAx>
        <c:axId val="116674560"/>
        <c:scaling>
          <c:orientation val="minMax"/>
        </c:scaling>
        <c:delete val="1"/>
        <c:axPos val="b"/>
        <c:majorTickMark val="out"/>
        <c:minorTickMark val="none"/>
        <c:tickLblPos val="nextTo"/>
        <c:crossAx val="116676096"/>
        <c:crosses val="autoZero"/>
        <c:auto val="1"/>
        <c:lblAlgn val="ctr"/>
        <c:lblOffset val="100"/>
        <c:noMultiLvlLbl val="0"/>
      </c:catAx>
      <c:valAx>
        <c:axId val="116676096"/>
        <c:scaling>
          <c:orientation val="minMax"/>
          <c:max val="70"/>
        </c:scaling>
        <c:delete val="0"/>
        <c:axPos val="r"/>
        <c:numFmt formatCode="0" sourceLinked="0"/>
        <c:majorTickMark val="out"/>
        <c:minorTickMark val="none"/>
        <c:tickLblPos val="nextTo"/>
        <c:txPr>
          <a:bodyPr rot="0" vert="horz"/>
          <a:lstStyle/>
          <a:p>
            <a:pPr>
              <a:defRPr sz="1050" b="0" i="0" u="none" strike="noStrike" baseline="0">
                <a:solidFill>
                  <a:schemeClr val="bg1"/>
                </a:solidFill>
                <a:latin typeface="Calibri"/>
                <a:ea typeface="Calibri"/>
                <a:cs typeface="Calibri"/>
              </a:defRPr>
            </a:pPr>
            <a:endParaRPr lang="en-US"/>
          </a:p>
        </c:txPr>
        <c:crossAx val="116674560"/>
        <c:crosses val="max"/>
        <c:crossBetween val="between"/>
      </c:valAx>
      <c:spPr>
        <a:noFill/>
        <a:ln>
          <a:solidFill>
            <a:srgbClr val="8064A2">
              <a:lumMod val="50000"/>
            </a:srgbClr>
          </a:solidFill>
        </a:ln>
        <a:extLst>
          <a:ext uri="{909E8E84-426E-40DD-AFC4-6F175D3DCCD1}">
            <a14:hiddenFill xmlns:a14="http://schemas.microsoft.com/office/drawing/2010/main">
              <a:solidFill>
                <a:sysClr val="window" lastClr="FFFFFF"/>
              </a:solidFill>
            </a14:hiddenFill>
          </a:ext>
        </a:extLst>
      </c:spPr>
    </c:plotArea>
    <c:legend>
      <c:legendPos val="t"/>
      <c:legendEntry>
        <c:idx val="0"/>
        <c:txPr>
          <a:bodyPr/>
          <a:lstStyle/>
          <a:p>
            <a:pPr>
              <a:defRPr sz="1200" b="0" i="0" u="none" strike="noStrike" baseline="0">
                <a:solidFill>
                  <a:srgbClr val="000000"/>
                </a:solidFill>
                <a:latin typeface="Arial"/>
                <a:ea typeface="Arial"/>
                <a:cs typeface="Arial"/>
              </a:defRPr>
            </a:pPr>
            <a:endParaRPr lang="en-US"/>
          </a:p>
        </c:txPr>
      </c:legendEntry>
      <c:legendEntry>
        <c:idx val="1"/>
        <c:txPr>
          <a:bodyPr/>
          <a:lstStyle/>
          <a:p>
            <a:pPr>
              <a:defRPr sz="1200" b="0" i="0" u="none" strike="noStrike" baseline="0">
                <a:solidFill>
                  <a:srgbClr val="000000"/>
                </a:solidFill>
                <a:latin typeface="Arial"/>
                <a:ea typeface="Arial"/>
                <a:cs typeface="Arial"/>
              </a:defRPr>
            </a:pPr>
            <a:endParaRPr lang="en-US"/>
          </a:p>
        </c:txPr>
      </c:legendEntry>
      <c:legendEntry>
        <c:idx val="2"/>
        <c:txPr>
          <a:bodyPr/>
          <a:lstStyle/>
          <a:p>
            <a:pPr>
              <a:defRPr sz="1200" b="0" i="0" u="none" strike="noStrike" baseline="0">
                <a:solidFill>
                  <a:srgbClr val="000000"/>
                </a:solidFill>
                <a:latin typeface="Arial"/>
                <a:ea typeface="Arial"/>
                <a:cs typeface="Arial"/>
              </a:defRPr>
            </a:pPr>
            <a:endParaRPr lang="en-US"/>
          </a:p>
        </c:txPr>
      </c:legendEntry>
      <c:layout>
        <c:manualLayout>
          <c:xMode val="edge"/>
          <c:yMode val="edge"/>
          <c:x val="6.9609783290363048E-2"/>
          <c:y val="3.3772660137912866E-3"/>
          <c:w val="0.84065361298864194"/>
          <c:h val="0.14312176031759472"/>
        </c:manualLayout>
      </c:layout>
      <c:overlay val="0"/>
      <c:spPr>
        <a:noFill/>
        <a:ln>
          <a:noFill/>
          <a:roun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a:noFill/>
              <a:round/>
            </a14:hiddenLine>
          </a:ext>
        </a:extLst>
      </c:spPr>
      <c:txPr>
        <a:bodyPr/>
        <a:lstStyle/>
        <a:p>
          <a:pPr>
            <a:defRPr sz="1200" b="0" i="0" u="none" strike="noStrike" baseline="0">
              <a:solidFill>
                <a:srgbClr val="000000"/>
              </a:solidFill>
              <a:latin typeface="Arial"/>
              <a:ea typeface="Arial"/>
              <a:cs typeface="Arial"/>
            </a:defRPr>
          </a:pPr>
          <a:endParaRPr lang="en-US"/>
        </a:p>
      </c:txPr>
    </c:legend>
    <c:plotVisOnly val="1"/>
    <c:dispBlanksAs val="gap"/>
    <c:showDLblsOverMax val="0"/>
  </c:chart>
  <c:spPr>
    <a:noFill/>
    <a:extLst>
      <a:ext uri="{909E8E84-426E-40DD-AFC4-6F175D3DCCD1}">
        <a14:hiddenFill xmlns:a14="http://schemas.microsoft.com/office/drawing/2010/main">
          <a:noFill/>
        </a14:hiddenFill>
      </a:ext>
    </a:extLst>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1988407699037624E-2"/>
          <c:y val="0.19131330059387447"/>
          <c:w val="0.87485826771653541"/>
          <c:h val="0.64925004042741108"/>
        </c:manualLayout>
      </c:layout>
      <c:lineChart>
        <c:grouping val="standard"/>
        <c:varyColors val="0"/>
        <c:ser>
          <c:idx val="0"/>
          <c:order val="0"/>
          <c:tx>
            <c:strRef>
              <c:f>'C_A8.1 - H'!$H$52</c:f>
              <c:strCache>
                <c:ptCount val="1"/>
                <c:pt idx="0">
                  <c:v>Level 1 or below</c:v>
                </c:pt>
              </c:strCache>
            </c:strRef>
          </c:tx>
          <c:spPr>
            <a:ln>
              <a:noFill/>
            </a:ln>
          </c:spPr>
          <c:marker>
            <c:symbol val="diamond"/>
            <c:size val="7"/>
            <c:spPr>
              <a:solidFill>
                <a:schemeClr val="tx2">
                  <a:lumMod val="40000"/>
                  <a:lumOff val="60000"/>
                </a:schemeClr>
              </a:solidFill>
            </c:spPr>
          </c:marker>
          <c:cat>
            <c:strRef>
              <c:f>'C_A8.1 - H'!$G$53:$G$56</c:f>
              <c:strCache>
                <c:ptCount val="4"/>
                <c:pt idx="0">
                  <c:v>Below upper secondary education</c:v>
                </c:pt>
                <c:pt idx="1">
                  <c:v>Upper secondary or post-secondary non-tertiary education</c:v>
                </c:pt>
                <c:pt idx="2">
                  <c:v>Tertiary education</c:v>
                </c:pt>
                <c:pt idx="3">
                  <c:v>All</c:v>
                </c:pt>
              </c:strCache>
            </c:strRef>
          </c:cat>
          <c:val>
            <c:numRef>
              <c:f>'C_A8.1 - H'!$H$53:$H$56</c:f>
              <c:numCache>
                <c:formatCode>#,##0.00</c:formatCode>
                <c:ptCount val="4"/>
                <c:pt idx="0">
                  <c:v>19.674887413078618</c:v>
                </c:pt>
                <c:pt idx="1">
                  <c:v>23.619420686036509</c:v>
                </c:pt>
                <c:pt idx="2">
                  <c:v>30.414549757086121</c:v>
                </c:pt>
                <c:pt idx="3">
                  <c:v>22.342708272642799</c:v>
                </c:pt>
              </c:numCache>
            </c:numRef>
          </c:val>
          <c:smooth val="0"/>
        </c:ser>
        <c:ser>
          <c:idx val="1"/>
          <c:order val="1"/>
          <c:tx>
            <c:strRef>
              <c:f>'C_A8.1 - H'!$I$52</c:f>
              <c:strCache>
                <c:ptCount val="1"/>
                <c:pt idx="0">
                  <c:v>Level 2</c:v>
                </c:pt>
              </c:strCache>
            </c:strRef>
          </c:tx>
          <c:spPr>
            <a:ln>
              <a:noFill/>
            </a:ln>
          </c:spPr>
          <c:marker>
            <c:symbol val="square"/>
            <c:size val="7"/>
            <c:spPr>
              <a:solidFill>
                <a:srgbClr val="FF0000"/>
              </a:solidFill>
            </c:spPr>
          </c:marker>
          <c:cat>
            <c:strRef>
              <c:f>'C_A8.1 - H'!$G$53:$G$56</c:f>
              <c:strCache>
                <c:ptCount val="4"/>
                <c:pt idx="0">
                  <c:v>Below upper secondary education</c:v>
                </c:pt>
                <c:pt idx="1">
                  <c:v>Upper secondary or post-secondary non-tertiary education</c:v>
                </c:pt>
                <c:pt idx="2">
                  <c:v>Tertiary education</c:v>
                </c:pt>
                <c:pt idx="3">
                  <c:v>All</c:v>
                </c:pt>
              </c:strCache>
            </c:strRef>
          </c:cat>
          <c:val>
            <c:numRef>
              <c:f>'C_A8.1 - H'!$I$53:$I$56</c:f>
              <c:numCache>
                <c:formatCode>#,##0.00</c:formatCode>
                <c:ptCount val="4"/>
                <c:pt idx="0">
                  <c:v>22.562364999468549</c:v>
                </c:pt>
                <c:pt idx="1">
                  <c:v>26.999932969555612</c:v>
                </c:pt>
                <c:pt idx="2">
                  <c:v>36.019917855480251</c:v>
                </c:pt>
                <c:pt idx="3">
                  <c:v>27.851335706222748</c:v>
                </c:pt>
              </c:numCache>
            </c:numRef>
          </c:val>
          <c:smooth val="0"/>
        </c:ser>
        <c:ser>
          <c:idx val="2"/>
          <c:order val="2"/>
          <c:tx>
            <c:strRef>
              <c:f>'C_A8.1 - H'!$J$52</c:f>
              <c:strCache>
                <c:ptCount val="1"/>
                <c:pt idx="0">
                  <c:v>Level 3</c:v>
                </c:pt>
              </c:strCache>
            </c:strRef>
          </c:tx>
          <c:spPr>
            <a:ln>
              <a:noFill/>
            </a:ln>
          </c:spPr>
          <c:marker>
            <c:symbol val="circle"/>
            <c:size val="7"/>
            <c:spPr>
              <a:solidFill>
                <a:srgbClr val="92D050"/>
              </a:solidFill>
            </c:spPr>
          </c:marker>
          <c:cat>
            <c:strRef>
              <c:f>'C_A8.1 - H'!$G$53:$G$56</c:f>
              <c:strCache>
                <c:ptCount val="4"/>
                <c:pt idx="0">
                  <c:v>Below upper secondary education</c:v>
                </c:pt>
                <c:pt idx="1">
                  <c:v>Upper secondary or post-secondary non-tertiary education</c:v>
                </c:pt>
                <c:pt idx="2">
                  <c:v>Tertiary education</c:v>
                </c:pt>
                <c:pt idx="3">
                  <c:v>All</c:v>
                </c:pt>
              </c:strCache>
            </c:strRef>
          </c:cat>
          <c:val>
            <c:numRef>
              <c:f>'C_A8.1 - H'!$J$53:$J$56</c:f>
              <c:numCache>
                <c:formatCode>#,##0.00</c:formatCode>
                <c:ptCount val="4"/>
                <c:pt idx="0">
                  <c:v>27.913001688677575</c:v>
                </c:pt>
                <c:pt idx="1">
                  <c:v>33.316532678076186</c:v>
                </c:pt>
                <c:pt idx="2">
                  <c:v>43.616739410514391</c:v>
                </c:pt>
                <c:pt idx="3">
                  <c:v>37.523164288692179</c:v>
                </c:pt>
              </c:numCache>
            </c:numRef>
          </c:val>
          <c:smooth val="0"/>
        </c:ser>
        <c:ser>
          <c:idx val="3"/>
          <c:order val="3"/>
          <c:tx>
            <c:strRef>
              <c:f>'C_A8.1 - H'!$K$52</c:f>
              <c:strCache>
                <c:ptCount val="1"/>
                <c:pt idx="0">
                  <c:v>Level 4 or 5</c:v>
                </c:pt>
              </c:strCache>
            </c:strRef>
          </c:tx>
          <c:spPr>
            <a:ln>
              <a:noFill/>
            </a:ln>
          </c:spPr>
          <c:marker>
            <c:symbol val="triangle"/>
            <c:size val="7"/>
            <c:spPr>
              <a:solidFill>
                <a:schemeClr val="accent6"/>
              </a:solidFill>
              <a:ln>
                <a:solidFill>
                  <a:schemeClr val="accent6"/>
                </a:solidFill>
              </a:ln>
            </c:spPr>
          </c:marker>
          <c:cat>
            <c:strRef>
              <c:f>'C_A8.1 - H'!$G$53:$G$56</c:f>
              <c:strCache>
                <c:ptCount val="4"/>
                <c:pt idx="0">
                  <c:v>Below upper secondary education</c:v>
                </c:pt>
                <c:pt idx="1">
                  <c:v>Upper secondary or post-secondary non-tertiary education</c:v>
                </c:pt>
                <c:pt idx="2">
                  <c:v>Tertiary education</c:v>
                </c:pt>
                <c:pt idx="3">
                  <c:v>All</c:v>
                </c:pt>
              </c:strCache>
            </c:strRef>
          </c:cat>
          <c:val>
            <c:numRef>
              <c:f>'C_A8.1 - H'!$K$53:$K$56</c:f>
              <c:numCache>
                <c:formatCode>#,##0.00</c:formatCode>
                <c:ptCount val="4"/>
                <c:pt idx="1">
                  <c:v>40.225607131582805</c:v>
                </c:pt>
                <c:pt idx="2">
                  <c:v>51.093187520447678</c:v>
                </c:pt>
                <c:pt idx="3">
                  <c:v>47.578515272384067</c:v>
                </c:pt>
              </c:numCache>
            </c:numRef>
          </c:val>
          <c:smooth val="0"/>
        </c:ser>
        <c:dLbls>
          <c:showLegendKey val="0"/>
          <c:showVal val="0"/>
          <c:showCatName val="0"/>
          <c:showSerName val="0"/>
          <c:showPercent val="0"/>
          <c:showBubbleSize val="0"/>
        </c:dLbls>
        <c:hiLowLines>
          <c:spPr>
            <a:ln>
              <a:solidFill>
                <a:srgbClr val="000000"/>
              </a:solidFill>
            </a:ln>
          </c:spPr>
        </c:hiLowLines>
        <c:marker val="1"/>
        <c:smooth val="0"/>
        <c:axId val="234043648"/>
        <c:axId val="234049920"/>
      </c:lineChart>
      <c:catAx>
        <c:axId val="234043648"/>
        <c:scaling>
          <c:orientation val="minMax"/>
        </c:scaling>
        <c:delete val="0"/>
        <c:axPos val="b"/>
        <c:numFmt formatCode="General" sourceLinked="1"/>
        <c:majorTickMark val="out"/>
        <c:minorTickMark val="none"/>
        <c:tickLblPos val="nextTo"/>
        <c:spPr>
          <a:ln>
            <a:solidFill>
              <a:srgbClr val="000000"/>
            </a:solidFill>
          </a:ln>
        </c:spPr>
        <c:txPr>
          <a:bodyPr rot="0" vert="horz"/>
          <a:lstStyle/>
          <a:p>
            <a:pPr>
              <a:defRPr sz="1000">
                <a:solidFill>
                  <a:srgbClr val="000000"/>
                </a:solidFill>
                <a:latin typeface="Arial"/>
                <a:ea typeface="Arial"/>
                <a:cs typeface="Arial"/>
              </a:defRPr>
            </a:pPr>
            <a:endParaRPr lang="en-US"/>
          </a:p>
        </c:txPr>
        <c:crossAx val="234049920"/>
        <c:crosses val="autoZero"/>
        <c:auto val="1"/>
        <c:lblAlgn val="ctr"/>
        <c:lblOffset val="100"/>
        <c:noMultiLvlLbl val="0"/>
      </c:catAx>
      <c:valAx>
        <c:axId val="234049920"/>
        <c:scaling>
          <c:orientation val="minMax"/>
          <c:max val="60"/>
          <c:min val="10"/>
        </c:scaling>
        <c:delete val="0"/>
        <c:axPos val="l"/>
        <c:majorGridlines/>
        <c:numFmt formatCode="#\ ##0" sourceLinked="0"/>
        <c:majorTickMark val="out"/>
        <c:minorTickMark val="none"/>
        <c:tickLblPos val="nextTo"/>
        <c:spPr>
          <a:ln>
            <a:solidFill>
              <a:srgbClr val="000000"/>
            </a:solidFill>
          </a:ln>
        </c:spPr>
        <c:txPr>
          <a:bodyPr rot="0" vert="horz"/>
          <a:lstStyle/>
          <a:p>
            <a:pPr>
              <a:defRPr sz="1200">
                <a:solidFill>
                  <a:srgbClr val="000000"/>
                </a:solidFill>
                <a:latin typeface="Arial"/>
                <a:ea typeface="Arial"/>
                <a:cs typeface="Arial"/>
              </a:defRPr>
            </a:pPr>
            <a:endParaRPr lang="en-US"/>
          </a:p>
        </c:txPr>
        <c:crossAx val="234043648"/>
        <c:crosses val="autoZero"/>
        <c:crossBetween val="between"/>
        <c:majorUnit val="10"/>
      </c:valAx>
      <c:spPr>
        <a:noFill/>
        <a:ln>
          <a:solidFill>
            <a:srgbClr val="000000"/>
          </a:solidFill>
        </a:ln>
        <a:extLst>
          <a:ext uri="{909E8E84-426E-40DD-AFC4-6F175D3DCCD1}">
            <a14:hiddenFill xmlns:a14="http://schemas.microsoft.com/office/drawing/2010/main">
              <a:solidFill>
                <a:sysClr val="window" lastClr="FFFFFF"/>
              </a:solidFill>
            </a14:hiddenFill>
          </a:ext>
        </a:extLst>
      </c:spPr>
    </c:plotArea>
    <c:legend>
      <c:legendPos val="r"/>
      <c:legendEntry>
        <c:idx val="0"/>
        <c:txPr>
          <a:bodyPr/>
          <a:lstStyle/>
          <a:p>
            <a:pPr>
              <a:defRPr sz="1050">
                <a:solidFill>
                  <a:srgbClr val="000000"/>
                </a:solidFill>
                <a:latin typeface="Arial" panose="020B0604020202020204" pitchFamily="34" charset="0"/>
                <a:ea typeface="Arial"/>
                <a:cs typeface="Arial" panose="020B0604020202020204" pitchFamily="34" charset="0"/>
              </a:defRPr>
            </a:pPr>
            <a:endParaRPr lang="en-US"/>
          </a:p>
        </c:txPr>
      </c:legendEntry>
      <c:legendEntry>
        <c:idx val="1"/>
        <c:txPr>
          <a:bodyPr/>
          <a:lstStyle/>
          <a:p>
            <a:pPr>
              <a:defRPr sz="1050">
                <a:solidFill>
                  <a:srgbClr val="000000"/>
                </a:solidFill>
                <a:latin typeface="Arial" panose="020B0604020202020204" pitchFamily="34" charset="0"/>
                <a:ea typeface="Arial"/>
                <a:cs typeface="Arial" panose="020B0604020202020204" pitchFamily="34" charset="0"/>
              </a:defRPr>
            </a:pPr>
            <a:endParaRPr lang="en-US"/>
          </a:p>
        </c:txPr>
      </c:legendEntry>
      <c:legendEntry>
        <c:idx val="2"/>
        <c:txPr>
          <a:bodyPr/>
          <a:lstStyle/>
          <a:p>
            <a:pPr>
              <a:defRPr sz="1050">
                <a:solidFill>
                  <a:srgbClr val="000000"/>
                </a:solidFill>
                <a:latin typeface="Arial" panose="020B0604020202020204" pitchFamily="34" charset="0"/>
                <a:ea typeface="Arial"/>
                <a:cs typeface="Arial" panose="020B0604020202020204" pitchFamily="34" charset="0"/>
              </a:defRPr>
            </a:pPr>
            <a:endParaRPr lang="en-US"/>
          </a:p>
        </c:txPr>
      </c:legendEntry>
      <c:legendEntry>
        <c:idx val="3"/>
        <c:txPr>
          <a:bodyPr/>
          <a:lstStyle/>
          <a:p>
            <a:pPr>
              <a:defRPr sz="1050">
                <a:solidFill>
                  <a:srgbClr val="000000"/>
                </a:solidFill>
                <a:latin typeface="Arial" panose="020B0604020202020204" pitchFamily="34" charset="0"/>
                <a:ea typeface="Arial"/>
                <a:cs typeface="Arial" panose="020B0604020202020204" pitchFamily="34" charset="0"/>
              </a:defRPr>
            </a:pPr>
            <a:endParaRPr lang="en-US"/>
          </a:p>
        </c:txPr>
      </c:legendEntry>
      <c:layout>
        <c:manualLayout>
          <c:xMode val="edge"/>
          <c:yMode val="edge"/>
          <c:x val="6.332146464646464E-2"/>
          <c:y val="9.4786729857819899E-2"/>
          <c:w val="0.93505782828282813"/>
          <c:h val="0.11374407582938388"/>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050">
              <a:solidFill>
                <a:srgbClr val="000000"/>
              </a:solidFill>
              <a:latin typeface="Arial" panose="020B0604020202020204" pitchFamily="34" charset="0"/>
              <a:cs typeface="Arial" panose="020B0604020202020204" pitchFamily="34" charset="0"/>
            </a:defRPr>
          </a:pPr>
          <a:endParaRPr lang="en-US"/>
        </a:p>
      </c:txPr>
    </c:legend>
    <c:plotVisOnly val="1"/>
    <c:dispBlanksAs val="gap"/>
    <c:showDLblsOverMax val="0"/>
  </c:chart>
  <c:spPr>
    <a:noFill/>
    <a:ln>
      <a:noFill/>
    </a:ln>
    <a:extLst>
      <a:ext uri="{909E8E84-426E-40DD-AFC4-6F175D3DCCD1}">
        <a14:hiddenFill xmlns:a14="http://schemas.microsoft.com/office/drawing/2010/main">
          <a:noFill/>
        </a14:hiddenFill>
      </a:ext>
    </a:extLst>
  </c:spPr>
  <c:txPr>
    <a:bodyPr/>
    <a:lstStyle/>
    <a:p>
      <a:pPr>
        <a:defRPr sz="11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1988407699037624E-2"/>
          <c:y val="0.19590428029340906"/>
          <c:w val="0.88879024496937886"/>
          <c:h val="0.65841950108142644"/>
        </c:manualLayout>
      </c:layout>
      <c:lineChart>
        <c:grouping val="standard"/>
        <c:varyColors val="0"/>
        <c:ser>
          <c:idx val="0"/>
          <c:order val="0"/>
          <c:tx>
            <c:strRef>
              <c:f>'C_A8.1 - H'!$H$59</c:f>
              <c:strCache>
                <c:ptCount val="1"/>
                <c:pt idx="0">
                  <c:v>Level 1 or below</c:v>
                </c:pt>
              </c:strCache>
            </c:strRef>
          </c:tx>
          <c:spPr>
            <a:ln>
              <a:noFill/>
            </a:ln>
          </c:spPr>
          <c:marker>
            <c:symbol val="diamond"/>
            <c:size val="7"/>
            <c:spPr>
              <a:solidFill>
                <a:schemeClr val="tx2">
                  <a:lumMod val="40000"/>
                  <a:lumOff val="60000"/>
                </a:schemeClr>
              </a:solidFill>
            </c:spPr>
          </c:marker>
          <c:cat>
            <c:strRef>
              <c:f>'C_A8.1 - H'!$G$60:$G$63</c:f>
              <c:strCache>
                <c:ptCount val="4"/>
                <c:pt idx="0">
                  <c:v>Below upper secondary education</c:v>
                </c:pt>
                <c:pt idx="1">
                  <c:v>Upper secondary or post-secondary non-tertiary education</c:v>
                </c:pt>
                <c:pt idx="2">
                  <c:v>Tertiary education</c:v>
                </c:pt>
                <c:pt idx="3">
                  <c:v>All</c:v>
                </c:pt>
              </c:strCache>
            </c:strRef>
          </c:cat>
          <c:val>
            <c:numRef>
              <c:f>'C_A8.1 - H'!$H$60:$H$63</c:f>
              <c:numCache>
                <c:formatCode>#,##0.00</c:formatCode>
                <c:ptCount val="4"/>
                <c:pt idx="0">
                  <c:v>8.9956110519393651</c:v>
                </c:pt>
                <c:pt idx="1">
                  <c:v>13.697724808347331</c:v>
                </c:pt>
                <c:pt idx="2">
                  <c:v>19.498880107478598</c:v>
                </c:pt>
                <c:pt idx="3">
                  <c:v>12.084592815630632</c:v>
                </c:pt>
              </c:numCache>
            </c:numRef>
          </c:val>
          <c:smooth val="0"/>
        </c:ser>
        <c:ser>
          <c:idx val="1"/>
          <c:order val="1"/>
          <c:tx>
            <c:strRef>
              <c:f>'C_A8.1 - H'!$I$59</c:f>
              <c:strCache>
                <c:ptCount val="1"/>
                <c:pt idx="0">
                  <c:v>Level 2</c:v>
                </c:pt>
              </c:strCache>
            </c:strRef>
          </c:tx>
          <c:spPr>
            <a:ln>
              <a:noFill/>
            </a:ln>
          </c:spPr>
          <c:marker>
            <c:symbol val="square"/>
            <c:size val="7"/>
            <c:spPr>
              <a:solidFill>
                <a:srgbClr val="FF0000"/>
              </a:solidFill>
            </c:spPr>
          </c:marker>
          <c:cat>
            <c:strRef>
              <c:f>'C_A8.1 - H'!$G$60:$G$63</c:f>
              <c:strCache>
                <c:ptCount val="4"/>
                <c:pt idx="0">
                  <c:v>Below upper secondary education</c:v>
                </c:pt>
                <c:pt idx="1">
                  <c:v>Upper secondary or post-secondary non-tertiary education</c:v>
                </c:pt>
                <c:pt idx="2">
                  <c:v>Tertiary education</c:v>
                </c:pt>
                <c:pt idx="3">
                  <c:v>All</c:v>
                </c:pt>
              </c:strCache>
            </c:strRef>
          </c:cat>
          <c:val>
            <c:numRef>
              <c:f>'C_A8.1 - H'!$I$60:$I$63</c:f>
              <c:numCache>
                <c:formatCode>#,##0.00</c:formatCode>
                <c:ptCount val="4"/>
                <c:pt idx="0">
                  <c:v>13.28905380267528</c:v>
                </c:pt>
                <c:pt idx="1">
                  <c:v>16.566616583797661</c:v>
                </c:pt>
                <c:pt idx="2">
                  <c:v>20.864467827164511</c:v>
                </c:pt>
                <c:pt idx="3">
                  <c:v>16.826879079549773</c:v>
                </c:pt>
              </c:numCache>
            </c:numRef>
          </c:val>
          <c:smooth val="0"/>
        </c:ser>
        <c:ser>
          <c:idx val="2"/>
          <c:order val="2"/>
          <c:tx>
            <c:strRef>
              <c:f>'C_A8.1 - H'!$J$59</c:f>
              <c:strCache>
                <c:ptCount val="1"/>
                <c:pt idx="0">
                  <c:v>Level 3</c:v>
                </c:pt>
              </c:strCache>
            </c:strRef>
          </c:tx>
          <c:spPr>
            <a:ln>
              <a:noFill/>
            </a:ln>
          </c:spPr>
          <c:marker>
            <c:symbol val="circle"/>
            <c:size val="7"/>
            <c:spPr>
              <a:solidFill>
                <a:srgbClr val="92D050"/>
              </a:solidFill>
            </c:spPr>
          </c:marker>
          <c:cat>
            <c:strRef>
              <c:f>'C_A8.1 - H'!$G$60:$G$63</c:f>
              <c:strCache>
                <c:ptCount val="4"/>
                <c:pt idx="0">
                  <c:v>Below upper secondary education</c:v>
                </c:pt>
                <c:pt idx="1">
                  <c:v>Upper secondary or post-secondary non-tertiary education</c:v>
                </c:pt>
                <c:pt idx="2">
                  <c:v>Tertiary education</c:v>
                </c:pt>
                <c:pt idx="3">
                  <c:v>All</c:v>
                </c:pt>
              </c:strCache>
            </c:strRef>
          </c:cat>
          <c:val>
            <c:numRef>
              <c:f>'C_A8.1 - H'!$J$60:$J$63</c:f>
              <c:numCache>
                <c:formatCode>#,##0.00</c:formatCode>
                <c:ptCount val="4"/>
                <c:pt idx="0">
                  <c:v>16.7540859529838</c:v>
                </c:pt>
                <c:pt idx="1">
                  <c:v>19.806380475582717</c:v>
                </c:pt>
                <c:pt idx="2">
                  <c:v>22.628952543620876</c:v>
                </c:pt>
                <c:pt idx="3">
                  <c:v>20.735367405716755</c:v>
                </c:pt>
              </c:numCache>
            </c:numRef>
          </c:val>
          <c:smooth val="0"/>
        </c:ser>
        <c:ser>
          <c:idx val="3"/>
          <c:order val="3"/>
          <c:tx>
            <c:strRef>
              <c:f>'C_A8.1 - H'!$K$59</c:f>
              <c:strCache>
                <c:ptCount val="1"/>
                <c:pt idx="0">
                  <c:v>Level 4 or 5</c:v>
                </c:pt>
              </c:strCache>
            </c:strRef>
          </c:tx>
          <c:spPr>
            <a:ln>
              <a:noFill/>
            </a:ln>
          </c:spPr>
          <c:marker>
            <c:symbol val="triangle"/>
            <c:size val="7"/>
            <c:spPr>
              <a:solidFill>
                <a:schemeClr val="accent6"/>
              </a:solidFill>
              <a:ln>
                <a:solidFill>
                  <a:schemeClr val="accent6"/>
                </a:solidFill>
              </a:ln>
            </c:spPr>
          </c:marker>
          <c:cat>
            <c:strRef>
              <c:f>'C_A8.1 - H'!$G$60:$G$63</c:f>
              <c:strCache>
                <c:ptCount val="4"/>
                <c:pt idx="0">
                  <c:v>Below upper secondary education</c:v>
                </c:pt>
                <c:pt idx="1">
                  <c:v>Upper secondary or post-secondary non-tertiary education</c:v>
                </c:pt>
                <c:pt idx="2">
                  <c:v>Tertiary education</c:v>
                </c:pt>
                <c:pt idx="3">
                  <c:v>All</c:v>
                </c:pt>
              </c:strCache>
            </c:strRef>
          </c:cat>
          <c:val>
            <c:numRef>
              <c:f>'C_A8.1 - H'!$K$60:$K$63</c:f>
              <c:numCache>
                <c:formatCode>#,##0.00</c:formatCode>
                <c:ptCount val="4"/>
                <c:pt idx="1">
                  <c:v>21.212927377249574</c:v>
                </c:pt>
                <c:pt idx="2">
                  <c:v>24.260443956941518</c:v>
                </c:pt>
                <c:pt idx="3">
                  <c:v>23.237093237750344</c:v>
                </c:pt>
              </c:numCache>
            </c:numRef>
          </c:val>
          <c:smooth val="0"/>
        </c:ser>
        <c:dLbls>
          <c:showLegendKey val="0"/>
          <c:showVal val="0"/>
          <c:showCatName val="0"/>
          <c:showSerName val="0"/>
          <c:showPercent val="0"/>
          <c:showBubbleSize val="0"/>
        </c:dLbls>
        <c:hiLowLines>
          <c:spPr>
            <a:ln>
              <a:solidFill>
                <a:srgbClr val="000000"/>
              </a:solidFill>
            </a:ln>
          </c:spPr>
        </c:hiLowLines>
        <c:marker val="1"/>
        <c:smooth val="0"/>
        <c:axId val="235915520"/>
        <c:axId val="235917312"/>
      </c:lineChart>
      <c:catAx>
        <c:axId val="235915520"/>
        <c:scaling>
          <c:orientation val="minMax"/>
        </c:scaling>
        <c:delete val="0"/>
        <c:axPos val="b"/>
        <c:numFmt formatCode="General" sourceLinked="1"/>
        <c:majorTickMark val="out"/>
        <c:minorTickMark val="none"/>
        <c:tickLblPos val="nextTo"/>
        <c:spPr>
          <a:ln>
            <a:solidFill>
              <a:srgbClr val="000000"/>
            </a:solidFill>
          </a:ln>
        </c:spPr>
        <c:txPr>
          <a:bodyPr rot="0" vert="horz"/>
          <a:lstStyle/>
          <a:p>
            <a:pPr>
              <a:defRPr sz="1000">
                <a:solidFill>
                  <a:srgbClr val="000000"/>
                </a:solidFill>
                <a:latin typeface="Arial"/>
                <a:ea typeface="Arial"/>
                <a:cs typeface="Arial"/>
              </a:defRPr>
            </a:pPr>
            <a:endParaRPr lang="en-US"/>
          </a:p>
        </c:txPr>
        <c:crossAx val="235917312"/>
        <c:crosses val="autoZero"/>
        <c:auto val="1"/>
        <c:lblAlgn val="ctr"/>
        <c:lblOffset val="100"/>
        <c:noMultiLvlLbl val="0"/>
      </c:catAx>
      <c:valAx>
        <c:axId val="235917312"/>
        <c:scaling>
          <c:orientation val="minMax"/>
          <c:max val="30"/>
          <c:min val="5"/>
        </c:scaling>
        <c:delete val="0"/>
        <c:axPos val="l"/>
        <c:majorGridlines/>
        <c:numFmt formatCode="#\ ##0" sourceLinked="0"/>
        <c:majorTickMark val="out"/>
        <c:minorTickMark val="none"/>
        <c:tickLblPos val="nextTo"/>
        <c:spPr>
          <a:ln>
            <a:solidFill>
              <a:srgbClr val="000000"/>
            </a:solidFill>
          </a:ln>
        </c:spPr>
        <c:txPr>
          <a:bodyPr rot="0" vert="horz"/>
          <a:lstStyle/>
          <a:p>
            <a:pPr>
              <a:defRPr sz="1200">
                <a:solidFill>
                  <a:srgbClr val="000000"/>
                </a:solidFill>
                <a:latin typeface="Arial"/>
                <a:ea typeface="Arial"/>
                <a:cs typeface="Arial"/>
              </a:defRPr>
            </a:pPr>
            <a:endParaRPr lang="en-US"/>
          </a:p>
        </c:txPr>
        <c:crossAx val="235915520"/>
        <c:crosses val="autoZero"/>
        <c:crossBetween val="between"/>
        <c:majorUnit val="5"/>
      </c:valAx>
      <c:spPr>
        <a:noFill/>
        <a:extLst>
          <a:ext uri="{909E8E84-426E-40DD-AFC4-6F175D3DCCD1}">
            <a14:hiddenFill xmlns:a14="http://schemas.microsoft.com/office/drawing/2010/main">
              <a:solidFill>
                <a:sysClr val="window" lastClr="FFFFFF"/>
              </a:solidFill>
            </a14:hiddenFill>
          </a:ext>
        </a:extLst>
      </c:spPr>
    </c:plotArea>
    <c:legend>
      <c:legendPos val="r"/>
      <c:legendEntry>
        <c:idx val="0"/>
        <c:txPr>
          <a:bodyPr/>
          <a:lstStyle/>
          <a:p>
            <a:pPr>
              <a:defRPr sz="1050">
                <a:solidFill>
                  <a:srgbClr val="000000"/>
                </a:solidFill>
                <a:latin typeface="Arial"/>
                <a:ea typeface="Arial"/>
                <a:cs typeface="Arial"/>
              </a:defRPr>
            </a:pPr>
            <a:endParaRPr lang="en-US"/>
          </a:p>
        </c:txPr>
      </c:legendEntry>
      <c:legendEntry>
        <c:idx val="1"/>
        <c:txPr>
          <a:bodyPr/>
          <a:lstStyle/>
          <a:p>
            <a:pPr>
              <a:defRPr sz="1050">
                <a:solidFill>
                  <a:srgbClr val="000000"/>
                </a:solidFill>
                <a:latin typeface="Arial"/>
                <a:ea typeface="Arial"/>
                <a:cs typeface="Arial"/>
              </a:defRPr>
            </a:pPr>
            <a:endParaRPr lang="en-US"/>
          </a:p>
        </c:txPr>
      </c:legendEntry>
      <c:legendEntry>
        <c:idx val="2"/>
        <c:txPr>
          <a:bodyPr/>
          <a:lstStyle/>
          <a:p>
            <a:pPr>
              <a:defRPr sz="1050">
                <a:solidFill>
                  <a:srgbClr val="000000"/>
                </a:solidFill>
                <a:latin typeface="Arial"/>
                <a:ea typeface="Arial"/>
                <a:cs typeface="Arial"/>
              </a:defRPr>
            </a:pPr>
            <a:endParaRPr lang="en-US"/>
          </a:p>
        </c:txPr>
      </c:legendEntry>
      <c:legendEntry>
        <c:idx val="3"/>
        <c:txPr>
          <a:bodyPr/>
          <a:lstStyle/>
          <a:p>
            <a:pPr>
              <a:defRPr sz="1050">
                <a:solidFill>
                  <a:srgbClr val="000000"/>
                </a:solidFill>
                <a:latin typeface="Arial"/>
                <a:ea typeface="Arial"/>
                <a:cs typeface="Arial"/>
              </a:defRPr>
            </a:pPr>
            <a:endParaRPr lang="en-US"/>
          </a:p>
        </c:txPr>
      </c:legendEntry>
      <c:layout>
        <c:manualLayout>
          <c:xMode val="edge"/>
          <c:yMode val="edge"/>
          <c:x val="4.6534343434343442E-2"/>
          <c:y val="0.10377369495479731"/>
          <c:w val="0.95346565656565652"/>
          <c:h val="0.11792458566792625"/>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050">
              <a:solidFill>
                <a:srgbClr val="000000"/>
              </a:solidFill>
            </a:defRPr>
          </a:pPr>
          <a:endParaRPr lang="en-US"/>
        </a:p>
      </c:txPr>
    </c:legend>
    <c:plotVisOnly val="1"/>
    <c:dispBlanksAs val="gap"/>
    <c:showDLblsOverMax val="0"/>
  </c:chart>
  <c:spPr>
    <a:noFill/>
    <a:ln>
      <a:noFill/>
    </a:ln>
    <a:extLst>
      <a:ext uri="{909E8E84-426E-40DD-AFC4-6F175D3DCCD1}">
        <a14:hiddenFill xmlns:a14="http://schemas.microsoft.com/office/drawing/2010/main">
          <a:noFill/>
        </a14:hiddenFill>
      </a:ext>
    </a:extLst>
  </c:spPr>
  <c:txPr>
    <a:bodyPr/>
    <a:lstStyle/>
    <a:p>
      <a:pPr>
        <a:defRPr sz="11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1988407699037624E-2"/>
          <c:y val="0.19748396199187168"/>
          <c:w val="0.89156802274715663"/>
          <c:h val="0.65785128471288901"/>
        </c:manualLayout>
      </c:layout>
      <c:lineChart>
        <c:grouping val="standard"/>
        <c:varyColors val="0"/>
        <c:ser>
          <c:idx val="0"/>
          <c:order val="0"/>
          <c:tx>
            <c:strRef>
              <c:f>'C_A8.1 - H'!$B$59</c:f>
              <c:strCache>
                <c:ptCount val="1"/>
                <c:pt idx="0">
                  <c:v>Level 1 or below</c:v>
                </c:pt>
              </c:strCache>
            </c:strRef>
          </c:tx>
          <c:spPr>
            <a:ln>
              <a:noFill/>
            </a:ln>
          </c:spPr>
          <c:marker>
            <c:symbol val="diamond"/>
            <c:size val="7"/>
            <c:spPr>
              <a:solidFill>
                <a:schemeClr val="tx2">
                  <a:lumMod val="40000"/>
                  <a:lumOff val="60000"/>
                </a:schemeClr>
              </a:solidFill>
            </c:spPr>
          </c:marker>
          <c:cat>
            <c:strRef>
              <c:f>'C_A8.1 - H'!$A$60:$A$63</c:f>
              <c:strCache>
                <c:ptCount val="4"/>
                <c:pt idx="0">
                  <c:v>Below upper secondary education</c:v>
                </c:pt>
                <c:pt idx="1">
                  <c:v>Upper secondary or post-secondary non-tertiary education</c:v>
                </c:pt>
                <c:pt idx="2">
                  <c:v>Tertiary education</c:v>
                </c:pt>
                <c:pt idx="3">
                  <c:v>All</c:v>
                </c:pt>
              </c:strCache>
            </c:strRef>
          </c:cat>
          <c:val>
            <c:numRef>
              <c:f>'C_A8.1 - H'!$B$60:$B$63</c:f>
              <c:numCache>
                <c:formatCode>#,##0.00</c:formatCode>
                <c:ptCount val="4"/>
                <c:pt idx="0">
                  <c:v>11.754956175828601</c:v>
                </c:pt>
                <c:pt idx="1">
                  <c:v>12.954814060014611</c:v>
                </c:pt>
                <c:pt idx="2">
                  <c:v>18.497355614928086</c:v>
                </c:pt>
                <c:pt idx="3">
                  <c:v>12.686013696719233</c:v>
                </c:pt>
              </c:numCache>
            </c:numRef>
          </c:val>
          <c:smooth val="0"/>
        </c:ser>
        <c:ser>
          <c:idx val="1"/>
          <c:order val="1"/>
          <c:tx>
            <c:strRef>
              <c:f>'C_A8.1 - H'!$C$59</c:f>
              <c:strCache>
                <c:ptCount val="1"/>
                <c:pt idx="0">
                  <c:v>Level 2</c:v>
                </c:pt>
              </c:strCache>
            </c:strRef>
          </c:tx>
          <c:spPr>
            <a:ln>
              <a:noFill/>
            </a:ln>
          </c:spPr>
          <c:marker>
            <c:symbol val="square"/>
            <c:size val="7"/>
            <c:spPr>
              <a:solidFill>
                <a:srgbClr val="FF0000"/>
              </a:solidFill>
            </c:spPr>
          </c:marker>
          <c:cat>
            <c:strRef>
              <c:f>'C_A8.1 - H'!$A$60:$A$63</c:f>
              <c:strCache>
                <c:ptCount val="4"/>
                <c:pt idx="0">
                  <c:v>Below upper secondary education</c:v>
                </c:pt>
                <c:pt idx="1">
                  <c:v>Upper secondary or post-secondary non-tertiary education</c:v>
                </c:pt>
                <c:pt idx="2">
                  <c:v>Tertiary education</c:v>
                </c:pt>
                <c:pt idx="3">
                  <c:v>All</c:v>
                </c:pt>
              </c:strCache>
            </c:strRef>
          </c:cat>
          <c:val>
            <c:numRef>
              <c:f>'C_A8.1 - H'!$C$60:$C$63</c:f>
              <c:numCache>
                <c:formatCode>#,##0.00</c:formatCode>
                <c:ptCount val="4"/>
                <c:pt idx="0">
                  <c:v>12.566387327986449</c:v>
                </c:pt>
                <c:pt idx="1">
                  <c:v>14.704815556914365</c:v>
                </c:pt>
                <c:pt idx="2">
                  <c:v>22.297740226024093</c:v>
                </c:pt>
                <c:pt idx="3">
                  <c:v>15.797639920090573</c:v>
                </c:pt>
              </c:numCache>
            </c:numRef>
          </c:val>
          <c:smooth val="0"/>
        </c:ser>
        <c:ser>
          <c:idx val="2"/>
          <c:order val="2"/>
          <c:tx>
            <c:strRef>
              <c:f>'C_A8.1 - H'!$D$59</c:f>
              <c:strCache>
                <c:ptCount val="1"/>
                <c:pt idx="0">
                  <c:v>Level 3</c:v>
                </c:pt>
              </c:strCache>
            </c:strRef>
          </c:tx>
          <c:spPr>
            <a:ln>
              <a:noFill/>
            </a:ln>
          </c:spPr>
          <c:marker>
            <c:symbol val="circle"/>
            <c:size val="7"/>
            <c:spPr>
              <a:solidFill>
                <a:srgbClr val="92D050"/>
              </a:solidFill>
            </c:spPr>
          </c:marker>
          <c:cat>
            <c:strRef>
              <c:f>'C_A8.1 - H'!$A$60:$A$63</c:f>
              <c:strCache>
                <c:ptCount val="4"/>
                <c:pt idx="0">
                  <c:v>Below upper secondary education</c:v>
                </c:pt>
                <c:pt idx="1">
                  <c:v>Upper secondary or post-secondary non-tertiary education</c:v>
                </c:pt>
                <c:pt idx="2">
                  <c:v>Tertiary education</c:v>
                </c:pt>
                <c:pt idx="3">
                  <c:v>All</c:v>
                </c:pt>
              </c:strCache>
            </c:strRef>
          </c:cat>
          <c:val>
            <c:numRef>
              <c:f>'C_A8.1 - H'!$D$60:$D$63</c:f>
              <c:numCache>
                <c:formatCode>#,##0.00</c:formatCode>
                <c:ptCount val="4"/>
                <c:pt idx="0">
                  <c:v>15.562279231164492</c:v>
                </c:pt>
                <c:pt idx="1">
                  <c:v>17.077962496105862</c:v>
                </c:pt>
                <c:pt idx="2">
                  <c:v>25.849145239151706</c:v>
                </c:pt>
                <c:pt idx="3">
                  <c:v>20.720686471683408</c:v>
                </c:pt>
              </c:numCache>
            </c:numRef>
          </c:val>
          <c:smooth val="0"/>
        </c:ser>
        <c:ser>
          <c:idx val="3"/>
          <c:order val="3"/>
          <c:tx>
            <c:strRef>
              <c:f>'C_A8.1 - H'!$E$59</c:f>
              <c:strCache>
                <c:ptCount val="1"/>
                <c:pt idx="0">
                  <c:v>Level 4 or 5</c:v>
                </c:pt>
              </c:strCache>
            </c:strRef>
          </c:tx>
          <c:spPr>
            <a:ln>
              <a:noFill/>
            </a:ln>
          </c:spPr>
          <c:marker>
            <c:symbol val="triangle"/>
            <c:size val="7"/>
            <c:spPr>
              <a:solidFill>
                <a:schemeClr val="accent6"/>
              </a:solidFill>
              <a:ln>
                <a:solidFill>
                  <a:schemeClr val="accent6"/>
                </a:solidFill>
              </a:ln>
            </c:spPr>
          </c:marker>
          <c:cat>
            <c:strRef>
              <c:f>'C_A8.1 - H'!$A$60:$A$63</c:f>
              <c:strCache>
                <c:ptCount val="4"/>
                <c:pt idx="0">
                  <c:v>Below upper secondary education</c:v>
                </c:pt>
                <c:pt idx="1">
                  <c:v>Upper secondary or post-secondary non-tertiary education</c:v>
                </c:pt>
                <c:pt idx="2">
                  <c:v>Tertiary education</c:v>
                </c:pt>
                <c:pt idx="3">
                  <c:v>All</c:v>
                </c:pt>
              </c:strCache>
            </c:strRef>
          </c:cat>
          <c:val>
            <c:numRef>
              <c:f>'C_A8.1 - H'!$E$60:$E$63</c:f>
              <c:numCache>
                <c:formatCode>#,##0.00</c:formatCode>
                <c:ptCount val="4"/>
                <c:pt idx="1">
                  <c:v>19.551973652710895</c:v>
                </c:pt>
                <c:pt idx="2">
                  <c:v>28.757924724977826</c:v>
                </c:pt>
                <c:pt idx="3">
                  <c:v>25.908957231017965</c:v>
                </c:pt>
              </c:numCache>
            </c:numRef>
          </c:val>
          <c:smooth val="0"/>
        </c:ser>
        <c:dLbls>
          <c:showLegendKey val="0"/>
          <c:showVal val="0"/>
          <c:showCatName val="0"/>
          <c:showSerName val="0"/>
          <c:showPercent val="0"/>
          <c:showBubbleSize val="0"/>
        </c:dLbls>
        <c:hiLowLines>
          <c:spPr>
            <a:ln>
              <a:solidFill>
                <a:srgbClr val="000000"/>
              </a:solidFill>
            </a:ln>
          </c:spPr>
        </c:hiLowLines>
        <c:marker val="1"/>
        <c:smooth val="0"/>
        <c:axId val="246097024"/>
        <c:axId val="246098560"/>
      </c:lineChart>
      <c:catAx>
        <c:axId val="246097024"/>
        <c:scaling>
          <c:orientation val="minMax"/>
        </c:scaling>
        <c:delete val="0"/>
        <c:axPos val="b"/>
        <c:numFmt formatCode="General" sourceLinked="1"/>
        <c:majorTickMark val="out"/>
        <c:minorTickMark val="none"/>
        <c:tickLblPos val="nextTo"/>
        <c:spPr>
          <a:ln>
            <a:solidFill>
              <a:srgbClr val="000000"/>
            </a:solidFill>
          </a:ln>
        </c:spPr>
        <c:txPr>
          <a:bodyPr rot="0" vert="horz"/>
          <a:lstStyle/>
          <a:p>
            <a:pPr>
              <a:defRPr sz="1000">
                <a:solidFill>
                  <a:srgbClr val="000000"/>
                </a:solidFill>
                <a:latin typeface="Arial"/>
                <a:ea typeface="Arial"/>
                <a:cs typeface="Arial"/>
              </a:defRPr>
            </a:pPr>
            <a:endParaRPr lang="en-US"/>
          </a:p>
        </c:txPr>
        <c:crossAx val="246098560"/>
        <c:crosses val="autoZero"/>
        <c:auto val="1"/>
        <c:lblAlgn val="ctr"/>
        <c:lblOffset val="100"/>
        <c:noMultiLvlLbl val="0"/>
      </c:catAx>
      <c:valAx>
        <c:axId val="246098560"/>
        <c:scaling>
          <c:orientation val="minMax"/>
          <c:max val="30"/>
          <c:min val="5"/>
        </c:scaling>
        <c:delete val="0"/>
        <c:axPos val="l"/>
        <c:majorGridlines/>
        <c:numFmt formatCode="#\ ##0" sourceLinked="0"/>
        <c:majorTickMark val="out"/>
        <c:minorTickMark val="none"/>
        <c:tickLblPos val="nextTo"/>
        <c:spPr>
          <a:ln>
            <a:solidFill>
              <a:srgbClr val="000000"/>
            </a:solidFill>
          </a:ln>
        </c:spPr>
        <c:txPr>
          <a:bodyPr rot="0" vert="horz"/>
          <a:lstStyle/>
          <a:p>
            <a:pPr>
              <a:defRPr sz="1200">
                <a:solidFill>
                  <a:srgbClr val="000000"/>
                </a:solidFill>
                <a:latin typeface="Arial"/>
                <a:ea typeface="Arial"/>
                <a:cs typeface="Arial"/>
              </a:defRPr>
            </a:pPr>
            <a:endParaRPr lang="en-US"/>
          </a:p>
        </c:txPr>
        <c:crossAx val="246097024"/>
        <c:crosses val="autoZero"/>
        <c:crossBetween val="between"/>
        <c:majorUnit val="5"/>
      </c:valAx>
      <c:spPr>
        <a:noFill/>
        <a:ln>
          <a:noFill/>
        </a:ln>
        <a:extLst>
          <a:ext uri="{909E8E84-426E-40DD-AFC4-6F175D3DCCD1}">
            <a14:hiddenFill xmlns:a14="http://schemas.microsoft.com/office/drawing/2010/main">
              <a:solidFill>
                <a:sysClr val="window" lastClr="FFFFFF"/>
              </a:solidFill>
            </a14:hiddenFill>
          </a:ext>
        </a:extLst>
      </c:spPr>
    </c:plotArea>
    <c:legend>
      <c:legendPos val="r"/>
      <c:legendEntry>
        <c:idx val="0"/>
        <c:txPr>
          <a:bodyPr/>
          <a:lstStyle/>
          <a:p>
            <a:pPr>
              <a:defRPr sz="1050">
                <a:solidFill>
                  <a:srgbClr val="000000"/>
                </a:solidFill>
                <a:latin typeface="Arial" panose="020B0604020202020204" pitchFamily="34" charset="0"/>
                <a:ea typeface="Arial"/>
                <a:cs typeface="Arial" panose="020B0604020202020204" pitchFamily="34" charset="0"/>
              </a:defRPr>
            </a:pPr>
            <a:endParaRPr lang="en-US"/>
          </a:p>
        </c:txPr>
      </c:legendEntry>
      <c:legendEntry>
        <c:idx val="1"/>
        <c:txPr>
          <a:bodyPr/>
          <a:lstStyle/>
          <a:p>
            <a:pPr>
              <a:defRPr sz="1050">
                <a:solidFill>
                  <a:srgbClr val="000000"/>
                </a:solidFill>
                <a:latin typeface="Arial" panose="020B0604020202020204" pitchFamily="34" charset="0"/>
                <a:ea typeface="Arial"/>
                <a:cs typeface="Arial" panose="020B0604020202020204" pitchFamily="34" charset="0"/>
              </a:defRPr>
            </a:pPr>
            <a:endParaRPr lang="en-US"/>
          </a:p>
        </c:txPr>
      </c:legendEntry>
      <c:legendEntry>
        <c:idx val="2"/>
        <c:txPr>
          <a:bodyPr/>
          <a:lstStyle/>
          <a:p>
            <a:pPr>
              <a:defRPr sz="1050">
                <a:solidFill>
                  <a:srgbClr val="000000"/>
                </a:solidFill>
                <a:latin typeface="Arial" panose="020B0604020202020204" pitchFamily="34" charset="0"/>
                <a:ea typeface="Arial"/>
                <a:cs typeface="Arial" panose="020B0604020202020204" pitchFamily="34" charset="0"/>
              </a:defRPr>
            </a:pPr>
            <a:endParaRPr lang="en-US"/>
          </a:p>
        </c:txPr>
      </c:legendEntry>
      <c:legendEntry>
        <c:idx val="3"/>
        <c:txPr>
          <a:bodyPr/>
          <a:lstStyle/>
          <a:p>
            <a:pPr>
              <a:defRPr sz="1050">
                <a:solidFill>
                  <a:srgbClr val="000000"/>
                </a:solidFill>
                <a:latin typeface="Arial" panose="020B0604020202020204" pitchFamily="34" charset="0"/>
                <a:ea typeface="Arial"/>
                <a:cs typeface="Arial" panose="020B0604020202020204" pitchFamily="34" charset="0"/>
              </a:defRPr>
            </a:pPr>
            <a:endParaRPr lang="en-US"/>
          </a:p>
        </c:txPr>
      </c:legendEntry>
      <c:layout>
        <c:manualLayout>
          <c:xMode val="edge"/>
          <c:yMode val="edge"/>
          <c:x val="6.4141414141414138E-2"/>
          <c:y val="0.12264175704452036"/>
          <c:w val="0.93585858585858583"/>
          <c:h val="9.4339622641509427E-2"/>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050">
              <a:solidFill>
                <a:srgbClr val="000000"/>
              </a:solidFill>
              <a:latin typeface="Arial" panose="020B0604020202020204" pitchFamily="34" charset="0"/>
              <a:cs typeface="Arial" panose="020B0604020202020204" pitchFamily="34" charset="0"/>
            </a:defRPr>
          </a:pPr>
          <a:endParaRPr lang="en-US"/>
        </a:p>
      </c:txPr>
    </c:legend>
    <c:plotVisOnly val="1"/>
    <c:dispBlanksAs val="gap"/>
    <c:showDLblsOverMax val="0"/>
  </c:chart>
  <c:spPr>
    <a:noFill/>
    <a:ln>
      <a:noFill/>
    </a:ln>
    <a:extLst>
      <a:ext uri="{909E8E84-426E-40DD-AFC4-6F175D3DCCD1}">
        <a14:hiddenFill xmlns:a14="http://schemas.microsoft.com/office/drawing/2010/main">
          <a:noFill/>
        </a14:hiddenFill>
      </a:ext>
    </a:extLst>
  </c:spPr>
  <c:txPr>
    <a:bodyPr/>
    <a:lstStyle/>
    <a:p>
      <a:pPr>
        <a:defRPr sz="11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058140978707192"/>
          <c:y val="6.936690133021213E-2"/>
          <c:w val="0.85353243161081216"/>
          <c:h val="0.67710747319155462"/>
        </c:manualLayout>
      </c:layout>
      <c:barChart>
        <c:barDir val="col"/>
        <c:grouping val="clustered"/>
        <c:varyColors val="0"/>
        <c:ser>
          <c:idx val="0"/>
          <c:order val="0"/>
          <c:tx>
            <c:strRef>
              <c:f>'C_A7.1'!$B$64</c:f>
              <c:strCache>
                <c:ptCount val="1"/>
                <c:pt idx="0">
                  <c:v>Private net returns</c:v>
                </c:pt>
              </c:strCache>
            </c:strRef>
          </c:tx>
          <c:spPr>
            <a:solidFill>
              <a:srgbClr val="8064A2">
                <a:lumMod val="50000"/>
              </a:srgbClr>
            </a:solidFill>
          </c:spPr>
          <c:invertIfNegative val="0"/>
          <c:cat>
            <c:strRef>
              <c:f>'C_A7.1'!$A$65:$A$95</c:f>
              <c:strCache>
                <c:ptCount val="31"/>
                <c:pt idx="0">
                  <c:v>Turkey</c:v>
                </c:pt>
                <c:pt idx="1">
                  <c:v>Denmark</c:v>
                </c:pt>
                <c:pt idx="2">
                  <c:v>Spain</c:v>
                </c:pt>
                <c:pt idx="3">
                  <c:v>Estonia</c:v>
                </c:pt>
                <c:pt idx="4">
                  <c:v>Sweden</c:v>
                </c:pt>
                <c:pt idx="5">
                  <c:v>New Zealand</c:v>
                </c:pt>
                <c:pt idx="6">
                  <c:v>Greece</c:v>
                </c:pt>
                <c:pt idx="7">
                  <c:v>Korea</c:v>
                </c:pt>
                <c:pt idx="8">
                  <c:v>Japan</c:v>
                </c:pt>
                <c:pt idx="9">
                  <c:v>Canada</c:v>
                </c:pt>
                <c:pt idx="10">
                  <c:v>Slovak Republic</c:v>
                </c:pt>
                <c:pt idx="11">
                  <c:v>Poland</c:v>
                </c:pt>
                <c:pt idx="12">
                  <c:v>Norway</c:v>
                </c:pt>
                <c:pt idx="13">
                  <c:v>Israel</c:v>
                </c:pt>
                <c:pt idx="14">
                  <c:v>Czech Republic</c:v>
                </c:pt>
                <c:pt idx="15">
                  <c:v>France</c:v>
                </c:pt>
                <c:pt idx="16">
                  <c:v>Australia</c:v>
                </c:pt>
                <c:pt idx="17">
                  <c:v>Finland</c:v>
                </c:pt>
                <c:pt idx="18">
                  <c:v>OECD average</c:v>
                </c:pt>
                <c:pt idx="19">
                  <c:v>Portugal</c:v>
                </c:pt>
                <c:pt idx="20">
                  <c:v>EU21 average</c:v>
                </c:pt>
                <c:pt idx="21">
                  <c:v>Austria</c:v>
                </c:pt>
                <c:pt idx="22">
                  <c:v>United Kingdom</c:v>
                </c:pt>
                <c:pt idx="23">
                  <c:v>Netherlands</c:v>
                </c:pt>
                <c:pt idx="24">
                  <c:v>Italy</c:v>
                </c:pt>
                <c:pt idx="25">
                  <c:v>Belgium</c:v>
                </c:pt>
                <c:pt idx="26">
                  <c:v>Slovenia</c:v>
                </c:pt>
                <c:pt idx="27">
                  <c:v>Germany</c:v>
                </c:pt>
                <c:pt idx="28">
                  <c:v>United States</c:v>
                </c:pt>
                <c:pt idx="29">
                  <c:v>Hungary</c:v>
                </c:pt>
                <c:pt idx="30">
                  <c:v>Ireland</c:v>
                </c:pt>
              </c:strCache>
            </c:strRef>
          </c:cat>
          <c:val>
            <c:numRef>
              <c:f>'C_A7.1'!$B$65:$B$95</c:f>
              <c:numCache>
                <c:formatCode>#,##0.00</c:formatCode>
                <c:ptCount val="31"/>
                <c:pt idx="0">
                  <c:v>64177.195923341278</c:v>
                </c:pt>
                <c:pt idx="1">
                  <c:v>102459.87119560997</c:v>
                </c:pt>
                <c:pt idx="2">
                  <c:v>120545.85758291013</c:v>
                </c:pt>
                <c:pt idx="3">
                  <c:v>179058.5228835693</c:v>
                </c:pt>
                <c:pt idx="4">
                  <c:v>78093.693370745808</c:v>
                </c:pt>
                <c:pt idx="5">
                  <c:v>78289.873324069529</c:v>
                </c:pt>
                <c:pt idx="6">
                  <c:v>70127.563133807926</c:v>
                </c:pt>
                <c:pt idx="7">
                  <c:v>266297.76443318697</c:v>
                </c:pt>
                <c:pt idx="8">
                  <c:v>143017.54326409422</c:v>
                </c:pt>
                <c:pt idx="9">
                  <c:v>161982.37895381352</c:v>
                </c:pt>
                <c:pt idx="10">
                  <c:v>215783.08407477807</c:v>
                </c:pt>
                <c:pt idx="11">
                  <c:v>285745.25299224211</c:v>
                </c:pt>
                <c:pt idx="12">
                  <c:v>122289.31058776924</c:v>
                </c:pt>
                <c:pt idx="13">
                  <c:v>157303.83564488482</c:v>
                </c:pt>
                <c:pt idx="14">
                  <c:v>242373.29787803825</c:v>
                </c:pt>
                <c:pt idx="15">
                  <c:v>200812.25205174097</c:v>
                </c:pt>
                <c:pt idx="16">
                  <c:v>152891.95061613998</c:v>
                </c:pt>
                <c:pt idx="17">
                  <c:v>169019.81822614145</c:v>
                </c:pt>
                <c:pt idx="18">
                  <c:v>185284.18733648016</c:v>
                </c:pt>
                <c:pt idx="19">
                  <c:v>195937.40467106216</c:v>
                </c:pt>
                <c:pt idx="20">
                  <c:v>192167</c:v>
                </c:pt>
                <c:pt idx="21">
                  <c:v>171029.26062868789</c:v>
                </c:pt>
                <c:pt idx="22">
                  <c:v>248321.73172127051</c:v>
                </c:pt>
                <c:pt idx="23">
                  <c:v>131786.53179913538</c:v>
                </c:pt>
                <c:pt idx="24">
                  <c:v>155346.21667374051</c:v>
                </c:pt>
                <c:pt idx="25">
                  <c:v>122583.51294933409</c:v>
                </c:pt>
                <c:pt idx="26">
                  <c:v>231488.11502640089</c:v>
                </c:pt>
                <c:pt idx="27">
                  <c:v>210821.01088697696</c:v>
                </c:pt>
                <c:pt idx="28">
                  <c:v>383649.38823034969</c:v>
                </c:pt>
                <c:pt idx="29">
                  <c:v>257785.41297175011</c:v>
                </c:pt>
                <c:pt idx="30">
                  <c:v>454223.78106233233</c:v>
                </c:pt>
              </c:numCache>
            </c:numRef>
          </c:val>
        </c:ser>
        <c:ser>
          <c:idx val="1"/>
          <c:order val="1"/>
          <c:tx>
            <c:strRef>
              <c:f>'C_A7.1'!$C$64</c:f>
              <c:strCache>
                <c:ptCount val="1"/>
                <c:pt idx="0">
                  <c:v>Public net returns</c:v>
                </c:pt>
              </c:strCache>
            </c:strRef>
          </c:tx>
          <c:spPr>
            <a:solidFill>
              <a:srgbClr val="8064A2">
                <a:lumMod val="60000"/>
                <a:lumOff val="40000"/>
              </a:srgbClr>
            </a:solidFill>
          </c:spPr>
          <c:invertIfNegative val="0"/>
          <c:cat>
            <c:strRef>
              <c:f>'C_A7.1'!$A$65:$A$95</c:f>
              <c:strCache>
                <c:ptCount val="31"/>
                <c:pt idx="0">
                  <c:v>Turkey</c:v>
                </c:pt>
                <c:pt idx="1">
                  <c:v>Denmark</c:v>
                </c:pt>
                <c:pt idx="2">
                  <c:v>Spain</c:v>
                </c:pt>
                <c:pt idx="3">
                  <c:v>Estonia</c:v>
                </c:pt>
                <c:pt idx="4">
                  <c:v>Sweden</c:v>
                </c:pt>
                <c:pt idx="5">
                  <c:v>New Zealand</c:v>
                </c:pt>
                <c:pt idx="6">
                  <c:v>Greece</c:v>
                </c:pt>
                <c:pt idx="7">
                  <c:v>Korea</c:v>
                </c:pt>
                <c:pt idx="8">
                  <c:v>Japan</c:v>
                </c:pt>
                <c:pt idx="9">
                  <c:v>Canada</c:v>
                </c:pt>
                <c:pt idx="10">
                  <c:v>Slovak Republic</c:v>
                </c:pt>
                <c:pt idx="11">
                  <c:v>Poland</c:v>
                </c:pt>
                <c:pt idx="12">
                  <c:v>Norway</c:v>
                </c:pt>
                <c:pt idx="13">
                  <c:v>Israel</c:v>
                </c:pt>
                <c:pt idx="14">
                  <c:v>Czech Republic</c:v>
                </c:pt>
                <c:pt idx="15">
                  <c:v>France</c:v>
                </c:pt>
                <c:pt idx="16">
                  <c:v>Australia</c:v>
                </c:pt>
                <c:pt idx="17">
                  <c:v>Finland</c:v>
                </c:pt>
                <c:pt idx="18">
                  <c:v>OECD average</c:v>
                </c:pt>
                <c:pt idx="19">
                  <c:v>Portugal</c:v>
                </c:pt>
                <c:pt idx="20">
                  <c:v>EU21 average</c:v>
                </c:pt>
                <c:pt idx="21">
                  <c:v>Austria</c:v>
                </c:pt>
                <c:pt idx="22">
                  <c:v>United Kingdom</c:v>
                </c:pt>
                <c:pt idx="23">
                  <c:v>Netherlands</c:v>
                </c:pt>
                <c:pt idx="24">
                  <c:v>Italy</c:v>
                </c:pt>
                <c:pt idx="25">
                  <c:v>Belgium</c:v>
                </c:pt>
                <c:pt idx="26">
                  <c:v>Slovenia</c:v>
                </c:pt>
                <c:pt idx="27">
                  <c:v>Germany</c:v>
                </c:pt>
                <c:pt idx="28">
                  <c:v>United States</c:v>
                </c:pt>
                <c:pt idx="29">
                  <c:v>Hungary</c:v>
                </c:pt>
                <c:pt idx="30">
                  <c:v>Ireland</c:v>
                </c:pt>
              </c:strCache>
            </c:strRef>
          </c:cat>
          <c:val>
            <c:numRef>
              <c:f>'C_A7.1'!$C$65:$C$95</c:f>
              <c:numCache>
                <c:formatCode>#,##0.00</c:formatCode>
                <c:ptCount val="31"/>
                <c:pt idx="0">
                  <c:v>21724.300492388924</c:v>
                </c:pt>
                <c:pt idx="1">
                  <c:v>28522.274361657313</c:v>
                </c:pt>
                <c:pt idx="2">
                  <c:v>28735.174102400855</c:v>
                </c:pt>
                <c:pt idx="3">
                  <c:v>37566.862081193423</c:v>
                </c:pt>
                <c:pt idx="4">
                  <c:v>38676.453704831598</c:v>
                </c:pt>
                <c:pt idx="5">
                  <c:v>39622.917907486226</c:v>
                </c:pt>
                <c:pt idx="6">
                  <c:v>56593.199643815977</c:v>
                </c:pt>
                <c:pt idx="7">
                  <c:v>62114.759970733277</c:v>
                </c:pt>
                <c:pt idx="8">
                  <c:v>67410.674516605184</c:v>
                </c:pt>
                <c:pt idx="9">
                  <c:v>71200.729170320454</c:v>
                </c:pt>
                <c:pt idx="10">
                  <c:v>75550.31291636567</c:v>
                </c:pt>
                <c:pt idx="11">
                  <c:v>80881.842706660522</c:v>
                </c:pt>
                <c:pt idx="12">
                  <c:v>84782.659014440025</c:v>
                </c:pt>
                <c:pt idx="13">
                  <c:v>85807.438596800945</c:v>
                </c:pt>
                <c:pt idx="14">
                  <c:v>97884.955343442882</c:v>
                </c:pt>
                <c:pt idx="15">
                  <c:v>103723.74231951925</c:v>
                </c:pt>
                <c:pt idx="16">
                  <c:v>103866.40507910293</c:v>
                </c:pt>
                <c:pt idx="17">
                  <c:v>104070.7231648233</c:v>
                </c:pt>
                <c:pt idx="18">
                  <c:v>106346.00246602841</c:v>
                </c:pt>
                <c:pt idx="19">
                  <c:v>113164.46995720651</c:v>
                </c:pt>
                <c:pt idx="20">
                  <c:v>117439</c:v>
                </c:pt>
                <c:pt idx="21">
                  <c:v>118367.81089698216</c:v>
                </c:pt>
                <c:pt idx="22">
                  <c:v>127919.01506399603</c:v>
                </c:pt>
                <c:pt idx="23">
                  <c:v>132672.60391602805</c:v>
                </c:pt>
                <c:pt idx="24">
                  <c:v>168693.25048799484</c:v>
                </c:pt>
                <c:pt idx="25">
                  <c:v>174293.40414905435</c:v>
                </c:pt>
                <c:pt idx="26">
                  <c:v>178795.0445093897</c:v>
                </c:pt>
                <c:pt idx="27">
                  <c:v>196986.96789356033</c:v>
                </c:pt>
                <c:pt idx="28">
                  <c:v>198729.54840694249</c:v>
                </c:pt>
                <c:pt idx="29">
                  <c:v>201860.87558341498</c:v>
                </c:pt>
                <c:pt idx="30">
                  <c:v>283815.65555766557</c:v>
                </c:pt>
              </c:numCache>
            </c:numRef>
          </c:val>
        </c:ser>
        <c:dLbls>
          <c:showLegendKey val="0"/>
          <c:showVal val="0"/>
          <c:showCatName val="0"/>
          <c:showSerName val="0"/>
          <c:showPercent val="0"/>
          <c:showBubbleSize val="0"/>
        </c:dLbls>
        <c:gapWidth val="50"/>
        <c:axId val="267014912"/>
        <c:axId val="267016448"/>
      </c:barChart>
      <c:catAx>
        <c:axId val="267014912"/>
        <c:scaling>
          <c:orientation val="maxMin"/>
        </c:scaling>
        <c:delete val="0"/>
        <c:axPos val="b"/>
        <c:numFmt formatCode="General" sourceLinked="0"/>
        <c:majorTickMark val="none"/>
        <c:minorTickMark val="none"/>
        <c:tickLblPos val="nextTo"/>
        <c:spPr>
          <a:ln>
            <a:solidFill>
              <a:srgbClr val="FFFFFF"/>
            </a:solidFill>
          </a:ln>
        </c:spPr>
        <c:txPr>
          <a:bodyPr rot="-5400000" vert="horz"/>
          <a:lstStyle/>
          <a:p>
            <a:pPr>
              <a:defRPr sz="1200">
                <a:solidFill>
                  <a:srgbClr val="000000"/>
                </a:solidFill>
                <a:latin typeface="Arial"/>
                <a:ea typeface="Arial"/>
                <a:cs typeface="Arial"/>
              </a:defRPr>
            </a:pPr>
            <a:endParaRPr lang="en-US"/>
          </a:p>
        </c:txPr>
        <c:crossAx val="267016448"/>
        <c:crossesAt val="0"/>
        <c:auto val="1"/>
        <c:lblAlgn val="ctr"/>
        <c:lblOffset val="100"/>
        <c:noMultiLvlLbl val="0"/>
      </c:catAx>
      <c:valAx>
        <c:axId val="267016448"/>
        <c:scaling>
          <c:orientation val="minMax"/>
          <c:min val="0"/>
        </c:scaling>
        <c:delete val="0"/>
        <c:axPos val="r"/>
        <c:majorGridlines/>
        <c:title>
          <c:tx>
            <c:rich>
              <a:bodyPr/>
              <a:lstStyle/>
              <a:p>
                <a:pPr>
                  <a:defRPr sz="1200">
                    <a:solidFill>
                      <a:srgbClr val="000000"/>
                    </a:solidFill>
                    <a:latin typeface="Arial"/>
                  </a:defRPr>
                </a:pPr>
                <a:r>
                  <a:rPr lang="en-GB" sz="1200">
                    <a:solidFill>
                      <a:srgbClr val="000000"/>
                    </a:solidFill>
                    <a:latin typeface="Arial"/>
                  </a:rPr>
                  <a:t>Equivalent USD</a:t>
                </a:r>
              </a:p>
            </c:rich>
          </c:tx>
          <c:layout>
            <c:manualLayout>
              <c:xMode val="edge"/>
              <c:yMode val="edge"/>
              <c:x val="2.0099117704330843E-2"/>
              <c:y val="0.21396004070919705"/>
            </c:manualLayout>
          </c:layout>
          <c:overlay val="0"/>
        </c:title>
        <c:numFmt formatCode="#\ ##0" sourceLinked="0"/>
        <c:majorTickMark val="none"/>
        <c:minorTickMark val="none"/>
        <c:tickLblPos val="high"/>
        <c:spPr>
          <a:ln>
            <a:noFill/>
          </a:ln>
        </c:spPr>
        <c:txPr>
          <a:bodyPr rot="0" vert="horz"/>
          <a:lstStyle/>
          <a:p>
            <a:pPr>
              <a:defRPr sz="1200">
                <a:solidFill>
                  <a:srgbClr val="000000"/>
                </a:solidFill>
                <a:latin typeface="Arial"/>
                <a:ea typeface="Arial"/>
                <a:cs typeface="Arial"/>
              </a:defRPr>
            </a:pPr>
            <a:endParaRPr lang="en-US"/>
          </a:p>
        </c:txPr>
        <c:crossAx val="267014912"/>
        <c:crossesAt val="30"/>
        <c:crossBetween val="between"/>
      </c:valAx>
      <c:spPr>
        <a:noFill/>
        <a:ln>
          <a:solidFill>
            <a:schemeClr val="tx1"/>
          </a:solidFill>
        </a:ln>
        <a:extLst>
          <a:ext uri="{909E8E84-426E-40DD-AFC4-6F175D3DCCD1}">
            <a14:hiddenFill xmlns:a14="http://schemas.microsoft.com/office/drawing/2010/main">
              <a:solidFill>
                <a:sysClr val="window" lastClr="FFFFFF"/>
              </a:solidFill>
            </a14:hiddenFill>
          </a:ext>
        </a:extLst>
      </c:spPr>
    </c:plotArea>
    <c:legend>
      <c:legendPos val="t"/>
      <c:legendEntry>
        <c:idx val="0"/>
        <c:txPr>
          <a:bodyPr/>
          <a:lstStyle/>
          <a:p>
            <a:pPr>
              <a:defRPr sz="1400">
                <a:solidFill>
                  <a:srgbClr val="000000"/>
                </a:solidFill>
                <a:latin typeface="Arial"/>
                <a:ea typeface="Arial"/>
                <a:cs typeface="Arial"/>
              </a:defRPr>
            </a:pPr>
            <a:endParaRPr lang="en-US"/>
          </a:p>
        </c:txPr>
      </c:legendEntry>
      <c:legendEntry>
        <c:idx val="1"/>
        <c:txPr>
          <a:bodyPr/>
          <a:lstStyle/>
          <a:p>
            <a:pPr>
              <a:defRPr sz="1400">
                <a:solidFill>
                  <a:srgbClr val="000000"/>
                </a:solidFill>
                <a:latin typeface="Arial"/>
                <a:ea typeface="Arial"/>
                <a:cs typeface="Arial"/>
              </a:defRPr>
            </a:pPr>
            <a:endParaRPr lang="en-US"/>
          </a:p>
        </c:txPr>
      </c:legendEntry>
      <c:layout>
        <c:manualLayout>
          <c:xMode val="edge"/>
          <c:yMode val="edge"/>
          <c:x val="0.24475074847765949"/>
          <c:y val="1.1434384655406447E-2"/>
          <c:w val="0.46476571306329656"/>
          <c:h val="3.4601471818747453E-2"/>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400">
              <a:solidFill>
                <a:srgbClr val="000000"/>
              </a:solidFill>
            </a:defRPr>
          </a:pPr>
          <a:endParaRPr lang="en-US"/>
        </a:p>
      </c:txPr>
    </c:legend>
    <c:plotVisOnly val="1"/>
    <c:dispBlanksAs val="gap"/>
    <c:showDLblsOverMax val="0"/>
  </c:chart>
  <c:spPr>
    <a:ln>
      <a:noFill/>
    </a:ln>
  </c:spPr>
  <c:txPr>
    <a:bodyPr/>
    <a:lstStyle/>
    <a:p>
      <a:pPr>
        <a:defRPr sz="1200" b="0" i="0" u="none" strike="noStrike" baseline="0">
          <a:solidFill>
            <a:srgbClr val="000000"/>
          </a:solidFill>
          <a:latin typeface="+mn-lt"/>
          <a:ea typeface="Arial"/>
          <a:cs typeface="Arial"/>
        </a:defRPr>
      </a:pPr>
      <a:endParaRPr lang="en-US"/>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4531501578876835E-2"/>
          <c:y val="0.16908499298220969"/>
          <c:w val="0.92058516196447226"/>
          <c:h val="0.58679578863497939"/>
        </c:manualLayout>
      </c:layout>
      <c:barChart>
        <c:barDir val="col"/>
        <c:grouping val="clustered"/>
        <c:varyColors val="0"/>
        <c:ser>
          <c:idx val="0"/>
          <c:order val="0"/>
          <c:tx>
            <c:strRef>
              <c:f>'C_B1.2a - T'!$H$51</c:f>
              <c:strCache>
                <c:ptCount val="1"/>
                <c:pt idx="0">
                  <c:v>Tertiary education</c:v>
                </c:pt>
              </c:strCache>
            </c:strRef>
          </c:tx>
          <c:spPr>
            <a:solidFill>
              <a:srgbClr val="8064A2"/>
            </a:solidFill>
            <a:ln w="12700">
              <a:solidFill>
                <a:srgbClr val="000000"/>
              </a:solidFill>
              <a:prstDash val="solid"/>
            </a:ln>
          </c:spPr>
          <c:invertIfNegative val="0"/>
          <c:cat>
            <c:strRef>
              <c:f>'C_B1.2a - T'!$G$52:$G$86</c:f>
              <c:strCache>
                <c:ptCount val="35"/>
                <c:pt idx="0">
                  <c:v>United States</c:v>
                </c:pt>
                <c:pt idx="1">
                  <c:v>Switzerland</c:v>
                </c:pt>
                <c:pt idx="2">
                  <c:v>Denmark</c:v>
                </c:pt>
                <c:pt idx="3">
                  <c:v>Sweden</c:v>
                </c:pt>
                <c:pt idx="4">
                  <c:v>Norway</c:v>
                </c:pt>
                <c:pt idx="5">
                  <c:v>Finland</c:v>
                </c:pt>
                <c:pt idx="6">
                  <c:v>Netherlands</c:v>
                </c:pt>
                <c:pt idx="7">
                  <c:v>Germany</c:v>
                </c:pt>
                <c:pt idx="8">
                  <c:v>Japan</c:v>
                </c:pt>
                <c:pt idx="9">
                  <c:v>Australia</c:v>
                </c:pt>
                <c:pt idx="10">
                  <c:v>Ireland</c:v>
                </c:pt>
                <c:pt idx="11">
                  <c:v>Belgium</c:v>
                </c:pt>
                <c:pt idx="12">
                  <c:v>France</c:v>
                </c:pt>
                <c:pt idx="13">
                  <c:v>Austria</c:v>
                </c:pt>
                <c:pt idx="14">
                  <c:v>United Kingdom</c:v>
                </c:pt>
                <c:pt idx="15">
                  <c:v>Spain</c:v>
                </c:pt>
                <c:pt idx="16">
                  <c:v>Israel</c:v>
                </c:pt>
                <c:pt idx="17">
                  <c:v>Brazil</c:v>
                </c:pt>
                <c:pt idx="18">
                  <c:v>New Zealand</c:v>
                </c:pt>
                <c:pt idx="19">
                  <c:v>Slovenia</c:v>
                </c:pt>
                <c:pt idx="20">
                  <c:v>Italy</c:v>
                </c:pt>
                <c:pt idx="21">
                  <c:v>Korea</c:v>
                </c:pt>
                <c:pt idx="22">
                  <c:v>Poland</c:v>
                </c:pt>
                <c:pt idx="23">
                  <c:v>Portugal</c:v>
                </c:pt>
                <c:pt idx="24">
                  <c:v>Czech Republic</c:v>
                </c:pt>
                <c:pt idx="25">
                  <c:v>Hungary</c:v>
                </c:pt>
                <c:pt idx="26">
                  <c:v>EU21 average</c:v>
                </c:pt>
                <c:pt idx="27">
                  <c:v>Iceland</c:v>
                </c:pt>
                <c:pt idx="28">
                  <c:v>Chile</c:v>
                </c:pt>
                <c:pt idx="29">
                  <c:v>Turkey</c:v>
                </c:pt>
                <c:pt idx="30">
                  <c:v>Slovak Republic</c:v>
                </c:pt>
                <c:pt idx="31">
                  <c:v>Mexico</c:v>
                </c:pt>
                <c:pt idx="32">
                  <c:v>Estonia</c:v>
                </c:pt>
                <c:pt idx="33">
                  <c:v>Latvia</c:v>
                </c:pt>
                <c:pt idx="34">
                  <c:v>Indonesia</c:v>
                </c:pt>
              </c:strCache>
            </c:strRef>
          </c:cat>
          <c:val>
            <c:numRef>
              <c:f>'C_B1.2a - T'!$H$52:$H$86</c:f>
              <c:numCache>
                <c:formatCode>#,##0.00</c:formatCode>
                <c:ptCount val="35"/>
                <c:pt idx="0">
                  <c:v>26021.293569292298</c:v>
                </c:pt>
                <c:pt idx="1">
                  <c:v>22881.695846227001</c:v>
                </c:pt>
                <c:pt idx="2">
                  <c:v>21253.836951162601</c:v>
                </c:pt>
                <c:pt idx="3">
                  <c:v>20818.2717705461</c:v>
                </c:pt>
                <c:pt idx="4">
                  <c:v>18840.1641658728</c:v>
                </c:pt>
                <c:pt idx="5">
                  <c:v>18001.649331696699</c:v>
                </c:pt>
                <c:pt idx="6">
                  <c:v>17549.391614406399</c:v>
                </c:pt>
                <c:pt idx="7">
                  <c:v>16722.832411131101</c:v>
                </c:pt>
                <c:pt idx="8">
                  <c:v>16445.977817494899</c:v>
                </c:pt>
                <c:pt idx="9">
                  <c:v>16267.304674126801</c:v>
                </c:pt>
                <c:pt idx="10">
                  <c:v>16095.1071010257</c:v>
                </c:pt>
                <c:pt idx="11">
                  <c:v>15420.355071145201</c:v>
                </c:pt>
                <c:pt idx="12">
                  <c:v>15374.7541265826</c:v>
                </c:pt>
                <c:pt idx="13">
                  <c:v>14894.8963096031</c:v>
                </c:pt>
                <c:pt idx="14">
                  <c:v>14222.916504524799</c:v>
                </c:pt>
                <c:pt idx="15">
                  <c:v>13172.868773340037</c:v>
                </c:pt>
                <c:pt idx="16">
                  <c:v>11553.7127955876</c:v>
                </c:pt>
                <c:pt idx="17">
                  <c:v>10901.9498052749</c:v>
                </c:pt>
                <c:pt idx="18">
                  <c:v>10582.2499332036</c:v>
                </c:pt>
                <c:pt idx="19">
                  <c:v>10413.472799396601</c:v>
                </c:pt>
                <c:pt idx="20">
                  <c:v>9990.0460057921991</c:v>
                </c:pt>
                <c:pt idx="21">
                  <c:v>9926.5141547466592</c:v>
                </c:pt>
                <c:pt idx="22">
                  <c:v>9658.8765156956288</c:v>
                </c:pt>
                <c:pt idx="23">
                  <c:v>9639.8366469988396</c:v>
                </c:pt>
                <c:pt idx="24">
                  <c:v>9391.8958887818408</c:v>
                </c:pt>
                <c:pt idx="25">
                  <c:v>9209.7162490303708</c:v>
                </c:pt>
                <c:pt idx="26">
                  <c:v>8740.6611728388689</c:v>
                </c:pt>
                <c:pt idx="27">
                  <c:v>8612.1079283641102</c:v>
                </c:pt>
                <c:pt idx="28">
                  <c:v>8332.8056515335393</c:v>
                </c:pt>
                <c:pt idx="29">
                  <c:v>8193.1238166448093</c:v>
                </c:pt>
                <c:pt idx="30">
                  <c:v>8177.3487562361697</c:v>
                </c:pt>
                <c:pt idx="31">
                  <c:v>7889.0577553501398</c:v>
                </c:pt>
                <c:pt idx="32">
                  <c:v>7867.9391276752503</c:v>
                </c:pt>
                <c:pt idx="33">
                  <c:v>7551.5674154512799</c:v>
                </c:pt>
                <c:pt idx="34">
                  <c:v>1173.2102829103801</c:v>
                </c:pt>
              </c:numCache>
            </c:numRef>
          </c:val>
        </c:ser>
        <c:dLbls>
          <c:showLegendKey val="0"/>
          <c:showVal val="0"/>
          <c:showCatName val="0"/>
          <c:showSerName val="0"/>
          <c:showPercent val="0"/>
          <c:showBubbleSize val="0"/>
        </c:dLbls>
        <c:gapWidth val="150"/>
        <c:overlap val="100"/>
        <c:axId val="234056320"/>
        <c:axId val="234070400"/>
      </c:barChart>
      <c:lineChart>
        <c:grouping val="standard"/>
        <c:varyColors val="0"/>
        <c:ser>
          <c:idx val="2"/>
          <c:order val="1"/>
          <c:tx>
            <c:strRef>
              <c:f>'C_B1.2a - T'!$I$51</c:f>
              <c:strCache>
                <c:ptCount val="1"/>
                <c:pt idx="0">
                  <c:v>OECD average</c:v>
                </c:pt>
              </c:strCache>
            </c:strRef>
          </c:tx>
          <c:spPr>
            <a:ln w="25400">
              <a:solidFill>
                <a:srgbClr val="000000"/>
              </a:solidFill>
              <a:prstDash val="solid"/>
            </a:ln>
          </c:spPr>
          <c:marker>
            <c:symbol val="none"/>
          </c:marker>
          <c:cat>
            <c:strRef>
              <c:f>'C_B1.2a - T'!$G$52:$G$86</c:f>
              <c:strCache>
                <c:ptCount val="35"/>
                <c:pt idx="0">
                  <c:v>United States</c:v>
                </c:pt>
                <c:pt idx="1">
                  <c:v>Switzerland</c:v>
                </c:pt>
                <c:pt idx="2">
                  <c:v>Denmark</c:v>
                </c:pt>
                <c:pt idx="3">
                  <c:v>Sweden</c:v>
                </c:pt>
                <c:pt idx="4">
                  <c:v>Norway</c:v>
                </c:pt>
                <c:pt idx="5">
                  <c:v>Finland</c:v>
                </c:pt>
                <c:pt idx="6">
                  <c:v>Netherlands</c:v>
                </c:pt>
                <c:pt idx="7">
                  <c:v>Germany</c:v>
                </c:pt>
                <c:pt idx="8">
                  <c:v>Japan</c:v>
                </c:pt>
                <c:pt idx="9">
                  <c:v>Australia</c:v>
                </c:pt>
                <c:pt idx="10">
                  <c:v>Ireland</c:v>
                </c:pt>
                <c:pt idx="11">
                  <c:v>Belgium</c:v>
                </c:pt>
                <c:pt idx="12">
                  <c:v>France</c:v>
                </c:pt>
                <c:pt idx="13">
                  <c:v>Austria</c:v>
                </c:pt>
                <c:pt idx="14">
                  <c:v>United Kingdom</c:v>
                </c:pt>
                <c:pt idx="15">
                  <c:v>Spain</c:v>
                </c:pt>
                <c:pt idx="16">
                  <c:v>Israel</c:v>
                </c:pt>
                <c:pt idx="17">
                  <c:v>Brazil</c:v>
                </c:pt>
                <c:pt idx="18">
                  <c:v>New Zealand</c:v>
                </c:pt>
                <c:pt idx="19">
                  <c:v>Slovenia</c:v>
                </c:pt>
                <c:pt idx="20">
                  <c:v>Italy</c:v>
                </c:pt>
                <c:pt idx="21">
                  <c:v>Korea</c:v>
                </c:pt>
                <c:pt idx="22">
                  <c:v>Poland</c:v>
                </c:pt>
                <c:pt idx="23">
                  <c:v>Portugal</c:v>
                </c:pt>
                <c:pt idx="24">
                  <c:v>Czech Republic</c:v>
                </c:pt>
                <c:pt idx="25">
                  <c:v>Hungary</c:v>
                </c:pt>
                <c:pt idx="26">
                  <c:v>EU21 average</c:v>
                </c:pt>
                <c:pt idx="27">
                  <c:v>Iceland</c:v>
                </c:pt>
                <c:pt idx="28">
                  <c:v>Chile</c:v>
                </c:pt>
                <c:pt idx="29">
                  <c:v>Turkey</c:v>
                </c:pt>
                <c:pt idx="30">
                  <c:v>Slovak Republic</c:v>
                </c:pt>
                <c:pt idx="31">
                  <c:v>Mexico</c:v>
                </c:pt>
                <c:pt idx="32">
                  <c:v>Estonia</c:v>
                </c:pt>
                <c:pt idx="33">
                  <c:v>Latvia</c:v>
                </c:pt>
                <c:pt idx="34">
                  <c:v>Indonesia</c:v>
                </c:pt>
              </c:strCache>
            </c:strRef>
          </c:cat>
          <c:val>
            <c:numRef>
              <c:f>'C_B1.2a - T'!$I$52:$I$86</c:f>
              <c:numCache>
                <c:formatCode>#,##0.00</c:formatCode>
                <c:ptCount val="35"/>
                <c:pt idx="0">
                  <c:v>13957.74551840618</c:v>
                </c:pt>
                <c:pt idx="1">
                  <c:v>13957.74551840618</c:v>
                </c:pt>
                <c:pt idx="2">
                  <c:v>13957.74551840618</c:v>
                </c:pt>
                <c:pt idx="3">
                  <c:v>13957.74551840618</c:v>
                </c:pt>
                <c:pt idx="4">
                  <c:v>13957.74551840618</c:v>
                </c:pt>
                <c:pt idx="5">
                  <c:v>13957.74551840618</c:v>
                </c:pt>
                <c:pt idx="6">
                  <c:v>13957.74551840618</c:v>
                </c:pt>
                <c:pt idx="7">
                  <c:v>13957.74551840618</c:v>
                </c:pt>
                <c:pt idx="8">
                  <c:v>13957.74551840618</c:v>
                </c:pt>
                <c:pt idx="9">
                  <c:v>13957.74551840618</c:v>
                </c:pt>
                <c:pt idx="10">
                  <c:v>13957.74551840618</c:v>
                </c:pt>
                <c:pt idx="11">
                  <c:v>13957.74551840618</c:v>
                </c:pt>
                <c:pt idx="12">
                  <c:v>13957.74551840618</c:v>
                </c:pt>
                <c:pt idx="13">
                  <c:v>13957.74551840618</c:v>
                </c:pt>
                <c:pt idx="14">
                  <c:v>13957.74551840618</c:v>
                </c:pt>
                <c:pt idx="15">
                  <c:v>13957.74551840618</c:v>
                </c:pt>
                <c:pt idx="16">
                  <c:v>13957.74551840618</c:v>
                </c:pt>
                <c:pt idx="17">
                  <c:v>13957.74551840618</c:v>
                </c:pt>
                <c:pt idx="18">
                  <c:v>13957.74551840618</c:v>
                </c:pt>
                <c:pt idx="19">
                  <c:v>13957.74551840618</c:v>
                </c:pt>
                <c:pt idx="20">
                  <c:v>13957.74551840618</c:v>
                </c:pt>
                <c:pt idx="21">
                  <c:v>13957.74551840618</c:v>
                </c:pt>
                <c:pt idx="22">
                  <c:v>13957.74551840618</c:v>
                </c:pt>
                <c:pt idx="23">
                  <c:v>13957.74551840618</c:v>
                </c:pt>
                <c:pt idx="24">
                  <c:v>13957.74551840618</c:v>
                </c:pt>
                <c:pt idx="25">
                  <c:v>13957.74551840618</c:v>
                </c:pt>
                <c:pt idx="26">
                  <c:v>13957.74551840618</c:v>
                </c:pt>
                <c:pt idx="27">
                  <c:v>13957.74551840618</c:v>
                </c:pt>
                <c:pt idx="28">
                  <c:v>13957.74551840618</c:v>
                </c:pt>
                <c:pt idx="29">
                  <c:v>13957.74551840618</c:v>
                </c:pt>
                <c:pt idx="30">
                  <c:v>13957.74551840618</c:v>
                </c:pt>
                <c:pt idx="31">
                  <c:v>13957.74551840618</c:v>
                </c:pt>
                <c:pt idx="32">
                  <c:v>13957.74551840618</c:v>
                </c:pt>
                <c:pt idx="33">
                  <c:v>13957.74551840618</c:v>
                </c:pt>
                <c:pt idx="34">
                  <c:v>13957.74551840618</c:v>
                </c:pt>
              </c:numCache>
            </c:numRef>
          </c:val>
          <c:smooth val="0"/>
        </c:ser>
        <c:dLbls>
          <c:showLegendKey val="0"/>
          <c:showVal val="0"/>
          <c:showCatName val="0"/>
          <c:showSerName val="0"/>
          <c:showPercent val="0"/>
          <c:showBubbleSize val="0"/>
        </c:dLbls>
        <c:marker val="1"/>
        <c:smooth val="0"/>
        <c:axId val="234056320"/>
        <c:axId val="234070400"/>
      </c:lineChart>
      <c:catAx>
        <c:axId val="234056320"/>
        <c:scaling>
          <c:orientation val="minMax"/>
        </c:scaling>
        <c:delete val="0"/>
        <c:axPos val="b"/>
        <c:numFmt formatCode="General" sourceLinked="1"/>
        <c:majorTickMark val="out"/>
        <c:minorTickMark val="none"/>
        <c:tickLblPos val="nextTo"/>
        <c:spPr>
          <a:ln w="3175">
            <a:solidFill>
              <a:srgbClr val="000000"/>
            </a:solidFill>
            <a:prstDash val="solid"/>
          </a:ln>
        </c:spPr>
        <c:txPr>
          <a:bodyPr rot="-5400000" vert="horz"/>
          <a:lstStyle/>
          <a:p>
            <a:pPr>
              <a:defRPr sz="1200">
                <a:solidFill>
                  <a:srgbClr val="000000"/>
                </a:solidFill>
                <a:latin typeface="Arial"/>
                <a:ea typeface="Arial"/>
                <a:cs typeface="Arial"/>
              </a:defRPr>
            </a:pPr>
            <a:endParaRPr lang="en-US"/>
          </a:p>
        </c:txPr>
        <c:crossAx val="234070400"/>
        <c:crosses val="autoZero"/>
        <c:auto val="1"/>
        <c:lblAlgn val="ctr"/>
        <c:lblOffset val="100"/>
        <c:tickLblSkip val="1"/>
        <c:tickMarkSkip val="1"/>
        <c:noMultiLvlLbl val="0"/>
      </c:catAx>
      <c:valAx>
        <c:axId val="234070400"/>
        <c:scaling>
          <c:orientation val="minMax"/>
        </c:scaling>
        <c:delete val="0"/>
        <c:axPos val="l"/>
        <c:majorGridlines>
          <c:spPr>
            <a:ln w="3175">
              <a:solidFill>
                <a:srgbClr val="000000">
                  <a:alpha val="25000"/>
                </a:srgbClr>
              </a:solidFill>
              <a:prstDash val="solid"/>
            </a:ln>
          </c:spPr>
        </c:majorGridlines>
        <c:numFmt formatCode="#\ ##0" sourceLinked="0"/>
        <c:majorTickMark val="out"/>
        <c:minorTickMark val="none"/>
        <c:tickLblPos val="nextTo"/>
        <c:spPr>
          <a:ln w="3175">
            <a:solidFill>
              <a:srgbClr val="000000"/>
            </a:solidFill>
            <a:prstDash val="solid"/>
          </a:ln>
        </c:spPr>
        <c:txPr>
          <a:bodyPr rot="0" vert="horz"/>
          <a:lstStyle/>
          <a:p>
            <a:pPr>
              <a:defRPr sz="1200">
                <a:solidFill>
                  <a:srgbClr val="000000"/>
                </a:solidFill>
                <a:latin typeface="Arial"/>
                <a:ea typeface="Arial"/>
                <a:cs typeface="Arial"/>
              </a:defRPr>
            </a:pPr>
            <a:endParaRPr lang="en-US"/>
          </a:p>
        </c:txPr>
        <c:crossAx val="234056320"/>
        <c:crosses val="autoZero"/>
        <c:crossBetween val="between"/>
        <c:majorUnit val="2000"/>
      </c:valAx>
      <c:spPr>
        <a:noFill/>
        <a:ln w="12700">
          <a:solidFill>
            <a:srgbClr val="808080"/>
          </a:solidFill>
          <a:prstDash val="solid"/>
        </a:ln>
        <a:extLst>
          <a:ext uri="{909E8E84-426E-40DD-AFC4-6F175D3DCCD1}">
            <a14:hiddenFill xmlns:a14="http://schemas.microsoft.com/office/drawing/2010/main">
              <a:solidFill>
                <a:srgbClr val="C0C0C0"/>
              </a:solidFill>
            </a14:hiddenFill>
          </a:ext>
        </a:extLst>
      </c:spPr>
    </c:plotArea>
    <c:plotVisOnly val="1"/>
    <c:dispBlanksAs val="gap"/>
    <c:showDLblsOverMax val="0"/>
  </c:chart>
  <c:spPr>
    <a:solidFill>
      <a:sysClr val="window" lastClr="FFFFFF">
        <a:alpha val="0"/>
      </a:sysClr>
    </a:solidFill>
    <a:ln w="9525">
      <a:noFill/>
    </a:ln>
  </c:spPr>
  <c:txPr>
    <a:bodyPr/>
    <a:lstStyle/>
    <a:p>
      <a:pPr>
        <a:defRPr sz="800" b="0" i="0" u="none" strike="noStrike" baseline="0">
          <a:solidFill>
            <a:srgbClr val="000000"/>
          </a:solidFill>
          <a:latin typeface="+mn-lt"/>
          <a:ea typeface="Arial"/>
          <a:cs typeface="Arial"/>
        </a:defRPr>
      </a:pPr>
      <a:endParaRPr lang="en-US"/>
    </a:p>
  </c:txPr>
  <c:externalData r:id="rId2">
    <c:autoUpdate val="0"/>
  </c:externalData>
  <c:userShapes r:id="rId3"/>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2900853609515032E-2"/>
          <c:y val="0.15412811679790026"/>
          <c:w val="0.86386436682359879"/>
          <c:h val="0.53996250025427539"/>
        </c:manualLayout>
      </c:layout>
      <c:barChart>
        <c:barDir val="col"/>
        <c:grouping val="stacked"/>
        <c:varyColors val="0"/>
        <c:ser>
          <c:idx val="0"/>
          <c:order val="0"/>
          <c:spPr>
            <a:solidFill>
              <a:srgbClr val="8064A2"/>
            </a:solidFill>
            <a:ln w="12700">
              <a:solidFill>
                <a:srgbClr val="000000"/>
              </a:solidFill>
              <a:prstDash val="solid"/>
            </a:ln>
          </c:spPr>
          <c:invertIfNegative val="0"/>
          <c:cat>
            <c:strRef>
              <c:f>'C_B1.4'!$A$37:$A$66</c:f>
              <c:strCache>
                <c:ptCount val="28"/>
                <c:pt idx="0">
                  <c:v>Denmark</c:v>
                </c:pt>
                <c:pt idx="1">
                  <c:v>Sweden</c:v>
                </c:pt>
                <c:pt idx="2">
                  <c:v>Netherlands</c:v>
                </c:pt>
                <c:pt idx="3">
                  <c:v>Finland</c:v>
                </c:pt>
                <c:pt idx="4">
                  <c:v>Switzerland</c:v>
                </c:pt>
                <c:pt idx="5">
                  <c:v>United States</c:v>
                </c:pt>
                <c:pt idx="6">
                  <c:v>Austria</c:v>
                </c:pt>
                <c:pt idx="7">
                  <c:v>Japan</c:v>
                </c:pt>
                <c:pt idx="8">
                  <c:v>Germany</c:v>
                </c:pt>
                <c:pt idx="9">
                  <c:v>EU21 average</c:v>
                </c:pt>
                <c:pt idx="10">
                  <c:v>France</c:v>
                </c:pt>
                <c:pt idx="11">
                  <c:v>Spain</c:v>
                </c:pt>
                <c:pt idx="12">
                  <c:v>Ireland</c:v>
                </c:pt>
                <c:pt idx="13">
                  <c:v>Belgium</c:v>
                </c:pt>
                <c:pt idx="14">
                  <c:v>Italy</c:v>
                </c:pt>
                <c:pt idx="15">
                  <c:v>Czech Republic</c:v>
                </c:pt>
                <c:pt idx="16">
                  <c:v>United Kingdom</c:v>
                </c:pt>
                <c:pt idx="17">
                  <c:v>Iceland</c:v>
                </c:pt>
                <c:pt idx="18">
                  <c:v>Israel</c:v>
                </c:pt>
                <c:pt idx="19">
                  <c:v>New Zealand</c:v>
                </c:pt>
                <c:pt idx="20">
                  <c:v>Poland</c:v>
                </c:pt>
                <c:pt idx="21">
                  <c:v>Estonia</c:v>
                </c:pt>
                <c:pt idx="22">
                  <c:v>Korea</c:v>
                </c:pt>
                <c:pt idx="23">
                  <c:v>Slovenia</c:v>
                </c:pt>
                <c:pt idx="24">
                  <c:v>Slovak Republic</c:v>
                </c:pt>
                <c:pt idx="25">
                  <c:v>Hungary</c:v>
                </c:pt>
                <c:pt idx="26">
                  <c:v>Mexico</c:v>
                </c:pt>
                <c:pt idx="27">
                  <c:v>Turkey</c:v>
                </c:pt>
              </c:strCache>
            </c:strRef>
          </c:cat>
          <c:val>
            <c:numRef>
              <c:f>'C_B1.4'!$B$37:$B$64</c:f>
              <c:numCache>
                <c:formatCode>#,##0.00</c:formatCode>
                <c:ptCount val="28"/>
                <c:pt idx="0">
                  <c:v>21253.836951162601</c:v>
                </c:pt>
                <c:pt idx="1">
                  <c:v>20818.2717705461</c:v>
                </c:pt>
                <c:pt idx="2">
                  <c:v>17549.391614406399</c:v>
                </c:pt>
                <c:pt idx="3">
                  <c:v>18001.649331696699</c:v>
                </c:pt>
                <c:pt idx="4">
                  <c:v>22881.695846227001</c:v>
                </c:pt>
                <c:pt idx="5">
                  <c:v>26021.293569292298</c:v>
                </c:pt>
                <c:pt idx="6">
                  <c:v>14894.8963096031</c:v>
                </c:pt>
                <c:pt idx="7">
                  <c:v>16445.977817494899</c:v>
                </c:pt>
                <c:pt idx="8">
                  <c:v>16722.832411131101</c:v>
                </c:pt>
                <c:pt idx="9">
                  <c:v>15477.6618004866</c:v>
                </c:pt>
                <c:pt idx="10">
                  <c:v>15374.7541265826</c:v>
                </c:pt>
                <c:pt idx="11">
                  <c:v>13172.868773340037</c:v>
                </c:pt>
                <c:pt idx="12">
                  <c:v>16095.1071010257</c:v>
                </c:pt>
                <c:pt idx="13">
                  <c:v>15420.355071145203</c:v>
                </c:pt>
                <c:pt idx="14">
                  <c:v>9992.9235555906707</c:v>
                </c:pt>
                <c:pt idx="15">
                  <c:v>9856.4111213570795</c:v>
                </c:pt>
                <c:pt idx="16">
                  <c:v>14222.916504524799</c:v>
                </c:pt>
                <c:pt idx="17">
                  <c:v>8612.1079283641102</c:v>
                </c:pt>
                <c:pt idx="18">
                  <c:v>12710.5422507894</c:v>
                </c:pt>
                <c:pt idx="19">
                  <c:v>10582.2499332036</c:v>
                </c:pt>
                <c:pt idx="20">
                  <c:v>9685.9752164795373</c:v>
                </c:pt>
                <c:pt idx="21">
                  <c:v>7867.9391276752513</c:v>
                </c:pt>
                <c:pt idx="22">
                  <c:v>9926.5141547466592</c:v>
                </c:pt>
                <c:pt idx="23">
                  <c:v>10413.472799396601</c:v>
                </c:pt>
                <c:pt idx="24">
                  <c:v>8348.6021333301214</c:v>
                </c:pt>
                <c:pt idx="25">
                  <c:v>9209.7162490303708</c:v>
                </c:pt>
                <c:pt idx="26">
                  <c:v>7889.0577553501398</c:v>
                </c:pt>
                <c:pt idx="27">
                  <c:v>8193.1238166448093</c:v>
                </c:pt>
              </c:numCache>
            </c:numRef>
          </c:val>
        </c:ser>
        <c:ser>
          <c:idx val="1"/>
          <c:order val="1"/>
          <c:spPr>
            <a:solidFill>
              <a:schemeClr val="accent3">
                <a:lumMod val="20000"/>
                <a:lumOff val="80000"/>
              </a:schemeClr>
            </a:solidFill>
            <a:ln w="12700">
              <a:solidFill>
                <a:srgbClr val="000000"/>
              </a:solidFill>
              <a:prstDash val="solid"/>
            </a:ln>
          </c:spPr>
          <c:invertIfNegative val="0"/>
          <c:cat>
            <c:strRef>
              <c:f>'C_B1.4'!$A$37:$A$66</c:f>
              <c:strCache>
                <c:ptCount val="28"/>
                <c:pt idx="0">
                  <c:v>Denmark</c:v>
                </c:pt>
                <c:pt idx="1">
                  <c:v>Sweden</c:v>
                </c:pt>
                <c:pt idx="2">
                  <c:v>Netherlands</c:v>
                </c:pt>
                <c:pt idx="3">
                  <c:v>Finland</c:v>
                </c:pt>
                <c:pt idx="4">
                  <c:v>Switzerland</c:v>
                </c:pt>
                <c:pt idx="5">
                  <c:v>United States</c:v>
                </c:pt>
                <c:pt idx="6">
                  <c:v>Austria</c:v>
                </c:pt>
                <c:pt idx="7">
                  <c:v>Japan</c:v>
                </c:pt>
                <c:pt idx="8">
                  <c:v>Germany</c:v>
                </c:pt>
                <c:pt idx="9">
                  <c:v>EU21 average</c:v>
                </c:pt>
                <c:pt idx="10">
                  <c:v>France</c:v>
                </c:pt>
                <c:pt idx="11">
                  <c:v>Spain</c:v>
                </c:pt>
                <c:pt idx="12">
                  <c:v>Ireland</c:v>
                </c:pt>
                <c:pt idx="13">
                  <c:v>Belgium</c:v>
                </c:pt>
                <c:pt idx="14">
                  <c:v>Italy</c:v>
                </c:pt>
                <c:pt idx="15">
                  <c:v>Czech Republic</c:v>
                </c:pt>
                <c:pt idx="16">
                  <c:v>United Kingdom</c:v>
                </c:pt>
                <c:pt idx="17">
                  <c:v>Iceland</c:v>
                </c:pt>
                <c:pt idx="18">
                  <c:v>Israel</c:v>
                </c:pt>
                <c:pt idx="19">
                  <c:v>New Zealand</c:v>
                </c:pt>
                <c:pt idx="20">
                  <c:v>Poland</c:v>
                </c:pt>
                <c:pt idx="21">
                  <c:v>Estonia</c:v>
                </c:pt>
                <c:pt idx="22">
                  <c:v>Korea</c:v>
                </c:pt>
                <c:pt idx="23">
                  <c:v>Slovenia</c:v>
                </c:pt>
                <c:pt idx="24">
                  <c:v>Slovak Republic</c:v>
                </c:pt>
                <c:pt idx="25">
                  <c:v>Hungary</c:v>
                </c:pt>
                <c:pt idx="26">
                  <c:v>Mexico</c:v>
                </c:pt>
                <c:pt idx="27">
                  <c:v>Turkey</c:v>
                </c:pt>
              </c:strCache>
            </c:strRef>
          </c:cat>
          <c:val>
            <c:numRef>
              <c:f>'C_B1.4'!$C$37:$C$64</c:f>
              <c:numCache>
                <c:formatCode>#,##0.00</c:formatCode>
                <c:ptCount val="28"/>
                <c:pt idx="0">
                  <c:v>21253.836951162601</c:v>
                </c:pt>
                <c:pt idx="1">
                  <c:v>20818.2717705461</c:v>
                </c:pt>
                <c:pt idx="2">
                  <c:v>17549.391614406399</c:v>
                </c:pt>
                <c:pt idx="3">
                  <c:v>18001.649331696699</c:v>
                </c:pt>
                <c:pt idx="4">
                  <c:v>22881.695846227001</c:v>
                </c:pt>
                <c:pt idx="5">
                  <c:v>26021.293569292298</c:v>
                </c:pt>
                <c:pt idx="6">
                  <c:v>14894.8963096031</c:v>
                </c:pt>
                <c:pt idx="7">
                  <c:v>16445.977817494899</c:v>
                </c:pt>
                <c:pt idx="8">
                  <c:v>16722.832411131101</c:v>
                </c:pt>
                <c:pt idx="9">
                  <c:v>15477.6618004866</c:v>
                </c:pt>
                <c:pt idx="10">
                  <c:v>15374.7541265826</c:v>
                </c:pt>
                <c:pt idx="11">
                  <c:v>13172.868773340037</c:v>
                </c:pt>
                <c:pt idx="12">
                  <c:v>16095.1071010257</c:v>
                </c:pt>
                <c:pt idx="13">
                  <c:v>15420.355071145203</c:v>
                </c:pt>
                <c:pt idx="14">
                  <c:v>9992.9235555906707</c:v>
                </c:pt>
                <c:pt idx="15">
                  <c:v>9856.4111213570795</c:v>
                </c:pt>
                <c:pt idx="16">
                  <c:v>14222.916504524799</c:v>
                </c:pt>
                <c:pt idx="17">
                  <c:v>8612.1079283641102</c:v>
                </c:pt>
                <c:pt idx="18">
                  <c:v>12710.5422507894</c:v>
                </c:pt>
                <c:pt idx="19">
                  <c:v>10582.2499332036</c:v>
                </c:pt>
                <c:pt idx="20">
                  <c:v>9685.9752164795373</c:v>
                </c:pt>
                <c:pt idx="21">
                  <c:v>7867.9391276752513</c:v>
                </c:pt>
                <c:pt idx="22">
                  <c:v>9926.5141547466592</c:v>
                </c:pt>
                <c:pt idx="23">
                  <c:v>10413.472799396601</c:v>
                </c:pt>
                <c:pt idx="24">
                  <c:v>8348.6021333301214</c:v>
                </c:pt>
                <c:pt idx="25">
                  <c:v>9209.7162490303708</c:v>
                </c:pt>
                <c:pt idx="26">
                  <c:v>7889.0577553501398</c:v>
                </c:pt>
                <c:pt idx="27">
                  <c:v>8193.1238166448093</c:v>
                </c:pt>
              </c:numCache>
            </c:numRef>
          </c:val>
        </c:ser>
        <c:ser>
          <c:idx val="2"/>
          <c:order val="2"/>
          <c:spPr>
            <a:solidFill>
              <a:srgbClr val="8064A2"/>
            </a:solidFill>
            <a:ln w="12700">
              <a:solidFill>
                <a:srgbClr val="000000"/>
              </a:solidFill>
              <a:prstDash val="solid"/>
            </a:ln>
          </c:spPr>
          <c:invertIfNegative val="0"/>
          <c:cat>
            <c:strRef>
              <c:f>'C_B1.4'!$A$37:$A$66</c:f>
              <c:strCache>
                <c:ptCount val="28"/>
                <c:pt idx="0">
                  <c:v>Denmark</c:v>
                </c:pt>
                <c:pt idx="1">
                  <c:v>Sweden</c:v>
                </c:pt>
                <c:pt idx="2">
                  <c:v>Netherlands</c:v>
                </c:pt>
                <c:pt idx="3">
                  <c:v>Finland</c:v>
                </c:pt>
                <c:pt idx="4">
                  <c:v>Switzerland</c:v>
                </c:pt>
                <c:pt idx="5">
                  <c:v>United States</c:v>
                </c:pt>
                <c:pt idx="6">
                  <c:v>Austria</c:v>
                </c:pt>
                <c:pt idx="7">
                  <c:v>Japan</c:v>
                </c:pt>
                <c:pt idx="8">
                  <c:v>Germany</c:v>
                </c:pt>
                <c:pt idx="9">
                  <c:v>EU21 average</c:v>
                </c:pt>
                <c:pt idx="10">
                  <c:v>France</c:v>
                </c:pt>
                <c:pt idx="11">
                  <c:v>Spain</c:v>
                </c:pt>
                <c:pt idx="12">
                  <c:v>Ireland</c:v>
                </c:pt>
                <c:pt idx="13">
                  <c:v>Belgium</c:v>
                </c:pt>
                <c:pt idx="14">
                  <c:v>Italy</c:v>
                </c:pt>
                <c:pt idx="15">
                  <c:v>Czech Republic</c:v>
                </c:pt>
                <c:pt idx="16">
                  <c:v>United Kingdom</c:v>
                </c:pt>
                <c:pt idx="17">
                  <c:v>Iceland</c:v>
                </c:pt>
                <c:pt idx="18">
                  <c:v>Israel</c:v>
                </c:pt>
                <c:pt idx="19">
                  <c:v>New Zealand</c:v>
                </c:pt>
                <c:pt idx="20">
                  <c:v>Poland</c:v>
                </c:pt>
                <c:pt idx="21">
                  <c:v>Estonia</c:v>
                </c:pt>
                <c:pt idx="22">
                  <c:v>Korea</c:v>
                </c:pt>
                <c:pt idx="23">
                  <c:v>Slovenia</c:v>
                </c:pt>
                <c:pt idx="24">
                  <c:v>Slovak Republic</c:v>
                </c:pt>
                <c:pt idx="25">
                  <c:v>Hungary</c:v>
                </c:pt>
                <c:pt idx="26">
                  <c:v>Mexico</c:v>
                </c:pt>
                <c:pt idx="27">
                  <c:v>Turkey</c:v>
                </c:pt>
              </c:strCache>
            </c:strRef>
          </c:cat>
          <c:val>
            <c:numRef>
              <c:f>'C_B1.4'!$D$37:$D$64</c:f>
              <c:numCache>
                <c:formatCode>#,##0.00</c:formatCode>
                <c:ptCount val="28"/>
                <c:pt idx="0">
                  <c:v>21253.836951162601</c:v>
                </c:pt>
                <c:pt idx="1">
                  <c:v>20818.2717705461</c:v>
                </c:pt>
                <c:pt idx="2">
                  <c:v>17549.391614406399</c:v>
                </c:pt>
                <c:pt idx="3">
                  <c:v>18001.649331696699</c:v>
                </c:pt>
                <c:pt idx="4">
                  <c:v>22881.695846227001</c:v>
                </c:pt>
                <c:pt idx="5">
                  <c:v>26021.293569292298</c:v>
                </c:pt>
                <c:pt idx="6">
                  <c:v>14894.8963096031</c:v>
                </c:pt>
                <c:pt idx="7">
                  <c:v>16445.977817494899</c:v>
                </c:pt>
                <c:pt idx="8">
                  <c:v>16722.832411131101</c:v>
                </c:pt>
                <c:pt idx="9">
                  <c:v>15477.6618004866</c:v>
                </c:pt>
                <c:pt idx="10">
                  <c:v>15374.7541265826</c:v>
                </c:pt>
                <c:pt idx="11">
                  <c:v>13172.868773340037</c:v>
                </c:pt>
                <c:pt idx="12">
                  <c:v>16095.1071010257</c:v>
                </c:pt>
                <c:pt idx="13">
                  <c:v>15266.151520433754</c:v>
                </c:pt>
                <c:pt idx="14">
                  <c:v>9992.9235555906707</c:v>
                </c:pt>
                <c:pt idx="15">
                  <c:v>9856.4111213570795</c:v>
                </c:pt>
                <c:pt idx="16">
                  <c:v>10524.958213348355</c:v>
                </c:pt>
                <c:pt idx="17">
                  <c:v>8612.1079283641102</c:v>
                </c:pt>
                <c:pt idx="18">
                  <c:v>12710.5422507894</c:v>
                </c:pt>
                <c:pt idx="19">
                  <c:v>10582.2499332036</c:v>
                </c:pt>
                <c:pt idx="20">
                  <c:v>9685.9752164795373</c:v>
                </c:pt>
                <c:pt idx="21">
                  <c:v>7867.9391276752513</c:v>
                </c:pt>
                <c:pt idx="22">
                  <c:v>9926.5141547466592</c:v>
                </c:pt>
                <c:pt idx="23">
                  <c:v>10413.472799396601</c:v>
                </c:pt>
                <c:pt idx="24">
                  <c:v>8348.6021333301214</c:v>
                </c:pt>
                <c:pt idx="25">
                  <c:v>9209.7162490303708</c:v>
                </c:pt>
                <c:pt idx="26">
                  <c:v>7889.0577553501398</c:v>
                </c:pt>
                <c:pt idx="27">
                  <c:v>5359.8514539651105</c:v>
                </c:pt>
              </c:numCache>
            </c:numRef>
          </c:val>
        </c:ser>
        <c:ser>
          <c:idx val="3"/>
          <c:order val="3"/>
          <c:spPr>
            <a:solidFill>
              <a:schemeClr val="accent3">
                <a:lumMod val="20000"/>
                <a:lumOff val="80000"/>
              </a:schemeClr>
            </a:solidFill>
            <a:ln w="12700">
              <a:solidFill>
                <a:srgbClr val="000000"/>
              </a:solidFill>
              <a:prstDash val="solid"/>
            </a:ln>
          </c:spPr>
          <c:invertIfNegative val="0"/>
          <c:cat>
            <c:strRef>
              <c:f>'C_B1.4'!$A$37:$A$66</c:f>
              <c:strCache>
                <c:ptCount val="28"/>
                <c:pt idx="0">
                  <c:v>Denmark</c:v>
                </c:pt>
                <c:pt idx="1">
                  <c:v>Sweden</c:v>
                </c:pt>
                <c:pt idx="2">
                  <c:v>Netherlands</c:v>
                </c:pt>
                <c:pt idx="3">
                  <c:v>Finland</c:v>
                </c:pt>
                <c:pt idx="4">
                  <c:v>Switzerland</c:v>
                </c:pt>
                <c:pt idx="5">
                  <c:v>United States</c:v>
                </c:pt>
                <c:pt idx="6">
                  <c:v>Austria</c:v>
                </c:pt>
                <c:pt idx="7">
                  <c:v>Japan</c:v>
                </c:pt>
                <c:pt idx="8">
                  <c:v>Germany</c:v>
                </c:pt>
                <c:pt idx="9">
                  <c:v>EU21 average</c:v>
                </c:pt>
                <c:pt idx="10">
                  <c:v>France</c:v>
                </c:pt>
                <c:pt idx="11">
                  <c:v>Spain</c:v>
                </c:pt>
                <c:pt idx="12">
                  <c:v>Ireland</c:v>
                </c:pt>
                <c:pt idx="13">
                  <c:v>Belgium</c:v>
                </c:pt>
                <c:pt idx="14">
                  <c:v>Italy</c:v>
                </c:pt>
                <c:pt idx="15">
                  <c:v>Czech Republic</c:v>
                </c:pt>
                <c:pt idx="16">
                  <c:v>United Kingdom</c:v>
                </c:pt>
                <c:pt idx="17">
                  <c:v>Iceland</c:v>
                </c:pt>
                <c:pt idx="18">
                  <c:v>Israel</c:v>
                </c:pt>
                <c:pt idx="19">
                  <c:v>New Zealand</c:v>
                </c:pt>
                <c:pt idx="20">
                  <c:v>Poland</c:v>
                </c:pt>
                <c:pt idx="21">
                  <c:v>Estonia</c:v>
                </c:pt>
                <c:pt idx="22">
                  <c:v>Korea</c:v>
                </c:pt>
                <c:pt idx="23">
                  <c:v>Slovenia</c:v>
                </c:pt>
                <c:pt idx="24">
                  <c:v>Slovak Republic</c:v>
                </c:pt>
                <c:pt idx="25">
                  <c:v>Hungary</c:v>
                </c:pt>
                <c:pt idx="26">
                  <c:v>Mexico</c:v>
                </c:pt>
                <c:pt idx="27">
                  <c:v>Turkey</c:v>
                </c:pt>
              </c:strCache>
            </c:strRef>
          </c:cat>
          <c:val>
            <c:numRef>
              <c:f>'C_B1.4'!$E$37:$E$64</c:f>
              <c:numCache>
                <c:formatCode>#,##0.00</c:formatCode>
                <c:ptCount val="28"/>
                <c:pt idx="0">
                  <c:v>21253.836951162601</c:v>
                </c:pt>
                <c:pt idx="1">
                  <c:v>20818.2717705461</c:v>
                </c:pt>
                <c:pt idx="2">
                  <c:v>17549.391614406399</c:v>
                </c:pt>
                <c:pt idx="3">
                  <c:v>18001.649331696699</c:v>
                </c:pt>
                <c:pt idx="4">
                  <c:v>14284.19879789104</c:v>
                </c:pt>
                <c:pt idx="5">
                  <c:v>4423.6199067796888</c:v>
                </c:pt>
                <c:pt idx="6">
                  <c:v>14894.8963096031</c:v>
                </c:pt>
                <c:pt idx="7">
                  <c:v>16445.977817494899</c:v>
                </c:pt>
                <c:pt idx="8">
                  <c:v>16722.832411131101</c:v>
                </c:pt>
                <c:pt idx="9">
                  <c:v>15477.6618004866</c:v>
                </c:pt>
                <c:pt idx="10">
                  <c:v>15374.7541265826</c:v>
                </c:pt>
                <c:pt idx="11">
                  <c:v>13172.868773340037</c:v>
                </c:pt>
                <c:pt idx="12">
                  <c:v>3862.8257042461714</c:v>
                </c:pt>
                <c:pt idx="13">
                  <c:v>0</c:v>
                </c:pt>
                <c:pt idx="14">
                  <c:v>9992.9235555906707</c:v>
                </c:pt>
                <c:pt idx="15">
                  <c:v>9856.4111213570795</c:v>
                </c:pt>
                <c:pt idx="16">
                  <c:v>0</c:v>
                </c:pt>
                <c:pt idx="17">
                  <c:v>8612.1079283641102</c:v>
                </c:pt>
                <c:pt idx="18">
                  <c:v>381.31626752367384</c:v>
                </c:pt>
                <c:pt idx="19">
                  <c:v>3908.0539916604321</c:v>
                </c:pt>
                <c:pt idx="20">
                  <c:v>6586.4631472060828</c:v>
                </c:pt>
                <c:pt idx="21">
                  <c:v>7867.9391276752513</c:v>
                </c:pt>
                <c:pt idx="22">
                  <c:v>4268.401086541061</c:v>
                </c:pt>
                <c:pt idx="23">
                  <c:v>2168.7265024144958</c:v>
                </c:pt>
                <c:pt idx="24">
                  <c:v>6845.8537493307022</c:v>
                </c:pt>
                <c:pt idx="25">
                  <c:v>2663.0940918937117</c:v>
                </c:pt>
                <c:pt idx="26">
                  <c:v>2761.1702143725461</c:v>
                </c:pt>
                <c:pt idx="27">
                  <c:v>0</c:v>
                </c:pt>
              </c:numCache>
            </c:numRef>
          </c:val>
        </c:ser>
        <c:ser>
          <c:idx val="4"/>
          <c:order val="4"/>
          <c:spPr>
            <a:solidFill>
              <a:srgbClr val="8064A2"/>
            </a:solidFill>
            <a:ln w="12700">
              <a:solidFill>
                <a:srgbClr val="000000"/>
              </a:solidFill>
              <a:prstDash val="solid"/>
            </a:ln>
          </c:spPr>
          <c:invertIfNegative val="0"/>
          <c:cat>
            <c:strRef>
              <c:f>'C_B1.4'!$A$37:$A$66</c:f>
              <c:strCache>
                <c:ptCount val="28"/>
                <c:pt idx="0">
                  <c:v>Denmark</c:v>
                </c:pt>
                <c:pt idx="1">
                  <c:v>Sweden</c:v>
                </c:pt>
                <c:pt idx="2">
                  <c:v>Netherlands</c:v>
                </c:pt>
                <c:pt idx="3">
                  <c:v>Finland</c:v>
                </c:pt>
                <c:pt idx="4">
                  <c:v>Switzerland</c:v>
                </c:pt>
                <c:pt idx="5">
                  <c:v>United States</c:v>
                </c:pt>
                <c:pt idx="6">
                  <c:v>Austria</c:v>
                </c:pt>
                <c:pt idx="7">
                  <c:v>Japan</c:v>
                </c:pt>
                <c:pt idx="8">
                  <c:v>Germany</c:v>
                </c:pt>
                <c:pt idx="9">
                  <c:v>EU21 average</c:v>
                </c:pt>
                <c:pt idx="10">
                  <c:v>France</c:v>
                </c:pt>
                <c:pt idx="11">
                  <c:v>Spain</c:v>
                </c:pt>
                <c:pt idx="12">
                  <c:v>Ireland</c:v>
                </c:pt>
                <c:pt idx="13">
                  <c:v>Belgium</c:v>
                </c:pt>
                <c:pt idx="14">
                  <c:v>Italy</c:v>
                </c:pt>
                <c:pt idx="15">
                  <c:v>Czech Republic</c:v>
                </c:pt>
                <c:pt idx="16">
                  <c:v>United Kingdom</c:v>
                </c:pt>
                <c:pt idx="17">
                  <c:v>Iceland</c:v>
                </c:pt>
                <c:pt idx="18">
                  <c:v>Israel</c:v>
                </c:pt>
                <c:pt idx="19">
                  <c:v>New Zealand</c:v>
                </c:pt>
                <c:pt idx="20">
                  <c:v>Poland</c:v>
                </c:pt>
                <c:pt idx="21">
                  <c:v>Estonia</c:v>
                </c:pt>
                <c:pt idx="22">
                  <c:v>Korea</c:v>
                </c:pt>
                <c:pt idx="23">
                  <c:v>Slovenia</c:v>
                </c:pt>
                <c:pt idx="24">
                  <c:v>Slovak Republic</c:v>
                </c:pt>
                <c:pt idx="25">
                  <c:v>Hungary</c:v>
                </c:pt>
                <c:pt idx="26">
                  <c:v>Mexico</c:v>
                </c:pt>
                <c:pt idx="27">
                  <c:v>Turkey</c:v>
                </c:pt>
              </c:strCache>
            </c:strRef>
          </c:cat>
          <c:val>
            <c:numRef>
              <c:f>'C_B1.4'!$F$37:$F$64</c:f>
              <c:numCache>
                <c:formatCode>#,##0.00</c:formatCode>
                <c:ptCount val="28"/>
                <c:pt idx="0">
                  <c:v>21253.836951162601</c:v>
                </c:pt>
                <c:pt idx="1">
                  <c:v>10617.318602978507</c:v>
                </c:pt>
                <c:pt idx="2">
                  <c:v>17549.391614406399</c:v>
                </c:pt>
                <c:pt idx="3">
                  <c:v>13321.220505455562</c:v>
                </c:pt>
                <c:pt idx="4">
                  <c:v>0</c:v>
                </c:pt>
                <c:pt idx="5">
                  <c:v>0</c:v>
                </c:pt>
                <c:pt idx="6">
                  <c:v>14894.8963096031</c:v>
                </c:pt>
                <c:pt idx="7">
                  <c:v>7580.0547270489515</c:v>
                </c:pt>
                <c:pt idx="8">
                  <c:v>3177.3381581149156</c:v>
                </c:pt>
                <c:pt idx="9">
                  <c:v>1702.541925</c:v>
                </c:pt>
                <c:pt idx="10">
                  <c:v>307.49508253164544</c:v>
                </c:pt>
                <c:pt idx="11">
                  <c:v>8694.0933904044268</c:v>
                </c:pt>
                <c:pt idx="12">
                  <c:v>0</c:v>
                </c:pt>
                <c:pt idx="13">
                  <c:v>0</c:v>
                </c:pt>
                <c:pt idx="14">
                  <c:v>5196.3202489071446</c:v>
                </c:pt>
                <c:pt idx="15">
                  <c:v>3351.1797812614054</c:v>
                </c:pt>
                <c:pt idx="16">
                  <c:v>0</c:v>
                </c:pt>
                <c:pt idx="17">
                  <c:v>4219.932884898416</c:v>
                </c:pt>
                <c:pt idx="18">
                  <c:v>0</c:v>
                </c:pt>
                <c:pt idx="19">
                  <c:v>0</c:v>
                </c:pt>
                <c:pt idx="20">
                  <c:v>0</c:v>
                </c:pt>
                <c:pt idx="21">
                  <c:v>3338.2338843400034</c:v>
                </c:pt>
                <c:pt idx="22">
                  <c:v>0</c:v>
                </c:pt>
                <c:pt idx="23">
                  <c:v>0</c:v>
                </c:pt>
                <c:pt idx="24">
                  <c:v>0</c:v>
                </c:pt>
                <c:pt idx="25">
                  <c:v>0</c:v>
                </c:pt>
                <c:pt idx="26">
                  <c:v>0</c:v>
                </c:pt>
                <c:pt idx="27">
                  <c:v>0</c:v>
                </c:pt>
              </c:numCache>
            </c:numRef>
          </c:val>
        </c:ser>
        <c:ser>
          <c:idx val="5"/>
          <c:order val="5"/>
          <c:spPr>
            <a:solidFill>
              <a:schemeClr val="accent3">
                <a:lumMod val="20000"/>
                <a:lumOff val="80000"/>
              </a:schemeClr>
            </a:solidFill>
            <a:ln w="12700">
              <a:solidFill>
                <a:srgbClr val="000000"/>
              </a:solidFill>
              <a:prstDash val="solid"/>
            </a:ln>
          </c:spPr>
          <c:invertIfNegative val="0"/>
          <c:cat>
            <c:strRef>
              <c:f>'C_B1.4'!$A$37:$A$66</c:f>
              <c:strCache>
                <c:ptCount val="28"/>
                <c:pt idx="0">
                  <c:v>Denmark</c:v>
                </c:pt>
                <c:pt idx="1">
                  <c:v>Sweden</c:v>
                </c:pt>
                <c:pt idx="2">
                  <c:v>Netherlands</c:v>
                </c:pt>
                <c:pt idx="3">
                  <c:v>Finland</c:v>
                </c:pt>
                <c:pt idx="4">
                  <c:v>Switzerland</c:v>
                </c:pt>
                <c:pt idx="5">
                  <c:v>United States</c:v>
                </c:pt>
                <c:pt idx="6">
                  <c:v>Austria</c:v>
                </c:pt>
                <c:pt idx="7">
                  <c:v>Japan</c:v>
                </c:pt>
                <c:pt idx="8">
                  <c:v>Germany</c:v>
                </c:pt>
                <c:pt idx="9">
                  <c:v>EU21 average</c:v>
                </c:pt>
                <c:pt idx="10">
                  <c:v>France</c:v>
                </c:pt>
                <c:pt idx="11">
                  <c:v>Spain</c:v>
                </c:pt>
                <c:pt idx="12">
                  <c:v>Ireland</c:v>
                </c:pt>
                <c:pt idx="13">
                  <c:v>Belgium</c:v>
                </c:pt>
                <c:pt idx="14">
                  <c:v>Italy</c:v>
                </c:pt>
                <c:pt idx="15">
                  <c:v>Czech Republic</c:v>
                </c:pt>
                <c:pt idx="16">
                  <c:v>United Kingdom</c:v>
                </c:pt>
                <c:pt idx="17">
                  <c:v>Iceland</c:v>
                </c:pt>
                <c:pt idx="18">
                  <c:v>Israel</c:v>
                </c:pt>
                <c:pt idx="19">
                  <c:v>New Zealand</c:v>
                </c:pt>
                <c:pt idx="20">
                  <c:v>Poland</c:v>
                </c:pt>
                <c:pt idx="21">
                  <c:v>Estonia</c:v>
                </c:pt>
                <c:pt idx="22">
                  <c:v>Korea</c:v>
                </c:pt>
                <c:pt idx="23">
                  <c:v>Slovenia</c:v>
                </c:pt>
                <c:pt idx="24">
                  <c:v>Slovak Republic</c:v>
                </c:pt>
                <c:pt idx="25">
                  <c:v>Hungary</c:v>
                </c:pt>
                <c:pt idx="26">
                  <c:v>Mexico</c:v>
                </c:pt>
                <c:pt idx="27">
                  <c:v>Turkey</c:v>
                </c:pt>
              </c:strCache>
            </c:strRef>
          </c:cat>
          <c:val>
            <c:numRef>
              <c:f>'C_B1.4'!$G$37:$G$64</c:f>
              <c:numCache>
                <c:formatCode>#,##0.00</c:formatCode>
                <c:ptCount val="28"/>
                <c:pt idx="0">
                  <c:v>4250.7673902325241</c:v>
                </c:pt>
                <c:pt idx="1">
                  <c:v>0</c:v>
                </c:pt>
                <c:pt idx="2">
                  <c:v>4562.8418197456604</c:v>
                </c:pt>
                <c:pt idx="3">
                  <c:v>0</c:v>
                </c:pt>
                <c:pt idx="4">
                  <c:v>0</c:v>
                </c:pt>
                <c:pt idx="5">
                  <c:v>0</c:v>
                </c:pt>
                <c:pt idx="6">
                  <c:v>5064.2647452650517</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numCache>
            </c:numRef>
          </c:val>
        </c:ser>
        <c:ser>
          <c:idx val="6"/>
          <c:order val="6"/>
          <c:spPr>
            <a:solidFill>
              <a:srgbClr val="0066CC"/>
            </a:solidFill>
            <a:ln w="12700">
              <a:solidFill>
                <a:srgbClr val="000000"/>
              </a:solidFill>
              <a:prstDash val="solid"/>
            </a:ln>
          </c:spPr>
          <c:invertIfNegative val="0"/>
          <c:cat>
            <c:strRef>
              <c:f>'C_B1.4'!$A$37:$A$66</c:f>
              <c:strCache>
                <c:ptCount val="28"/>
                <c:pt idx="0">
                  <c:v>Denmark</c:v>
                </c:pt>
                <c:pt idx="1">
                  <c:v>Sweden</c:v>
                </c:pt>
                <c:pt idx="2">
                  <c:v>Netherlands</c:v>
                </c:pt>
                <c:pt idx="3">
                  <c:v>Finland</c:v>
                </c:pt>
                <c:pt idx="4">
                  <c:v>Switzerland</c:v>
                </c:pt>
                <c:pt idx="5">
                  <c:v>United States</c:v>
                </c:pt>
                <c:pt idx="6">
                  <c:v>Austria</c:v>
                </c:pt>
                <c:pt idx="7">
                  <c:v>Japan</c:v>
                </c:pt>
                <c:pt idx="8">
                  <c:v>Germany</c:v>
                </c:pt>
                <c:pt idx="9">
                  <c:v>EU21 average</c:v>
                </c:pt>
                <c:pt idx="10">
                  <c:v>France</c:v>
                </c:pt>
                <c:pt idx="11">
                  <c:v>Spain</c:v>
                </c:pt>
                <c:pt idx="12">
                  <c:v>Ireland</c:v>
                </c:pt>
                <c:pt idx="13">
                  <c:v>Belgium</c:v>
                </c:pt>
                <c:pt idx="14">
                  <c:v>Italy</c:v>
                </c:pt>
                <c:pt idx="15">
                  <c:v>Czech Republic</c:v>
                </c:pt>
                <c:pt idx="16">
                  <c:v>United Kingdom</c:v>
                </c:pt>
                <c:pt idx="17">
                  <c:v>Iceland</c:v>
                </c:pt>
                <c:pt idx="18">
                  <c:v>Israel</c:v>
                </c:pt>
                <c:pt idx="19">
                  <c:v>New Zealand</c:v>
                </c:pt>
                <c:pt idx="20">
                  <c:v>Poland</c:v>
                </c:pt>
                <c:pt idx="21">
                  <c:v>Estonia</c:v>
                </c:pt>
                <c:pt idx="22">
                  <c:v>Korea</c:v>
                </c:pt>
                <c:pt idx="23">
                  <c:v>Slovenia</c:v>
                </c:pt>
                <c:pt idx="24">
                  <c:v>Slovak Republic</c:v>
                </c:pt>
                <c:pt idx="25">
                  <c:v>Hungary</c:v>
                </c:pt>
                <c:pt idx="26">
                  <c:v>Mexico</c:v>
                </c:pt>
                <c:pt idx="27">
                  <c:v>Turkey</c:v>
                </c:pt>
              </c:strCache>
            </c:strRef>
          </c:cat>
          <c:val>
            <c:numRef>
              <c:f>'C_B1.4'!$H$37:$H$64</c:f>
              <c:numCache>
                <c:formatCode>#,##0.00</c:formatCode>
                <c:ptCount val="2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numCache>
            </c:numRef>
          </c:val>
        </c:ser>
        <c:ser>
          <c:idx val="7"/>
          <c:order val="7"/>
          <c:spPr>
            <a:solidFill>
              <a:srgbClr val="CCCCFF"/>
            </a:solidFill>
            <a:ln w="12700">
              <a:solidFill>
                <a:srgbClr val="000000"/>
              </a:solidFill>
              <a:prstDash val="solid"/>
            </a:ln>
          </c:spPr>
          <c:invertIfNegative val="0"/>
          <c:cat>
            <c:strRef>
              <c:f>'C_B1.4'!$A$37:$A$66</c:f>
              <c:strCache>
                <c:ptCount val="28"/>
                <c:pt idx="0">
                  <c:v>Denmark</c:v>
                </c:pt>
                <c:pt idx="1">
                  <c:v>Sweden</c:v>
                </c:pt>
                <c:pt idx="2">
                  <c:v>Netherlands</c:v>
                </c:pt>
                <c:pt idx="3">
                  <c:v>Finland</c:v>
                </c:pt>
                <c:pt idx="4">
                  <c:v>Switzerland</c:v>
                </c:pt>
                <c:pt idx="5">
                  <c:v>United States</c:v>
                </c:pt>
                <c:pt idx="6">
                  <c:v>Austria</c:v>
                </c:pt>
                <c:pt idx="7">
                  <c:v>Japan</c:v>
                </c:pt>
                <c:pt idx="8">
                  <c:v>Germany</c:v>
                </c:pt>
                <c:pt idx="9">
                  <c:v>EU21 average</c:v>
                </c:pt>
                <c:pt idx="10">
                  <c:v>France</c:v>
                </c:pt>
                <c:pt idx="11">
                  <c:v>Spain</c:v>
                </c:pt>
                <c:pt idx="12">
                  <c:v>Ireland</c:v>
                </c:pt>
                <c:pt idx="13">
                  <c:v>Belgium</c:v>
                </c:pt>
                <c:pt idx="14">
                  <c:v>Italy</c:v>
                </c:pt>
                <c:pt idx="15">
                  <c:v>Czech Republic</c:v>
                </c:pt>
                <c:pt idx="16">
                  <c:v>United Kingdom</c:v>
                </c:pt>
                <c:pt idx="17">
                  <c:v>Iceland</c:v>
                </c:pt>
                <c:pt idx="18">
                  <c:v>Israel</c:v>
                </c:pt>
                <c:pt idx="19">
                  <c:v>New Zealand</c:v>
                </c:pt>
                <c:pt idx="20">
                  <c:v>Poland</c:v>
                </c:pt>
                <c:pt idx="21">
                  <c:v>Estonia</c:v>
                </c:pt>
                <c:pt idx="22">
                  <c:v>Korea</c:v>
                </c:pt>
                <c:pt idx="23">
                  <c:v>Slovenia</c:v>
                </c:pt>
                <c:pt idx="24">
                  <c:v>Slovak Republic</c:v>
                </c:pt>
                <c:pt idx="25">
                  <c:v>Hungary</c:v>
                </c:pt>
                <c:pt idx="26">
                  <c:v>Mexico</c:v>
                </c:pt>
                <c:pt idx="27">
                  <c:v>Turkey</c:v>
                </c:pt>
              </c:strCache>
            </c:strRef>
          </c:cat>
          <c:val>
            <c:numRef>
              <c:f>'C_B1.4'!$I$37:$I$64</c:f>
              <c:numCache>
                <c:formatCode>#,##0.00</c:formatCode>
                <c:ptCount val="2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numCache>
            </c:numRef>
          </c:val>
        </c:ser>
        <c:dLbls>
          <c:showLegendKey val="0"/>
          <c:showVal val="0"/>
          <c:showCatName val="0"/>
          <c:showSerName val="0"/>
          <c:showPercent val="0"/>
          <c:showBubbleSize val="0"/>
        </c:dLbls>
        <c:gapWidth val="150"/>
        <c:overlap val="100"/>
        <c:axId val="245983872"/>
        <c:axId val="266924032"/>
      </c:barChart>
      <c:lineChart>
        <c:grouping val="standard"/>
        <c:varyColors val="0"/>
        <c:ser>
          <c:idx val="8"/>
          <c:order val="8"/>
          <c:spPr>
            <a:ln w="25400">
              <a:solidFill>
                <a:srgbClr val="000000"/>
              </a:solidFill>
              <a:prstDash val="solid"/>
            </a:ln>
          </c:spPr>
          <c:marker>
            <c:symbol val="none"/>
          </c:marker>
          <c:cat>
            <c:strRef>
              <c:f>'C_B1.4'!$A$37:$A$66</c:f>
              <c:strCache>
                <c:ptCount val="28"/>
                <c:pt idx="0">
                  <c:v>Denmark</c:v>
                </c:pt>
                <c:pt idx="1">
                  <c:v>Sweden</c:v>
                </c:pt>
                <c:pt idx="2">
                  <c:v>Netherlands</c:v>
                </c:pt>
                <c:pt idx="3">
                  <c:v>Finland</c:v>
                </c:pt>
                <c:pt idx="4">
                  <c:v>Switzerland</c:v>
                </c:pt>
                <c:pt idx="5">
                  <c:v>United States</c:v>
                </c:pt>
                <c:pt idx="6">
                  <c:v>Austria</c:v>
                </c:pt>
                <c:pt idx="7">
                  <c:v>Japan</c:v>
                </c:pt>
                <c:pt idx="8">
                  <c:v>Germany</c:v>
                </c:pt>
                <c:pt idx="9">
                  <c:v>EU21 average</c:v>
                </c:pt>
                <c:pt idx="10">
                  <c:v>France</c:v>
                </c:pt>
                <c:pt idx="11">
                  <c:v>Spain</c:v>
                </c:pt>
                <c:pt idx="12">
                  <c:v>Ireland</c:v>
                </c:pt>
                <c:pt idx="13">
                  <c:v>Belgium</c:v>
                </c:pt>
                <c:pt idx="14">
                  <c:v>Italy</c:v>
                </c:pt>
                <c:pt idx="15">
                  <c:v>Czech Republic</c:v>
                </c:pt>
                <c:pt idx="16">
                  <c:v>United Kingdom</c:v>
                </c:pt>
                <c:pt idx="17">
                  <c:v>Iceland</c:v>
                </c:pt>
                <c:pt idx="18">
                  <c:v>Israel</c:v>
                </c:pt>
                <c:pt idx="19">
                  <c:v>New Zealand</c:v>
                </c:pt>
                <c:pt idx="20">
                  <c:v>Poland</c:v>
                </c:pt>
                <c:pt idx="21">
                  <c:v>Estonia</c:v>
                </c:pt>
                <c:pt idx="22">
                  <c:v>Korea</c:v>
                </c:pt>
                <c:pt idx="23">
                  <c:v>Slovenia</c:v>
                </c:pt>
                <c:pt idx="24">
                  <c:v>Slovak Republic</c:v>
                </c:pt>
                <c:pt idx="25">
                  <c:v>Hungary</c:v>
                </c:pt>
                <c:pt idx="26">
                  <c:v>Mexico</c:v>
                </c:pt>
                <c:pt idx="27">
                  <c:v>Turkey</c:v>
                </c:pt>
              </c:strCache>
            </c:strRef>
          </c:cat>
          <c:val>
            <c:numRef>
              <c:f>'C_B1.4'!$J$37:$J$64</c:f>
              <c:numCache>
                <c:formatCode>#,##0.00</c:formatCode>
                <c:ptCount val="28"/>
                <c:pt idx="0">
                  <c:v>58450.497963963302</c:v>
                </c:pt>
                <c:pt idx="1">
                  <c:v>58450.497963963302</c:v>
                </c:pt>
                <c:pt idx="2">
                  <c:v>58450.497963963302</c:v>
                </c:pt>
                <c:pt idx="3">
                  <c:v>58450.497963963302</c:v>
                </c:pt>
                <c:pt idx="4">
                  <c:v>58450.497963963302</c:v>
                </c:pt>
                <c:pt idx="5">
                  <c:v>58450.497963963302</c:v>
                </c:pt>
                <c:pt idx="6">
                  <c:v>58450.497963963302</c:v>
                </c:pt>
                <c:pt idx="7">
                  <c:v>58450.497963963302</c:v>
                </c:pt>
                <c:pt idx="8">
                  <c:v>58450.497963963302</c:v>
                </c:pt>
                <c:pt idx="9">
                  <c:v>58450.497963963302</c:v>
                </c:pt>
                <c:pt idx="10">
                  <c:v>58450.497963963302</c:v>
                </c:pt>
                <c:pt idx="11">
                  <c:v>58450.497963963302</c:v>
                </c:pt>
                <c:pt idx="12">
                  <c:v>58450.497963963302</c:v>
                </c:pt>
                <c:pt idx="13">
                  <c:v>58450.497963963302</c:v>
                </c:pt>
                <c:pt idx="14">
                  <c:v>58450.497963963302</c:v>
                </c:pt>
                <c:pt idx="15">
                  <c:v>58450.497963963302</c:v>
                </c:pt>
                <c:pt idx="16">
                  <c:v>58450.497963963302</c:v>
                </c:pt>
                <c:pt idx="17">
                  <c:v>58450.497963963302</c:v>
                </c:pt>
                <c:pt idx="18">
                  <c:v>58450.497963963302</c:v>
                </c:pt>
                <c:pt idx="19">
                  <c:v>58450.497963963302</c:v>
                </c:pt>
                <c:pt idx="20">
                  <c:v>58450.497963963302</c:v>
                </c:pt>
                <c:pt idx="21">
                  <c:v>58450.497963963302</c:v>
                </c:pt>
                <c:pt idx="22">
                  <c:v>58450.497963963302</c:v>
                </c:pt>
                <c:pt idx="23">
                  <c:v>58450.497963963302</c:v>
                </c:pt>
                <c:pt idx="24">
                  <c:v>58450.497963963302</c:v>
                </c:pt>
                <c:pt idx="25">
                  <c:v>58450.497963963302</c:v>
                </c:pt>
                <c:pt idx="26">
                  <c:v>58450.497963963302</c:v>
                </c:pt>
                <c:pt idx="27">
                  <c:v>58450.497963963302</c:v>
                </c:pt>
              </c:numCache>
            </c:numRef>
          </c:val>
          <c:smooth val="0"/>
        </c:ser>
        <c:dLbls>
          <c:showLegendKey val="0"/>
          <c:showVal val="0"/>
          <c:showCatName val="0"/>
          <c:showSerName val="0"/>
          <c:showPercent val="0"/>
          <c:showBubbleSize val="0"/>
        </c:dLbls>
        <c:marker val="1"/>
        <c:smooth val="0"/>
        <c:axId val="245983872"/>
        <c:axId val="266924032"/>
      </c:lineChart>
      <c:catAx>
        <c:axId val="245983872"/>
        <c:scaling>
          <c:orientation val="minMax"/>
        </c:scaling>
        <c:delete val="0"/>
        <c:axPos val="b"/>
        <c:numFmt formatCode="General" sourceLinked="0"/>
        <c:majorTickMark val="out"/>
        <c:minorTickMark val="none"/>
        <c:tickLblPos val="nextTo"/>
        <c:spPr>
          <a:ln w="3175">
            <a:solidFill>
              <a:srgbClr val="000000"/>
            </a:solidFill>
            <a:prstDash val="solid"/>
          </a:ln>
        </c:spPr>
        <c:txPr>
          <a:bodyPr rot="-5400000" vert="horz"/>
          <a:lstStyle/>
          <a:p>
            <a:pPr>
              <a:defRPr sz="1200">
                <a:solidFill>
                  <a:srgbClr val="000000"/>
                </a:solidFill>
                <a:latin typeface="Arial"/>
                <a:ea typeface="Arial"/>
                <a:cs typeface="Arial"/>
              </a:defRPr>
            </a:pPr>
            <a:endParaRPr lang="en-US"/>
          </a:p>
        </c:txPr>
        <c:crossAx val="266924032"/>
        <c:crosses val="autoZero"/>
        <c:auto val="1"/>
        <c:lblAlgn val="ctr"/>
        <c:lblOffset val="100"/>
        <c:tickLblSkip val="1"/>
        <c:tickMarkSkip val="1"/>
        <c:noMultiLvlLbl val="0"/>
      </c:catAx>
      <c:valAx>
        <c:axId val="266924032"/>
        <c:scaling>
          <c:orientation val="minMax"/>
        </c:scaling>
        <c:delete val="0"/>
        <c:axPos val="l"/>
        <c:majorGridlines>
          <c:spPr>
            <a:ln w="3175">
              <a:solidFill>
                <a:srgbClr val="000000">
                  <a:alpha val="25000"/>
                </a:srgbClr>
              </a:solidFill>
              <a:prstDash val="solid"/>
            </a:ln>
          </c:spPr>
        </c:majorGridlines>
        <c:title>
          <c:tx>
            <c:rich>
              <a:bodyPr rot="0" vert="horz"/>
              <a:lstStyle/>
              <a:p>
                <a:pPr algn="l">
                  <a:defRPr sz="1100">
                    <a:solidFill>
                      <a:srgbClr val="000000"/>
                    </a:solidFill>
                    <a:latin typeface="Arial"/>
                  </a:defRPr>
                </a:pPr>
                <a:r>
                  <a:rPr lang="en-GB" sz="1100" dirty="0">
                    <a:solidFill>
                      <a:srgbClr val="000000"/>
                    </a:solidFill>
                    <a:latin typeface="Arial"/>
                  </a:rPr>
                  <a:t>In equivalent USD converted using PPPs</a:t>
                </a:r>
              </a:p>
            </c:rich>
          </c:tx>
          <c:layout>
            <c:manualLayout>
              <c:xMode val="edge"/>
              <c:yMode val="edge"/>
              <c:x val="3.6603237095363079E-4"/>
              <c:y val="5.4553797621860481E-2"/>
            </c:manualLayout>
          </c:layout>
          <c:overlay val="0"/>
          <c:spPr>
            <a:noFill/>
            <a:ln w="25400">
              <a:noFill/>
            </a:ln>
          </c:spPr>
        </c:title>
        <c:numFmt formatCode="#\ ##0" sourceLinked="0"/>
        <c:majorTickMark val="out"/>
        <c:minorTickMark val="none"/>
        <c:tickLblPos val="nextTo"/>
        <c:spPr>
          <a:ln w="3175">
            <a:solidFill>
              <a:srgbClr val="000000"/>
            </a:solidFill>
            <a:prstDash val="solid"/>
          </a:ln>
        </c:spPr>
        <c:txPr>
          <a:bodyPr rot="0" vert="horz"/>
          <a:lstStyle/>
          <a:p>
            <a:pPr>
              <a:defRPr sz="1200">
                <a:solidFill>
                  <a:srgbClr val="000000"/>
                </a:solidFill>
                <a:latin typeface="Arial"/>
                <a:ea typeface="Arial"/>
                <a:cs typeface="Arial"/>
              </a:defRPr>
            </a:pPr>
            <a:endParaRPr lang="en-US"/>
          </a:p>
        </c:txPr>
        <c:crossAx val="245983872"/>
        <c:crosses val="autoZero"/>
        <c:crossBetween val="between"/>
      </c:valAx>
      <c:spPr>
        <a:noFill/>
        <a:ln w="12700">
          <a:solidFill>
            <a:srgbClr val="808080"/>
          </a:solidFill>
          <a:prstDash val="solid"/>
        </a:ln>
        <a:extLst>
          <a:ext uri="{909E8E84-426E-40DD-AFC4-6F175D3DCCD1}">
            <a14:hiddenFill xmlns:a14="http://schemas.microsoft.com/office/drawing/2010/main">
              <a:solidFill>
                <a:srgbClr val="C0C0C0"/>
              </a:solidFill>
            </a14:hiddenFill>
          </a:ext>
        </a:extLst>
      </c:spPr>
    </c:plotArea>
    <c:plotVisOnly val="1"/>
    <c:dispBlanksAs val="gap"/>
    <c:showDLblsOverMax val="0"/>
  </c:chart>
  <c:spPr>
    <a:solidFill>
      <a:sysClr val="window" lastClr="FFFFFF">
        <a:alpha val="0"/>
      </a:sysClr>
    </a:solidFill>
    <a:ln w="9525">
      <a:noFill/>
    </a:ln>
  </c:spPr>
  <c:txPr>
    <a:bodyPr/>
    <a:lstStyle/>
    <a:p>
      <a:pPr>
        <a:defRPr sz="1000" b="0" i="0" u="none" strike="noStrike" baseline="0">
          <a:solidFill>
            <a:srgbClr val="000000"/>
          </a:solidFill>
          <a:latin typeface="+mn-lt"/>
          <a:ea typeface="Arial"/>
          <a:cs typeface="Arial"/>
        </a:defRPr>
      </a:pPr>
      <a:endParaRPr lang="en-US"/>
    </a:p>
  </c:txPr>
  <c:externalData r:id="rId2">
    <c:autoUpdate val="0"/>
  </c:externalData>
  <c:userShapes r:id="rId3"/>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686668853893262"/>
          <c:y val="0.13738927560621128"/>
          <c:w val="0.8109305555555556"/>
          <c:h val="0.67390824600321264"/>
        </c:manualLayout>
      </c:layout>
      <c:scatterChart>
        <c:scatterStyle val="lineMarker"/>
        <c:varyColors val="0"/>
        <c:ser>
          <c:idx val="0"/>
          <c:order val="0"/>
          <c:tx>
            <c:strRef>
              <c:f>'C_B1.5 - PS'!$G$72</c:f>
              <c:strCache>
                <c:ptCount val="1"/>
                <c:pt idx="0">
                  <c:v>Tertiary education</c:v>
                </c:pt>
              </c:strCache>
            </c:strRef>
          </c:tx>
          <c:spPr>
            <a:ln w="28575">
              <a:noFill/>
            </a:ln>
          </c:spPr>
          <c:marker>
            <c:spPr>
              <a:solidFill>
                <a:srgbClr val="8064A2"/>
              </a:solidFill>
              <a:ln>
                <a:solidFill>
                  <a:srgbClr val="8064A2">
                    <a:lumMod val="50000"/>
                  </a:srgbClr>
                </a:solidFill>
              </a:ln>
            </c:spPr>
          </c:marker>
          <c:dLbls>
            <c:dLbl>
              <c:idx val="0"/>
              <c:layout>
                <c:manualLayout>
                  <c:x val="-0.11015854288356894"/>
                  <c:y val="1.2061404133585632E-2"/>
                </c:manualLayout>
              </c:layout>
              <c:tx>
                <c:rich>
                  <a:bodyPr/>
                  <a:lstStyle/>
                  <a:p>
                    <a:r>
                      <a:rPr lang="en-US" sz="1100">
                        <a:solidFill>
                          <a:srgbClr val="000000"/>
                        </a:solidFill>
                      </a:rPr>
                      <a:t>United States</a:t>
                    </a:r>
                    <a:endParaRPr lang="en-US"/>
                  </a:p>
                </c:rich>
              </c:tx>
              <c:dLblPos val="r"/>
              <c:showLegendKey val="0"/>
              <c:showVal val="1"/>
              <c:showCatName val="0"/>
              <c:showSerName val="0"/>
              <c:showPercent val="0"/>
              <c:showBubbleSize val="0"/>
            </c:dLbl>
            <c:dLbl>
              <c:idx val="1"/>
              <c:layout>
                <c:manualLayout>
                  <c:x val="-8.9903313892282524E-2"/>
                  <c:y val="9.6491233068685227E-3"/>
                </c:manualLayout>
              </c:layout>
              <c:tx>
                <c:rich>
                  <a:bodyPr/>
                  <a:lstStyle/>
                  <a:p>
                    <a:r>
                      <a:rPr lang="en-US" sz="1100">
                        <a:solidFill>
                          <a:srgbClr val="000000"/>
                        </a:solidFill>
                      </a:rPr>
                      <a:t>Switzerland</a:t>
                    </a:r>
                    <a:endParaRPr lang="en-US"/>
                  </a:p>
                </c:rich>
              </c:tx>
              <c:dLblPos val="r"/>
              <c:showLegendKey val="0"/>
              <c:showVal val="1"/>
              <c:showCatName val="0"/>
              <c:showSerName val="0"/>
              <c:showPercent val="0"/>
              <c:showBubbleSize val="0"/>
            </c:dLbl>
            <c:dLbl>
              <c:idx val="2"/>
              <c:layout>
                <c:manualLayout>
                  <c:x val="-9.3951773754067155E-3"/>
                  <c:y val="-4.8245616534342613E-3"/>
                </c:manualLayout>
              </c:layout>
              <c:tx>
                <c:rich>
                  <a:bodyPr/>
                  <a:lstStyle/>
                  <a:p>
                    <a:r>
                      <a:rPr lang="en-US" sz="1100">
                        <a:solidFill>
                          <a:srgbClr val="000000"/>
                        </a:solidFill>
                      </a:rPr>
                      <a:t>Denmark</a:t>
                    </a:r>
                    <a:endParaRPr lang="en-US"/>
                  </a:p>
                </c:rich>
              </c:tx>
              <c:dLblPos val="r"/>
              <c:showLegendKey val="0"/>
              <c:showVal val="1"/>
              <c:showCatName val="0"/>
              <c:showSerName val="0"/>
              <c:showPercent val="0"/>
              <c:showBubbleSize val="0"/>
            </c:dLbl>
            <c:dLbl>
              <c:idx val="3"/>
              <c:layout>
                <c:manualLayout>
                  <c:x val="-8.4902465381876749E-3"/>
                  <c:y val="7.2368424801513929E-3"/>
                </c:manualLayout>
              </c:layout>
              <c:tx>
                <c:rich>
                  <a:bodyPr/>
                  <a:lstStyle/>
                  <a:p>
                    <a:r>
                      <a:rPr lang="en-US" sz="1100">
                        <a:solidFill>
                          <a:srgbClr val="000000"/>
                        </a:solidFill>
                      </a:rPr>
                      <a:t>Sweden</a:t>
                    </a:r>
                    <a:endParaRPr lang="en-US"/>
                  </a:p>
                </c:rich>
              </c:tx>
              <c:dLblPos val="r"/>
              <c:showLegendKey val="0"/>
              <c:showVal val="1"/>
              <c:showCatName val="0"/>
              <c:showSerName val="0"/>
              <c:showPercent val="0"/>
              <c:showBubbleSize val="0"/>
            </c:dLbl>
            <c:dLbl>
              <c:idx val="4"/>
              <c:layout/>
              <c:tx>
                <c:rich>
                  <a:bodyPr/>
                  <a:lstStyle/>
                  <a:p>
                    <a:r>
                      <a:rPr lang="en-US" sz="1100">
                        <a:solidFill>
                          <a:srgbClr val="000000"/>
                        </a:solidFill>
                      </a:rPr>
                      <a:t>Norway</a:t>
                    </a:r>
                    <a:endParaRPr lang="en-US"/>
                  </a:p>
                </c:rich>
              </c:tx>
              <c:dLblPos val="l"/>
              <c:showLegendKey val="0"/>
              <c:showVal val="1"/>
              <c:showCatName val="0"/>
              <c:showSerName val="0"/>
              <c:showPercent val="0"/>
              <c:showBubbleSize val="0"/>
            </c:dLbl>
            <c:dLbl>
              <c:idx val="5"/>
              <c:layout>
                <c:manualLayout>
                  <c:x val="-9.2647051261048087E-3"/>
                  <c:y val="-1.4473684960302786E-2"/>
                </c:manualLayout>
              </c:layout>
              <c:tx>
                <c:rich>
                  <a:bodyPr/>
                  <a:lstStyle/>
                  <a:p>
                    <a:r>
                      <a:rPr lang="en-US" sz="1100">
                        <a:solidFill>
                          <a:srgbClr val="000000"/>
                        </a:solidFill>
                      </a:rPr>
                      <a:t>Finland</a:t>
                    </a:r>
                    <a:endParaRPr lang="en-US"/>
                  </a:p>
                </c:rich>
              </c:tx>
              <c:dLblPos val="r"/>
              <c:showLegendKey val="0"/>
              <c:showVal val="1"/>
              <c:showCatName val="0"/>
              <c:showSerName val="0"/>
              <c:showPercent val="0"/>
              <c:showBubbleSize val="0"/>
            </c:dLbl>
            <c:dLbl>
              <c:idx val="6"/>
              <c:layout/>
              <c:tx>
                <c:rich>
                  <a:bodyPr/>
                  <a:lstStyle/>
                  <a:p>
                    <a:r>
                      <a:rPr lang="en-US" sz="1100">
                        <a:solidFill>
                          <a:srgbClr val="000000"/>
                        </a:solidFill>
                      </a:rPr>
                      <a:t>Netherlands</a:t>
                    </a:r>
                    <a:endParaRPr lang="en-US"/>
                  </a:p>
                </c:rich>
              </c:tx>
              <c:dLblPos val="l"/>
              <c:showLegendKey val="0"/>
              <c:showVal val="1"/>
              <c:showCatName val="0"/>
              <c:showSerName val="0"/>
              <c:showPercent val="0"/>
              <c:showBubbleSize val="0"/>
            </c:dLbl>
            <c:dLbl>
              <c:idx val="7"/>
              <c:layout>
                <c:manualLayout>
                  <c:x val="-2.0134013219130935E-2"/>
                  <c:y val="-1.9298246613737004E-2"/>
                </c:manualLayout>
              </c:layout>
              <c:tx>
                <c:rich>
                  <a:bodyPr/>
                  <a:lstStyle/>
                  <a:p>
                    <a:r>
                      <a:rPr lang="en-US" sz="1100">
                        <a:solidFill>
                          <a:srgbClr val="000000"/>
                        </a:solidFill>
                      </a:rPr>
                      <a:t>Germany</a:t>
                    </a:r>
                    <a:endParaRPr lang="en-US"/>
                  </a:p>
                </c:rich>
              </c:tx>
              <c:dLblPos val="r"/>
              <c:showLegendKey val="0"/>
              <c:showVal val="1"/>
              <c:showCatName val="0"/>
              <c:showSerName val="0"/>
              <c:showPercent val="0"/>
              <c:showBubbleSize val="0"/>
            </c:dLbl>
            <c:dLbl>
              <c:idx val="8"/>
              <c:layout>
                <c:manualLayout>
                  <c:x val="-8.0237494756498877E-3"/>
                  <c:y val="-9.6491233068685227E-3"/>
                </c:manualLayout>
              </c:layout>
              <c:tx>
                <c:rich>
                  <a:bodyPr/>
                  <a:lstStyle/>
                  <a:p>
                    <a:r>
                      <a:rPr lang="en-US" sz="1100">
                        <a:solidFill>
                          <a:srgbClr val="000000"/>
                        </a:solidFill>
                      </a:rPr>
                      <a:t>Japan</a:t>
                    </a:r>
                    <a:endParaRPr lang="en-US"/>
                  </a:p>
                </c:rich>
              </c:tx>
              <c:dLblPos val="r"/>
              <c:showLegendKey val="0"/>
              <c:showVal val="1"/>
              <c:showCatName val="0"/>
              <c:showSerName val="0"/>
              <c:showPercent val="0"/>
              <c:showBubbleSize val="0"/>
            </c:dLbl>
            <c:dLbl>
              <c:idx val="9"/>
              <c:layout>
                <c:manualLayout>
                  <c:x val="-5.6166246329549686E-3"/>
                  <c:y val="0"/>
                </c:manualLayout>
              </c:layout>
              <c:tx>
                <c:rich>
                  <a:bodyPr/>
                  <a:lstStyle/>
                  <a:p>
                    <a:pPr>
                      <a:defRPr sz="1100">
                        <a:solidFill>
                          <a:srgbClr val="FF0000"/>
                        </a:solidFill>
                      </a:defRPr>
                    </a:pPr>
                    <a:r>
                      <a:rPr lang="en-US" sz="1100">
                        <a:solidFill>
                          <a:srgbClr val="FF0000"/>
                        </a:solidFill>
                      </a:rPr>
                      <a:t>Ireland</a:t>
                    </a:r>
                    <a:endParaRPr lang="en-US">
                      <a:solidFill>
                        <a:srgbClr val="FF0000"/>
                      </a:solidFill>
                    </a:endParaRPr>
                  </a:p>
                </c:rich>
              </c:tx>
              <c:spPr/>
              <c:dLblPos val="r"/>
              <c:showLegendKey val="0"/>
              <c:showVal val="1"/>
              <c:showCatName val="0"/>
              <c:showSerName val="0"/>
              <c:showPercent val="0"/>
              <c:showBubbleSize val="0"/>
            </c:dLbl>
            <c:dLbl>
              <c:idx val="10"/>
              <c:layout>
                <c:manualLayout>
                  <c:x val="-7.8921899576038651E-2"/>
                  <c:y val="0"/>
                </c:manualLayout>
              </c:layout>
              <c:tx>
                <c:rich>
                  <a:bodyPr/>
                  <a:lstStyle/>
                  <a:p>
                    <a:r>
                      <a:rPr lang="en-US" sz="1100">
                        <a:solidFill>
                          <a:srgbClr val="000000"/>
                        </a:solidFill>
                      </a:rPr>
                      <a:t>Belgium</a:t>
                    </a:r>
                    <a:endParaRPr lang="en-US"/>
                  </a:p>
                </c:rich>
              </c:tx>
              <c:dLblPos val="r"/>
              <c:showLegendKey val="0"/>
              <c:showVal val="1"/>
              <c:showCatName val="0"/>
              <c:showSerName val="0"/>
              <c:showPercent val="0"/>
              <c:showBubbleSize val="0"/>
            </c:dLbl>
            <c:dLbl>
              <c:idx val="11"/>
              <c:layout>
                <c:manualLayout>
                  <c:x val="-4.8123836971398222E-2"/>
                  <c:y val="1.9298246613737045E-2"/>
                </c:manualLayout>
              </c:layout>
              <c:tx>
                <c:rich>
                  <a:bodyPr/>
                  <a:lstStyle/>
                  <a:p>
                    <a:r>
                      <a:rPr lang="en-US" sz="1100">
                        <a:solidFill>
                          <a:srgbClr val="000000"/>
                        </a:solidFill>
                      </a:rPr>
                      <a:t>France</a:t>
                    </a:r>
                    <a:endParaRPr lang="en-US"/>
                  </a:p>
                </c:rich>
              </c:tx>
              <c:dLblPos val="r"/>
              <c:showLegendKey val="0"/>
              <c:showVal val="1"/>
              <c:showCatName val="0"/>
              <c:showSerName val="0"/>
              <c:showPercent val="0"/>
              <c:showBubbleSize val="0"/>
            </c:dLbl>
            <c:dLbl>
              <c:idx val="12"/>
              <c:layout/>
              <c:tx>
                <c:rich>
                  <a:bodyPr/>
                  <a:lstStyle/>
                  <a:p>
                    <a:r>
                      <a:rPr lang="en-US" sz="1100">
                        <a:solidFill>
                          <a:srgbClr val="000000"/>
                        </a:solidFill>
                      </a:rPr>
                      <a:t>Austria</a:t>
                    </a:r>
                    <a:endParaRPr lang="en-US"/>
                  </a:p>
                </c:rich>
              </c:tx>
              <c:dLblPos val="l"/>
              <c:showLegendKey val="0"/>
              <c:showVal val="1"/>
              <c:showCatName val="0"/>
              <c:showSerName val="0"/>
              <c:showPercent val="0"/>
              <c:showBubbleSize val="0"/>
            </c:dLbl>
            <c:dLbl>
              <c:idx val="13"/>
              <c:layout/>
              <c:tx>
                <c:rich>
                  <a:bodyPr/>
                  <a:lstStyle/>
                  <a:p>
                    <a:r>
                      <a:rPr lang="en-US" sz="1100">
                        <a:solidFill>
                          <a:srgbClr val="000000"/>
                        </a:solidFill>
                      </a:rPr>
                      <a:t>Spain</a:t>
                    </a:r>
                    <a:endParaRPr lang="en-US"/>
                  </a:p>
                </c:rich>
              </c:tx>
              <c:dLblPos val="l"/>
              <c:showLegendKey val="0"/>
              <c:showVal val="1"/>
              <c:showCatName val="0"/>
              <c:showSerName val="0"/>
              <c:showPercent val="0"/>
              <c:showBubbleSize val="0"/>
            </c:dLbl>
            <c:dLbl>
              <c:idx val="14"/>
              <c:layout>
                <c:manualLayout>
                  <c:x val="-5.670738292209352E-2"/>
                  <c:y val="-1.4473684960302786E-2"/>
                </c:manualLayout>
              </c:layout>
              <c:tx>
                <c:rich>
                  <a:bodyPr/>
                  <a:lstStyle/>
                  <a:p>
                    <a:r>
                      <a:rPr lang="en-US" sz="1100">
                        <a:solidFill>
                          <a:srgbClr val="000000"/>
                        </a:solidFill>
                      </a:rPr>
                      <a:t>Israel</a:t>
                    </a:r>
                    <a:endParaRPr lang="en-US"/>
                  </a:p>
                </c:rich>
              </c:tx>
              <c:dLblPos val="r"/>
              <c:showLegendKey val="0"/>
              <c:showVal val="1"/>
              <c:showCatName val="0"/>
              <c:showSerName val="0"/>
              <c:showPercent val="0"/>
              <c:showBubbleSize val="0"/>
            </c:dLbl>
            <c:dLbl>
              <c:idx val="15"/>
              <c:layout>
                <c:manualLayout>
                  <c:x val="-1.9500311855122909E-3"/>
                  <c:y val="-2.4122808267171307E-3"/>
                </c:manualLayout>
              </c:layout>
              <c:tx>
                <c:rich>
                  <a:bodyPr/>
                  <a:lstStyle/>
                  <a:p>
                    <a:r>
                      <a:rPr lang="en-US" sz="1100">
                        <a:solidFill>
                          <a:srgbClr val="000000"/>
                        </a:solidFill>
                      </a:rPr>
                      <a:t>United Kingdom</a:t>
                    </a:r>
                    <a:endParaRPr lang="en-US"/>
                  </a:p>
                </c:rich>
              </c:tx>
              <c:dLblPos val="r"/>
              <c:showLegendKey val="0"/>
              <c:showVal val="1"/>
              <c:showCatName val="0"/>
              <c:showSerName val="0"/>
              <c:showPercent val="0"/>
              <c:showBubbleSize val="0"/>
            </c:dLbl>
            <c:dLbl>
              <c:idx val="16"/>
              <c:layout>
                <c:manualLayout>
                  <c:x val="-6.2230638771680558E-2"/>
                  <c:y val="4.4856040722182451E-3"/>
                </c:manualLayout>
              </c:layout>
              <c:tx>
                <c:rich>
                  <a:bodyPr/>
                  <a:lstStyle/>
                  <a:p>
                    <a:r>
                      <a:rPr lang="en-US" sz="1100">
                        <a:solidFill>
                          <a:srgbClr val="000000"/>
                        </a:solidFill>
                      </a:rPr>
                      <a:t>Brazil</a:t>
                    </a:r>
                    <a:endParaRPr lang="en-US"/>
                  </a:p>
                </c:rich>
              </c:tx>
              <c:dLblPos val="r"/>
              <c:showLegendKey val="0"/>
              <c:showVal val="1"/>
              <c:showCatName val="0"/>
              <c:showSerName val="0"/>
              <c:showPercent val="0"/>
              <c:showBubbleSize val="0"/>
            </c:dLbl>
            <c:dLbl>
              <c:idx val="17"/>
              <c:layout>
                <c:manualLayout>
                  <c:x val="-2.7262651287746773E-2"/>
                  <c:y val="-3.7991728306688934E-2"/>
                </c:manualLayout>
              </c:layout>
              <c:tx>
                <c:rich>
                  <a:bodyPr/>
                  <a:lstStyle/>
                  <a:p>
                    <a:r>
                      <a:rPr lang="en-US" sz="1100">
                        <a:solidFill>
                          <a:srgbClr val="000000"/>
                        </a:solidFill>
                      </a:rPr>
                      <a:t>Italy</a:t>
                    </a:r>
                    <a:endParaRPr lang="en-US"/>
                  </a:p>
                </c:rich>
              </c:tx>
              <c:dLblPos val="r"/>
              <c:showLegendKey val="0"/>
              <c:showVal val="1"/>
              <c:showCatName val="0"/>
              <c:showSerName val="0"/>
              <c:showPercent val="0"/>
              <c:showBubbleSize val="0"/>
            </c:dLbl>
            <c:dLbl>
              <c:idx val="18"/>
              <c:layout>
                <c:manualLayout>
                  <c:x val="-1.8072169666818249E-2"/>
                  <c:y val="1.6885965787019917E-2"/>
                </c:manualLayout>
              </c:layout>
              <c:tx>
                <c:rich>
                  <a:bodyPr/>
                  <a:lstStyle/>
                  <a:p>
                    <a:r>
                      <a:rPr lang="en-US" sz="1100">
                        <a:solidFill>
                          <a:srgbClr val="000000"/>
                        </a:solidFill>
                      </a:rPr>
                      <a:t>Korea</a:t>
                    </a:r>
                    <a:endParaRPr lang="en-US"/>
                  </a:p>
                </c:rich>
              </c:tx>
              <c:dLblPos val="r"/>
              <c:showLegendKey val="0"/>
              <c:showVal val="1"/>
              <c:showCatName val="0"/>
              <c:showSerName val="0"/>
              <c:showPercent val="0"/>
              <c:showBubbleSize val="0"/>
            </c:dLbl>
            <c:dLbl>
              <c:idx val="19"/>
              <c:layout>
                <c:manualLayout>
                  <c:x val="-5.2686561304932669E-2"/>
                  <c:y val="9.6488507118428386E-3"/>
                </c:manualLayout>
              </c:layout>
              <c:tx>
                <c:rich>
                  <a:bodyPr/>
                  <a:lstStyle/>
                  <a:p>
                    <a:r>
                      <a:rPr lang="en-US" sz="1100">
                        <a:solidFill>
                          <a:srgbClr val="000000"/>
                        </a:solidFill>
                      </a:rPr>
                      <a:t>Poland</a:t>
                    </a:r>
                    <a:endParaRPr lang="en-US"/>
                  </a:p>
                </c:rich>
              </c:tx>
              <c:dLblPos val="r"/>
              <c:showLegendKey val="0"/>
              <c:showVal val="1"/>
              <c:showCatName val="0"/>
              <c:showSerName val="0"/>
              <c:showPercent val="0"/>
              <c:showBubbleSize val="0"/>
            </c:dLbl>
            <c:dLbl>
              <c:idx val="20"/>
              <c:layout>
                <c:manualLayout>
                  <c:x val="-7.6654797316209347E-2"/>
                  <c:y val="4.8245616534342613E-3"/>
                </c:manualLayout>
              </c:layout>
              <c:tx>
                <c:rich>
                  <a:bodyPr/>
                  <a:lstStyle/>
                  <a:p>
                    <a:r>
                      <a:rPr lang="en-US" sz="1100">
                        <a:solidFill>
                          <a:srgbClr val="000000"/>
                        </a:solidFill>
                      </a:rPr>
                      <a:t>Portugal</a:t>
                    </a:r>
                    <a:endParaRPr lang="en-US"/>
                  </a:p>
                </c:rich>
              </c:tx>
              <c:dLblPos val="r"/>
              <c:showLegendKey val="0"/>
              <c:showVal val="1"/>
              <c:showCatName val="0"/>
              <c:showSerName val="0"/>
              <c:showPercent val="0"/>
              <c:showBubbleSize val="0"/>
            </c:dLbl>
            <c:dLbl>
              <c:idx val="21"/>
              <c:layout>
                <c:manualLayout>
                  <c:x val="-2.9296015527373025E-2"/>
                  <c:y val="-2.4122808267171308E-2"/>
                </c:manualLayout>
              </c:layout>
              <c:tx>
                <c:rich>
                  <a:bodyPr/>
                  <a:lstStyle/>
                  <a:p>
                    <a:r>
                      <a:rPr lang="en-US" sz="1100">
                        <a:solidFill>
                          <a:srgbClr val="000000"/>
                        </a:solidFill>
                      </a:rPr>
                      <a:t>Czech Republic</a:t>
                    </a:r>
                    <a:endParaRPr lang="en-US"/>
                  </a:p>
                </c:rich>
              </c:tx>
              <c:dLblPos val="r"/>
              <c:showLegendKey val="0"/>
              <c:showVal val="1"/>
              <c:showCatName val="0"/>
              <c:showSerName val="0"/>
              <c:showPercent val="0"/>
              <c:showBubbleSize val="0"/>
            </c:dLbl>
            <c:dLbl>
              <c:idx val="22"/>
              <c:layout>
                <c:manualLayout>
                  <c:x val="-3.5416456987868876E-2"/>
                  <c:y val="1.9298246613737045E-2"/>
                </c:manualLayout>
              </c:layout>
              <c:tx>
                <c:rich>
                  <a:bodyPr/>
                  <a:lstStyle/>
                  <a:p>
                    <a:r>
                      <a:rPr lang="en-US" sz="1100">
                        <a:solidFill>
                          <a:srgbClr val="000000"/>
                        </a:solidFill>
                      </a:rPr>
                      <a:t>Hungary</a:t>
                    </a:r>
                    <a:endParaRPr lang="en-US"/>
                  </a:p>
                </c:rich>
              </c:tx>
              <c:dLblPos val="r"/>
              <c:showLegendKey val="0"/>
              <c:showVal val="1"/>
              <c:showCatName val="0"/>
              <c:showSerName val="0"/>
              <c:showPercent val="0"/>
              <c:showBubbleSize val="0"/>
            </c:dLbl>
            <c:dLbl>
              <c:idx val="23"/>
              <c:layout>
                <c:manualLayout>
                  <c:x val="-5.7761592819324588E-2"/>
                  <c:y val="-1.2061404133585654E-2"/>
                </c:manualLayout>
              </c:layout>
              <c:tx>
                <c:rich>
                  <a:bodyPr/>
                  <a:lstStyle/>
                  <a:p>
                    <a:r>
                      <a:rPr lang="en-US" sz="1100">
                        <a:solidFill>
                          <a:srgbClr val="000000"/>
                        </a:solidFill>
                      </a:rPr>
                      <a:t>Chile</a:t>
                    </a:r>
                    <a:endParaRPr lang="en-US"/>
                  </a:p>
                </c:rich>
              </c:tx>
              <c:dLblPos val="r"/>
              <c:showLegendKey val="0"/>
              <c:showVal val="1"/>
              <c:showCatName val="0"/>
              <c:showSerName val="0"/>
              <c:showPercent val="0"/>
              <c:showBubbleSize val="0"/>
            </c:dLbl>
            <c:dLbl>
              <c:idx val="24"/>
              <c:layout>
                <c:manualLayout>
                  <c:x val="-3.2253680367967004E-2"/>
                  <c:y val="2.1710527440454177E-2"/>
                </c:manualLayout>
              </c:layout>
              <c:tx>
                <c:rich>
                  <a:bodyPr/>
                  <a:lstStyle/>
                  <a:p>
                    <a:r>
                      <a:rPr lang="en-US" sz="1100">
                        <a:solidFill>
                          <a:srgbClr val="000000"/>
                        </a:solidFill>
                      </a:rPr>
                      <a:t>Slovak Republic</a:t>
                    </a:r>
                    <a:endParaRPr lang="en-US"/>
                  </a:p>
                </c:rich>
              </c:tx>
              <c:dLblPos val="r"/>
              <c:showLegendKey val="0"/>
              <c:showVal val="1"/>
              <c:showCatName val="0"/>
              <c:showSerName val="0"/>
              <c:showPercent val="0"/>
              <c:showBubbleSize val="0"/>
            </c:dLbl>
            <c:dLbl>
              <c:idx val="25"/>
              <c:layout>
                <c:manualLayout>
                  <c:x val="-5.1407241650620883E-3"/>
                  <c:y val="9.6491233068684342E-3"/>
                </c:manualLayout>
              </c:layout>
              <c:tx>
                <c:rich>
                  <a:bodyPr/>
                  <a:lstStyle/>
                  <a:p>
                    <a:r>
                      <a:rPr lang="en-US" sz="1100">
                        <a:solidFill>
                          <a:srgbClr val="000000"/>
                        </a:solidFill>
                      </a:rPr>
                      <a:t>Mexico</a:t>
                    </a:r>
                    <a:endParaRPr lang="en-US"/>
                  </a:p>
                </c:rich>
              </c:tx>
              <c:dLblPos val="r"/>
              <c:showLegendKey val="0"/>
              <c:showVal val="1"/>
              <c:showCatName val="0"/>
              <c:showSerName val="0"/>
              <c:showPercent val="0"/>
              <c:showBubbleSize val="0"/>
            </c:dLbl>
            <c:dLbl>
              <c:idx val="26"/>
              <c:layout/>
              <c:tx>
                <c:rich>
                  <a:bodyPr/>
                  <a:lstStyle/>
                  <a:p>
                    <a:r>
                      <a:rPr lang="en-US" sz="1100">
                        <a:solidFill>
                          <a:srgbClr val="000000"/>
                        </a:solidFill>
                      </a:rPr>
                      <a:t>Estonia</a:t>
                    </a:r>
                    <a:endParaRPr lang="en-US"/>
                  </a:p>
                </c:rich>
              </c:tx>
              <c:dLblPos val="l"/>
              <c:showLegendKey val="0"/>
              <c:showVal val="1"/>
              <c:showCatName val="0"/>
              <c:showSerName val="0"/>
              <c:showPercent val="0"/>
              <c:showBubbleSize val="0"/>
            </c:dLbl>
            <c:dLbl>
              <c:idx val="27"/>
              <c:layout/>
              <c:tx>
                <c:rich>
                  <a:bodyPr/>
                  <a:lstStyle/>
                  <a:p>
                    <a:r>
                      <a:rPr lang="en-US" sz="1100">
                        <a:solidFill>
                          <a:srgbClr val="000000"/>
                        </a:solidFill>
                      </a:rPr>
                      <a:t>Iceland</a:t>
                    </a:r>
                    <a:endParaRPr lang="en-US"/>
                  </a:p>
                </c:rich>
              </c:tx>
              <c:dLblPos val="l"/>
              <c:showLegendKey val="0"/>
              <c:showVal val="1"/>
              <c:showCatName val="0"/>
              <c:showSerName val="0"/>
              <c:showPercent val="0"/>
              <c:showBubbleSize val="0"/>
            </c:dLbl>
            <c:dLbl>
              <c:idx val="28"/>
              <c:layout/>
              <c:tx>
                <c:rich>
                  <a:bodyPr/>
                  <a:lstStyle/>
                  <a:p>
                    <a:r>
                      <a:rPr lang="en-US" sz="1100">
                        <a:solidFill>
                          <a:srgbClr val="000000"/>
                        </a:solidFill>
                      </a:rPr>
                      <a:t>Russian Federation</a:t>
                    </a:r>
                    <a:endParaRPr lang="en-US"/>
                  </a:p>
                </c:rich>
              </c:tx>
              <c:dLblPos val="l"/>
              <c:showLegendKey val="0"/>
              <c:showVal val="1"/>
              <c:showCatName val="0"/>
              <c:showSerName val="0"/>
              <c:showPercent val="0"/>
              <c:showBubbleSize val="0"/>
            </c:dLbl>
            <c:dLbl>
              <c:idx val="29"/>
              <c:layout>
                <c:manualLayout>
                  <c:x val="-0.11306035761837696"/>
                  <c:y val="1.7676767676767676E-2"/>
                </c:manualLayout>
              </c:layout>
              <c:tx>
                <c:rich>
                  <a:bodyPr/>
                  <a:lstStyle/>
                  <a:p>
                    <a:r>
                      <a:rPr lang="en-US" sz="1100">
                        <a:solidFill>
                          <a:srgbClr val="000000"/>
                        </a:solidFill>
                      </a:rPr>
                      <a:t>New Zealand</a:t>
                    </a:r>
                    <a:endParaRPr lang="en-US"/>
                  </a:p>
                </c:rich>
              </c:tx>
              <c:dLblPos val="r"/>
              <c:showLegendKey val="0"/>
              <c:showVal val="1"/>
              <c:showCatName val="0"/>
              <c:showSerName val="0"/>
              <c:showPercent val="0"/>
              <c:showBubbleSize val="0"/>
            </c:dLbl>
            <c:dLbl>
              <c:idx val="30"/>
              <c:layout>
                <c:manualLayout>
                  <c:x val="-2.7607222696881963E-2"/>
                  <c:y val="-1.6885965787019917E-2"/>
                </c:manualLayout>
              </c:layout>
              <c:tx>
                <c:rich>
                  <a:bodyPr/>
                  <a:lstStyle/>
                  <a:p>
                    <a:r>
                      <a:rPr lang="en-US" sz="1100">
                        <a:solidFill>
                          <a:srgbClr val="000000"/>
                        </a:solidFill>
                      </a:rPr>
                      <a:t>Slovenia</a:t>
                    </a:r>
                    <a:endParaRPr lang="en-US"/>
                  </a:p>
                </c:rich>
              </c:tx>
              <c:dLblPos val="r"/>
              <c:showLegendKey val="0"/>
              <c:showVal val="1"/>
              <c:showCatName val="0"/>
              <c:showSerName val="0"/>
              <c:showPercent val="0"/>
              <c:showBubbleSize val="0"/>
            </c:dLbl>
            <c:dLbl>
              <c:idx val="31"/>
              <c:dLblPos val="l"/>
              <c:showLegendKey val="0"/>
              <c:showVal val="1"/>
              <c:showCatName val="0"/>
              <c:showSerName val="0"/>
              <c:showPercent val="0"/>
              <c:showBubbleSize val="0"/>
            </c:dLbl>
            <c:txPr>
              <a:bodyPr/>
              <a:lstStyle/>
              <a:p>
                <a:pPr>
                  <a:defRPr sz="1100">
                    <a:solidFill>
                      <a:srgbClr val="000000"/>
                    </a:solidFill>
                  </a:defRPr>
                </a:pPr>
                <a:endParaRPr lang="en-US"/>
              </a:p>
            </c:txPr>
            <c:showLegendKey val="0"/>
            <c:showVal val="1"/>
            <c:showCatName val="0"/>
            <c:showSerName val="0"/>
            <c:showPercent val="0"/>
            <c:showBubbleSize val="0"/>
            <c:showLeaderLines val="0"/>
          </c:dLbls>
          <c:trendline>
            <c:spPr>
              <a:ln>
                <a:solidFill>
                  <a:srgbClr val="000000"/>
                </a:solidFill>
              </a:ln>
            </c:spPr>
            <c:trendlineType val="linear"/>
            <c:dispRSqr val="1"/>
            <c:dispEq val="0"/>
            <c:trendlineLbl>
              <c:layout>
                <c:manualLayout>
                  <c:x val="-5.9285532199684248E-4"/>
                  <c:y val="6.3741196836986985E-3"/>
                </c:manualLayout>
              </c:layout>
              <c:numFmt formatCode="General" sourceLinked="0"/>
            </c:trendlineLbl>
          </c:trendline>
          <c:xVal>
            <c:numRef>
              <c:f>'C_B1.5 - PS'!$F$73:$F$103</c:f>
              <c:numCache>
                <c:formatCode>General</c:formatCode>
                <c:ptCount val="31"/>
                <c:pt idx="0">
                  <c:v>-4.1395455244238519</c:v>
                </c:pt>
                <c:pt idx="1">
                  <c:v>-20.979387060539409</c:v>
                </c:pt>
                <c:pt idx="2">
                  <c:v>11.435760037574198</c:v>
                </c:pt>
                <c:pt idx="3">
                  <c:v>12.288408036581288</c:v>
                </c:pt>
                <c:pt idx="4">
                  <c:v>-2.439866485771887</c:v>
                </c:pt>
                <c:pt idx="5">
                  <c:v>20.831440131130648</c:v>
                </c:pt>
                <c:pt idx="6">
                  <c:v>1.5751988835184534</c:v>
                </c:pt>
                <c:pt idx="7">
                  <c:v>10.241927994032892</c:v>
                </c:pt>
                <c:pt idx="8">
                  <c:v>18.73128733299248</c:v>
                </c:pt>
                <c:pt idx="9">
                  <c:v>20.861988898684288</c:v>
                </c:pt>
                <c:pt idx="10">
                  <c:v>6.7757507477257803</c:v>
                </c:pt>
                <c:pt idx="11">
                  <c:v>15.253373064996282</c:v>
                </c:pt>
                <c:pt idx="12">
                  <c:v>-13.838058831636914</c:v>
                </c:pt>
                <c:pt idx="13">
                  <c:v>7.9783442033189971</c:v>
                </c:pt>
                <c:pt idx="14">
                  <c:v>6.4518064761531946</c:v>
                </c:pt>
                <c:pt idx="15">
                  <c:v>17.669585374432444</c:v>
                </c:pt>
                <c:pt idx="16">
                  <c:v>3.6195902644791289</c:v>
                </c:pt>
                <c:pt idx="17">
                  <c:v>17.435713769533706</c:v>
                </c:pt>
                <c:pt idx="18">
                  <c:v>39.629277745485865</c:v>
                </c:pt>
                <c:pt idx="19">
                  <c:v>16.220083059111261</c:v>
                </c:pt>
                <c:pt idx="20">
                  <c:v>-3.1467970415840796</c:v>
                </c:pt>
                <c:pt idx="21">
                  <c:v>25.202497429707194</c:v>
                </c:pt>
                <c:pt idx="22">
                  <c:v>20.559956286786644</c:v>
                </c:pt>
                <c:pt idx="23">
                  <c:v>10.74376177096326</c:v>
                </c:pt>
                <c:pt idx="24">
                  <c:v>16.545193232029703</c:v>
                </c:pt>
                <c:pt idx="25">
                  <c:v>-3.606941030416067</c:v>
                </c:pt>
                <c:pt idx="26">
                  <c:v>61.16127127140274</c:v>
                </c:pt>
                <c:pt idx="27">
                  <c:v>-16.455233381175859</c:v>
                </c:pt>
                <c:pt idx="28">
                  <c:v>-8.6401193566880323</c:v>
                </c:pt>
                <c:pt idx="29">
                  <c:v>10.969743755748524</c:v>
                </c:pt>
                <c:pt idx="30">
                  <c:v>-5.0732426382779749E-2</c:v>
                </c:pt>
              </c:numCache>
            </c:numRef>
          </c:xVal>
          <c:yVal>
            <c:numRef>
              <c:f>'C_B1.5 - PS'!$G$73:$G$103</c:f>
              <c:numCache>
                <c:formatCode>#,##0.00</c:formatCode>
                <c:ptCount val="31"/>
                <c:pt idx="0">
                  <c:v>26021.293569292298</c:v>
                </c:pt>
                <c:pt idx="1">
                  <c:v>22881.695846227001</c:v>
                </c:pt>
                <c:pt idx="2">
                  <c:v>21253.836951162601</c:v>
                </c:pt>
                <c:pt idx="3">
                  <c:v>20818.2717705461</c:v>
                </c:pt>
                <c:pt idx="4">
                  <c:v>18840.1641658728</c:v>
                </c:pt>
                <c:pt idx="5">
                  <c:v>18001.649331696699</c:v>
                </c:pt>
                <c:pt idx="6">
                  <c:v>17549.391614406399</c:v>
                </c:pt>
                <c:pt idx="7">
                  <c:v>16722.832411131101</c:v>
                </c:pt>
                <c:pt idx="8">
                  <c:v>16445.977817494899</c:v>
                </c:pt>
                <c:pt idx="9">
                  <c:v>16095.1071010257</c:v>
                </c:pt>
                <c:pt idx="10">
                  <c:v>15420.355071145201</c:v>
                </c:pt>
                <c:pt idx="11">
                  <c:v>15374.7541265826</c:v>
                </c:pt>
                <c:pt idx="12">
                  <c:v>14894.8963096031</c:v>
                </c:pt>
                <c:pt idx="13">
                  <c:v>13172.868773340037</c:v>
                </c:pt>
                <c:pt idx="14">
                  <c:v>11553.7127955876</c:v>
                </c:pt>
                <c:pt idx="15">
                  <c:v>14222.916504524799</c:v>
                </c:pt>
                <c:pt idx="16">
                  <c:v>10901.9498052749</c:v>
                </c:pt>
                <c:pt idx="17">
                  <c:v>9990.0460057921991</c:v>
                </c:pt>
                <c:pt idx="18">
                  <c:v>9926.5141547466592</c:v>
                </c:pt>
                <c:pt idx="19">
                  <c:v>9658.8765156956288</c:v>
                </c:pt>
                <c:pt idx="20">
                  <c:v>9639.8366469988396</c:v>
                </c:pt>
                <c:pt idx="21">
                  <c:v>9391.8958887818408</c:v>
                </c:pt>
                <c:pt idx="22">
                  <c:v>9209.7162490303708</c:v>
                </c:pt>
                <c:pt idx="23">
                  <c:v>8332.8056515335393</c:v>
                </c:pt>
                <c:pt idx="24">
                  <c:v>8177.3487562361697</c:v>
                </c:pt>
                <c:pt idx="25">
                  <c:v>7889.0577553501398</c:v>
                </c:pt>
                <c:pt idx="26">
                  <c:v>7867.9391276752503</c:v>
                </c:pt>
                <c:pt idx="27">
                  <c:v>8612.1079283641102</c:v>
                </c:pt>
                <c:pt idx="28">
                  <c:v>7424.2413385333002</c:v>
                </c:pt>
                <c:pt idx="29">
                  <c:v>10413.472799396601</c:v>
                </c:pt>
                <c:pt idx="30">
                  <c:v>16267.304674126801</c:v>
                </c:pt>
              </c:numCache>
            </c:numRef>
          </c:yVal>
          <c:smooth val="0"/>
        </c:ser>
        <c:dLbls>
          <c:showLegendKey val="0"/>
          <c:showVal val="1"/>
          <c:showCatName val="0"/>
          <c:showSerName val="0"/>
          <c:showPercent val="0"/>
          <c:showBubbleSize val="0"/>
        </c:dLbls>
        <c:axId val="253459840"/>
        <c:axId val="267037696"/>
      </c:scatterChart>
      <c:valAx>
        <c:axId val="253459840"/>
        <c:scaling>
          <c:orientation val="minMax"/>
          <c:max val="70"/>
          <c:min val="-30"/>
        </c:scaling>
        <c:delete val="0"/>
        <c:axPos val="b"/>
        <c:title>
          <c:tx>
            <c:rich>
              <a:bodyPr/>
              <a:lstStyle/>
              <a:p>
                <a:pPr>
                  <a:defRPr sz="1100"/>
                </a:pPr>
                <a:r>
                  <a:rPr lang="en-GB" sz="1100"/>
                  <a:t>Change in expenditure per  student between 2005 and 2011 (%)</a:t>
                </a:r>
              </a:p>
            </c:rich>
          </c:tx>
          <c:layout>
            <c:manualLayout>
              <c:xMode val="edge"/>
              <c:yMode val="edge"/>
              <c:x val="0.45797520793456509"/>
              <c:y val="0.87753042233357192"/>
            </c:manualLayout>
          </c:layout>
          <c:overlay val="0"/>
        </c:title>
        <c:numFmt formatCode="General" sourceLinked="1"/>
        <c:majorTickMark val="none"/>
        <c:minorTickMark val="none"/>
        <c:tickLblPos val="low"/>
        <c:spPr>
          <a:ln w="28575">
            <a:solidFill>
              <a:srgbClr val="000000"/>
            </a:solidFill>
          </a:ln>
        </c:spPr>
        <c:txPr>
          <a:bodyPr/>
          <a:lstStyle/>
          <a:p>
            <a:pPr>
              <a:defRPr sz="1200"/>
            </a:pPr>
            <a:endParaRPr lang="en-US"/>
          </a:p>
        </c:txPr>
        <c:crossAx val="267037696"/>
        <c:crossesAt val="13958"/>
        <c:crossBetween val="midCat"/>
        <c:majorUnit val="10"/>
      </c:valAx>
      <c:valAx>
        <c:axId val="267037696"/>
        <c:scaling>
          <c:orientation val="minMax"/>
          <c:max val="27000"/>
          <c:min val="5000"/>
        </c:scaling>
        <c:delete val="0"/>
        <c:axPos val="l"/>
        <c:majorGridlines>
          <c:spPr>
            <a:ln>
              <a:solidFill>
                <a:sysClr val="window" lastClr="FFFFFF">
                  <a:lumMod val="65000"/>
                </a:sysClr>
              </a:solidFill>
            </a:ln>
          </c:spPr>
        </c:majorGridlines>
        <c:title>
          <c:tx>
            <c:rich>
              <a:bodyPr rot="0" vert="horz"/>
              <a:lstStyle/>
              <a:p>
                <a:pPr algn="l">
                  <a:defRPr sz="1100"/>
                </a:pPr>
                <a:r>
                  <a:rPr lang="en-GB" sz="1100" dirty="0"/>
                  <a:t>Annual expenditure per student  (2011, USD)</a:t>
                </a:r>
              </a:p>
            </c:rich>
          </c:tx>
          <c:layout>
            <c:manualLayout>
              <c:xMode val="edge"/>
              <c:yMode val="edge"/>
              <c:x val="2.6409406553693379E-2"/>
              <c:y val="2.8553249025689971E-4"/>
            </c:manualLayout>
          </c:layout>
          <c:overlay val="0"/>
        </c:title>
        <c:numFmt formatCode="#\ ##0" sourceLinked="0"/>
        <c:majorTickMark val="none"/>
        <c:minorTickMark val="none"/>
        <c:tickLblPos val="low"/>
        <c:spPr>
          <a:ln w="28575">
            <a:solidFill>
              <a:srgbClr val="000000"/>
            </a:solidFill>
          </a:ln>
        </c:spPr>
        <c:txPr>
          <a:bodyPr/>
          <a:lstStyle/>
          <a:p>
            <a:pPr>
              <a:defRPr sz="1200"/>
            </a:pPr>
            <a:endParaRPr lang="en-US"/>
          </a:p>
        </c:txPr>
        <c:crossAx val="253459840"/>
        <c:crossesAt val="10.5"/>
        <c:crossBetween val="midCat"/>
        <c:majorUnit val="1000"/>
      </c:valAx>
      <c:spPr>
        <a:noFill/>
        <a:ln>
          <a:solidFill>
            <a:srgbClr val="000000"/>
          </a:solidFill>
        </a:ln>
        <a:extLst>
          <a:ext uri="{909E8E84-426E-40DD-AFC4-6F175D3DCCD1}">
            <a14:hiddenFill xmlns:a14="http://schemas.microsoft.com/office/drawing/2010/main">
              <a:solidFill>
                <a:sysClr val="window" lastClr="FFFFFF"/>
              </a:solidFill>
            </a14:hiddenFill>
          </a:ext>
        </a:extLst>
      </c:spPr>
    </c:plotArea>
    <c:plotVisOnly val="1"/>
    <c:dispBlanksAs val="gap"/>
    <c:showDLblsOverMax val="0"/>
  </c:chart>
  <c:txPr>
    <a:bodyPr/>
    <a:lstStyle/>
    <a:p>
      <a:pPr>
        <a:defRPr>
          <a:solidFill>
            <a:srgbClr val="000000"/>
          </a:solidFill>
        </a:defRPr>
      </a:pPr>
      <a:endParaRPr lang="en-US"/>
    </a:p>
  </c:txPr>
  <c:externalData r:id="rId2">
    <c:autoUpdate val="0"/>
  </c:externalData>
  <c:userShapes r:id="rId3"/>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4.421980003591254E-2"/>
          <c:y val="0.17793429205232159"/>
          <c:w val="0.93201373845736524"/>
          <c:h val="0.51140862847089419"/>
        </c:manualLayout>
      </c:layout>
      <c:barChart>
        <c:barDir val="col"/>
        <c:grouping val="stacked"/>
        <c:varyColors val="0"/>
        <c:ser>
          <c:idx val="4"/>
          <c:order val="0"/>
          <c:tx>
            <c:strRef>
              <c:f>'C_B3.3 - T'!$B$35</c:f>
              <c:strCache>
                <c:ptCount val="1"/>
                <c:pt idx="0">
                  <c:v>2011</c:v>
                </c:pt>
              </c:strCache>
            </c:strRef>
          </c:tx>
          <c:spPr>
            <a:solidFill>
              <a:srgbClr val="8064A2">
                <a:lumMod val="20000"/>
                <a:lumOff val="80000"/>
              </a:srgbClr>
            </a:solidFill>
            <a:ln w="12700">
              <a:solidFill>
                <a:srgbClr val="000000"/>
              </a:solidFill>
              <a:prstDash val="solid"/>
            </a:ln>
          </c:spPr>
          <c:invertIfNegative val="0"/>
          <c:cat>
            <c:strRef>
              <c:f>'C_B3.3 - T'!$A$36:$A$66</c:f>
              <c:strCache>
                <c:ptCount val="31"/>
                <c:pt idx="0">
                  <c:v>Chile</c:v>
                </c:pt>
                <c:pt idx="1">
                  <c:v>Korea</c:v>
                </c:pt>
                <c:pt idx="2">
                  <c:v>United Kingdom</c:v>
                </c:pt>
                <c:pt idx="3">
                  <c:v>Japan</c:v>
                </c:pt>
                <c:pt idx="4">
                  <c:v>United States</c:v>
                </c:pt>
                <c:pt idx="5">
                  <c:v>Australia</c:v>
                </c:pt>
                <c:pt idx="6">
                  <c:v>Israel</c:v>
                </c:pt>
                <c:pt idx="7">
                  <c:v>Canada</c:v>
                </c:pt>
                <c:pt idx="8">
                  <c:v>Russian Federation</c:v>
                </c:pt>
                <c:pt idx="9">
                  <c:v>Italy</c:v>
                </c:pt>
                <c:pt idx="10">
                  <c:v>Mexico</c:v>
                </c:pt>
                <c:pt idx="11">
                  <c:v>Portugal</c:v>
                </c:pt>
                <c:pt idx="12">
                  <c:v>OECD average</c:v>
                </c:pt>
                <c:pt idx="13">
                  <c:v>Netherlands</c:v>
                </c:pt>
                <c:pt idx="14">
                  <c:v>Poland</c:v>
                </c:pt>
                <c:pt idx="15">
                  <c:v>Slovak Republic</c:v>
                </c:pt>
                <c:pt idx="16">
                  <c:v>Spain</c:v>
                </c:pt>
                <c:pt idx="17">
                  <c:v>EU21 average</c:v>
                </c:pt>
                <c:pt idx="18">
                  <c:v>Estonia</c:v>
                </c:pt>
                <c:pt idx="19">
                  <c:v>Ireland</c:v>
                </c:pt>
                <c:pt idx="20">
                  <c:v>France</c:v>
                </c:pt>
                <c:pt idx="21">
                  <c:v>Czech Republic</c:v>
                </c:pt>
                <c:pt idx="22">
                  <c:v>Germany</c:v>
                </c:pt>
                <c:pt idx="23">
                  <c:v>Slovenia</c:v>
                </c:pt>
                <c:pt idx="24">
                  <c:v>Austria</c:v>
                </c:pt>
                <c:pt idx="25">
                  <c:v>Sweden</c:v>
                </c:pt>
                <c:pt idx="26">
                  <c:v>Belgium</c:v>
                </c:pt>
                <c:pt idx="27">
                  <c:v>Iceland</c:v>
                </c:pt>
                <c:pt idx="28">
                  <c:v>Denmark</c:v>
                </c:pt>
                <c:pt idx="29">
                  <c:v>Finland</c:v>
                </c:pt>
                <c:pt idx="30">
                  <c:v>Norway</c:v>
                </c:pt>
              </c:strCache>
            </c:strRef>
          </c:cat>
          <c:val>
            <c:numRef>
              <c:f>'C_B3.3 - T'!$B$36:$B$66</c:f>
              <c:numCache>
                <c:formatCode>#,##0.00</c:formatCode>
                <c:ptCount val="31"/>
                <c:pt idx="0">
                  <c:v>75.807440713120201</c:v>
                </c:pt>
                <c:pt idx="1">
                  <c:v>72.975883539190704</c:v>
                </c:pt>
                <c:pt idx="2">
                  <c:v>69.849397863901601</c:v>
                </c:pt>
                <c:pt idx="3">
                  <c:v>65.531153825644992</c:v>
                </c:pt>
                <c:pt idx="4">
                  <c:v>65.19518444820261</c:v>
                </c:pt>
                <c:pt idx="5">
                  <c:v>54.373437649182399</c:v>
                </c:pt>
                <c:pt idx="6">
                  <c:v>51.002489844057102</c:v>
                </c:pt>
                <c:pt idx="7">
                  <c:v>42.6299044729165</c:v>
                </c:pt>
                <c:pt idx="8">
                  <c:v>37.289355717531201</c:v>
                </c:pt>
                <c:pt idx="9">
                  <c:v>33.523390219438696</c:v>
                </c:pt>
                <c:pt idx="10">
                  <c:v>32.937377947585901</c:v>
                </c:pt>
                <c:pt idx="11">
                  <c:v>31.4418161869051</c:v>
                </c:pt>
                <c:pt idx="12">
                  <c:v>30.831787096351619</c:v>
                </c:pt>
                <c:pt idx="13">
                  <c:v>29.211663510547098</c:v>
                </c:pt>
                <c:pt idx="14">
                  <c:v>24.485177565312995</c:v>
                </c:pt>
                <c:pt idx="15">
                  <c:v>23.103248827872505</c:v>
                </c:pt>
                <c:pt idx="16">
                  <c:v>22.531263923881298</c:v>
                </c:pt>
                <c:pt idx="17" formatCode="General">
                  <c:v>21.3705198789702</c:v>
                </c:pt>
                <c:pt idx="18">
                  <c:v>19.635673550520096</c:v>
                </c:pt>
                <c:pt idx="19">
                  <c:v>19.524394219419705</c:v>
                </c:pt>
                <c:pt idx="20">
                  <c:v>19.157011382654801</c:v>
                </c:pt>
                <c:pt idx="21">
                  <c:v>18.938048609712993</c:v>
                </c:pt>
                <c:pt idx="22">
                  <c:v>15.348444160262801</c:v>
                </c:pt>
                <c:pt idx="23">
                  <c:v>14.811001470557898</c:v>
                </c:pt>
                <c:pt idx="24">
                  <c:v>13.109702581277602</c:v>
                </c:pt>
                <c:pt idx="25">
                  <c:v>10.478458428894598</c:v>
                </c:pt>
                <c:pt idx="26">
                  <c:v>9.9474466176966985</c:v>
                </c:pt>
                <c:pt idx="27">
                  <c:v>9.4034471882217048</c:v>
                </c:pt>
                <c:pt idx="28">
                  <c:v>5.456036566155106</c:v>
                </c:pt>
                <c:pt idx="29">
                  <c:v>4.1171821364519019</c:v>
                </c:pt>
                <c:pt idx="30">
                  <c:v>4.1039199908035044</c:v>
                </c:pt>
              </c:numCache>
            </c:numRef>
          </c:val>
        </c:ser>
        <c:dLbls>
          <c:showLegendKey val="0"/>
          <c:showVal val="0"/>
          <c:showCatName val="0"/>
          <c:showSerName val="0"/>
          <c:showPercent val="0"/>
          <c:showBubbleSize val="0"/>
        </c:dLbls>
        <c:gapWidth val="150"/>
        <c:overlap val="100"/>
        <c:axId val="268311936"/>
        <c:axId val="268363648"/>
      </c:barChart>
      <c:lineChart>
        <c:grouping val="standard"/>
        <c:varyColors val="0"/>
        <c:ser>
          <c:idx val="1"/>
          <c:order val="1"/>
          <c:tx>
            <c:strRef>
              <c:f>'C_B3.3 - T'!$C$35</c:f>
              <c:strCache>
                <c:ptCount val="1"/>
                <c:pt idx="0">
                  <c:v>2008</c:v>
                </c:pt>
              </c:strCache>
            </c:strRef>
          </c:tx>
          <c:spPr>
            <a:ln w="28575">
              <a:noFill/>
            </a:ln>
          </c:spPr>
          <c:marker>
            <c:symbol val="triangle"/>
            <c:size val="7"/>
            <c:spPr>
              <a:solidFill>
                <a:srgbClr val="8064A2">
                  <a:lumMod val="50000"/>
                </a:srgbClr>
              </a:solidFill>
              <a:ln>
                <a:solidFill>
                  <a:schemeClr val="tx1"/>
                </a:solidFill>
              </a:ln>
            </c:spPr>
          </c:marker>
          <c:cat>
            <c:strRef>
              <c:f>'C_B3.3 - T'!$A$36:$A$66</c:f>
              <c:strCache>
                <c:ptCount val="31"/>
                <c:pt idx="0">
                  <c:v>Chile</c:v>
                </c:pt>
                <c:pt idx="1">
                  <c:v>Korea</c:v>
                </c:pt>
                <c:pt idx="2">
                  <c:v>United Kingdom</c:v>
                </c:pt>
                <c:pt idx="3">
                  <c:v>Japan</c:v>
                </c:pt>
                <c:pt idx="4">
                  <c:v>United States</c:v>
                </c:pt>
                <c:pt idx="5">
                  <c:v>Australia</c:v>
                </c:pt>
                <c:pt idx="6">
                  <c:v>Israel</c:v>
                </c:pt>
                <c:pt idx="7">
                  <c:v>Canada</c:v>
                </c:pt>
                <c:pt idx="8">
                  <c:v>Russian Federation</c:v>
                </c:pt>
                <c:pt idx="9">
                  <c:v>Italy</c:v>
                </c:pt>
                <c:pt idx="10">
                  <c:v>Mexico</c:v>
                </c:pt>
                <c:pt idx="11">
                  <c:v>Portugal</c:v>
                </c:pt>
                <c:pt idx="12">
                  <c:v>OECD average</c:v>
                </c:pt>
                <c:pt idx="13">
                  <c:v>Netherlands</c:v>
                </c:pt>
                <c:pt idx="14">
                  <c:v>Poland</c:v>
                </c:pt>
                <c:pt idx="15">
                  <c:v>Slovak Republic</c:v>
                </c:pt>
                <c:pt idx="16">
                  <c:v>Spain</c:v>
                </c:pt>
                <c:pt idx="17">
                  <c:v>EU21 average</c:v>
                </c:pt>
                <c:pt idx="18">
                  <c:v>Estonia</c:v>
                </c:pt>
                <c:pt idx="19">
                  <c:v>Ireland</c:v>
                </c:pt>
                <c:pt idx="20">
                  <c:v>France</c:v>
                </c:pt>
                <c:pt idx="21">
                  <c:v>Czech Republic</c:v>
                </c:pt>
                <c:pt idx="22">
                  <c:v>Germany</c:v>
                </c:pt>
                <c:pt idx="23">
                  <c:v>Slovenia</c:v>
                </c:pt>
                <c:pt idx="24">
                  <c:v>Austria</c:v>
                </c:pt>
                <c:pt idx="25">
                  <c:v>Sweden</c:v>
                </c:pt>
                <c:pt idx="26">
                  <c:v>Belgium</c:v>
                </c:pt>
                <c:pt idx="27">
                  <c:v>Iceland</c:v>
                </c:pt>
                <c:pt idx="28">
                  <c:v>Denmark</c:v>
                </c:pt>
                <c:pt idx="29">
                  <c:v>Finland</c:v>
                </c:pt>
                <c:pt idx="30">
                  <c:v>Norway</c:v>
                </c:pt>
              </c:strCache>
            </c:strRef>
          </c:cat>
          <c:val>
            <c:numRef>
              <c:f>'C_B3.3 - T'!$C$36:$C$66</c:f>
              <c:numCache>
                <c:formatCode>#,##0.00</c:formatCode>
                <c:ptCount val="31"/>
                <c:pt idx="0">
                  <c:v>85.363543733553627</c:v>
                </c:pt>
                <c:pt idx="1">
                  <c:v>77.701934674186646</c:v>
                </c:pt>
                <c:pt idx="2">
                  <c:v>54.308475426379566</c:v>
                </c:pt>
                <c:pt idx="3">
                  <c:v>66.706324455473478</c:v>
                </c:pt>
                <c:pt idx="4">
                  <c:v>60.882448016941986</c:v>
                </c:pt>
                <c:pt idx="5">
                  <c:v>55.055638590679415</c:v>
                </c:pt>
                <c:pt idx="6">
                  <c:v>48.680203045685282</c:v>
                </c:pt>
                <c:pt idx="7">
                  <c:v>41.273481988793314</c:v>
                </c:pt>
                <c:pt idx="8">
                  <c:v>35.717913885852056</c:v>
                </c:pt>
                <c:pt idx="9">
                  <c:v>29.348588062779697</c:v>
                </c:pt>
                <c:pt idx="10">
                  <c:v>29.865557784998884</c:v>
                </c:pt>
                <c:pt idx="11">
                  <c:v>37.919126929848893</c:v>
                </c:pt>
                <c:pt idx="12">
                  <c:v>30.648397340730241</c:v>
                </c:pt>
                <c:pt idx="13">
                  <c:v>28.546280404488385</c:v>
                </c:pt>
                <c:pt idx="14">
                  <c:v>30.354350228493573</c:v>
                </c:pt>
                <c:pt idx="15">
                  <c:v>26.938898528909604</c:v>
                </c:pt>
                <c:pt idx="16">
                  <c:v>21.135604834814529</c:v>
                </c:pt>
                <c:pt idx="17" formatCode="General">
                  <c:v>21.262017620009999</c:v>
                </c:pt>
                <c:pt idx="18">
                  <c:v>21.173385775155694</c:v>
                </c:pt>
                <c:pt idx="19">
                  <c:v>17.449077021005721</c:v>
                </c:pt>
                <c:pt idx="20">
                  <c:v>18.331907550798078</c:v>
                </c:pt>
                <c:pt idx="21">
                  <c:v>20.884130724311035</c:v>
                </c:pt>
                <c:pt idx="22">
                  <c:v>14.599382139719964</c:v>
                </c:pt>
                <c:pt idx="23">
                  <c:v>16.195165105786117</c:v>
                </c:pt>
                <c:pt idx="24">
                  <c:v>15.340911343701393</c:v>
                </c:pt>
                <c:pt idx="25">
                  <c:v>10.939713199906933</c:v>
                </c:pt>
                <c:pt idx="26">
                  <c:v>10.214692398126999</c:v>
                </c:pt>
                <c:pt idx="27">
                  <c:v>7.8378612856522238</c:v>
                </c:pt>
                <c:pt idx="28">
                  <c:v>4.4651717502028703</c:v>
                </c:pt>
                <c:pt idx="29">
                  <c:v>4.5714557357507317</c:v>
                </c:pt>
                <c:pt idx="30">
                  <c:v>3.1087740185865016</c:v>
                </c:pt>
              </c:numCache>
            </c:numRef>
          </c:val>
          <c:smooth val="0"/>
        </c:ser>
        <c:ser>
          <c:idx val="5"/>
          <c:order val="2"/>
          <c:tx>
            <c:strRef>
              <c:f>'C_B3.3 - T'!$D$35</c:f>
              <c:strCache>
                <c:ptCount val="1"/>
                <c:pt idx="0">
                  <c:v>2000</c:v>
                </c:pt>
              </c:strCache>
            </c:strRef>
          </c:tx>
          <c:spPr>
            <a:ln w="12700">
              <a:noFill/>
              <a:prstDash val="solid"/>
            </a:ln>
          </c:spPr>
          <c:marker>
            <c:symbol val="diamond"/>
            <c:size val="7"/>
            <c:spPr>
              <a:solidFill>
                <a:srgbClr val="FF0000"/>
              </a:solidFill>
              <a:ln>
                <a:solidFill>
                  <a:schemeClr val="tx1"/>
                </a:solidFill>
              </a:ln>
            </c:spPr>
          </c:marker>
          <c:cat>
            <c:strRef>
              <c:f>'C_B3.3 - T'!$A$36:$A$66</c:f>
              <c:strCache>
                <c:ptCount val="31"/>
                <c:pt idx="0">
                  <c:v>Chile</c:v>
                </c:pt>
                <c:pt idx="1">
                  <c:v>Korea</c:v>
                </c:pt>
                <c:pt idx="2">
                  <c:v>United Kingdom</c:v>
                </c:pt>
                <c:pt idx="3">
                  <c:v>Japan</c:v>
                </c:pt>
                <c:pt idx="4">
                  <c:v>United States</c:v>
                </c:pt>
                <c:pt idx="5">
                  <c:v>Australia</c:v>
                </c:pt>
                <c:pt idx="6">
                  <c:v>Israel</c:v>
                </c:pt>
                <c:pt idx="7">
                  <c:v>Canada</c:v>
                </c:pt>
                <c:pt idx="8">
                  <c:v>Russian Federation</c:v>
                </c:pt>
                <c:pt idx="9">
                  <c:v>Italy</c:v>
                </c:pt>
                <c:pt idx="10">
                  <c:v>Mexico</c:v>
                </c:pt>
                <c:pt idx="11">
                  <c:v>Portugal</c:v>
                </c:pt>
                <c:pt idx="12">
                  <c:v>OECD average</c:v>
                </c:pt>
                <c:pt idx="13">
                  <c:v>Netherlands</c:v>
                </c:pt>
                <c:pt idx="14">
                  <c:v>Poland</c:v>
                </c:pt>
                <c:pt idx="15">
                  <c:v>Slovak Republic</c:v>
                </c:pt>
                <c:pt idx="16">
                  <c:v>Spain</c:v>
                </c:pt>
                <c:pt idx="17">
                  <c:v>EU21 average</c:v>
                </c:pt>
                <c:pt idx="18">
                  <c:v>Estonia</c:v>
                </c:pt>
                <c:pt idx="19">
                  <c:v>Ireland</c:v>
                </c:pt>
                <c:pt idx="20">
                  <c:v>France</c:v>
                </c:pt>
                <c:pt idx="21">
                  <c:v>Czech Republic</c:v>
                </c:pt>
                <c:pt idx="22">
                  <c:v>Germany</c:v>
                </c:pt>
                <c:pt idx="23">
                  <c:v>Slovenia</c:v>
                </c:pt>
                <c:pt idx="24">
                  <c:v>Austria</c:v>
                </c:pt>
                <c:pt idx="25">
                  <c:v>Sweden</c:v>
                </c:pt>
                <c:pt idx="26">
                  <c:v>Belgium</c:v>
                </c:pt>
                <c:pt idx="27">
                  <c:v>Iceland</c:v>
                </c:pt>
                <c:pt idx="28">
                  <c:v>Denmark</c:v>
                </c:pt>
                <c:pt idx="29">
                  <c:v>Finland</c:v>
                </c:pt>
                <c:pt idx="30">
                  <c:v>Norway</c:v>
                </c:pt>
              </c:strCache>
            </c:strRef>
          </c:cat>
          <c:val>
            <c:numRef>
              <c:f>'C_B3.3 - T'!$D$36:$D$66</c:f>
              <c:numCache>
                <c:formatCode>#,##0.00</c:formatCode>
                <c:ptCount val="31"/>
                <c:pt idx="0">
                  <c:v>80.528699126442802</c:v>
                </c:pt>
                <c:pt idx="1">
                  <c:v>76.696620683752414</c:v>
                </c:pt>
                <c:pt idx="2">
                  <c:v>32.326135050037479</c:v>
                </c:pt>
                <c:pt idx="3">
                  <c:v>61.528979979019446</c:v>
                </c:pt>
                <c:pt idx="4">
                  <c:v>62.605751141470598</c:v>
                </c:pt>
                <c:pt idx="5">
                  <c:v>50.130228651518991</c:v>
                </c:pt>
                <c:pt idx="6">
                  <c:v>41.49266074012818</c:v>
                </c:pt>
                <c:pt idx="7">
                  <c:v>38.985190290845267</c:v>
                </c:pt>
                <c:pt idx="9">
                  <c:v>22.462743466768657</c:v>
                </c:pt>
                <c:pt idx="10">
                  <c:v>20.601589418454012</c:v>
                </c:pt>
                <c:pt idx="11">
                  <c:v>7.5294834880109391</c:v>
                </c:pt>
                <c:pt idx="12">
                  <c:v>24.709383891798211</c:v>
                </c:pt>
                <c:pt idx="13">
                  <c:v>24.959332532926027</c:v>
                </c:pt>
                <c:pt idx="14">
                  <c:v>33.423837508700132</c:v>
                </c:pt>
                <c:pt idx="15">
                  <c:v>8.7515533794087474</c:v>
                </c:pt>
                <c:pt idx="16">
                  <c:v>25.584965151012284</c:v>
                </c:pt>
                <c:pt idx="17" formatCode="General">
                  <c:v>14.861132573661692</c:v>
                </c:pt>
                <c:pt idx="19">
                  <c:v>20.84586192136895</c:v>
                </c:pt>
                <c:pt idx="20">
                  <c:v>15.6009776994877</c:v>
                </c:pt>
                <c:pt idx="21">
                  <c:v>14.568736820624451</c:v>
                </c:pt>
                <c:pt idx="22">
                  <c:v>11.783418356374483</c:v>
                </c:pt>
                <c:pt idx="24">
                  <c:v>3.7162777000175282</c:v>
                </c:pt>
                <c:pt idx="25">
                  <c:v>8.6933121831005877</c:v>
                </c:pt>
                <c:pt idx="26">
                  <c:v>8.5184786420170724</c:v>
                </c:pt>
                <c:pt idx="27">
                  <c:v>8.2222240368101751</c:v>
                </c:pt>
                <c:pt idx="28">
                  <c:v>2.3862677977873687</c:v>
                </c:pt>
                <c:pt idx="29">
                  <c:v>2.7609357932082048</c:v>
                </c:pt>
                <c:pt idx="30">
                  <c:v>3.6996279410994077</c:v>
                </c:pt>
              </c:numCache>
            </c:numRef>
          </c:val>
          <c:smooth val="0"/>
        </c:ser>
        <c:dLbls>
          <c:showLegendKey val="0"/>
          <c:showVal val="0"/>
          <c:showCatName val="0"/>
          <c:showSerName val="0"/>
          <c:showPercent val="0"/>
          <c:showBubbleSize val="0"/>
        </c:dLbls>
        <c:marker val="1"/>
        <c:smooth val="0"/>
        <c:axId val="268311936"/>
        <c:axId val="268363648"/>
      </c:lineChart>
      <c:catAx>
        <c:axId val="268311936"/>
        <c:scaling>
          <c:orientation val="minMax"/>
        </c:scaling>
        <c:delete val="0"/>
        <c:axPos val="b"/>
        <c:numFmt formatCode="General" sourceLinked="1"/>
        <c:majorTickMark val="out"/>
        <c:minorTickMark val="none"/>
        <c:tickLblPos val="nextTo"/>
        <c:spPr>
          <a:ln w="3175">
            <a:solidFill>
              <a:srgbClr val="000000"/>
            </a:solidFill>
            <a:prstDash val="solid"/>
          </a:ln>
        </c:spPr>
        <c:txPr>
          <a:bodyPr rot="-5400000" vert="horz"/>
          <a:lstStyle/>
          <a:p>
            <a:pPr>
              <a:defRPr sz="1200">
                <a:solidFill>
                  <a:srgbClr val="000000"/>
                </a:solidFill>
                <a:latin typeface="Arial"/>
                <a:ea typeface="Arial"/>
                <a:cs typeface="Arial"/>
              </a:defRPr>
            </a:pPr>
            <a:endParaRPr lang="en-US"/>
          </a:p>
        </c:txPr>
        <c:crossAx val="268363648"/>
        <c:crosses val="autoZero"/>
        <c:auto val="1"/>
        <c:lblAlgn val="ctr"/>
        <c:lblOffset val="100"/>
        <c:tickLblSkip val="1"/>
        <c:tickMarkSkip val="1"/>
        <c:noMultiLvlLbl val="0"/>
      </c:catAx>
      <c:valAx>
        <c:axId val="268363648"/>
        <c:scaling>
          <c:orientation val="minMax"/>
          <c:max val="90"/>
          <c:min val="0"/>
        </c:scaling>
        <c:delete val="0"/>
        <c:axPos val="l"/>
        <c:majorGridlines>
          <c:spPr>
            <a:ln w="3175">
              <a:solidFill>
                <a:srgbClr val="000000">
                  <a:alpha val="25000"/>
                </a:srgbClr>
              </a:solidFill>
              <a:prstDash val="solid"/>
            </a:ln>
          </c:spPr>
        </c:majorGridlines>
        <c:title>
          <c:tx>
            <c:rich>
              <a:bodyPr rot="0" vert="horz"/>
              <a:lstStyle/>
              <a:p>
                <a:pPr algn="ctr">
                  <a:defRPr sz="1100">
                    <a:solidFill>
                      <a:srgbClr val="000000"/>
                    </a:solidFill>
                    <a:latin typeface="Arial"/>
                  </a:defRPr>
                </a:pPr>
                <a:r>
                  <a:rPr lang="en-GB" sz="1100">
                    <a:solidFill>
                      <a:srgbClr val="000000"/>
                    </a:solidFill>
                    <a:latin typeface="Arial"/>
                  </a:rPr>
                  <a:t>%</a:t>
                </a:r>
              </a:p>
            </c:rich>
          </c:tx>
          <c:layout>
            <c:manualLayout>
              <c:xMode val="edge"/>
              <c:yMode val="edge"/>
              <c:x val="1.2821631671041119E-2"/>
              <c:y val="0.12148719537601897"/>
            </c:manualLayout>
          </c:layout>
          <c:overlay val="0"/>
          <c:spPr>
            <a:noFill/>
            <a:ln w="25400">
              <a:noFill/>
            </a:ln>
          </c:spPr>
        </c:title>
        <c:numFmt formatCode="#\ ##0" sourceLinked="0"/>
        <c:majorTickMark val="out"/>
        <c:minorTickMark val="none"/>
        <c:tickLblPos val="nextTo"/>
        <c:spPr>
          <a:ln w="3175">
            <a:solidFill>
              <a:srgbClr val="000000"/>
            </a:solidFill>
            <a:prstDash val="solid"/>
          </a:ln>
        </c:spPr>
        <c:txPr>
          <a:bodyPr rot="0" vert="horz"/>
          <a:lstStyle/>
          <a:p>
            <a:pPr>
              <a:defRPr sz="1100">
                <a:solidFill>
                  <a:srgbClr val="000000"/>
                </a:solidFill>
                <a:latin typeface="Arial"/>
                <a:ea typeface="Arial"/>
                <a:cs typeface="Arial"/>
              </a:defRPr>
            </a:pPr>
            <a:endParaRPr lang="en-US"/>
          </a:p>
        </c:txPr>
        <c:crossAx val="268311936"/>
        <c:crosses val="autoZero"/>
        <c:crossBetween val="between"/>
        <c:majorUnit val="10"/>
      </c:valAx>
      <c:spPr>
        <a:noFill/>
        <a:ln w="12700">
          <a:solidFill>
            <a:srgbClr val="808080"/>
          </a:solidFill>
          <a:prstDash val="solid"/>
        </a:ln>
        <a:extLst>
          <a:ext uri="{909E8E84-426E-40DD-AFC4-6F175D3DCCD1}">
            <a14:hiddenFill xmlns:a14="http://schemas.microsoft.com/office/drawing/2010/main">
              <a:solidFill>
                <a:srgbClr val="C0C0C0"/>
              </a:solidFill>
            </a14:hiddenFill>
          </a:ext>
        </a:extLst>
      </c:spPr>
    </c:plotArea>
    <c:legend>
      <c:legendPos val="t"/>
      <c:legendEntry>
        <c:idx val="0"/>
        <c:txPr>
          <a:bodyPr/>
          <a:lstStyle/>
          <a:p>
            <a:pPr>
              <a:defRPr sz="1200">
                <a:solidFill>
                  <a:srgbClr val="000000"/>
                </a:solidFill>
                <a:latin typeface="Arial"/>
                <a:ea typeface="Arial"/>
                <a:cs typeface="Arial"/>
              </a:defRPr>
            </a:pPr>
            <a:endParaRPr lang="en-US"/>
          </a:p>
        </c:txPr>
      </c:legendEntry>
      <c:legendEntry>
        <c:idx val="1"/>
        <c:txPr>
          <a:bodyPr/>
          <a:lstStyle/>
          <a:p>
            <a:pPr>
              <a:defRPr sz="1200">
                <a:solidFill>
                  <a:srgbClr val="000000"/>
                </a:solidFill>
                <a:latin typeface="Arial"/>
                <a:ea typeface="Arial"/>
                <a:cs typeface="Arial"/>
              </a:defRPr>
            </a:pPr>
            <a:endParaRPr lang="en-US"/>
          </a:p>
        </c:txPr>
      </c:legendEntry>
      <c:legendEntry>
        <c:idx val="2"/>
        <c:txPr>
          <a:bodyPr/>
          <a:lstStyle/>
          <a:p>
            <a:pPr>
              <a:defRPr sz="1200">
                <a:solidFill>
                  <a:srgbClr val="000000"/>
                </a:solidFill>
                <a:latin typeface="Arial"/>
                <a:ea typeface="Arial"/>
                <a:cs typeface="Arial"/>
              </a:defRPr>
            </a:pPr>
            <a:endParaRPr lang="en-US"/>
          </a:p>
        </c:txPr>
      </c:legendEntry>
      <c:layout>
        <c:manualLayout>
          <c:xMode val="edge"/>
          <c:yMode val="edge"/>
          <c:x val="1.1328682598885666E-3"/>
          <c:y val="7.5510048184275466E-2"/>
          <c:w val="0.99886712598425198"/>
          <c:h val="8.8358849987713539E-2"/>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a:solidFill>
                <a:srgbClr val="000000"/>
              </a:solidFill>
            </a:defRPr>
          </a:pPr>
          <a:endParaRPr lang="en-US"/>
        </a:p>
      </c:txPr>
    </c:legend>
    <c:plotVisOnly val="1"/>
    <c:dispBlanksAs val="gap"/>
    <c:showDLblsOverMax val="0"/>
  </c:chart>
  <c:spPr>
    <a:solidFill>
      <a:srgbClr val="FFFFFF">
        <a:alpha val="0"/>
      </a:srgbClr>
    </a:solidFill>
    <a:ln w="9525">
      <a:noFill/>
    </a:ln>
  </c:spPr>
  <c:txPr>
    <a:bodyPr/>
    <a:lstStyle/>
    <a:p>
      <a:pPr>
        <a:defRPr sz="1000" b="0" i="0" u="none" strike="noStrike" baseline="0">
          <a:solidFill>
            <a:srgbClr val="000000"/>
          </a:solidFill>
          <a:latin typeface="+mn-lt"/>
          <a:ea typeface="Arial"/>
          <a:cs typeface="Arial"/>
        </a:defRPr>
      </a:pPr>
      <a:endParaRPr lang="en-US"/>
    </a:p>
  </c:txPr>
  <c:externalData r:id="rId2">
    <c:autoUpdate val="0"/>
  </c:externalData>
  <c:userShapes r:id="rId3"/>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0042216338678197E-2"/>
          <c:y val="0.15061672913638799"/>
          <c:w val="0.93589534932587581"/>
          <c:h val="0.48895949667253119"/>
        </c:manualLayout>
      </c:layout>
      <c:barChart>
        <c:barDir val="col"/>
        <c:grouping val="stacked"/>
        <c:varyColors val="0"/>
        <c:ser>
          <c:idx val="0"/>
          <c:order val="0"/>
          <c:tx>
            <c:strRef>
              <c:f>'C_B3.3 - Ch'!$G$35</c:f>
              <c:strCache>
                <c:ptCount val="1"/>
                <c:pt idx="0">
                  <c:v>Difference 2000-2008</c:v>
                </c:pt>
              </c:strCache>
            </c:strRef>
          </c:tx>
          <c:spPr>
            <a:solidFill>
              <a:srgbClr val="8064A2"/>
            </a:solidFill>
            <a:ln>
              <a:solidFill>
                <a:srgbClr val="000000"/>
              </a:solidFill>
            </a:ln>
          </c:spPr>
          <c:invertIfNegative val="0"/>
          <c:cat>
            <c:strRef>
              <c:f>'C_B3.3 - Ch'!$F$36:$F$66</c:f>
              <c:strCache>
                <c:ptCount val="31"/>
                <c:pt idx="0">
                  <c:v>Chile</c:v>
                </c:pt>
                <c:pt idx="1">
                  <c:v>Korea</c:v>
                </c:pt>
                <c:pt idx="2">
                  <c:v>United Kingdom</c:v>
                </c:pt>
                <c:pt idx="3">
                  <c:v>Japan</c:v>
                </c:pt>
                <c:pt idx="4">
                  <c:v>United States</c:v>
                </c:pt>
                <c:pt idx="5">
                  <c:v>Australia</c:v>
                </c:pt>
                <c:pt idx="6">
                  <c:v>Israel</c:v>
                </c:pt>
                <c:pt idx="7">
                  <c:v>Canada</c:v>
                </c:pt>
                <c:pt idx="8">
                  <c:v>Russian Federation</c:v>
                </c:pt>
                <c:pt idx="9">
                  <c:v>Italy</c:v>
                </c:pt>
                <c:pt idx="10">
                  <c:v>Mexico</c:v>
                </c:pt>
                <c:pt idx="11">
                  <c:v>Portugal</c:v>
                </c:pt>
                <c:pt idx="12">
                  <c:v>OECD average</c:v>
                </c:pt>
                <c:pt idx="13">
                  <c:v>Netherlands</c:v>
                </c:pt>
                <c:pt idx="14">
                  <c:v>Poland</c:v>
                </c:pt>
                <c:pt idx="15">
                  <c:v>Slovak Republic</c:v>
                </c:pt>
                <c:pt idx="16">
                  <c:v>Spain</c:v>
                </c:pt>
                <c:pt idx="17">
                  <c:v>EU21 average</c:v>
                </c:pt>
                <c:pt idx="18">
                  <c:v>Estonia</c:v>
                </c:pt>
                <c:pt idx="19">
                  <c:v>Ireland</c:v>
                </c:pt>
                <c:pt idx="20">
                  <c:v>France</c:v>
                </c:pt>
                <c:pt idx="21">
                  <c:v>Czech Republic</c:v>
                </c:pt>
                <c:pt idx="22">
                  <c:v>Germany</c:v>
                </c:pt>
                <c:pt idx="23">
                  <c:v>Slovenia</c:v>
                </c:pt>
                <c:pt idx="24">
                  <c:v>Austria</c:v>
                </c:pt>
                <c:pt idx="25">
                  <c:v>Sweden</c:v>
                </c:pt>
                <c:pt idx="26">
                  <c:v>Belgium</c:v>
                </c:pt>
                <c:pt idx="27">
                  <c:v>Iceland</c:v>
                </c:pt>
                <c:pt idx="28">
                  <c:v>Denmark</c:v>
                </c:pt>
                <c:pt idx="29">
                  <c:v>Finland</c:v>
                </c:pt>
                <c:pt idx="30">
                  <c:v>Norway</c:v>
                </c:pt>
              </c:strCache>
            </c:strRef>
          </c:cat>
          <c:val>
            <c:numRef>
              <c:f>'C_B3.3 - Ch'!$G$36:$G$66</c:f>
              <c:numCache>
                <c:formatCode>#,##0.00</c:formatCode>
                <c:ptCount val="31"/>
                <c:pt idx="0">
                  <c:v>4.8348446071108242</c:v>
                </c:pt>
                <c:pt idx="1">
                  <c:v>1.0053139904342316</c:v>
                </c:pt>
                <c:pt idx="2">
                  <c:v>21.982340376342087</c:v>
                </c:pt>
                <c:pt idx="3">
                  <c:v>5.1773444764540315</c:v>
                </c:pt>
                <c:pt idx="4">
                  <c:v>-1.7233031245286128</c:v>
                </c:pt>
                <c:pt idx="5">
                  <c:v>4.9254099391604242</c:v>
                </c:pt>
                <c:pt idx="6">
                  <c:v>7.1875423055571019</c:v>
                </c:pt>
                <c:pt idx="7">
                  <c:v>2.288291697948047</c:v>
                </c:pt>
                <c:pt idx="9">
                  <c:v>6.8858445960110402</c:v>
                </c:pt>
                <c:pt idx="10">
                  <c:v>9.2639683665448729</c:v>
                </c:pt>
                <c:pt idx="11">
                  <c:v>30.389643441837954</c:v>
                </c:pt>
                <c:pt idx="12">
                  <c:v>5.9390134489320303</c:v>
                </c:pt>
                <c:pt idx="13">
                  <c:v>3.5869478715623586</c:v>
                </c:pt>
                <c:pt idx="14">
                  <c:v>-3.0694872802065589</c:v>
                </c:pt>
                <c:pt idx="15">
                  <c:v>18.187345149500857</c:v>
                </c:pt>
                <c:pt idx="16">
                  <c:v>-4.4493603161977546</c:v>
                </c:pt>
                <c:pt idx="17" formatCode="General">
                  <c:v>6.4008850463483071</c:v>
                </c:pt>
                <c:pt idx="19">
                  <c:v>-3.3967849003632296</c:v>
                </c:pt>
                <c:pt idx="20">
                  <c:v>2.7309298513103784</c:v>
                </c:pt>
                <c:pt idx="21">
                  <c:v>6.3153939036865836</c:v>
                </c:pt>
                <c:pt idx="22">
                  <c:v>2.8159637833454809</c:v>
                </c:pt>
                <c:pt idx="24">
                  <c:v>11.624633643683865</c:v>
                </c:pt>
                <c:pt idx="25">
                  <c:v>2.2464010168063453</c:v>
                </c:pt>
                <c:pt idx="26">
                  <c:v>1.6962137561099269</c:v>
                </c:pt>
                <c:pt idx="27">
                  <c:v>-0.38436275115795127</c:v>
                </c:pt>
                <c:pt idx="28">
                  <c:v>2.0789039524155015</c:v>
                </c:pt>
                <c:pt idx="29">
                  <c:v>1.8105199425425269</c:v>
                </c:pt>
                <c:pt idx="30">
                  <c:v>-0.59085392251290614</c:v>
                </c:pt>
              </c:numCache>
            </c:numRef>
          </c:val>
        </c:ser>
        <c:ser>
          <c:idx val="4"/>
          <c:order val="1"/>
          <c:tx>
            <c:strRef>
              <c:f>'C_B3.3 - Ch'!$H$35</c:f>
              <c:strCache>
                <c:ptCount val="1"/>
                <c:pt idx="0">
                  <c:v>Difference 2008-2011</c:v>
                </c:pt>
              </c:strCache>
            </c:strRef>
          </c:tx>
          <c:spPr>
            <a:solidFill>
              <a:srgbClr val="8064A2">
                <a:lumMod val="20000"/>
                <a:lumOff val="80000"/>
              </a:srgbClr>
            </a:solidFill>
            <a:ln w="12700">
              <a:solidFill>
                <a:srgbClr val="000000"/>
              </a:solidFill>
              <a:prstDash val="solid"/>
            </a:ln>
          </c:spPr>
          <c:invertIfNegative val="0"/>
          <c:cat>
            <c:strRef>
              <c:f>'C_B3.3 - Ch'!$F$36:$F$66</c:f>
              <c:strCache>
                <c:ptCount val="31"/>
                <c:pt idx="0">
                  <c:v>Chile</c:v>
                </c:pt>
                <c:pt idx="1">
                  <c:v>Korea</c:v>
                </c:pt>
                <c:pt idx="2">
                  <c:v>United Kingdom</c:v>
                </c:pt>
                <c:pt idx="3">
                  <c:v>Japan</c:v>
                </c:pt>
                <c:pt idx="4">
                  <c:v>United States</c:v>
                </c:pt>
                <c:pt idx="5">
                  <c:v>Australia</c:v>
                </c:pt>
                <c:pt idx="6">
                  <c:v>Israel</c:v>
                </c:pt>
                <c:pt idx="7">
                  <c:v>Canada</c:v>
                </c:pt>
                <c:pt idx="8">
                  <c:v>Russian Federation</c:v>
                </c:pt>
                <c:pt idx="9">
                  <c:v>Italy</c:v>
                </c:pt>
                <c:pt idx="10">
                  <c:v>Mexico</c:v>
                </c:pt>
                <c:pt idx="11">
                  <c:v>Portugal</c:v>
                </c:pt>
                <c:pt idx="12">
                  <c:v>OECD average</c:v>
                </c:pt>
                <c:pt idx="13">
                  <c:v>Netherlands</c:v>
                </c:pt>
                <c:pt idx="14">
                  <c:v>Poland</c:v>
                </c:pt>
                <c:pt idx="15">
                  <c:v>Slovak Republic</c:v>
                </c:pt>
                <c:pt idx="16">
                  <c:v>Spain</c:v>
                </c:pt>
                <c:pt idx="17">
                  <c:v>EU21 average</c:v>
                </c:pt>
                <c:pt idx="18">
                  <c:v>Estonia</c:v>
                </c:pt>
                <c:pt idx="19">
                  <c:v>Ireland</c:v>
                </c:pt>
                <c:pt idx="20">
                  <c:v>France</c:v>
                </c:pt>
                <c:pt idx="21">
                  <c:v>Czech Republic</c:v>
                </c:pt>
                <c:pt idx="22">
                  <c:v>Germany</c:v>
                </c:pt>
                <c:pt idx="23">
                  <c:v>Slovenia</c:v>
                </c:pt>
                <c:pt idx="24">
                  <c:v>Austria</c:v>
                </c:pt>
                <c:pt idx="25">
                  <c:v>Sweden</c:v>
                </c:pt>
                <c:pt idx="26">
                  <c:v>Belgium</c:v>
                </c:pt>
                <c:pt idx="27">
                  <c:v>Iceland</c:v>
                </c:pt>
                <c:pt idx="28">
                  <c:v>Denmark</c:v>
                </c:pt>
                <c:pt idx="29">
                  <c:v>Finland</c:v>
                </c:pt>
                <c:pt idx="30">
                  <c:v>Norway</c:v>
                </c:pt>
              </c:strCache>
            </c:strRef>
          </c:cat>
          <c:val>
            <c:numRef>
              <c:f>'C_B3.3 - Ch'!$H$36:$H$66</c:f>
              <c:numCache>
                <c:formatCode>#,##0.00</c:formatCode>
                <c:ptCount val="31"/>
                <c:pt idx="0">
                  <c:v>-9.5561030204334259</c:v>
                </c:pt>
                <c:pt idx="1">
                  <c:v>-4.7260511349959415</c:v>
                </c:pt>
                <c:pt idx="2">
                  <c:v>15.540922437522035</c:v>
                </c:pt>
                <c:pt idx="3">
                  <c:v>-1.1751706298284859</c:v>
                </c:pt>
                <c:pt idx="4">
                  <c:v>4.3127364312606247</c:v>
                </c:pt>
                <c:pt idx="5">
                  <c:v>-0.68220094149701538</c:v>
                </c:pt>
                <c:pt idx="6">
                  <c:v>2.3222867983718203</c:v>
                </c:pt>
                <c:pt idx="7">
                  <c:v>1.3564224841231862</c:v>
                </c:pt>
                <c:pt idx="8">
                  <c:v>1.5714418316791452</c:v>
                </c:pt>
                <c:pt idx="9">
                  <c:v>4.1748021566589983</c:v>
                </c:pt>
                <c:pt idx="10">
                  <c:v>3.0718201625870165</c:v>
                </c:pt>
                <c:pt idx="11">
                  <c:v>-6.4773107429437928</c:v>
                </c:pt>
                <c:pt idx="12">
                  <c:v>0.18338975562137705</c:v>
                </c:pt>
                <c:pt idx="13">
                  <c:v>0.66538310605871231</c:v>
                </c:pt>
                <c:pt idx="14">
                  <c:v>-5.8691726631805778</c:v>
                </c:pt>
                <c:pt idx="15">
                  <c:v>-3.8356497010370987</c:v>
                </c:pt>
                <c:pt idx="16">
                  <c:v>1.3956590890667684</c:v>
                </c:pt>
                <c:pt idx="17" formatCode="General">
                  <c:v>0.10850225896020049</c:v>
                </c:pt>
                <c:pt idx="18">
                  <c:v>-1.5377122246355981</c:v>
                </c:pt>
                <c:pt idx="19">
                  <c:v>2.075317198413984</c:v>
                </c:pt>
                <c:pt idx="20">
                  <c:v>0.82510383185672254</c:v>
                </c:pt>
                <c:pt idx="21">
                  <c:v>-1.9460821145980418</c:v>
                </c:pt>
                <c:pt idx="22">
                  <c:v>0.7490620205428371</c:v>
                </c:pt>
                <c:pt idx="23">
                  <c:v>-1.3841636352282194</c:v>
                </c:pt>
                <c:pt idx="24">
                  <c:v>-2.2312087624237904</c:v>
                </c:pt>
                <c:pt idx="25">
                  <c:v>-0.46125477101233514</c:v>
                </c:pt>
                <c:pt idx="26">
                  <c:v>-0.26724578043030078</c:v>
                </c:pt>
                <c:pt idx="27">
                  <c:v>1.5655859025694809</c:v>
                </c:pt>
                <c:pt idx="28">
                  <c:v>0.99086481595223574</c:v>
                </c:pt>
                <c:pt idx="29">
                  <c:v>-0.45427359929882982</c:v>
                </c:pt>
                <c:pt idx="30">
                  <c:v>0.99514597221700285</c:v>
                </c:pt>
              </c:numCache>
            </c:numRef>
          </c:val>
        </c:ser>
        <c:dLbls>
          <c:showLegendKey val="0"/>
          <c:showVal val="0"/>
          <c:showCatName val="0"/>
          <c:showSerName val="0"/>
          <c:showPercent val="0"/>
          <c:showBubbleSize val="0"/>
        </c:dLbls>
        <c:gapWidth val="150"/>
        <c:overlap val="100"/>
        <c:axId val="253909248"/>
        <c:axId val="253911424"/>
      </c:barChart>
      <c:lineChart>
        <c:grouping val="standard"/>
        <c:varyColors val="0"/>
        <c:ser>
          <c:idx val="1"/>
          <c:order val="2"/>
          <c:tx>
            <c:strRef>
              <c:f>'C_B3.3 - Ch'!$I$35</c:f>
              <c:strCache>
                <c:ptCount val="1"/>
                <c:pt idx="0">
                  <c:v>Difference 2000-2011</c:v>
                </c:pt>
              </c:strCache>
            </c:strRef>
          </c:tx>
          <c:spPr>
            <a:ln>
              <a:noFill/>
            </a:ln>
          </c:spPr>
          <c:marker>
            <c:symbol val="diamond"/>
            <c:size val="7"/>
            <c:spPr>
              <a:solidFill>
                <a:srgbClr val="FF0000"/>
              </a:solidFill>
              <a:ln>
                <a:noFill/>
              </a:ln>
            </c:spPr>
          </c:marker>
          <c:cat>
            <c:strRef>
              <c:f>'C_B3.3 - Ch'!$F$36:$F$66</c:f>
              <c:strCache>
                <c:ptCount val="31"/>
                <c:pt idx="0">
                  <c:v>Chile</c:v>
                </c:pt>
                <c:pt idx="1">
                  <c:v>Korea</c:v>
                </c:pt>
                <c:pt idx="2">
                  <c:v>United Kingdom</c:v>
                </c:pt>
                <c:pt idx="3">
                  <c:v>Japan</c:v>
                </c:pt>
                <c:pt idx="4">
                  <c:v>United States</c:v>
                </c:pt>
                <c:pt idx="5">
                  <c:v>Australia</c:v>
                </c:pt>
                <c:pt idx="6">
                  <c:v>Israel</c:v>
                </c:pt>
                <c:pt idx="7">
                  <c:v>Canada</c:v>
                </c:pt>
                <c:pt idx="8">
                  <c:v>Russian Federation</c:v>
                </c:pt>
                <c:pt idx="9">
                  <c:v>Italy</c:v>
                </c:pt>
                <c:pt idx="10">
                  <c:v>Mexico</c:v>
                </c:pt>
                <c:pt idx="11">
                  <c:v>Portugal</c:v>
                </c:pt>
                <c:pt idx="12">
                  <c:v>OECD average</c:v>
                </c:pt>
                <c:pt idx="13">
                  <c:v>Netherlands</c:v>
                </c:pt>
                <c:pt idx="14">
                  <c:v>Poland</c:v>
                </c:pt>
                <c:pt idx="15">
                  <c:v>Slovak Republic</c:v>
                </c:pt>
                <c:pt idx="16">
                  <c:v>Spain</c:v>
                </c:pt>
                <c:pt idx="17">
                  <c:v>EU21 average</c:v>
                </c:pt>
                <c:pt idx="18">
                  <c:v>Estonia</c:v>
                </c:pt>
                <c:pt idx="19">
                  <c:v>Ireland</c:v>
                </c:pt>
                <c:pt idx="20">
                  <c:v>France</c:v>
                </c:pt>
                <c:pt idx="21">
                  <c:v>Czech Republic</c:v>
                </c:pt>
                <c:pt idx="22">
                  <c:v>Germany</c:v>
                </c:pt>
                <c:pt idx="23">
                  <c:v>Slovenia</c:v>
                </c:pt>
                <c:pt idx="24">
                  <c:v>Austria</c:v>
                </c:pt>
                <c:pt idx="25">
                  <c:v>Sweden</c:v>
                </c:pt>
                <c:pt idx="26">
                  <c:v>Belgium</c:v>
                </c:pt>
                <c:pt idx="27">
                  <c:v>Iceland</c:v>
                </c:pt>
                <c:pt idx="28">
                  <c:v>Denmark</c:v>
                </c:pt>
                <c:pt idx="29">
                  <c:v>Finland</c:v>
                </c:pt>
                <c:pt idx="30">
                  <c:v>Norway</c:v>
                </c:pt>
              </c:strCache>
            </c:strRef>
          </c:cat>
          <c:val>
            <c:numRef>
              <c:f>'C_B3.3 - Ch'!$I$36:$I$66</c:f>
              <c:numCache>
                <c:formatCode>#,##0.00</c:formatCode>
                <c:ptCount val="31"/>
                <c:pt idx="0">
                  <c:v>-4.7212584133226017</c:v>
                </c:pt>
                <c:pt idx="1">
                  <c:v>-3.7207371445617099</c:v>
                </c:pt>
                <c:pt idx="2">
                  <c:v>37.523262813864122</c:v>
                </c:pt>
                <c:pt idx="3">
                  <c:v>4.0021738466255457</c:v>
                </c:pt>
                <c:pt idx="4">
                  <c:v>2.5894333067320119</c:v>
                </c:pt>
                <c:pt idx="5">
                  <c:v>4.2432089976634089</c:v>
                </c:pt>
                <c:pt idx="6">
                  <c:v>9.5098291039289222</c:v>
                </c:pt>
                <c:pt idx="7">
                  <c:v>3.6447141820712332</c:v>
                </c:pt>
                <c:pt idx="9">
                  <c:v>11.060646752670038</c:v>
                </c:pt>
                <c:pt idx="10">
                  <c:v>12.335788529131889</c:v>
                </c:pt>
                <c:pt idx="11">
                  <c:v>23.912332698894161</c:v>
                </c:pt>
                <c:pt idx="12">
                  <c:v>6.1224032045534074</c:v>
                </c:pt>
                <c:pt idx="13">
                  <c:v>4.2523309776210709</c:v>
                </c:pt>
                <c:pt idx="14">
                  <c:v>-8.9386599433871368</c:v>
                </c:pt>
                <c:pt idx="15">
                  <c:v>14.351695448463758</c:v>
                </c:pt>
                <c:pt idx="16">
                  <c:v>-3.0537012271309862</c:v>
                </c:pt>
                <c:pt idx="17" formatCode="General">
                  <c:v>6.5093873053085076</c:v>
                </c:pt>
                <c:pt idx="19">
                  <c:v>-1.3214677019492456</c:v>
                </c:pt>
                <c:pt idx="20">
                  <c:v>3.5560336831671009</c:v>
                </c:pt>
                <c:pt idx="21">
                  <c:v>4.3693117890885418</c:v>
                </c:pt>
                <c:pt idx="22">
                  <c:v>3.565025803888318</c:v>
                </c:pt>
                <c:pt idx="24">
                  <c:v>9.3934248812600742</c:v>
                </c:pt>
                <c:pt idx="25">
                  <c:v>1.7851462457940102</c:v>
                </c:pt>
                <c:pt idx="26">
                  <c:v>1.4289679756796261</c:v>
                </c:pt>
                <c:pt idx="27">
                  <c:v>1.1812231514115297</c:v>
                </c:pt>
                <c:pt idx="28">
                  <c:v>3.0697687683677373</c:v>
                </c:pt>
                <c:pt idx="29">
                  <c:v>1.3562463432436971</c:v>
                </c:pt>
                <c:pt idx="30">
                  <c:v>0.40429204970409671</c:v>
                </c:pt>
              </c:numCache>
            </c:numRef>
          </c:val>
          <c:smooth val="0"/>
        </c:ser>
        <c:dLbls>
          <c:showLegendKey val="0"/>
          <c:showVal val="0"/>
          <c:showCatName val="0"/>
          <c:showSerName val="0"/>
          <c:showPercent val="0"/>
          <c:showBubbleSize val="0"/>
        </c:dLbls>
        <c:marker val="1"/>
        <c:smooth val="0"/>
        <c:axId val="253909248"/>
        <c:axId val="253911424"/>
      </c:lineChart>
      <c:catAx>
        <c:axId val="253909248"/>
        <c:scaling>
          <c:orientation val="minMax"/>
        </c:scaling>
        <c:delete val="0"/>
        <c:axPos val="b"/>
        <c:numFmt formatCode="General" sourceLinked="1"/>
        <c:majorTickMark val="out"/>
        <c:minorTickMark val="none"/>
        <c:tickLblPos val="low"/>
        <c:spPr>
          <a:ln w="3175">
            <a:solidFill>
              <a:srgbClr val="000000"/>
            </a:solidFill>
            <a:prstDash val="solid"/>
          </a:ln>
        </c:spPr>
        <c:txPr>
          <a:bodyPr rot="-5400000" vert="horz"/>
          <a:lstStyle/>
          <a:p>
            <a:pPr>
              <a:defRPr sz="1200">
                <a:solidFill>
                  <a:srgbClr val="000000"/>
                </a:solidFill>
                <a:latin typeface="Arial"/>
                <a:ea typeface="Arial"/>
                <a:cs typeface="Arial"/>
              </a:defRPr>
            </a:pPr>
            <a:endParaRPr lang="en-US"/>
          </a:p>
        </c:txPr>
        <c:crossAx val="253911424"/>
        <c:crossesAt val="0"/>
        <c:auto val="1"/>
        <c:lblAlgn val="ctr"/>
        <c:lblOffset val="100"/>
        <c:tickLblSkip val="1"/>
        <c:tickMarkSkip val="1"/>
        <c:noMultiLvlLbl val="0"/>
      </c:catAx>
      <c:valAx>
        <c:axId val="253911424"/>
        <c:scaling>
          <c:orientation val="minMax"/>
          <c:max val="50"/>
          <c:min val="-10"/>
        </c:scaling>
        <c:delete val="0"/>
        <c:axPos val="l"/>
        <c:majorGridlines>
          <c:spPr>
            <a:ln w="3175">
              <a:solidFill>
                <a:schemeClr val="bg1">
                  <a:lumMod val="65000"/>
                  <a:alpha val="25000"/>
                </a:schemeClr>
              </a:solidFill>
              <a:prstDash val="solid"/>
            </a:ln>
          </c:spPr>
        </c:majorGridlines>
        <c:title>
          <c:tx>
            <c:rich>
              <a:bodyPr rot="0" vert="horz"/>
              <a:lstStyle/>
              <a:p>
                <a:pPr algn="ctr">
                  <a:defRPr sz="1100">
                    <a:solidFill>
                      <a:srgbClr val="000000"/>
                    </a:solidFill>
                    <a:latin typeface="Arial"/>
                  </a:defRPr>
                </a:pPr>
                <a:r>
                  <a:rPr lang="en-GB" sz="1100">
                    <a:solidFill>
                      <a:srgbClr val="000000"/>
                    </a:solidFill>
                    <a:latin typeface="Arial"/>
                  </a:rPr>
                  <a:t>Percentage points</a:t>
                </a:r>
              </a:p>
            </c:rich>
          </c:tx>
          <c:layout>
            <c:manualLayout>
              <c:xMode val="edge"/>
              <c:yMode val="edge"/>
              <c:x val="5.006561679790026E-4"/>
              <c:y val="9.5025625334659219E-2"/>
            </c:manualLayout>
          </c:layout>
          <c:overlay val="0"/>
          <c:spPr>
            <a:noFill/>
            <a:ln w="25400">
              <a:noFill/>
            </a:ln>
          </c:spPr>
        </c:title>
        <c:numFmt formatCode="#\ ##0" sourceLinked="0"/>
        <c:majorTickMark val="out"/>
        <c:minorTickMark val="none"/>
        <c:tickLblPos val="nextTo"/>
        <c:spPr>
          <a:ln w="3175">
            <a:solidFill>
              <a:srgbClr val="000000"/>
            </a:solidFill>
            <a:prstDash val="solid"/>
          </a:ln>
        </c:spPr>
        <c:txPr>
          <a:bodyPr rot="0" vert="horz"/>
          <a:lstStyle/>
          <a:p>
            <a:pPr>
              <a:defRPr sz="1100">
                <a:solidFill>
                  <a:srgbClr val="000000"/>
                </a:solidFill>
                <a:latin typeface="Arial"/>
                <a:ea typeface="Arial"/>
                <a:cs typeface="Arial"/>
              </a:defRPr>
            </a:pPr>
            <a:endParaRPr lang="en-US"/>
          </a:p>
        </c:txPr>
        <c:crossAx val="253909248"/>
        <c:crosses val="autoZero"/>
        <c:crossBetween val="between"/>
        <c:majorUnit val="5"/>
      </c:valAx>
      <c:spPr>
        <a:noFill/>
        <a:ln w="12700">
          <a:solidFill>
            <a:srgbClr val="808080"/>
          </a:solidFill>
          <a:prstDash val="solid"/>
        </a:ln>
        <a:extLst>
          <a:ext uri="{909E8E84-426E-40DD-AFC4-6F175D3DCCD1}">
            <a14:hiddenFill xmlns:a14="http://schemas.microsoft.com/office/drawing/2010/main">
              <a:solidFill>
                <a:srgbClr val="C0C0C0"/>
              </a:solidFill>
            </a14:hiddenFill>
          </a:ext>
        </a:extLst>
      </c:spPr>
    </c:plotArea>
    <c:legend>
      <c:legendPos val="t"/>
      <c:legendEntry>
        <c:idx val="0"/>
        <c:txPr>
          <a:bodyPr/>
          <a:lstStyle/>
          <a:p>
            <a:pPr>
              <a:defRPr sz="1200">
                <a:solidFill>
                  <a:srgbClr val="000000"/>
                </a:solidFill>
                <a:latin typeface="Arial"/>
                <a:ea typeface="Arial"/>
                <a:cs typeface="Arial"/>
              </a:defRPr>
            </a:pPr>
            <a:endParaRPr lang="en-US"/>
          </a:p>
        </c:txPr>
      </c:legendEntry>
      <c:legendEntry>
        <c:idx val="1"/>
        <c:txPr>
          <a:bodyPr/>
          <a:lstStyle/>
          <a:p>
            <a:pPr>
              <a:defRPr sz="1200">
                <a:solidFill>
                  <a:srgbClr val="000000"/>
                </a:solidFill>
                <a:latin typeface="Arial"/>
                <a:ea typeface="Arial"/>
                <a:cs typeface="Arial"/>
              </a:defRPr>
            </a:pPr>
            <a:endParaRPr lang="en-US"/>
          </a:p>
        </c:txPr>
      </c:legendEntry>
      <c:legendEntry>
        <c:idx val="2"/>
        <c:txPr>
          <a:bodyPr/>
          <a:lstStyle/>
          <a:p>
            <a:pPr>
              <a:defRPr sz="1200">
                <a:solidFill>
                  <a:srgbClr val="000000"/>
                </a:solidFill>
                <a:latin typeface="Arial"/>
                <a:ea typeface="Arial"/>
                <a:cs typeface="Arial"/>
              </a:defRPr>
            </a:pPr>
            <a:endParaRPr lang="en-US"/>
          </a:p>
        </c:txPr>
      </c:legendEntry>
      <c:layout>
        <c:manualLayout>
          <c:xMode val="edge"/>
          <c:yMode val="edge"/>
          <c:x val="0"/>
          <c:y val="1.8588916851428746E-3"/>
          <c:w val="0.99848447069116364"/>
          <c:h val="9.5795437941391351E-2"/>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000">
              <a:solidFill>
                <a:srgbClr val="000000"/>
              </a:solidFill>
            </a:defRPr>
          </a:pPr>
          <a:endParaRPr lang="en-US"/>
        </a:p>
      </c:txPr>
    </c:legend>
    <c:plotVisOnly val="1"/>
    <c:dispBlanksAs val="gap"/>
    <c:showDLblsOverMax val="0"/>
  </c:chart>
  <c:spPr>
    <a:solidFill>
      <a:srgbClr val="FFFFFF">
        <a:alpha val="0"/>
      </a:srgbClr>
    </a:solidFill>
    <a:ln w="9525">
      <a:noFill/>
    </a:ln>
  </c:spPr>
  <c:txPr>
    <a:bodyPr/>
    <a:lstStyle/>
    <a:p>
      <a:pPr>
        <a:defRPr sz="800" b="0" i="0" u="none" strike="noStrike" baseline="0">
          <a:solidFill>
            <a:srgbClr val="000000"/>
          </a:solidFill>
          <a:latin typeface="+mn-lt"/>
          <a:ea typeface="Arial"/>
          <a:cs typeface="Arial"/>
        </a:defRPr>
      </a:pPr>
      <a:endParaRPr lang="en-US"/>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5742167437082694E-2"/>
          <c:y val="0.18730660257292958"/>
          <c:w val="0.89368258859784289"/>
          <c:h val="0.50598290598290596"/>
        </c:manualLayout>
      </c:layout>
      <c:scatterChart>
        <c:scatterStyle val="lineMarker"/>
        <c:varyColors val="0"/>
        <c:ser>
          <c:idx val="1"/>
          <c:order val="0"/>
          <c:spPr>
            <a:ln w="28575">
              <a:noFill/>
            </a:ln>
          </c:spPr>
          <c:marker>
            <c:symbol val="circle"/>
            <c:size val="5"/>
            <c:spPr>
              <a:solidFill>
                <a:srgbClr val="FF0000"/>
              </a:solidFill>
              <a:ln>
                <a:solidFill>
                  <a:srgbClr val="000000"/>
                </a:solidFill>
                <a:prstDash val="solid"/>
              </a:ln>
            </c:spPr>
          </c:marker>
          <c:dPt>
            <c:idx val="7"/>
            <c:marker>
              <c:symbol val="none"/>
            </c:marker>
            <c:bubble3D val="0"/>
          </c:dPt>
          <c:dLbls>
            <c:dLbl>
              <c:idx val="0"/>
              <c:layout>
                <c:manualLayout>
                  <c:x val="4.9558616493693003E-2"/>
                  <c:y val="7.7456664948844858E-2"/>
                </c:manualLayout>
              </c:layout>
              <c:tx>
                <c:rich>
                  <a:bodyPr/>
                  <a:lstStyle/>
                  <a:p>
                    <a:r>
                      <a:rPr lang="en-GB" sz="1100">
                        <a:solidFill>
                          <a:srgbClr val="000000"/>
                        </a:solidFill>
                      </a:rPr>
                      <a:t>Australia</a:t>
                    </a:r>
                    <a:endParaRPr lang="en-GB"/>
                  </a:p>
                </c:rich>
              </c:tx>
              <c:dLblPos val="r"/>
              <c:showLegendKey val="0"/>
              <c:showVal val="0"/>
              <c:showCatName val="0"/>
              <c:showSerName val="0"/>
              <c:showPercent val="0"/>
              <c:showBubbleSize val="0"/>
            </c:dLbl>
            <c:dLbl>
              <c:idx val="1"/>
              <c:layout>
                <c:manualLayout>
                  <c:x val="-0.32706568725889129"/>
                  <c:y val="0.32570898500701112"/>
                </c:manualLayout>
              </c:layout>
              <c:tx>
                <c:rich>
                  <a:bodyPr/>
                  <a:lstStyle/>
                  <a:p>
                    <a:r>
                      <a:rPr lang="en-GB" sz="1100">
                        <a:solidFill>
                          <a:srgbClr val="000000"/>
                        </a:solidFill>
                      </a:rPr>
                      <a:t>Austria</a:t>
                    </a:r>
                    <a:endParaRPr lang="en-GB"/>
                  </a:p>
                </c:rich>
              </c:tx>
              <c:dLblPos val="r"/>
              <c:showLegendKey val="0"/>
              <c:showVal val="0"/>
              <c:showCatName val="0"/>
              <c:showSerName val="0"/>
              <c:showPercent val="0"/>
              <c:showBubbleSize val="0"/>
            </c:dLbl>
            <c:dLbl>
              <c:idx val="2"/>
              <c:layout>
                <c:manualLayout>
                  <c:x val="-0.18991759587098589"/>
                  <c:y val="0.29350404487110343"/>
                </c:manualLayout>
              </c:layout>
              <c:tx>
                <c:rich>
                  <a:bodyPr/>
                  <a:lstStyle/>
                  <a:p>
                    <a:r>
                      <a:rPr lang="en-GB" sz="1100">
                        <a:solidFill>
                          <a:srgbClr val="000000"/>
                        </a:solidFill>
                      </a:rPr>
                      <a:t>Belgium (Fl.) </a:t>
                    </a:r>
                    <a:endParaRPr lang="en-GB"/>
                  </a:p>
                </c:rich>
              </c:tx>
              <c:dLblPos val="r"/>
              <c:showLegendKey val="0"/>
              <c:showVal val="0"/>
              <c:showCatName val="0"/>
              <c:showSerName val="0"/>
              <c:showPercent val="0"/>
              <c:showBubbleSize val="0"/>
            </c:dLbl>
            <c:dLbl>
              <c:idx val="3"/>
              <c:layout>
                <c:manualLayout>
                  <c:x val="-0.27281819302788496"/>
                  <c:y val="0.25148757775141123"/>
                </c:manualLayout>
              </c:layout>
              <c:tx>
                <c:rich>
                  <a:bodyPr/>
                  <a:lstStyle/>
                  <a:p>
                    <a:r>
                      <a:rPr lang="en-GB" sz="1100">
                        <a:solidFill>
                          <a:srgbClr val="000000"/>
                        </a:solidFill>
                      </a:rPr>
                      <a:t>Finland</a:t>
                    </a:r>
                    <a:endParaRPr lang="en-GB"/>
                  </a:p>
                </c:rich>
              </c:tx>
              <c:dLblPos val="r"/>
              <c:showLegendKey val="0"/>
              <c:showVal val="0"/>
              <c:showCatName val="0"/>
              <c:showSerName val="0"/>
              <c:showPercent val="0"/>
              <c:showBubbleSize val="0"/>
            </c:dLbl>
            <c:dLbl>
              <c:idx val="4"/>
              <c:layout>
                <c:manualLayout>
                  <c:x val="-0.57626291996519308"/>
                  <c:y val="0.18007854041075916"/>
                </c:manualLayout>
              </c:layout>
              <c:tx>
                <c:rich>
                  <a:bodyPr/>
                  <a:lstStyle/>
                  <a:p>
                    <a:r>
                      <a:rPr lang="en-GB" sz="1100" b="0" i="0" u="none" strike="noStrike" baseline="0">
                        <a:solidFill>
                          <a:srgbClr val="000000"/>
                        </a:solidFill>
                        <a:latin typeface="Arial"/>
                        <a:cs typeface="Arial"/>
                      </a:rPr>
                      <a:t>France</a:t>
                    </a:r>
                    <a:r>
                      <a:rPr lang="en-GB" sz="1100" b="0" i="0" u="none" strike="noStrike" baseline="30000">
                        <a:solidFill>
                          <a:srgbClr val="000000"/>
                        </a:solidFill>
                        <a:latin typeface="Arial"/>
                        <a:cs typeface="Arial"/>
                      </a:rPr>
                      <a:t>2</a:t>
                    </a:r>
                    <a:r>
                      <a:rPr lang="en-GB" sz="1100" b="0" i="0" u="none" strike="noStrike" baseline="0">
                        <a:solidFill>
                          <a:srgbClr val="000000"/>
                        </a:solidFill>
                        <a:latin typeface="Arial"/>
                        <a:cs typeface="Arial"/>
                      </a:rPr>
                      <a:t> </a:t>
                    </a:r>
                    <a:endParaRPr lang="en-GB" sz="800" b="0" i="0" u="none" strike="noStrike" baseline="0">
                      <a:solidFill>
                        <a:srgbClr val="000000"/>
                      </a:solidFill>
                      <a:latin typeface="Arial"/>
                      <a:cs typeface="Arial"/>
                    </a:endParaRPr>
                  </a:p>
                </c:rich>
              </c:tx>
              <c:dLblPos val="r"/>
              <c:showLegendKey val="0"/>
              <c:showVal val="0"/>
              <c:showCatName val="0"/>
              <c:showSerName val="0"/>
              <c:showPercent val="0"/>
              <c:showBubbleSize val="0"/>
            </c:dLbl>
            <c:dLbl>
              <c:idx val="5"/>
              <c:layout>
                <c:manualLayout>
                  <c:x val="-0.60525515062829538"/>
                  <c:y val="1.2614577024025842E-2"/>
                </c:manualLayout>
              </c:layout>
              <c:tx>
                <c:rich>
                  <a:bodyPr/>
                  <a:lstStyle/>
                  <a:p>
                    <a:r>
                      <a:rPr lang="en-GB" sz="1100">
                        <a:solidFill>
                          <a:srgbClr val="000000"/>
                        </a:solidFill>
                      </a:rPr>
                      <a:t>Italy</a:t>
                    </a:r>
                    <a:endParaRPr lang="en-GB"/>
                  </a:p>
                </c:rich>
              </c:tx>
              <c:dLblPos val="r"/>
              <c:showLegendKey val="0"/>
              <c:showVal val="0"/>
              <c:showCatName val="0"/>
              <c:showSerName val="0"/>
              <c:showPercent val="0"/>
              <c:showBubbleSize val="0"/>
            </c:dLbl>
            <c:dLbl>
              <c:idx val="6"/>
              <c:layout>
                <c:manualLayout>
                  <c:x val="9.3726397407871184E-2"/>
                  <c:y val="-0.2482407507280768"/>
                </c:manualLayout>
              </c:layout>
              <c:tx>
                <c:rich>
                  <a:bodyPr/>
                  <a:lstStyle/>
                  <a:p>
                    <a:r>
                      <a:rPr lang="en-GB" sz="1100" b="0" i="0" u="none" strike="noStrike" baseline="0">
                        <a:solidFill>
                          <a:srgbClr val="000000"/>
                        </a:solidFill>
                        <a:latin typeface="Arial"/>
                        <a:cs typeface="Arial"/>
                      </a:rPr>
                      <a:t>Japan </a:t>
                    </a:r>
                    <a:r>
                      <a:rPr lang="en-GB" sz="1100" b="0" i="0" u="none" strike="noStrike" baseline="30000">
                        <a:solidFill>
                          <a:srgbClr val="000000"/>
                        </a:solidFill>
                        <a:latin typeface="Arial"/>
                        <a:cs typeface="Arial"/>
                      </a:rPr>
                      <a:t>3</a:t>
                    </a:r>
                    <a:endParaRPr lang="en-GB" sz="800" b="0" i="0" u="none" strike="noStrike" baseline="30000">
                      <a:solidFill>
                        <a:srgbClr val="000000"/>
                      </a:solidFill>
                      <a:latin typeface="Arial"/>
                      <a:cs typeface="Arial"/>
                    </a:endParaRPr>
                  </a:p>
                </c:rich>
              </c:tx>
              <c:dLblPos val="r"/>
              <c:showLegendKey val="0"/>
              <c:showVal val="0"/>
              <c:showCatName val="0"/>
              <c:showSerName val="0"/>
              <c:showPercent val="0"/>
              <c:showBubbleSize val="0"/>
            </c:dLbl>
            <c:dLbl>
              <c:idx val="7"/>
              <c:layout>
                <c:manualLayout>
                  <c:x val="0.4292979886948094"/>
                  <c:y val="-0.14854572402194025"/>
                </c:manualLayout>
              </c:layout>
              <c:tx>
                <c:rich>
                  <a:bodyPr/>
                  <a:lstStyle/>
                  <a:p>
                    <a:r>
                      <a:rPr lang="en-GB" sz="1100">
                        <a:solidFill>
                          <a:srgbClr val="000000"/>
                        </a:solidFill>
                      </a:rPr>
                      <a:t>Netherlands</a:t>
                    </a:r>
                    <a:endParaRPr lang="en-GB"/>
                  </a:p>
                </c:rich>
              </c:tx>
              <c:dLblPos val="r"/>
              <c:showLegendKey val="0"/>
              <c:showVal val="0"/>
              <c:showCatName val="0"/>
              <c:showSerName val="0"/>
              <c:showPercent val="0"/>
              <c:showBubbleSize val="0"/>
            </c:dLbl>
            <c:dLbl>
              <c:idx val="8"/>
              <c:layout>
                <c:manualLayout>
                  <c:x val="0.67793266407736774"/>
                  <c:y val="-0.20554432978982651"/>
                </c:manualLayout>
              </c:layout>
              <c:tx>
                <c:rich>
                  <a:bodyPr/>
                  <a:lstStyle/>
                  <a:p>
                    <a:r>
                      <a:rPr lang="en-GB" sz="1100">
                        <a:solidFill>
                          <a:srgbClr val="000000"/>
                        </a:solidFill>
                      </a:rPr>
                      <a:t>New Zealand</a:t>
                    </a:r>
                    <a:endParaRPr lang="en-GB"/>
                  </a:p>
                </c:rich>
              </c:tx>
              <c:dLblPos val="r"/>
              <c:showLegendKey val="0"/>
              <c:showVal val="0"/>
              <c:showCatName val="0"/>
              <c:showSerName val="0"/>
              <c:showPercent val="0"/>
              <c:showBubbleSize val="0"/>
            </c:dLbl>
            <c:dLbl>
              <c:idx val="9"/>
              <c:layout>
                <c:manualLayout>
                  <c:x val="0.56821969737004352"/>
                  <c:y val="6.0902599503829147E-2"/>
                </c:manualLayout>
              </c:layout>
              <c:tx>
                <c:rich>
                  <a:bodyPr/>
                  <a:lstStyle/>
                  <a:p>
                    <a:r>
                      <a:rPr lang="en-GB" sz="1100">
                        <a:solidFill>
                          <a:srgbClr val="000000"/>
                        </a:solidFill>
                      </a:rPr>
                      <a:t>Norway</a:t>
                    </a:r>
                    <a:endParaRPr lang="en-GB"/>
                  </a:p>
                </c:rich>
              </c:tx>
              <c:dLblPos val="r"/>
              <c:showLegendKey val="0"/>
              <c:showVal val="0"/>
              <c:showCatName val="0"/>
              <c:showSerName val="0"/>
              <c:showPercent val="0"/>
              <c:showBubbleSize val="0"/>
            </c:dLbl>
            <c:dLbl>
              <c:idx val="10"/>
              <c:delete val="1"/>
            </c:dLbl>
            <c:dLbl>
              <c:idx val="11"/>
              <c:layout>
                <c:manualLayout>
                  <c:x val="0.54632029486880174"/>
                  <c:y val="3.1372060227631365E-2"/>
                </c:manualLayout>
              </c:layout>
              <c:tx>
                <c:rich>
                  <a:bodyPr/>
                  <a:lstStyle/>
                  <a:p>
                    <a:r>
                      <a:rPr lang="en-GB" sz="1100">
                        <a:solidFill>
                          <a:srgbClr val="000000"/>
                        </a:solidFill>
                      </a:rPr>
                      <a:t>Sweden</a:t>
                    </a:r>
                    <a:endParaRPr lang="en-GB"/>
                  </a:p>
                </c:rich>
              </c:tx>
              <c:dLblPos val="r"/>
              <c:showLegendKey val="0"/>
              <c:showVal val="0"/>
              <c:showCatName val="0"/>
              <c:showSerName val="0"/>
              <c:showPercent val="0"/>
              <c:showBubbleSize val="0"/>
            </c:dLbl>
            <c:dLbl>
              <c:idx val="12"/>
              <c:delete val="1"/>
            </c:dLbl>
            <c:dLbl>
              <c:idx val="13"/>
              <c:layout>
                <c:manualLayout>
                  <c:x val="0.1753556748802626"/>
                  <c:y val="-0.38749921100045137"/>
                </c:manualLayout>
              </c:layout>
              <c:tx>
                <c:rich>
                  <a:bodyPr/>
                  <a:lstStyle/>
                  <a:p>
                    <a:r>
                      <a:rPr lang="en-GB" sz="1100" b="0" i="0" u="none" strike="noStrike" baseline="0">
                        <a:solidFill>
                          <a:srgbClr val="000000"/>
                        </a:solidFill>
                        <a:latin typeface="Arial"/>
                        <a:cs typeface="Arial"/>
                      </a:rPr>
                      <a:t>United States</a:t>
                    </a:r>
                    <a:r>
                      <a:rPr lang="en-GB" sz="1100" b="0" i="0" u="none" strike="noStrike" baseline="30000">
                        <a:solidFill>
                          <a:srgbClr val="000000"/>
                        </a:solidFill>
                        <a:latin typeface="Arial"/>
                        <a:cs typeface="Arial"/>
                      </a:rPr>
                      <a:t>1</a:t>
                    </a:r>
                    <a:endParaRPr lang="en-GB" sz="800" b="0" i="0" u="none" strike="noStrike" baseline="30000">
                      <a:solidFill>
                        <a:srgbClr val="000000"/>
                      </a:solidFill>
                      <a:latin typeface="Arial"/>
                      <a:cs typeface="Arial"/>
                    </a:endParaRPr>
                  </a:p>
                </c:rich>
              </c:tx>
              <c:dLblPos val="r"/>
              <c:showLegendKey val="0"/>
              <c:showVal val="0"/>
              <c:showCatName val="0"/>
              <c:showSerName val="0"/>
              <c:showPercent val="0"/>
              <c:showBubbleSize val="0"/>
            </c:dLbl>
            <c:dLbl>
              <c:idx val="14"/>
              <c:layout>
                <c:manualLayout>
                  <c:x val="-0.73603419041646345"/>
                  <c:y val="-7.2800524934383201E-2"/>
                </c:manualLayout>
              </c:layout>
              <c:tx>
                <c:rich>
                  <a:bodyPr/>
                  <a:lstStyle/>
                  <a:p>
                    <a:r>
                      <a:rPr lang="en-GB" sz="1100">
                        <a:solidFill>
                          <a:srgbClr val="000000"/>
                        </a:solidFill>
                      </a:rPr>
                      <a:t>Switzerland</a:t>
                    </a:r>
                    <a:endParaRPr lang="en-GB"/>
                  </a:p>
                </c:rich>
              </c:tx>
              <c:dLblPos val="r"/>
              <c:showLegendKey val="0"/>
              <c:showVal val="0"/>
              <c:showCatName val="0"/>
              <c:showSerName val="0"/>
              <c:showPercent val="0"/>
              <c:showBubbleSize val="0"/>
            </c:dLbl>
            <c:dLbl>
              <c:idx val="15"/>
              <c:layout>
                <c:manualLayout>
                  <c:x val="-0.34308834037254776"/>
                  <c:y val="-0.3952535385131653"/>
                </c:manualLayout>
              </c:layout>
              <c:tx>
                <c:rich>
                  <a:bodyPr/>
                  <a:lstStyle/>
                  <a:p>
                    <a:r>
                      <a:rPr lang="en-GB" sz="1100" b="0" i="0" u="none" strike="noStrike" baseline="0">
                        <a:solidFill>
                          <a:srgbClr val="000000"/>
                        </a:solidFill>
                        <a:latin typeface="Arial"/>
                        <a:cs typeface="Arial"/>
                      </a:rPr>
                      <a:t>Chile</a:t>
                    </a:r>
                    <a:r>
                      <a:rPr lang="en-GB" sz="1100" b="0" i="0" u="none" strike="noStrike" baseline="30000">
                        <a:solidFill>
                          <a:srgbClr val="000000"/>
                        </a:solidFill>
                        <a:latin typeface="Arial"/>
                        <a:cs typeface="Arial"/>
                      </a:rPr>
                      <a:t>4</a:t>
                    </a:r>
                    <a:endParaRPr lang="en-GB" sz="800" b="0" i="0" u="none" strike="noStrike" baseline="30000">
                      <a:solidFill>
                        <a:srgbClr val="000000"/>
                      </a:solidFill>
                      <a:latin typeface="Arial"/>
                      <a:cs typeface="Arial"/>
                    </a:endParaRPr>
                  </a:p>
                </c:rich>
              </c:tx>
              <c:dLblPos val="r"/>
              <c:showLegendKey val="0"/>
              <c:showVal val="0"/>
              <c:showCatName val="0"/>
              <c:showSerName val="0"/>
              <c:showPercent val="0"/>
              <c:showBubbleSize val="0"/>
            </c:dLbl>
            <c:dLbl>
              <c:idx val="16"/>
              <c:layout>
                <c:manualLayout>
                  <c:x val="-0.2066440486885448"/>
                  <c:y val="-1.6479775644482796E-2"/>
                </c:manualLayout>
              </c:layout>
              <c:tx>
                <c:rich>
                  <a:bodyPr/>
                  <a:lstStyle/>
                  <a:p>
                    <a:r>
                      <a:rPr lang="en-GB" sz="1100">
                        <a:solidFill>
                          <a:srgbClr val="000000"/>
                        </a:solidFill>
                      </a:rPr>
                      <a:t>Denmark</a:t>
                    </a:r>
                    <a:endParaRPr lang="en-GB"/>
                  </a:p>
                </c:rich>
              </c:tx>
              <c:dLblPos val="r"/>
              <c:showLegendKey val="0"/>
              <c:showVal val="0"/>
              <c:showCatName val="0"/>
              <c:showSerName val="0"/>
              <c:showPercent val="0"/>
              <c:showBubbleSize val="0"/>
            </c:dLbl>
            <c:dLbl>
              <c:idx val="17"/>
              <c:layout>
                <c:manualLayout>
                  <c:x val="0.63552671352322565"/>
                  <c:y val="-3.6481645273792829E-2"/>
                </c:manualLayout>
              </c:layout>
              <c:tx>
                <c:rich>
                  <a:bodyPr/>
                  <a:lstStyle/>
                  <a:p>
                    <a:r>
                      <a:rPr lang="en-GB" sz="1100">
                        <a:solidFill>
                          <a:srgbClr val="000000"/>
                        </a:solidFill>
                      </a:rPr>
                      <a:t>Turkey</a:t>
                    </a:r>
                    <a:endParaRPr lang="en-GB"/>
                  </a:p>
                </c:rich>
              </c:tx>
              <c:dLblPos val="r"/>
              <c:showLegendKey val="0"/>
              <c:showVal val="0"/>
              <c:showCatName val="0"/>
              <c:showSerName val="0"/>
              <c:showPercent val="0"/>
              <c:showBubbleSize val="0"/>
            </c:dLbl>
            <c:dLbl>
              <c:idx val="18"/>
              <c:layout>
                <c:manualLayout>
                  <c:x val="-0.12348993288590597"/>
                  <c:y val="-7.3059360730593605E-3"/>
                </c:manualLayout>
              </c:layout>
              <c:tx>
                <c:rich>
                  <a:bodyPr/>
                  <a:lstStyle/>
                  <a:p>
                    <a:r>
                      <a:rPr lang="en-GB" sz="1100">
                        <a:solidFill>
                          <a:srgbClr val="000000"/>
                        </a:solidFill>
                      </a:rPr>
                      <a:t>Unite</a:t>
                    </a:r>
                    <a:r>
                      <a:rPr lang="en-GB" sz="1100" baseline="0">
                        <a:solidFill>
                          <a:srgbClr val="000000"/>
                        </a:solidFill>
                      </a:rPr>
                      <a:t>d Kingdom</a:t>
                    </a:r>
                    <a:endParaRPr lang="en-GB"/>
                  </a:p>
                </c:rich>
              </c:tx>
              <c:showLegendKey val="0"/>
              <c:showVal val="0"/>
              <c:showCatName val="0"/>
              <c:showSerName val="0"/>
              <c:showPercent val="0"/>
              <c:showBubbleSize val="0"/>
            </c:dLbl>
            <c:dLbl>
              <c:idx val="19"/>
              <c:layout>
                <c:manualLayout>
                  <c:x val="-0.69983485471395723"/>
                  <c:y val="4.3300827781142741E-2"/>
                </c:manualLayout>
              </c:layout>
              <c:tx>
                <c:rich>
                  <a:bodyPr/>
                  <a:lstStyle/>
                  <a:p>
                    <a:r>
                      <a:rPr lang="en-GB" sz="1100">
                        <a:solidFill>
                          <a:srgbClr val="000000"/>
                        </a:solidFill>
                      </a:rPr>
                      <a:t>Mexico</a:t>
                    </a:r>
                    <a:endParaRPr lang="en-GB"/>
                  </a:p>
                </c:rich>
              </c:tx>
              <c:dLblPos val="r"/>
              <c:showLegendKey val="0"/>
              <c:showVal val="0"/>
              <c:showCatName val="0"/>
              <c:showSerName val="0"/>
              <c:showPercent val="0"/>
              <c:showBubbleSize val="0"/>
            </c:dLbl>
            <c:dLbl>
              <c:idx val="20"/>
              <c:layout>
                <c:manualLayout>
                  <c:x val="-0.1078167115902965"/>
                  <c:y val="-1.1444921316165951E-2"/>
                </c:manualLayout>
              </c:layout>
              <c:tx>
                <c:rich>
                  <a:bodyPr/>
                  <a:lstStyle/>
                  <a:p>
                    <a:r>
                      <a:rPr lang="en-GB" sz="1100">
                        <a:solidFill>
                          <a:srgbClr val="000000"/>
                        </a:solidFill>
                      </a:rPr>
                      <a:t>United Kingdom</a:t>
                    </a:r>
                    <a:endParaRPr lang="en-GB"/>
                  </a:p>
                </c:rich>
              </c:tx>
              <c:dLblPos val="r"/>
              <c:showLegendKey val="0"/>
              <c:showVal val="0"/>
              <c:showCatName val="0"/>
              <c:showSerName val="0"/>
              <c:showPercent val="0"/>
              <c:showBubbleSize val="0"/>
            </c:dLbl>
            <c:txPr>
              <a:bodyPr/>
              <a:lstStyle/>
              <a:p>
                <a:pPr>
                  <a:defRPr sz="1100"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xVal>
            <c:numRef>
              <c:f>'Data C_B5.1'!$H$11:$H$31</c:f>
              <c:numCache>
                <c:formatCode>0.0</c:formatCode>
                <c:ptCount val="20"/>
                <c:pt idx="0">
                  <c:v>75.687625828507734</c:v>
                </c:pt>
                <c:pt idx="1">
                  <c:v>49.645143663210355</c:v>
                </c:pt>
                <c:pt idx="2">
                  <c:v>39.407139556841237</c:v>
                </c:pt>
                <c:pt idx="3">
                  <c:v>83.538218730663488</c:v>
                </c:pt>
                <c:pt idx="4">
                  <c:v>95.1</c:v>
                </c:pt>
                <c:pt idx="5">
                  <c:v>85.132298912012885</c:v>
                </c:pt>
                <c:pt idx="6">
                  <c:v>19.575983660343653</c:v>
                </c:pt>
                <c:pt idx="7">
                  <c:v>37</c:v>
                </c:pt>
                <c:pt idx="8">
                  <c:v>15.332158961051817</c:v>
                </c:pt>
                <c:pt idx="9">
                  <c:v>18.653511984260334</c:v>
                </c:pt>
                <c:pt idx="10">
                  <c:v>15.724855157360892</c:v>
                </c:pt>
                <c:pt idx="11">
                  <c:v>30.64</c:v>
                </c:pt>
                <c:pt idx="12">
                  <c:v>13.150000000000006</c:v>
                </c:pt>
                <c:pt idx="13">
                  <c:v>54.18969947056992</c:v>
                </c:pt>
                <c:pt idx="14">
                  <c:v>83.106058937134208</c:v>
                </c:pt>
                <c:pt idx="15">
                  <c:v>81.000477412424658</c:v>
                </c:pt>
                <c:pt idx="16">
                  <c:v>94.825187742073268</c:v>
                </c:pt>
                <c:pt idx="17">
                  <c:v>12.531262305274112</c:v>
                </c:pt>
                <c:pt idx="18">
                  <c:v>71</c:v>
                </c:pt>
                <c:pt idx="19">
                  <c:v>85</c:v>
                </c:pt>
              </c:numCache>
            </c:numRef>
          </c:xVal>
          <c:yVal>
            <c:numRef>
              <c:f>'Data C_B5.1'!$G$11:$G$31</c:f>
              <c:numCache>
                <c:formatCode>0.0</c:formatCode>
                <c:ptCount val="20"/>
                <c:pt idx="0">
                  <c:v>5402.2246992829196</c:v>
                </c:pt>
                <c:pt idx="1">
                  <c:v>5884.7933374575241</c:v>
                </c:pt>
                <c:pt idx="2">
                  <c:v>5018.8226337675205</c:v>
                </c:pt>
                <c:pt idx="3">
                  <c:v>3924.2856022379669</c:v>
                </c:pt>
                <c:pt idx="4">
                  <c:v>3645.0403063679446</c:v>
                </c:pt>
                <c:pt idx="5">
                  <c:v>1966.4341914921145</c:v>
                </c:pt>
                <c:pt idx="6">
                  <c:v>1407.0577348722629</c:v>
                </c:pt>
                <c:pt idx="7">
                  <c:v>0</c:v>
                </c:pt>
                <c:pt idx="8">
                  <c:v>860.41612422183823</c:v>
                </c:pt>
                <c:pt idx="9">
                  <c:v>614.5</c:v>
                </c:pt>
                <c:pt idx="10">
                  <c:v>652.84578254679309</c:v>
                </c:pt>
                <c:pt idx="11">
                  <c:v>801</c:v>
                </c:pt>
                <c:pt idx="12">
                  <c:v>862.93304303380705</c:v>
                </c:pt>
                <c:pt idx="13">
                  <c:v>0</c:v>
                </c:pt>
                <c:pt idx="14">
                  <c:v>0</c:v>
                </c:pt>
                <c:pt idx="15">
                  <c:v>0</c:v>
                </c:pt>
                <c:pt idx="16">
                  <c:v>0</c:v>
                </c:pt>
                <c:pt idx="17">
                  <c:v>0</c:v>
                </c:pt>
                <c:pt idx="18">
                  <c:v>4979.7692192417207</c:v>
                </c:pt>
                <c:pt idx="19">
                  <c:v>332.24680592384527</c:v>
                </c:pt>
              </c:numCache>
            </c:numRef>
          </c:yVal>
          <c:smooth val="0"/>
        </c:ser>
        <c:dLbls>
          <c:showLegendKey val="0"/>
          <c:showVal val="0"/>
          <c:showCatName val="0"/>
          <c:showSerName val="0"/>
          <c:showPercent val="0"/>
          <c:showBubbleSize val="0"/>
        </c:dLbls>
        <c:axId val="245966336"/>
        <c:axId val="252871040"/>
      </c:scatterChart>
      <c:valAx>
        <c:axId val="245966336"/>
        <c:scaling>
          <c:orientation val="minMax"/>
          <c:max val="100"/>
          <c:min val="0"/>
        </c:scaling>
        <c:delete val="0"/>
        <c:axPos val="b"/>
        <c:numFmt formatCode="General" sourceLinked="0"/>
        <c:majorTickMark val="out"/>
        <c:minorTickMark val="none"/>
        <c:tickLblPos val="low"/>
        <c:spPr>
          <a:ln w="38100">
            <a:solidFill>
              <a:srgbClr val="000000"/>
            </a:solidFill>
            <a:prstDash val="solid"/>
          </a:ln>
        </c:spPr>
        <c:txPr>
          <a:bodyPr rot="0" vert="horz"/>
          <a:lstStyle/>
          <a:p>
            <a:pPr>
              <a:defRPr sz="1200" b="0" i="0" u="none" strike="noStrike" baseline="0">
                <a:solidFill>
                  <a:srgbClr val="000000"/>
                </a:solidFill>
                <a:latin typeface="Arial"/>
                <a:ea typeface="Arial"/>
                <a:cs typeface="Arial"/>
              </a:defRPr>
            </a:pPr>
            <a:endParaRPr lang="en-US"/>
          </a:p>
        </c:txPr>
        <c:crossAx val="252871040"/>
        <c:crossesAt val="1500"/>
        <c:crossBetween val="midCat"/>
        <c:majorUnit val="25"/>
        <c:minorUnit val="2"/>
      </c:valAx>
      <c:valAx>
        <c:axId val="252871040"/>
        <c:scaling>
          <c:orientation val="minMax"/>
          <c:max val="7500"/>
        </c:scaling>
        <c:delete val="0"/>
        <c:axPos val="l"/>
        <c:majorGridlines>
          <c:spPr>
            <a:ln w="3175">
              <a:solidFill>
                <a:srgbClr val="000000">
                  <a:alpha val="25000"/>
                </a:srgbClr>
              </a:solidFill>
              <a:prstDash val="solid"/>
            </a:ln>
          </c:spPr>
        </c:majorGridlines>
        <c:numFmt formatCode="#\ ##0" sourceLinked="0"/>
        <c:majorTickMark val="out"/>
        <c:minorTickMark val="none"/>
        <c:tickLblPos val="low"/>
        <c:spPr>
          <a:ln w="38100">
            <a:solidFill>
              <a:srgbClr val="000000"/>
            </a:solidFill>
            <a:prstDash val="solid"/>
          </a:ln>
        </c:spPr>
        <c:txPr>
          <a:bodyPr rot="0" vert="horz"/>
          <a:lstStyle/>
          <a:p>
            <a:pPr>
              <a:defRPr sz="1200" b="0" i="0" u="none" strike="noStrike" baseline="0">
                <a:solidFill>
                  <a:srgbClr val="000000"/>
                </a:solidFill>
                <a:latin typeface="Arial"/>
                <a:ea typeface="Arial"/>
                <a:cs typeface="Arial"/>
              </a:defRPr>
            </a:pPr>
            <a:endParaRPr lang="en-US"/>
          </a:p>
        </c:txPr>
        <c:crossAx val="245966336"/>
        <c:crossesAt val="50"/>
        <c:crossBetween val="midCat"/>
        <c:majorUnit val="1500"/>
      </c:valAx>
      <c:spPr>
        <a:noFill/>
        <a:ln w="12700">
          <a:solidFill>
            <a:srgbClr val="000000"/>
          </a:solidFill>
          <a:prstDash val="solid"/>
        </a:ln>
      </c:spPr>
    </c:plotArea>
    <c:plotVisOnly val="1"/>
    <c:dispBlanksAs val="gap"/>
    <c:showDLblsOverMax val="0"/>
  </c:chart>
  <c:spPr>
    <a:solidFill>
      <a:prstClr val="white">
        <a:alpha val="0"/>
      </a:prstClr>
    </a:solidFill>
    <a:ln w="9525">
      <a:noFill/>
    </a:ln>
    <a:effectLst>
      <a:outerShdw blurRad="50800" dist="50800" dir="5400000" algn="ctr" rotWithShape="0">
        <a:schemeClr val="bg1"/>
      </a:outerShdw>
    </a:effectLst>
  </c:spPr>
  <c:txPr>
    <a:bodyPr/>
    <a:lstStyle/>
    <a:p>
      <a:pPr>
        <a:defRPr sz="800" b="0" i="0" u="none" strike="noStrike" baseline="0">
          <a:solidFill>
            <a:srgbClr val="000000"/>
          </a:solidFill>
          <a:latin typeface="Arial"/>
          <a:ea typeface="Arial"/>
          <a:cs typeface="Arial"/>
        </a:defRPr>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30889306747104373"/>
          <c:y val="7.6029524316050284E-2"/>
          <c:w val="0.57270752496144173"/>
          <c:h val="0.88188562963393868"/>
        </c:manualLayout>
      </c:layout>
      <c:barChart>
        <c:barDir val="bar"/>
        <c:grouping val="stacked"/>
        <c:varyColors val="0"/>
        <c:ser>
          <c:idx val="0"/>
          <c:order val="0"/>
          <c:tx>
            <c:strRef>
              <c:f>'C_A4.3'!$C$53</c:f>
              <c:strCache>
                <c:ptCount val="1"/>
                <c:pt idx="0">
                  <c:v>Upward mobility</c:v>
                </c:pt>
              </c:strCache>
            </c:strRef>
          </c:tx>
          <c:spPr>
            <a:solidFill>
              <a:schemeClr val="accent4">
                <a:lumMod val="60000"/>
                <a:lumOff val="40000"/>
              </a:schemeClr>
            </a:solidFill>
          </c:spPr>
          <c:invertIfNegative val="0"/>
          <c:cat>
            <c:strRef>
              <c:f>'C_A4.3'!$B$54:$B$77</c:f>
              <c:strCache>
                <c:ptCount val="24"/>
                <c:pt idx="0">
                  <c:v>Czech Republic</c:v>
                </c:pt>
                <c:pt idx="1">
                  <c:v>Germany</c:v>
                </c:pt>
                <c:pt idx="2">
                  <c:v>Austria</c:v>
                </c:pt>
                <c:pt idx="3">
                  <c:v>United States</c:v>
                </c:pt>
                <c:pt idx="4">
                  <c:v>Slovak Republic</c:v>
                </c:pt>
                <c:pt idx="5">
                  <c:v>Italy</c:v>
                </c:pt>
                <c:pt idx="6">
                  <c:v>Norway</c:v>
                </c:pt>
                <c:pt idx="7">
                  <c:v>Denmark</c:v>
                </c:pt>
                <c:pt idx="8">
                  <c:v>England/N. Ireland (UK)</c:v>
                </c:pt>
                <c:pt idx="9">
                  <c:v>Spain</c:v>
                </c:pt>
                <c:pt idx="10">
                  <c:v>Average</c:v>
                </c:pt>
                <c:pt idx="11">
                  <c:v>Australia</c:v>
                </c:pt>
                <c:pt idx="12">
                  <c:v>Japan</c:v>
                </c:pt>
                <c:pt idx="13">
                  <c:v>Sweden</c:v>
                </c:pt>
                <c:pt idx="14">
                  <c:v>Estonia</c:v>
                </c:pt>
                <c:pt idx="15">
                  <c:v>Canada</c:v>
                </c:pt>
                <c:pt idx="16">
                  <c:v>Netherlands</c:v>
                </c:pt>
                <c:pt idx="17">
                  <c:v>Poland</c:v>
                </c:pt>
                <c:pt idx="18">
                  <c:v>Ireland</c:v>
                </c:pt>
                <c:pt idx="19">
                  <c:v>France</c:v>
                </c:pt>
                <c:pt idx="20">
                  <c:v>Flanders (Belgium)</c:v>
                </c:pt>
                <c:pt idx="21">
                  <c:v>Finland</c:v>
                </c:pt>
                <c:pt idx="22">
                  <c:v>Korea</c:v>
                </c:pt>
                <c:pt idx="23">
                  <c:v>Russian Federation*</c:v>
                </c:pt>
              </c:strCache>
            </c:strRef>
          </c:cat>
          <c:val>
            <c:numRef>
              <c:f>'C_A4.3'!$C$54:$C$77</c:f>
              <c:numCache>
                <c:formatCode>#,##0.00</c:formatCode>
                <c:ptCount val="24"/>
                <c:pt idx="0">
                  <c:v>21.217878410209572</c:v>
                </c:pt>
                <c:pt idx="1">
                  <c:v>24.029731105283268</c:v>
                </c:pt>
                <c:pt idx="2">
                  <c:v>29.014803566120019</c:v>
                </c:pt>
                <c:pt idx="3">
                  <c:v>30.341440109259587</c:v>
                </c:pt>
                <c:pt idx="4">
                  <c:v>32.811412097350228</c:v>
                </c:pt>
                <c:pt idx="5">
                  <c:v>33.978216148200019</c:v>
                </c:pt>
                <c:pt idx="6">
                  <c:v>34.797031685798629</c:v>
                </c:pt>
                <c:pt idx="7">
                  <c:v>36.362904501306296</c:v>
                </c:pt>
                <c:pt idx="8">
                  <c:v>38.135265351145406</c:v>
                </c:pt>
                <c:pt idx="9">
                  <c:v>39.150145103988436</c:v>
                </c:pt>
                <c:pt idx="10">
                  <c:v>39.217952009319575</c:v>
                </c:pt>
                <c:pt idx="11">
                  <c:v>40.645796639867072</c:v>
                </c:pt>
                <c:pt idx="12">
                  <c:v>40.916146831460772</c:v>
                </c:pt>
                <c:pt idx="13">
                  <c:v>41.406821946049178</c:v>
                </c:pt>
                <c:pt idx="14">
                  <c:v>42.051211620746983</c:v>
                </c:pt>
                <c:pt idx="15">
                  <c:v>42.084914778030871</c:v>
                </c:pt>
                <c:pt idx="16">
                  <c:v>42.21244823205366</c:v>
                </c:pt>
                <c:pt idx="17">
                  <c:v>44.035064211038268</c:v>
                </c:pt>
                <c:pt idx="18">
                  <c:v>44.500992480041731</c:v>
                </c:pt>
                <c:pt idx="19">
                  <c:v>45.001674495904737</c:v>
                </c:pt>
                <c:pt idx="20">
                  <c:v>46.621083092764934</c:v>
                </c:pt>
                <c:pt idx="21">
                  <c:v>55.948329404493492</c:v>
                </c:pt>
                <c:pt idx="22">
                  <c:v>57.531632393917562</c:v>
                </c:pt>
                <c:pt idx="23">
                  <c:v>58.12548484976454</c:v>
                </c:pt>
              </c:numCache>
            </c:numRef>
          </c:val>
        </c:ser>
        <c:ser>
          <c:idx val="1"/>
          <c:order val="1"/>
          <c:tx>
            <c:strRef>
              <c:f>'C_A4.3'!$D$53</c:f>
              <c:strCache>
                <c:ptCount val="1"/>
                <c:pt idx="0">
                  <c:v>Downward mobility</c:v>
                </c:pt>
              </c:strCache>
            </c:strRef>
          </c:tx>
          <c:spPr>
            <a:solidFill>
              <a:schemeClr val="accent4">
                <a:lumMod val="50000"/>
              </a:schemeClr>
            </a:solidFill>
          </c:spPr>
          <c:invertIfNegative val="0"/>
          <c:cat>
            <c:strRef>
              <c:f>'C_A4.3'!$B$54:$B$77</c:f>
              <c:strCache>
                <c:ptCount val="24"/>
                <c:pt idx="0">
                  <c:v>Czech Republic</c:v>
                </c:pt>
                <c:pt idx="1">
                  <c:v>Germany</c:v>
                </c:pt>
                <c:pt idx="2">
                  <c:v>Austria</c:v>
                </c:pt>
                <c:pt idx="3">
                  <c:v>United States</c:v>
                </c:pt>
                <c:pt idx="4">
                  <c:v>Slovak Republic</c:v>
                </c:pt>
                <c:pt idx="5">
                  <c:v>Italy</c:v>
                </c:pt>
                <c:pt idx="6">
                  <c:v>Norway</c:v>
                </c:pt>
                <c:pt idx="7">
                  <c:v>Denmark</c:v>
                </c:pt>
                <c:pt idx="8">
                  <c:v>England/N. Ireland (UK)</c:v>
                </c:pt>
                <c:pt idx="9">
                  <c:v>Spain</c:v>
                </c:pt>
                <c:pt idx="10">
                  <c:v>Average</c:v>
                </c:pt>
                <c:pt idx="11">
                  <c:v>Australia</c:v>
                </c:pt>
                <c:pt idx="12">
                  <c:v>Japan</c:v>
                </c:pt>
                <c:pt idx="13">
                  <c:v>Sweden</c:v>
                </c:pt>
                <c:pt idx="14">
                  <c:v>Estonia</c:v>
                </c:pt>
                <c:pt idx="15">
                  <c:v>Canada</c:v>
                </c:pt>
                <c:pt idx="16">
                  <c:v>Netherlands</c:v>
                </c:pt>
                <c:pt idx="17">
                  <c:v>Poland</c:v>
                </c:pt>
                <c:pt idx="18">
                  <c:v>Ireland</c:v>
                </c:pt>
                <c:pt idx="19">
                  <c:v>France</c:v>
                </c:pt>
                <c:pt idx="20">
                  <c:v>Flanders (Belgium)</c:v>
                </c:pt>
                <c:pt idx="21">
                  <c:v>Finland</c:v>
                </c:pt>
                <c:pt idx="22">
                  <c:v>Korea</c:v>
                </c:pt>
                <c:pt idx="23">
                  <c:v>Russian Federation*</c:v>
                </c:pt>
              </c:strCache>
            </c:strRef>
          </c:cat>
          <c:val>
            <c:numRef>
              <c:f>'C_A4.3'!$D$54:$D$77</c:f>
              <c:numCache>
                <c:formatCode>#,##0.00</c:formatCode>
                <c:ptCount val="24"/>
                <c:pt idx="0">
                  <c:v>12.710786213703043</c:v>
                </c:pt>
                <c:pt idx="1">
                  <c:v>17.943541701552718</c:v>
                </c:pt>
                <c:pt idx="2">
                  <c:v>16.35076477675883</c:v>
                </c:pt>
                <c:pt idx="3">
                  <c:v>16.401815914999506</c:v>
                </c:pt>
                <c:pt idx="4">
                  <c:v>7.643671694582534</c:v>
                </c:pt>
                <c:pt idx="5">
                  <c:v>3.9362530697655274</c:v>
                </c:pt>
                <c:pt idx="6">
                  <c:v>18.06835775008733</c:v>
                </c:pt>
                <c:pt idx="7">
                  <c:v>15.643289274044466</c:v>
                </c:pt>
                <c:pt idx="8">
                  <c:v>14.462363981702083</c:v>
                </c:pt>
                <c:pt idx="9">
                  <c:v>6.2777921606826936</c:v>
                </c:pt>
                <c:pt idx="10">
                  <c:v>11.642955978223164</c:v>
                </c:pt>
                <c:pt idx="11">
                  <c:v>13.490227268433545</c:v>
                </c:pt>
                <c:pt idx="12">
                  <c:v>11.238210875933868</c:v>
                </c:pt>
                <c:pt idx="13">
                  <c:v>18.152973455977925</c:v>
                </c:pt>
                <c:pt idx="14">
                  <c:v>15.562897101214896</c:v>
                </c:pt>
                <c:pt idx="15">
                  <c:v>11.959309775860087</c:v>
                </c:pt>
                <c:pt idx="16">
                  <c:v>11.668823005112252</c:v>
                </c:pt>
                <c:pt idx="17">
                  <c:v>5.766692805083494</c:v>
                </c:pt>
                <c:pt idx="18">
                  <c:v>8.6751478319337334</c:v>
                </c:pt>
                <c:pt idx="19">
                  <c:v>8.6390218733411093</c:v>
                </c:pt>
                <c:pt idx="20">
                  <c:v>8.8743734188855736</c:v>
                </c:pt>
                <c:pt idx="21">
                  <c:v>8.130694163095356</c:v>
                </c:pt>
                <c:pt idx="22">
                  <c:v>4.5480234081589899</c:v>
                </c:pt>
                <c:pt idx="23">
                  <c:v>5.6485226975393727</c:v>
                </c:pt>
              </c:numCache>
            </c:numRef>
          </c:val>
        </c:ser>
        <c:dLbls>
          <c:showLegendKey val="0"/>
          <c:showVal val="0"/>
          <c:showCatName val="0"/>
          <c:showSerName val="0"/>
          <c:showPercent val="0"/>
          <c:showBubbleSize val="0"/>
        </c:dLbls>
        <c:gapWidth val="150"/>
        <c:overlap val="100"/>
        <c:axId val="116744960"/>
        <c:axId val="116746496"/>
      </c:barChart>
      <c:catAx>
        <c:axId val="116744960"/>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en-US"/>
          </a:p>
        </c:txPr>
        <c:crossAx val="116746496"/>
        <c:crosses val="autoZero"/>
        <c:auto val="1"/>
        <c:lblAlgn val="ctr"/>
        <c:lblOffset val="100"/>
        <c:noMultiLvlLbl val="0"/>
      </c:catAx>
      <c:valAx>
        <c:axId val="116746496"/>
        <c:scaling>
          <c:orientation val="minMax"/>
          <c:min val="0"/>
        </c:scaling>
        <c:delete val="0"/>
        <c:axPos val="b"/>
        <c:majorGridlines/>
        <c:numFmt formatCode="_(* #,##0_);_(* \(#,##0\);_(* &quot;-&quot;_);_(@_)"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116744960"/>
        <c:crosses val="autoZero"/>
        <c:crossBetween val="between"/>
      </c:valAx>
    </c:plotArea>
    <c:legend>
      <c:legendPos val="r"/>
      <c:legendEntry>
        <c:idx val="0"/>
        <c:txPr>
          <a:bodyPr/>
          <a:lstStyle/>
          <a:p>
            <a:pPr>
              <a:defRPr sz="1200" b="0" i="0" u="none" strike="noStrike" baseline="0">
                <a:solidFill>
                  <a:srgbClr val="000000"/>
                </a:solidFill>
                <a:latin typeface="Calibri"/>
                <a:ea typeface="Calibri"/>
                <a:cs typeface="Calibri"/>
              </a:defRPr>
            </a:pPr>
            <a:endParaRPr lang="en-US"/>
          </a:p>
        </c:txPr>
      </c:legendEntry>
      <c:legendEntry>
        <c:idx val="1"/>
        <c:txPr>
          <a:bodyPr/>
          <a:lstStyle/>
          <a:p>
            <a:pPr>
              <a:defRPr sz="1200" b="0" i="0" u="none" strike="noStrike" baseline="0">
                <a:solidFill>
                  <a:srgbClr val="000000"/>
                </a:solidFill>
                <a:latin typeface="Calibri"/>
                <a:ea typeface="Calibri"/>
                <a:cs typeface="Calibri"/>
              </a:defRPr>
            </a:pPr>
            <a:endParaRPr lang="en-US"/>
          </a:p>
        </c:txPr>
      </c:legendEntry>
      <c:layout>
        <c:manualLayout>
          <c:xMode val="edge"/>
          <c:yMode val="edge"/>
          <c:x val="0.7565953133103871"/>
          <c:y val="0.81129822007543173"/>
          <c:w val="0.1834534081443413"/>
          <c:h val="0.12980767109993607"/>
        </c:manualLayout>
      </c:layout>
      <c:overlay val="0"/>
      <c:spPr>
        <a:solidFill>
          <a:srgbClr val="FFFFFF"/>
        </a:solidFill>
      </c:spPr>
      <c:txPr>
        <a:bodyPr/>
        <a:lstStyle/>
        <a:p>
          <a:pPr>
            <a:defRPr sz="900" b="0" i="0" u="none" strike="noStrike" baseline="0">
              <a:solidFill>
                <a:srgbClr val="000000"/>
              </a:solidFill>
              <a:latin typeface="Calibri"/>
              <a:ea typeface="Calibri"/>
              <a:cs typeface="Calibri"/>
            </a:defRPr>
          </a:pPr>
          <a:endParaRPr lang="en-US"/>
        </a:p>
      </c:txPr>
    </c:legend>
    <c:plotVisOnly val="1"/>
    <c:dispBlanksAs val="gap"/>
    <c:showDLblsOverMax val="0"/>
  </c:chart>
  <c:spPr>
    <a:solidFill>
      <a:srgbClr val="FFFFFF"/>
    </a:solidFill>
    <a:ln>
      <a:noFill/>
    </a:ln>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5534667541557309E-2"/>
          <c:y val="0.17062839440067315"/>
          <c:w val="0.90157491251093613"/>
          <c:h val="0.57298893854135202"/>
        </c:manualLayout>
      </c:layout>
      <c:barChart>
        <c:barDir val="col"/>
        <c:grouping val="clustered"/>
        <c:varyColors val="0"/>
        <c:ser>
          <c:idx val="3"/>
          <c:order val="2"/>
          <c:tx>
            <c:v>2012</c:v>
          </c:tx>
          <c:spPr>
            <a:solidFill>
              <a:srgbClr val="8064A2">
                <a:lumMod val="75000"/>
              </a:srgbClr>
            </a:solidFill>
            <a:ln w="28575">
              <a:noFill/>
            </a:ln>
          </c:spPr>
          <c:invertIfNegative val="0"/>
          <c:cat>
            <c:strRef>
              <c:f>'C_A5.2 - BS'!$A$35:$A$72</c:f>
              <c:strCache>
                <c:ptCount val="38"/>
                <c:pt idx="0">
                  <c:v>Korea</c:v>
                </c:pt>
                <c:pt idx="1">
                  <c:v>Mexico</c:v>
                </c:pt>
                <c:pt idx="2">
                  <c:v>Brazil</c:v>
                </c:pt>
                <c:pt idx="3">
                  <c:v>Norway</c:v>
                </c:pt>
                <c:pt idx="4">
                  <c:v>Chile</c:v>
                </c:pt>
                <c:pt idx="5">
                  <c:v>Australia</c:v>
                </c:pt>
                <c:pt idx="6">
                  <c:v>Luxembourg</c:v>
                </c:pt>
                <c:pt idx="7">
                  <c:v>New Zealand</c:v>
                </c:pt>
                <c:pt idx="8">
                  <c:v>Netherlands</c:v>
                </c:pt>
                <c:pt idx="9">
                  <c:v>Iceland</c:v>
                </c:pt>
                <c:pt idx="10">
                  <c:v>Austria</c:v>
                </c:pt>
                <c:pt idx="11">
                  <c:v>Switzerland</c:v>
                </c:pt>
                <c:pt idx="12">
                  <c:v>Turkey</c:v>
                </c:pt>
                <c:pt idx="13">
                  <c:v>Denmark</c:v>
                </c:pt>
                <c:pt idx="14">
                  <c:v>Israel</c:v>
                </c:pt>
                <c:pt idx="15">
                  <c:v>United Kingdom</c:v>
                </c:pt>
                <c:pt idx="16">
                  <c:v>Canada</c:v>
                </c:pt>
                <c:pt idx="17">
                  <c:v>Finland</c:v>
                </c:pt>
                <c:pt idx="18">
                  <c:v>Belgium</c:v>
                </c:pt>
                <c:pt idx="19">
                  <c:v>Russian Federation</c:v>
                </c:pt>
                <c:pt idx="20">
                  <c:v>Italy</c:v>
                </c:pt>
                <c:pt idx="21">
                  <c:v>Sweden</c:v>
                </c:pt>
                <c:pt idx="22">
                  <c:v>Germany</c:v>
                </c:pt>
                <c:pt idx="23">
                  <c:v>OECD average</c:v>
                </c:pt>
                <c:pt idx="24">
                  <c:v>France</c:v>
                </c:pt>
                <c:pt idx="25">
                  <c:v>Slovenia</c:v>
                </c:pt>
                <c:pt idx="26">
                  <c:v>United States</c:v>
                </c:pt>
                <c:pt idx="27">
                  <c:v>Portugal</c:v>
                </c:pt>
                <c:pt idx="28">
                  <c:v>EU21 average</c:v>
                </c:pt>
                <c:pt idx="29">
                  <c:v>Poland</c:v>
                </c:pt>
                <c:pt idx="30">
                  <c:v>Estonia</c:v>
                </c:pt>
                <c:pt idx="31">
                  <c:v>Hungary</c:v>
                </c:pt>
                <c:pt idx="32">
                  <c:v>Latvia</c:v>
                </c:pt>
                <c:pt idx="33">
                  <c:v>Ireland</c:v>
                </c:pt>
                <c:pt idx="34">
                  <c:v>Greece</c:v>
                </c:pt>
                <c:pt idx="35">
                  <c:v>Czech Republic</c:v>
                </c:pt>
                <c:pt idx="36">
                  <c:v>Spain</c:v>
                </c:pt>
                <c:pt idx="37">
                  <c:v>Slovak Republic</c:v>
                </c:pt>
              </c:strCache>
            </c:strRef>
          </c:cat>
          <c:val>
            <c:numRef>
              <c:f>'C_A5.2 - BS'!$E$35:$E$72</c:f>
              <c:numCache>
                <c:formatCode>General</c:formatCode>
                <c:ptCount val="38"/>
                <c:pt idx="0">
                  <c:v>2.5529713645702587</c:v>
                </c:pt>
                <c:pt idx="1">
                  <c:v>3.5211332791682706</c:v>
                </c:pt>
                <c:pt idx="2">
                  <c:v>4.0665134103578557</c:v>
                </c:pt>
                <c:pt idx="3">
                  <c:v>4.2803969979267853</c:v>
                </c:pt>
                <c:pt idx="4">
                  <c:v>5.9681249367743741</c:v>
                </c:pt>
                <c:pt idx="5">
                  <c:v>6.228568513210309</c:v>
                </c:pt>
                <c:pt idx="6">
                  <c:v>6.4090775034012601</c:v>
                </c:pt>
                <c:pt idx="7">
                  <c:v>6.4155526734943873</c:v>
                </c:pt>
                <c:pt idx="8">
                  <c:v>6.5734914017422055</c:v>
                </c:pt>
                <c:pt idx="9">
                  <c:v>7.2963369458741241</c:v>
                </c:pt>
                <c:pt idx="10">
                  <c:v>7.7132729073412749</c:v>
                </c:pt>
                <c:pt idx="11">
                  <c:v>7.8531321934789942</c:v>
                </c:pt>
                <c:pt idx="12">
                  <c:v>7.8567484420604234</c:v>
                </c:pt>
                <c:pt idx="13">
                  <c:v>9.5510653828108367</c:v>
                </c:pt>
                <c:pt idx="14">
                  <c:v>10.204289070222991</c:v>
                </c:pt>
                <c:pt idx="15">
                  <c:v>10.542742871662842</c:v>
                </c:pt>
                <c:pt idx="16">
                  <c:v>10.833889795669597</c:v>
                </c:pt>
                <c:pt idx="17">
                  <c:v>11.552729279019067</c:v>
                </c:pt>
                <c:pt idx="18">
                  <c:v>12.079521815666784</c:v>
                </c:pt>
                <c:pt idx="19">
                  <c:v>12.152698918335725</c:v>
                </c:pt>
                <c:pt idx="20">
                  <c:v>12.165579309811372</c:v>
                </c:pt>
                <c:pt idx="21">
                  <c:v>12.264236535588598</c:v>
                </c:pt>
                <c:pt idx="22">
                  <c:v>12.819253345591161</c:v>
                </c:pt>
                <c:pt idx="23">
                  <c:v>13.633076564786117</c:v>
                </c:pt>
                <c:pt idx="24">
                  <c:v>13.766201758867444</c:v>
                </c:pt>
                <c:pt idx="25">
                  <c:v>13.966510849260249</c:v>
                </c:pt>
                <c:pt idx="26">
                  <c:v>14.279736297163591</c:v>
                </c:pt>
                <c:pt idx="27">
                  <c:v>16.004182730363688</c:v>
                </c:pt>
                <c:pt idx="28">
                  <c:v>16.899999999999999</c:v>
                </c:pt>
                <c:pt idx="29">
                  <c:v>17.804854805568699</c:v>
                </c:pt>
                <c:pt idx="30">
                  <c:v>22.089390468688162</c:v>
                </c:pt>
                <c:pt idx="31">
                  <c:v>22.759039761842441</c:v>
                </c:pt>
                <c:pt idx="32">
                  <c:v>22.862902599678605</c:v>
                </c:pt>
                <c:pt idx="33">
                  <c:v>23.345004978894295</c:v>
                </c:pt>
                <c:pt idx="34">
                  <c:v>25.340448897612848</c:v>
                </c:pt>
                <c:pt idx="35">
                  <c:v>25.463340875906631</c:v>
                </c:pt>
                <c:pt idx="36">
                  <c:v>31.198804001801182</c:v>
                </c:pt>
                <c:pt idx="37">
                  <c:v>41.526945018874919</c:v>
                </c:pt>
              </c:numCache>
            </c:numRef>
          </c:val>
        </c:ser>
        <c:dLbls>
          <c:showLegendKey val="0"/>
          <c:showVal val="0"/>
          <c:showCatName val="0"/>
          <c:showSerName val="0"/>
          <c:showPercent val="0"/>
          <c:showBubbleSize val="0"/>
        </c:dLbls>
        <c:gapWidth val="150"/>
        <c:axId val="255062016"/>
        <c:axId val="255063936"/>
      </c:barChart>
      <c:lineChart>
        <c:grouping val="standard"/>
        <c:varyColors val="0"/>
        <c:ser>
          <c:idx val="1"/>
          <c:order val="0"/>
          <c:tx>
            <c:v>2005</c:v>
          </c:tx>
          <c:spPr>
            <a:ln>
              <a:noFill/>
            </a:ln>
          </c:spPr>
          <c:marker>
            <c:symbol val="diamond"/>
            <c:size val="7"/>
            <c:spPr>
              <a:solidFill>
                <a:srgbClr val="FF0000"/>
              </a:solidFill>
              <a:ln>
                <a:noFill/>
              </a:ln>
            </c:spPr>
          </c:marker>
          <c:cat>
            <c:strRef>
              <c:f>'C_A5.2 - BS'!$A$35:$A$72</c:f>
              <c:strCache>
                <c:ptCount val="38"/>
                <c:pt idx="0">
                  <c:v>Korea</c:v>
                </c:pt>
                <c:pt idx="1">
                  <c:v>Mexico</c:v>
                </c:pt>
                <c:pt idx="2">
                  <c:v>Brazil</c:v>
                </c:pt>
                <c:pt idx="3">
                  <c:v>Norway</c:v>
                </c:pt>
                <c:pt idx="4">
                  <c:v>Chile</c:v>
                </c:pt>
                <c:pt idx="5">
                  <c:v>Australia</c:v>
                </c:pt>
                <c:pt idx="6">
                  <c:v>Luxembourg</c:v>
                </c:pt>
                <c:pt idx="7">
                  <c:v>New Zealand</c:v>
                </c:pt>
                <c:pt idx="8">
                  <c:v>Netherlands</c:v>
                </c:pt>
                <c:pt idx="9">
                  <c:v>Iceland</c:v>
                </c:pt>
                <c:pt idx="10">
                  <c:v>Austria</c:v>
                </c:pt>
                <c:pt idx="11">
                  <c:v>Switzerland</c:v>
                </c:pt>
                <c:pt idx="12">
                  <c:v>Turkey</c:v>
                </c:pt>
                <c:pt idx="13">
                  <c:v>Denmark</c:v>
                </c:pt>
                <c:pt idx="14">
                  <c:v>Israel</c:v>
                </c:pt>
                <c:pt idx="15">
                  <c:v>United Kingdom</c:v>
                </c:pt>
                <c:pt idx="16">
                  <c:v>Canada</c:v>
                </c:pt>
                <c:pt idx="17">
                  <c:v>Finland</c:v>
                </c:pt>
                <c:pt idx="18">
                  <c:v>Belgium</c:v>
                </c:pt>
                <c:pt idx="19">
                  <c:v>Russian Federation</c:v>
                </c:pt>
                <c:pt idx="20">
                  <c:v>Italy</c:v>
                </c:pt>
                <c:pt idx="21">
                  <c:v>Sweden</c:v>
                </c:pt>
                <c:pt idx="22">
                  <c:v>Germany</c:v>
                </c:pt>
                <c:pt idx="23">
                  <c:v>OECD average</c:v>
                </c:pt>
                <c:pt idx="24">
                  <c:v>France</c:v>
                </c:pt>
                <c:pt idx="25">
                  <c:v>Slovenia</c:v>
                </c:pt>
                <c:pt idx="26">
                  <c:v>United States</c:v>
                </c:pt>
                <c:pt idx="27">
                  <c:v>Portugal</c:v>
                </c:pt>
                <c:pt idx="28">
                  <c:v>EU21 average</c:v>
                </c:pt>
                <c:pt idx="29">
                  <c:v>Poland</c:v>
                </c:pt>
                <c:pt idx="30">
                  <c:v>Estonia</c:v>
                </c:pt>
                <c:pt idx="31">
                  <c:v>Hungary</c:v>
                </c:pt>
                <c:pt idx="32">
                  <c:v>Latvia</c:v>
                </c:pt>
                <c:pt idx="33">
                  <c:v>Ireland</c:v>
                </c:pt>
                <c:pt idx="34">
                  <c:v>Greece</c:v>
                </c:pt>
                <c:pt idx="35">
                  <c:v>Czech Republic</c:v>
                </c:pt>
                <c:pt idx="36">
                  <c:v>Spain</c:v>
                </c:pt>
                <c:pt idx="37">
                  <c:v>Slovak Republic</c:v>
                </c:pt>
              </c:strCache>
            </c:strRef>
          </c:cat>
          <c:val>
            <c:numRef>
              <c:f>'C_A5.2 - BS'!$C$35:$C$72</c:f>
              <c:numCache>
                <c:formatCode>General</c:formatCode>
                <c:ptCount val="38"/>
                <c:pt idx="0">
                  <c:v>2.8601324781026878</c:v>
                </c:pt>
                <c:pt idx="1">
                  <c:v>2.3316705940505842</c:v>
                </c:pt>
                <c:pt idx="3">
                  <c:v>7.4384494764045659</c:v>
                </c:pt>
                <c:pt idx="5">
                  <c:v>6.3390173948699751</c:v>
                </c:pt>
                <c:pt idx="6">
                  <c:v>5.1236242680306781</c:v>
                </c:pt>
                <c:pt idx="7">
                  <c:v>3.4286914291015291</c:v>
                </c:pt>
                <c:pt idx="8">
                  <c:v>5.8494476358314484</c:v>
                </c:pt>
                <c:pt idx="9">
                  <c:v>2.3224221976739643</c:v>
                </c:pt>
                <c:pt idx="10">
                  <c:v>8.6263520363063506</c:v>
                </c:pt>
                <c:pt idx="11">
                  <c:v>7.1998206905764599</c:v>
                </c:pt>
                <c:pt idx="12">
                  <c:v>9.1291347411698744</c:v>
                </c:pt>
                <c:pt idx="13">
                  <c:v>6.5431185543672425</c:v>
                </c:pt>
                <c:pt idx="14">
                  <c:v>14.048811105596265</c:v>
                </c:pt>
                <c:pt idx="15">
                  <c:v>5.1350984024976185</c:v>
                </c:pt>
                <c:pt idx="16">
                  <c:v>9.7226309384601777</c:v>
                </c:pt>
                <c:pt idx="17">
                  <c:v>10.747297334478779</c:v>
                </c:pt>
                <c:pt idx="18">
                  <c:v>12.385030535545361</c:v>
                </c:pt>
                <c:pt idx="20">
                  <c:v>7.7610382327981915</c:v>
                </c:pt>
                <c:pt idx="21">
                  <c:v>8.5150791571042266</c:v>
                </c:pt>
                <c:pt idx="22">
                  <c:v>20.148873253798307</c:v>
                </c:pt>
                <c:pt idx="23">
                  <c:v>10.67830779219006</c:v>
                </c:pt>
                <c:pt idx="24">
                  <c:v>11.099838821458782</c:v>
                </c:pt>
                <c:pt idx="25">
                  <c:v>8.6947446949086498</c:v>
                </c:pt>
                <c:pt idx="26">
                  <c:v>9.0314549739948244</c:v>
                </c:pt>
                <c:pt idx="27">
                  <c:v>7.5488872294297762</c:v>
                </c:pt>
                <c:pt idx="28">
                  <c:v>12.8</c:v>
                </c:pt>
                <c:pt idx="29">
                  <c:v>27.126480317118407</c:v>
                </c:pt>
                <c:pt idx="30">
                  <c:v>12.994870974469094</c:v>
                </c:pt>
                <c:pt idx="31">
                  <c:v>12.445050915470169</c:v>
                </c:pt>
                <c:pt idx="33">
                  <c:v>6.0054907070412495</c:v>
                </c:pt>
                <c:pt idx="34">
                  <c:v>8.261537187127395</c:v>
                </c:pt>
                <c:pt idx="35">
                  <c:v>24.383870055367552</c:v>
                </c:pt>
                <c:pt idx="36">
                  <c:v>9.2954940817267975</c:v>
                </c:pt>
                <c:pt idx="37">
                  <c:v>49.162388935204895</c:v>
                </c:pt>
              </c:numCache>
            </c:numRef>
          </c:val>
          <c:smooth val="0"/>
        </c:ser>
        <c:dLbls>
          <c:showLegendKey val="0"/>
          <c:showVal val="0"/>
          <c:showCatName val="0"/>
          <c:showSerName val="0"/>
          <c:showPercent val="0"/>
          <c:showBubbleSize val="0"/>
        </c:dLbls>
        <c:marker val="1"/>
        <c:smooth val="0"/>
        <c:axId val="255062016"/>
        <c:axId val="255063936"/>
      </c:lineChart>
      <c:scatterChart>
        <c:scatterStyle val="lineMarker"/>
        <c:varyColors val="0"/>
        <c:ser>
          <c:idx val="2"/>
          <c:order val="1"/>
          <c:tx>
            <c:v>2010</c:v>
          </c:tx>
          <c:spPr>
            <a:ln w="28575">
              <a:noFill/>
            </a:ln>
          </c:spPr>
          <c:marker>
            <c:spPr>
              <a:solidFill>
                <a:srgbClr val="8064A2">
                  <a:lumMod val="50000"/>
                </a:srgbClr>
              </a:solidFill>
              <a:ln>
                <a:solidFill>
                  <a:schemeClr val="bg1">
                    <a:lumMod val="50000"/>
                  </a:schemeClr>
                </a:solidFill>
              </a:ln>
            </c:spPr>
          </c:marker>
          <c:dPt>
            <c:idx val="30"/>
            <c:marker>
              <c:spPr>
                <a:solidFill>
                  <a:srgbClr val="000000"/>
                </a:solidFill>
                <a:ln>
                  <a:solidFill>
                    <a:schemeClr val="bg1">
                      <a:lumMod val="50000"/>
                    </a:schemeClr>
                  </a:solidFill>
                </a:ln>
              </c:spPr>
            </c:marker>
            <c:bubble3D val="0"/>
          </c:dPt>
          <c:xVal>
            <c:strRef>
              <c:f>'C_A5.2 - BS'!$A$35:$A$72</c:f>
              <c:strCache>
                <c:ptCount val="38"/>
                <c:pt idx="0">
                  <c:v>Korea</c:v>
                </c:pt>
                <c:pt idx="1">
                  <c:v>Mexico</c:v>
                </c:pt>
                <c:pt idx="2">
                  <c:v>Brazil</c:v>
                </c:pt>
                <c:pt idx="3">
                  <c:v>Norway</c:v>
                </c:pt>
                <c:pt idx="4">
                  <c:v>Chile</c:v>
                </c:pt>
                <c:pt idx="5">
                  <c:v>Australia</c:v>
                </c:pt>
                <c:pt idx="6">
                  <c:v>Luxembourg</c:v>
                </c:pt>
                <c:pt idx="7">
                  <c:v>New Zealand</c:v>
                </c:pt>
                <c:pt idx="8">
                  <c:v>Netherlands</c:v>
                </c:pt>
                <c:pt idx="9">
                  <c:v>Iceland</c:v>
                </c:pt>
                <c:pt idx="10">
                  <c:v>Austria</c:v>
                </c:pt>
                <c:pt idx="11">
                  <c:v>Switzerland</c:v>
                </c:pt>
                <c:pt idx="12">
                  <c:v>Turkey</c:v>
                </c:pt>
                <c:pt idx="13">
                  <c:v>Denmark</c:v>
                </c:pt>
                <c:pt idx="14">
                  <c:v>Israel</c:v>
                </c:pt>
                <c:pt idx="15">
                  <c:v>United Kingdom</c:v>
                </c:pt>
                <c:pt idx="16">
                  <c:v>Canada</c:v>
                </c:pt>
                <c:pt idx="17">
                  <c:v>Finland</c:v>
                </c:pt>
                <c:pt idx="18">
                  <c:v>Belgium</c:v>
                </c:pt>
                <c:pt idx="19">
                  <c:v>Russian Federation</c:v>
                </c:pt>
                <c:pt idx="20">
                  <c:v>Italy</c:v>
                </c:pt>
                <c:pt idx="21">
                  <c:v>Sweden</c:v>
                </c:pt>
                <c:pt idx="22">
                  <c:v>Germany</c:v>
                </c:pt>
                <c:pt idx="23">
                  <c:v>OECD average</c:v>
                </c:pt>
                <c:pt idx="24">
                  <c:v>France</c:v>
                </c:pt>
                <c:pt idx="25">
                  <c:v>Slovenia</c:v>
                </c:pt>
                <c:pt idx="26">
                  <c:v>United States</c:v>
                </c:pt>
                <c:pt idx="27">
                  <c:v>Portugal</c:v>
                </c:pt>
                <c:pt idx="28">
                  <c:v>EU21 average</c:v>
                </c:pt>
                <c:pt idx="29">
                  <c:v>Poland</c:v>
                </c:pt>
                <c:pt idx="30">
                  <c:v>Estonia</c:v>
                </c:pt>
                <c:pt idx="31">
                  <c:v>Hungary</c:v>
                </c:pt>
                <c:pt idx="32">
                  <c:v>Latvia</c:v>
                </c:pt>
                <c:pt idx="33">
                  <c:v>Ireland</c:v>
                </c:pt>
                <c:pt idx="34">
                  <c:v>Greece</c:v>
                </c:pt>
                <c:pt idx="35">
                  <c:v>Czech Republic</c:v>
                </c:pt>
                <c:pt idx="36">
                  <c:v>Spain</c:v>
                </c:pt>
                <c:pt idx="37">
                  <c:v>Slovak Republic</c:v>
                </c:pt>
              </c:strCache>
            </c:strRef>
          </c:xVal>
          <c:yVal>
            <c:numRef>
              <c:f>'C_A5.2 - BS'!$D$35:$D$72</c:f>
              <c:numCache>
                <c:formatCode>General</c:formatCode>
                <c:ptCount val="38"/>
                <c:pt idx="0">
                  <c:v>3.1145020997373378</c:v>
                </c:pt>
                <c:pt idx="1">
                  <c:v>3.9726629662777349</c:v>
                </c:pt>
                <c:pt idx="3">
                  <c:v>5.5759804043310135</c:v>
                </c:pt>
                <c:pt idx="4">
                  <c:v>4.6476276953593771</c:v>
                </c:pt>
                <c:pt idx="5">
                  <c:v>6.2158859044644421</c:v>
                </c:pt>
                <c:pt idx="6">
                  <c:v>4.1169649801355304</c:v>
                </c:pt>
                <c:pt idx="7">
                  <c:v>6.0923369791486355</c:v>
                </c:pt>
                <c:pt idx="8">
                  <c:v>5.6594035283948898</c:v>
                </c:pt>
                <c:pt idx="9">
                  <c:v>7.186878462886602</c:v>
                </c:pt>
                <c:pt idx="10">
                  <c:v>7.3351878266788368</c:v>
                </c:pt>
                <c:pt idx="11">
                  <c:v>7.4256813310731751</c:v>
                </c:pt>
                <c:pt idx="12">
                  <c:v>10.550045085662759</c:v>
                </c:pt>
                <c:pt idx="13">
                  <c:v>9.0143474996101567</c:v>
                </c:pt>
                <c:pt idx="14">
                  <c:v>9.8253417977619595</c:v>
                </c:pt>
                <c:pt idx="15">
                  <c:v>9.7895760092019746</c:v>
                </c:pt>
                <c:pt idx="16">
                  <c:v>12.380101995784401</c:v>
                </c:pt>
                <c:pt idx="17">
                  <c:v>11.6355987479324</c:v>
                </c:pt>
                <c:pt idx="18">
                  <c:v>13.192151027911503</c:v>
                </c:pt>
                <c:pt idx="20">
                  <c:v>9.0978103018171392</c:v>
                </c:pt>
                <c:pt idx="21">
                  <c:v>11.347712051809502</c:v>
                </c:pt>
                <c:pt idx="22">
                  <c:v>15.897299683878199</c:v>
                </c:pt>
                <c:pt idx="23">
                  <c:v>12.530924221705444</c:v>
                </c:pt>
                <c:pt idx="24">
                  <c:v>12.925810581340306</c:v>
                </c:pt>
                <c:pt idx="25">
                  <c:v>11.16546762130465</c:v>
                </c:pt>
                <c:pt idx="26">
                  <c:v>16.820260510331956</c:v>
                </c:pt>
                <c:pt idx="27">
                  <c:v>11.762863727098647</c:v>
                </c:pt>
                <c:pt idx="28">
                  <c:v>15.2</c:v>
                </c:pt>
                <c:pt idx="29">
                  <c:v>16.078811371849984</c:v>
                </c:pt>
                <c:pt idx="30">
                  <c:v>27.667414604544234</c:v>
                </c:pt>
                <c:pt idx="31">
                  <c:v>23.534043682512397</c:v>
                </c:pt>
                <c:pt idx="33">
                  <c:v>19.370200457072865</c:v>
                </c:pt>
                <c:pt idx="34">
                  <c:v>11.922693317163127</c:v>
                </c:pt>
                <c:pt idx="35">
                  <c:v>22.726939032351517</c:v>
                </c:pt>
                <c:pt idx="36">
                  <c:v>24.66422225877108</c:v>
                </c:pt>
                <c:pt idx="37">
                  <c:v>40.808675772081436</c:v>
                </c:pt>
              </c:numCache>
            </c:numRef>
          </c:yVal>
          <c:smooth val="0"/>
        </c:ser>
        <c:dLbls>
          <c:showLegendKey val="0"/>
          <c:showVal val="0"/>
          <c:showCatName val="0"/>
          <c:showSerName val="0"/>
          <c:showPercent val="0"/>
          <c:showBubbleSize val="0"/>
        </c:dLbls>
        <c:axId val="255539072"/>
        <c:axId val="255537152"/>
      </c:scatterChart>
      <c:catAx>
        <c:axId val="255062016"/>
        <c:scaling>
          <c:orientation val="minMax"/>
        </c:scaling>
        <c:delete val="0"/>
        <c:axPos val="b"/>
        <c:numFmt formatCode="General" sourceLinked="1"/>
        <c:majorTickMark val="none"/>
        <c:minorTickMark val="none"/>
        <c:tickLblPos val="nextTo"/>
        <c:spPr>
          <a:ln>
            <a:solidFill>
              <a:srgbClr val="000000"/>
            </a:solidFill>
          </a:ln>
        </c:spPr>
        <c:txPr>
          <a:bodyPr rot="-5400000" vert="horz"/>
          <a:lstStyle/>
          <a:p>
            <a:pPr>
              <a:defRPr sz="1050" b="0" i="0" u="none" strike="noStrike" baseline="0">
                <a:solidFill>
                  <a:srgbClr val="000000"/>
                </a:solidFill>
                <a:latin typeface="Arial"/>
                <a:ea typeface="Arial"/>
                <a:cs typeface="Arial"/>
              </a:defRPr>
            </a:pPr>
            <a:endParaRPr lang="en-US"/>
          </a:p>
        </c:txPr>
        <c:crossAx val="255063936"/>
        <c:crosses val="autoZero"/>
        <c:auto val="1"/>
        <c:lblAlgn val="ctr"/>
        <c:lblOffset val="100"/>
        <c:tickLblSkip val="1"/>
        <c:noMultiLvlLbl val="0"/>
      </c:catAx>
      <c:valAx>
        <c:axId val="255063936"/>
        <c:scaling>
          <c:orientation val="minMax"/>
          <c:max val="55"/>
          <c:min val="0"/>
        </c:scaling>
        <c:delete val="0"/>
        <c:axPos val="l"/>
        <c:majorGridlines>
          <c:spPr>
            <a:ln>
              <a:solidFill>
                <a:schemeClr val="bg1">
                  <a:lumMod val="85000"/>
                  <a:alpha val="25000"/>
                </a:schemeClr>
              </a:solidFill>
            </a:ln>
          </c:spPr>
        </c:majorGridlines>
        <c:numFmt formatCode="#\ ##0" sourceLinked="0"/>
        <c:majorTickMark val="out"/>
        <c:minorTickMark val="none"/>
        <c:tickLblPos val="nextTo"/>
        <c:spPr>
          <a:ln>
            <a:solidFill>
              <a:srgbClr val="000000"/>
            </a:solidFill>
          </a:ln>
        </c:spPr>
        <c:txPr>
          <a:bodyPr rot="0" vert="horz"/>
          <a:lstStyle/>
          <a:p>
            <a:pPr>
              <a:defRPr sz="1200" b="0" i="0" u="none" strike="noStrike" baseline="0">
                <a:solidFill>
                  <a:srgbClr val="000000"/>
                </a:solidFill>
                <a:latin typeface="Arial"/>
                <a:ea typeface="Arial"/>
                <a:cs typeface="Arial"/>
              </a:defRPr>
            </a:pPr>
            <a:endParaRPr lang="en-US"/>
          </a:p>
        </c:txPr>
        <c:crossAx val="255062016"/>
        <c:crosses val="autoZero"/>
        <c:crossBetween val="between"/>
      </c:valAx>
      <c:valAx>
        <c:axId val="255537152"/>
        <c:scaling>
          <c:orientation val="minMax"/>
        </c:scaling>
        <c:delete val="1"/>
        <c:axPos val="r"/>
        <c:numFmt formatCode="General" sourceLinked="1"/>
        <c:majorTickMark val="out"/>
        <c:minorTickMark val="none"/>
        <c:tickLblPos val="nextTo"/>
        <c:crossAx val="255539072"/>
        <c:crosses val="max"/>
        <c:crossBetween val="midCat"/>
      </c:valAx>
      <c:valAx>
        <c:axId val="255539072"/>
        <c:scaling>
          <c:orientation val="minMax"/>
        </c:scaling>
        <c:delete val="1"/>
        <c:axPos val="t"/>
        <c:majorTickMark val="out"/>
        <c:minorTickMark val="none"/>
        <c:tickLblPos val="nextTo"/>
        <c:crossAx val="255537152"/>
        <c:crosses val="max"/>
        <c:crossBetween val="midCat"/>
      </c:valAx>
      <c:spPr>
        <a:ln>
          <a:solidFill>
            <a:schemeClr val="tx1">
              <a:lumMod val="50000"/>
              <a:lumOff val="50000"/>
            </a:schemeClr>
          </a:solidFill>
        </a:ln>
      </c:spPr>
    </c:plotArea>
    <c:legend>
      <c:legendPos val="t"/>
      <c:legendEntry>
        <c:idx val="0"/>
        <c:txPr>
          <a:bodyPr/>
          <a:lstStyle/>
          <a:p>
            <a:pPr>
              <a:defRPr sz="1200">
                <a:solidFill>
                  <a:srgbClr val="000000"/>
                </a:solidFill>
                <a:latin typeface="Arial"/>
                <a:ea typeface="Arial"/>
                <a:cs typeface="Arial"/>
              </a:defRPr>
            </a:pPr>
            <a:endParaRPr lang="en-US"/>
          </a:p>
        </c:txPr>
      </c:legendEntry>
      <c:legendEntry>
        <c:idx val="1"/>
        <c:txPr>
          <a:bodyPr/>
          <a:lstStyle/>
          <a:p>
            <a:pPr>
              <a:defRPr sz="1200">
                <a:solidFill>
                  <a:srgbClr val="000000"/>
                </a:solidFill>
                <a:latin typeface="Arial"/>
                <a:ea typeface="Arial"/>
                <a:cs typeface="Arial"/>
              </a:defRPr>
            </a:pPr>
            <a:endParaRPr lang="en-US"/>
          </a:p>
        </c:txPr>
      </c:legendEntry>
      <c:legendEntry>
        <c:idx val="2"/>
        <c:txPr>
          <a:bodyPr/>
          <a:lstStyle/>
          <a:p>
            <a:pPr>
              <a:defRPr sz="1200">
                <a:solidFill>
                  <a:srgbClr val="000000"/>
                </a:solidFill>
                <a:latin typeface="Arial"/>
                <a:ea typeface="Arial"/>
                <a:cs typeface="Arial"/>
              </a:defRPr>
            </a:pPr>
            <a:endParaRPr lang="en-US"/>
          </a:p>
        </c:txPr>
      </c:legendEntry>
      <c:layout>
        <c:manualLayout>
          <c:xMode val="edge"/>
          <c:yMode val="edge"/>
          <c:x val="0.24758344269466317"/>
          <c:y val="0.11483247915551135"/>
          <c:w val="0.51159601924759401"/>
          <c:h val="5.3008081144339206E-2"/>
        </c:manualLayout>
      </c:layout>
      <c:overlay val="0"/>
      <c:spPr>
        <a:solidFill>
          <a:scrgbClr r="0" g="0" b="0">
            <a:alpha val="0"/>
          </a:scrgbClr>
        </a:solidFill>
        <a:ln>
          <a:noFill/>
          <a:round/>
        </a:ln>
        <a:effectLst/>
        <a:extLst>
          <a:ext uri="{91240B29-F687-4F45-9708-019B960494DF}">
            <a14:hiddenLine xmlns:a14="http://schemas.microsoft.com/office/drawing/2010/main">
              <a:noFill/>
              <a:round/>
            </a14:hiddenLine>
          </a:ext>
        </a:extLst>
      </c:spPr>
      <c:txPr>
        <a:bodyPr/>
        <a:lstStyle/>
        <a:p>
          <a:pPr>
            <a:defRPr sz="1100">
              <a:solidFill>
                <a:srgbClr val="000000"/>
              </a:solidFill>
              <a:latin typeface="Arial" panose="020B0604020202020204" pitchFamily="34" charset="0"/>
              <a:cs typeface="Arial" panose="020B0604020202020204" pitchFamily="34" charset="0"/>
            </a:defRPr>
          </a:pPr>
          <a:endParaRPr lang="en-US"/>
        </a:p>
      </c:txPr>
    </c:legend>
    <c:plotVisOnly val="1"/>
    <c:dispBlanksAs val="gap"/>
    <c:showDLblsOverMax val="0"/>
  </c:chart>
  <c:spPr>
    <a:ln>
      <a:noFill/>
    </a:ln>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9296041119860018E-2"/>
          <c:y val="0.1644020117800046"/>
          <c:w val="0.88921489501312345"/>
          <c:h val="0.58006004742599249"/>
        </c:manualLayout>
      </c:layout>
      <c:barChart>
        <c:barDir val="col"/>
        <c:grouping val="clustered"/>
        <c:varyColors val="0"/>
        <c:ser>
          <c:idx val="2"/>
          <c:order val="2"/>
          <c:tx>
            <c:v>2012</c:v>
          </c:tx>
          <c:spPr>
            <a:solidFill>
              <a:srgbClr val="8064A2"/>
            </a:solidFill>
            <a:ln>
              <a:noFill/>
            </a:ln>
          </c:spPr>
          <c:invertIfNegative val="0"/>
          <c:cat>
            <c:strRef>
              <c:f>'C_A5.2 - US'!$A$34:$A$72</c:f>
              <c:strCache>
                <c:ptCount val="39"/>
                <c:pt idx="0">
                  <c:v>Norway</c:v>
                </c:pt>
                <c:pt idx="1">
                  <c:v>Korea</c:v>
                </c:pt>
                <c:pt idx="2">
                  <c:v>Switzerland</c:v>
                </c:pt>
                <c:pt idx="3">
                  <c:v>Austria</c:v>
                </c:pt>
                <c:pt idx="4">
                  <c:v>Australia</c:v>
                </c:pt>
                <c:pt idx="5">
                  <c:v>Mexico</c:v>
                </c:pt>
                <c:pt idx="6">
                  <c:v>Iceland</c:v>
                </c:pt>
                <c:pt idx="7">
                  <c:v>Luxembourg</c:v>
                </c:pt>
                <c:pt idx="8">
                  <c:v>Netherlands</c:v>
                </c:pt>
                <c:pt idx="9">
                  <c:v>Brazil</c:v>
                </c:pt>
                <c:pt idx="10">
                  <c:v>Japan</c:v>
                </c:pt>
                <c:pt idx="11">
                  <c:v>New Zealand</c:v>
                </c:pt>
                <c:pt idx="12">
                  <c:v>Germany</c:v>
                </c:pt>
                <c:pt idx="13">
                  <c:v>United Kingdom</c:v>
                </c:pt>
                <c:pt idx="14">
                  <c:v>Czech Republic</c:v>
                </c:pt>
                <c:pt idx="15">
                  <c:v>Sweden</c:v>
                </c:pt>
                <c:pt idx="16">
                  <c:v>Russian Federation</c:v>
                </c:pt>
                <c:pt idx="17">
                  <c:v>Denmark</c:v>
                </c:pt>
                <c:pt idx="18">
                  <c:v>Chile</c:v>
                </c:pt>
                <c:pt idx="19">
                  <c:v>Canada</c:v>
                </c:pt>
                <c:pt idx="20">
                  <c:v>Belgium</c:v>
                </c:pt>
                <c:pt idx="21">
                  <c:v>Finland</c:v>
                </c:pt>
                <c:pt idx="22">
                  <c:v>Israel</c:v>
                </c:pt>
                <c:pt idx="23">
                  <c:v>Italy</c:v>
                </c:pt>
                <c:pt idx="24">
                  <c:v>OECD average</c:v>
                </c:pt>
                <c:pt idx="25">
                  <c:v>Slovenia</c:v>
                </c:pt>
                <c:pt idx="26">
                  <c:v>France</c:v>
                </c:pt>
                <c:pt idx="27">
                  <c:v>Turkey</c:v>
                </c:pt>
                <c:pt idx="28">
                  <c:v>United States</c:v>
                </c:pt>
                <c:pt idx="29">
                  <c:v>Poland</c:v>
                </c:pt>
                <c:pt idx="30">
                  <c:v>EU21 average</c:v>
                </c:pt>
                <c:pt idx="31">
                  <c:v>Hungary</c:v>
                </c:pt>
                <c:pt idx="32">
                  <c:v>Estonia</c:v>
                </c:pt>
                <c:pt idx="33">
                  <c:v>Slovak Republic</c:v>
                </c:pt>
                <c:pt idx="34">
                  <c:v>Portugal</c:v>
                </c:pt>
                <c:pt idx="35">
                  <c:v>Ireland</c:v>
                </c:pt>
                <c:pt idx="36">
                  <c:v>Latvia</c:v>
                </c:pt>
                <c:pt idx="37">
                  <c:v>Spain</c:v>
                </c:pt>
                <c:pt idx="38">
                  <c:v>Greece</c:v>
                </c:pt>
              </c:strCache>
            </c:strRef>
          </c:cat>
          <c:val>
            <c:numRef>
              <c:f>'C_A5.2 - US'!$E$34:$E$72</c:f>
              <c:numCache>
                <c:formatCode>General</c:formatCode>
                <c:ptCount val="39"/>
                <c:pt idx="0">
                  <c:v>2.3485006347373325</c:v>
                </c:pt>
                <c:pt idx="1">
                  <c:v>3.034785675879228</c:v>
                </c:pt>
                <c:pt idx="2">
                  <c:v>3.3396595290556741</c:v>
                </c:pt>
                <c:pt idx="3">
                  <c:v>3.467303962216628</c:v>
                </c:pt>
                <c:pt idx="4">
                  <c:v>3.730326677631949</c:v>
                </c:pt>
                <c:pt idx="5">
                  <c:v>3.9711377175828684</c:v>
                </c:pt>
                <c:pt idx="6">
                  <c:v>4.1015589518364441</c:v>
                </c:pt>
                <c:pt idx="7">
                  <c:v>4.1798354565099789</c:v>
                </c:pt>
                <c:pt idx="8">
                  <c:v>4.597479456826294</c:v>
                </c:pt>
                <c:pt idx="9">
                  <c:v>5.0625807435685166</c:v>
                </c:pt>
                <c:pt idx="10">
                  <c:v>5.1020408163265305</c:v>
                </c:pt>
                <c:pt idx="11">
                  <c:v>5.2193401462955338</c:v>
                </c:pt>
                <c:pt idx="12">
                  <c:v>5.3345246820894321</c:v>
                </c:pt>
                <c:pt idx="13">
                  <c:v>5.6079311373213185</c:v>
                </c:pt>
                <c:pt idx="14">
                  <c:v>5.692080258221047</c:v>
                </c:pt>
                <c:pt idx="15">
                  <c:v>5.7202169877409732</c:v>
                </c:pt>
                <c:pt idx="16">
                  <c:v>5.9425130503147825</c:v>
                </c:pt>
                <c:pt idx="17">
                  <c:v>6.1624333296659044</c:v>
                </c:pt>
                <c:pt idx="18">
                  <c:v>6.3724042667438283</c:v>
                </c:pt>
                <c:pt idx="19">
                  <c:v>6.6080609115752642</c:v>
                </c:pt>
                <c:pt idx="20">
                  <c:v>6.7042731383717591</c:v>
                </c:pt>
                <c:pt idx="21">
                  <c:v>7.0550407856647039</c:v>
                </c:pt>
                <c:pt idx="22">
                  <c:v>7.0801583640824912</c:v>
                </c:pt>
                <c:pt idx="23">
                  <c:v>7.7408138894235128</c:v>
                </c:pt>
                <c:pt idx="24">
                  <c:v>7.7853762635605204</c:v>
                </c:pt>
                <c:pt idx="25">
                  <c:v>8.1391215208795646</c:v>
                </c:pt>
                <c:pt idx="26">
                  <c:v>8.3001848016251127</c:v>
                </c:pt>
                <c:pt idx="27">
                  <c:v>8.6473988439306364</c:v>
                </c:pt>
                <c:pt idx="28">
                  <c:v>9.0939898566560853</c:v>
                </c:pt>
                <c:pt idx="29">
                  <c:v>9.2982975607515197</c:v>
                </c:pt>
                <c:pt idx="30">
                  <c:v>9.3000000000000007</c:v>
                </c:pt>
                <c:pt idx="31">
                  <c:v>9.4287530097117589</c:v>
                </c:pt>
                <c:pt idx="32">
                  <c:v>9.5091338031400454</c:v>
                </c:pt>
                <c:pt idx="33">
                  <c:v>11.726933120739016</c:v>
                </c:pt>
                <c:pt idx="34">
                  <c:v>14.465602684793197</c:v>
                </c:pt>
                <c:pt idx="35">
                  <c:v>15.19239901354908</c:v>
                </c:pt>
                <c:pt idx="36">
                  <c:v>16.746972698931337</c:v>
                </c:pt>
                <c:pt idx="37">
                  <c:v>21.962932299130276</c:v>
                </c:pt>
                <c:pt idx="38">
                  <c:v>24.355167673536045</c:v>
                </c:pt>
              </c:numCache>
            </c:numRef>
          </c:val>
        </c:ser>
        <c:dLbls>
          <c:showLegendKey val="0"/>
          <c:showVal val="0"/>
          <c:showCatName val="0"/>
          <c:showSerName val="0"/>
          <c:showPercent val="0"/>
          <c:showBubbleSize val="0"/>
        </c:dLbls>
        <c:gapWidth val="150"/>
        <c:axId val="257052672"/>
        <c:axId val="257055744"/>
      </c:barChart>
      <c:lineChart>
        <c:grouping val="standard"/>
        <c:varyColors val="0"/>
        <c:ser>
          <c:idx val="0"/>
          <c:order val="0"/>
          <c:tx>
            <c:v>2005</c:v>
          </c:tx>
          <c:spPr>
            <a:ln>
              <a:noFill/>
            </a:ln>
          </c:spPr>
          <c:marker>
            <c:symbol val="diamond"/>
            <c:size val="7"/>
            <c:spPr>
              <a:solidFill>
                <a:srgbClr val="FF0000"/>
              </a:solidFill>
              <a:ln>
                <a:solidFill>
                  <a:schemeClr val="bg1">
                    <a:lumMod val="50000"/>
                  </a:schemeClr>
                </a:solidFill>
              </a:ln>
            </c:spPr>
          </c:marker>
          <c:cat>
            <c:strRef>
              <c:f>'C_A5.2 - US'!$A$34:$A$72</c:f>
              <c:strCache>
                <c:ptCount val="39"/>
                <c:pt idx="0">
                  <c:v>Norway</c:v>
                </c:pt>
                <c:pt idx="1">
                  <c:v>Korea</c:v>
                </c:pt>
                <c:pt idx="2">
                  <c:v>Switzerland</c:v>
                </c:pt>
                <c:pt idx="3">
                  <c:v>Austria</c:v>
                </c:pt>
                <c:pt idx="4">
                  <c:v>Australia</c:v>
                </c:pt>
                <c:pt idx="5">
                  <c:v>Mexico</c:v>
                </c:pt>
                <c:pt idx="6">
                  <c:v>Iceland</c:v>
                </c:pt>
                <c:pt idx="7">
                  <c:v>Luxembourg</c:v>
                </c:pt>
                <c:pt idx="8">
                  <c:v>Netherlands</c:v>
                </c:pt>
                <c:pt idx="9">
                  <c:v>Brazil</c:v>
                </c:pt>
                <c:pt idx="10">
                  <c:v>Japan</c:v>
                </c:pt>
                <c:pt idx="11">
                  <c:v>New Zealand</c:v>
                </c:pt>
                <c:pt idx="12">
                  <c:v>Germany</c:v>
                </c:pt>
                <c:pt idx="13">
                  <c:v>United Kingdom</c:v>
                </c:pt>
                <c:pt idx="14">
                  <c:v>Czech Republic</c:v>
                </c:pt>
                <c:pt idx="15">
                  <c:v>Sweden</c:v>
                </c:pt>
                <c:pt idx="16">
                  <c:v>Russian Federation</c:v>
                </c:pt>
                <c:pt idx="17">
                  <c:v>Denmark</c:v>
                </c:pt>
                <c:pt idx="18">
                  <c:v>Chile</c:v>
                </c:pt>
                <c:pt idx="19">
                  <c:v>Canada</c:v>
                </c:pt>
                <c:pt idx="20">
                  <c:v>Belgium</c:v>
                </c:pt>
                <c:pt idx="21">
                  <c:v>Finland</c:v>
                </c:pt>
                <c:pt idx="22">
                  <c:v>Israel</c:v>
                </c:pt>
                <c:pt idx="23">
                  <c:v>Italy</c:v>
                </c:pt>
                <c:pt idx="24">
                  <c:v>OECD average</c:v>
                </c:pt>
                <c:pt idx="25">
                  <c:v>Slovenia</c:v>
                </c:pt>
                <c:pt idx="26">
                  <c:v>France</c:v>
                </c:pt>
                <c:pt idx="27">
                  <c:v>Turkey</c:v>
                </c:pt>
                <c:pt idx="28">
                  <c:v>United States</c:v>
                </c:pt>
                <c:pt idx="29">
                  <c:v>Poland</c:v>
                </c:pt>
                <c:pt idx="30">
                  <c:v>EU21 average</c:v>
                </c:pt>
                <c:pt idx="31">
                  <c:v>Hungary</c:v>
                </c:pt>
                <c:pt idx="32">
                  <c:v>Estonia</c:v>
                </c:pt>
                <c:pt idx="33">
                  <c:v>Slovak Republic</c:v>
                </c:pt>
                <c:pt idx="34">
                  <c:v>Portugal</c:v>
                </c:pt>
                <c:pt idx="35">
                  <c:v>Ireland</c:v>
                </c:pt>
                <c:pt idx="36">
                  <c:v>Latvia</c:v>
                </c:pt>
                <c:pt idx="37">
                  <c:v>Spain</c:v>
                </c:pt>
                <c:pt idx="38">
                  <c:v>Greece</c:v>
                </c:pt>
              </c:strCache>
            </c:strRef>
          </c:cat>
          <c:val>
            <c:numRef>
              <c:f>'C_A5.2 - US'!$C$34:$C$72</c:f>
              <c:numCache>
                <c:formatCode>General</c:formatCode>
                <c:ptCount val="39"/>
                <c:pt idx="0">
                  <c:v>2.5516938785164514</c:v>
                </c:pt>
                <c:pt idx="1">
                  <c:v>3.7781495544387567</c:v>
                </c:pt>
                <c:pt idx="2">
                  <c:v>3.6957264486864081</c:v>
                </c:pt>
                <c:pt idx="3">
                  <c:v>3.8643153298172974</c:v>
                </c:pt>
                <c:pt idx="4">
                  <c:v>3.3876092411134042</c:v>
                </c:pt>
                <c:pt idx="5">
                  <c:v>3.0931147549840969</c:v>
                </c:pt>
                <c:pt idx="7">
                  <c:v>3.1753017302744797</c:v>
                </c:pt>
                <c:pt idx="8">
                  <c:v>4.0861384851237794</c:v>
                </c:pt>
                <c:pt idx="10">
                  <c:v>4.8935494121385448</c:v>
                </c:pt>
                <c:pt idx="11">
                  <c:v>2.2990689895594536</c:v>
                </c:pt>
                <c:pt idx="12">
                  <c:v>11.01159114857745</c:v>
                </c:pt>
                <c:pt idx="13">
                  <c:v>3.0817570417180429</c:v>
                </c:pt>
                <c:pt idx="14">
                  <c:v>6.2156796258228404</c:v>
                </c:pt>
                <c:pt idx="15">
                  <c:v>5.966271652462332</c:v>
                </c:pt>
                <c:pt idx="17">
                  <c:v>4.0216334775685469</c:v>
                </c:pt>
                <c:pt idx="19">
                  <c:v>5.8878513162680068</c:v>
                </c:pt>
                <c:pt idx="20">
                  <c:v>6.8767919865363414</c:v>
                </c:pt>
                <c:pt idx="21">
                  <c:v>7.3505713786832159</c:v>
                </c:pt>
                <c:pt idx="22">
                  <c:v>9.5083478534542429</c:v>
                </c:pt>
                <c:pt idx="23">
                  <c:v>5.1738768291080275</c:v>
                </c:pt>
                <c:pt idx="24">
                  <c:v>6.1511396060937722</c:v>
                </c:pt>
                <c:pt idx="25">
                  <c:v>5.703409305185418</c:v>
                </c:pt>
                <c:pt idx="26">
                  <c:v>6.6158797160000837</c:v>
                </c:pt>
                <c:pt idx="27">
                  <c:v>9.1118137395803398</c:v>
                </c:pt>
                <c:pt idx="28">
                  <c:v>5.1106854203846162</c:v>
                </c:pt>
                <c:pt idx="29">
                  <c:v>16.563188338066148</c:v>
                </c:pt>
                <c:pt idx="30">
                  <c:v>6.8</c:v>
                </c:pt>
                <c:pt idx="31">
                  <c:v>5.9638856940762386</c:v>
                </c:pt>
                <c:pt idx="32">
                  <c:v>8.4370060570763581</c:v>
                </c:pt>
                <c:pt idx="33">
                  <c:v>12.704205358660776</c:v>
                </c:pt>
                <c:pt idx="34">
                  <c:v>6.6909409853823405</c:v>
                </c:pt>
                <c:pt idx="35">
                  <c:v>3.0844445560547733</c:v>
                </c:pt>
                <c:pt idx="37">
                  <c:v>7.302915986131997</c:v>
                </c:pt>
                <c:pt idx="38">
                  <c:v>9.6290521035499008</c:v>
                </c:pt>
              </c:numCache>
            </c:numRef>
          </c:val>
          <c:smooth val="0"/>
        </c:ser>
        <c:ser>
          <c:idx val="1"/>
          <c:order val="1"/>
          <c:tx>
            <c:v>2010</c:v>
          </c:tx>
          <c:spPr>
            <a:ln>
              <a:noFill/>
            </a:ln>
          </c:spPr>
          <c:marker>
            <c:symbol val="triangle"/>
            <c:size val="8"/>
            <c:spPr>
              <a:solidFill>
                <a:srgbClr val="000000"/>
              </a:solidFill>
              <a:ln>
                <a:solidFill>
                  <a:schemeClr val="bg1"/>
                </a:solidFill>
              </a:ln>
            </c:spPr>
          </c:marker>
          <c:dPt>
            <c:idx val="19"/>
            <c:bubble3D val="0"/>
            <c:spPr>
              <a:ln>
                <a:solidFill>
                  <a:sysClr val="window" lastClr="FFFFFF"/>
                </a:solidFill>
              </a:ln>
            </c:spPr>
          </c:dPt>
          <c:cat>
            <c:strRef>
              <c:f>'C_A5.2 - US'!$A$34:$A$72</c:f>
              <c:strCache>
                <c:ptCount val="39"/>
                <c:pt idx="0">
                  <c:v>Norway</c:v>
                </c:pt>
                <c:pt idx="1">
                  <c:v>Korea</c:v>
                </c:pt>
                <c:pt idx="2">
                  <c:v>Switzerland</c:v>
                </c:pt>
                <c:pt idx="3">
                  <c:v>Austria</c:v>
                </c:pt>
                <c:pt idx="4">
                  <c:v>Australia</c:v>
                </c:pt>
                <c:pt idx="5">
                  <c:v>Mexico</c:v>
                </c:pt>
                <c:pt idx="6">
                  <c:v>Iceland</c:v>
                </c:pt>
                <c:pt idx="7">
                  <c:v>Luxembourg</c:v>
                </c:pt>
                <c:pt idx="8">
                  <c:v>Netherlands</c:v>
                </c:pt>
                <c:pt idx="9">
                  <c:v>Brazil</c:v>
                </c:pt>
                <c:pt idx="10">
                  <c:v>Japan</c:v>
                </c:pt>
                <c:pt idx="11">
                  <c:v>New Zealand</c:v>
                </c:pt>
                <c:pt idx="12">
                  <c:v>Germany</c:v>
                </c:pt>
                <c:pt idx="13">
                  <c:v>United Kingdom</c:v>
                </c:pt>
                <c:pt idx="14">
                  <c:v>Czech Republic</c:v>
                </c:pt>
                <c:pt idx="15">
                  <c:v>Sweden</c:v>
                </c:pt>
                <c:pt idx="16">
                  <c:v>Russian Federation</c:v>
                </c:pt>
                <c:pt idx="17">
                  <c:v>Denmark</c:v>
                </c:pt>
                <c:pt idx="18">
                  <c:v>Chile</c:v>
                </c:pt>
                <c:pt idx="19">
                  <c:v>Canada</c:v>
                </c:pt>
                <c:pt idx="20">
                  <c:v>Belgium</c:v>
                </c:pt>
                <c:pt idx="21">
                  <c:v>Finland</c:v>
                </c:pt>
                <c:pt idx="22">
                  <c:v>Israel</c:v>
                </c:pt>
                <c:pt idx="23">
                  <c:v>Italy</c:v>
                </c:pt>
                <c:pt idx="24">
                  <c:v>OECD average</c:v>
                </c:pt>
                <c:pt idx="25">
                  <c:v>Slovenia</c:v>
                </c:pt>
                <c:pt idx="26">
                  <c:v>France</c:v>
                </c:pt>
                <c:pt idx="27">
                  <c:v>Turkey</c:v>
                </c:pt>
                <c:pt idx="28">
                  <c:v>United States</c:v>
                </c:pt>
                <c:pt idx="29">
                  <c:v>Poland</c:v>
                </c:pt>
                <c:pt idx="30">
                  <c:v>EU21 average</c:v>
                </c:pt>
                <c:pt idx="31">
                  <c:v>Hungary</c:v>
                </c:pt>
                <c:pt idx="32">
                  <c:v>Estonia</c:v>
                </c:pt>
                <c:pt idx="33">
                  <c:v>Slovak Republic</c:v>
                </c:pt>
                <c:pt idx="34">
                  <c:v>Portugal</c:v>
                </c:pt>
                <c:pt idx="35">
                  <c:v>Ireland</c:v>
                </c:pt>
                <c:pt idx="36">
                  <c:v>Latvia</c:v>
                </c:pt>
                <c:pt idx="37">
                  <c:v>Spain</c:v>
                </c:pt>
                <c:pt idx="38">
                  <c:v>Greece</c:v>
                </c:pt>
              </c:strCache>
            </c:strRef>
          </c:cat>
          <c:val>
            <c:numRef>
              <c:f>'C_A5.2 - US'!$D$34:$D$72</c:f>
              <c:numCache>
                <c:formatCode>General</c:formatCode>
                <c:ptCount val="39"/>
                <c:pt idx="0">
                  <c:v>2.1719858863385699</c:v>
                </c:pt>
                <c:pt idx="1">
                  <c:v>3.4761746219339682</c:v>
                </c:pt>
                <c:pt idx="2">
                  <c:v>4.1340604659447511</c:v>
                </c:pt>
                <c:pt idx="3">
                  <c:v>3.5160632563119272</c:v>
                </c:pt>
                <c:pt idx="4">
                  <c:v>3.5514459114911454</c:v>
                </c:pt>
                <c:pt idx="5">
                  <c:v>4.5634424433940497</c:v>
                </c:pt>
                <c:pt idx="6">
                  <c:v>7.1821980178545779</c:v>
                </c:pt>
                <c:pt idx="7">
                  <c:v>3.5998133155020895</c:v>
                </c:pt>
                <c:pt idx="8">
                  <c:v>3.4444678254162704</c:v>
                </c:pt>
                <c:pt idx="10">
                  <c:v>5.8371198881509958</c:v>
                </c:pt>
                <c:pt idx="11">
                  <c:v>4.4889041399824636</c:v>
                </c:pt>
                <c:pt idx="12">
                  <c:v>6.9153970307966333</c:v>
                </c:pt>
                <c:pt idx="13">
                  <c:v>5.903498988434178</c:v>
                </c:pt>
                <c:pt idx="14">
                  <c:v>6.1706189061961156</c:v>
                </c:pt>
                <c:pt idx="15">
                  <c:v>6.4360037368074732</c:v>
                </c:pt>
                <c:pt idx="17">
                  <c:v>6.1193358280078627</c:v>
                </c:pt>
                <c:pt idx="18">
                  <c:v>6.1563614683432792</c:v>
                </c:pt>
                <c:pt idx="19">
                  <c:v>7.5390734699973772</c:v>
                </c:pt>
                <c:pt idx="20">
                  <c:v>6.5756720658027277</c:v>
                </c:pt>
                <c:pt idx="21">
                  <c:v>7.4787330441099558</c:v>
                </c:pt>
                <c:pt idx="22">
                  <c:v>6.7954082244292904</c:v>
                </c:pt>
                <c:pt idx="23">
                  <c:v>6.0579343287603571</c:v>
                </c:pt>
                <c:pt idx="24">
                  <c:v>7.5563731313170273</c:v>
                </c:pt>
                <c:pt idx="25">
                  <c:v>6.9286026574659667</c:v>
                </c:pt>
                <c:pt idx="26">
                  <c:v>7.1981796857508273</c:v>
                </c:pt>
                <c:pt idx="27">
                  <c:v>11.341493879590308</c:v>
                </c:pt>
                <c:pt idx="28">
                  <c:v>11.228783533087622</c:v>
                </c:pt>
                <c:pt idx="29">
                  <c:v>8.8905996064926303</c:v>
                </c:pt>
                <c:pt idx="30">
                  <c:v>8.5</c:v>
                </c:pt>
                <c:pt idx="31">
                  <c:v>9.4863957118175986</c:v>
                </c:pt>
                <c:pt idx="32">
                  <c:v>17.980142234156588</c:v>
                </c:pt>
                <c:pt idx="33">
                  <c:v>12.251095691804737</c:v>
                </c:pt>
                <c:pt idx="34">
                  <c:v>9.6985935637529703</c:v>
                </c:pt>
                <c:pt idx="35">
                  <c:v>13.837429398716006</c:v>
                </c:pt>
                <c:pt idx="37">
                  <c:v>17.431104716528427</c:v>
                </c:pt>
                <c:pt idx="38">
                  <c:v>12.530552921609178</c:v>
                </c:pt>
              </c:numCache>
            </c:numRef>
          </c:val>
          <c:smooth val="0"/>
        </c:ser>
        <c:dLbls>
          <c:showLegendKey val="0"/>
          <c:showVal val="0"/>
          <c:showCatName val="0"/>
          <c:showSerName val="0"/>
          <c:showPercent val="0"/>
          <c:showBubbleSize val="0"/>
        </c:dLbls>
        <c:marker val="1"/>
        <c:smooth val="0"/>
        <c:axId val="257052672"/>
        <c:axId val="257055744"/>
      </c:lineChart>
      <c:catAx>
        <c:axId val="257052672"/>
        <c:scaling>
          <c:orientation val="minMax"/>
        </c:scaling>
        <c:delete val="0"/>
        <c:axPos val="b"/>
        <c:majorTickMark val="out"/>
        <c:minorTickMark val="none"/>
        <c:tickLblPos val="nextTo"/>
        <c:spPr>
          <a:ln>
            <a:solidFill>
              <a:srgbClr val="000000"/>
            </a:solidFill>
          </a:ln>
        </c:spPr>
        <c:txPr>
          <a:bodyPr/>
          <a:lstStyle/>
          <a:p>
            <a:pPr>
              <a:defRPr sz="1100">
                <a:solidFill>
                  <a:srgbClr val="000000"/>
                </a:solidFill>
                <a:latin typeface="Arial"/>
                <a:ea typeface="Arial"/>
                <a:cs typeface="Arial"/>
              </a:defRPr>
            </a:pPr>
            <a:endParaRPr lang="en-US"/>
          </a:p>
        </c:txPr>
        <c:crossAx val="257055744"/>
        <c:crosses val="autoZero"/>
        <c:auto val="1"/>
        <c:lblAlgn val="ctr"/>
        <c:lblOffset val="100"/>
        <c:noMultiLvlLbl val="0"/>
      </c:catAx>
      <c:valAx>
        <c:axId val="257055744"/>
        <c:scaling>
          <c:orientation val="minMax"/>
          <c:max val="55"/>
          <c:min val="0"/>
        </c:scaling>
        <c:delete val="0"/>
        <c:axPos val="l"/>
        <c:majorGridlines>
          <c:spPr>
            <a:ln>
              <a:solidFill>
                <a:schemeClr val="bg1">
                  <a:lumMod val="50000"/>
                  <a:alpha val="25000"/>
                </a:schemeClr>
              </a:solidFill>
            </a:ln>
          </c:spPr>
        </c:majorGridlines>
        <c:numFmt formatCode="#\ ##0" sourceLinked="0"/>
        <c:majorTickMark val="out"/>
        <c:minorTickMark val="none"/>
        <c:tickLblPos val="nextTo"/>
        <c:spPr>
          <a:ln>
            <a:solidFill>
              <a:srgbClr val="000000"/>
            </a:solidFill>
          </a:ln>
        </c:spPr>
        <c:txPr>
          <a:bodyPr rot="0" vert="horz"/>
          <a:lstStyle/>
          <a:p>
            <a:pPr>
              <a:defRPr sz="1200" b="0" i="0" u="none" strike="noStrike" baseline="0">
                <a:solidFill>
                  <a:srgbClr val="000000"/>
                </a:solidFill>
                <a:latin typeface="Arial"/>
                <a:ea typeface="Arial"/>
                <a:cs typeface="Arial"/>
              </a:defRPr>
            </a:pPr>
            <a:endParaRPr lang="en-US"/>
          </a:p>
        </c:txPr>
        <c:crossAx val="257052672"/>
        <c:crosses val="autoZero"/>
        <c:crossBetween val="between"/>
      </c:valAx>
      <c:spPr>
        <a:ln>
          <a:solidFill>
            <a:sysClr val="windowText" lastClr="000000">
              <a:lumMod val="50000"/>
              <a:lumOff val="50000"/>
            </a:sysClr>
          </a:solidFill>
        </a:ln>
      </c:spPr>
    </c:plotArea>
    <c:legend>
      <c:legendPos val="t"/>
      <c:legendEntry>
        <c:idx val="0"/>
        <c:txPr>
          <a:bodyPr/>
          <a:lstStyle/>
          <a:p>
            <a:pPr>
              <a:defRPr sz="1200">
                <a:solidFill>
                  <a:srgbClr val="000000"/>
                </a:solidFill>
                <a:latin typeface="Arial"/>
                <a:ea typeface="Arial"/>
                <a:cs typeface="Arial"/>
              </a:defRPr>
            </a:pPr>
            <a:endParaRPr lang="en-US"/>
          </a:p>
        </c:txPr>
      </c:legendEntry>
      <c:legendEntry>
        <c:idx val="1"/>
        <c:txPr>
          <a:bodyPr/>
          <a:lstStyle/>
          <a:p>
            <a:pPr>
              <a:defRPr sz="1200">
                <a:solidFill>
                  <a:srgbClr val="000000"/>
                </a:solidFill>
                <a:latin typeface="Arial"/>
                <a:ea typeface="Arial"/>
                <a:cs typeface="Arial"/>
              </a:defRPr>
            </a:pPr>
            <a:endParaRPr lang="en-US"/>
          </a:p>
        </c:txPr>
      </c:legendEntry>
      <c:legendEntry>
        <c:idx val="2"/>
        <c:txPr>
          <a:bodyPr/>
          <a:lstStyle/>
          <a:p>
            <a:pPr>
              <a:defRPr sz="1200">
                <a:solidFill>
                  <a:srgbClr val="000000"/>
                </a:solidFill>
                <a:latin typeface="Arial"/>
                <a:ea typeface="Arial"/>
                <a:cs typeface="Arial"/>
              </a:defRPr>
            </a:pPr>
            <a:endParaRPr lang="en-US"/>
          </a:p>
        </c:txPr>
      </c:legendEntry>
      <c:layout>
        <c:manualLayout>
          <c:xMode val="edge"/>
          <c:yMode val="edge"/>
          <c:x val="0.24415463692038494"/>
          <c:y val="0.1097003365715597"/>
          <c:w val="0.51165190288713913"/>
          <c:h val="5.0230314960629921E-2"/>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100">
              <a:solidFill>
                <a:srgbClr val="000000"/>
              </a:solidFill>
            </a:defRPr>
          </a:pPr>
          <a:endParaRPr lang="en-US"/>
        </a:p>
      </c:txPr>
    </c:legend>
    <c:plotVisOnly val="1"/>
    <c:dispBlanksAs val="gap"/>
    <c:showDLblsOverMax val="0"/>
  </c:chart>
  <c:spPr>
    <a:ln>
      <a:noFill/>
    </a:ln>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5660681697846361E-2"/>
          <c:y val="0.16499247685495055"/>
          <c:w val="0.91688598365107188"/>
          <c:h val="0.56490538889726072"/>
        </c:manualLayout>
      </c:layout>
      <c:barChart>
        <c:barDir val="col"/>
        <c:grouping val="clustered"/>
        <c:varyColors val="0"/>
        <c:ser>
          <c:idx val="3"/>
          <c:order val="2"/>
          <c:tx>
            <c:v>2012</c:v>
          </c:tx>
          <c:spPr>
            <a:solidFill>
              <a:srgbClr val="8064A2">
                <a:lumMod val="40000"/>
                <a:lumOff val="60000"/>
              </a:srgbClr>
            </a:solidFill>
            <a:ln w="28575">
              <a:noFill/>
            </a:ln>
          </c:spPr>
          <c:invertIfNegative val="0"/>
          <c:cat>
            <c:strRef>
              <c:f>'C_A5.2 - T'!$A$35:$A$73</c:f>
              <c:strCache>
                <c:ptCount val="39"/>
                <c:pt idx="0">
                  <c:v>Norway</c:v>
                </c:pt>
                <c:pt idx="1">
                  <c:v>Austria</c:v>
                </c:pt>
                <c:pt idx="2">
                  <c:v>Germany</c:v>
                </c:pt>
                <c:pt idx="3">
                  <c:v>Czech Republic</c:v>
                </c:pt>
                <c:pt idx="4">
                  <c:v>Switzerland</c:v>
                </c:pt>
                <c:pt idx="5">
                  <c:v>Russian Federation</c:v>
                </c:pt>
                <c:pt idx="6">
                  <c:v>Australia</c:v>
                </c:pt>
                <c:pt idx="7">
                  <c:v>Korea</c:v>
                </c:pt>
                <c:pt idx="8">
                  <c:v>Brazil</c:v>
                </c:pt>
                <c:pt idx="9">
                  <c:v>Iceland</c:v>
                </c:pt>
                <c:pt idx="10">
                  <c:v>Netherlands</c:v>
                </c:pt>
                <c:pt idx="11">
                  <c:v>Japan</c:v>
                </c:pt>
                <c:pt idx="12">
                  <c:v>Luxembourg</c:v>
                </c:pt>
                <c:pt idx="13">
                  <c:v>Belgium</c:v>
                </c:pt>
                <c:pt idx="14">
                  <c:v>United Kingdom</c:v>
                </c:pt>
                <c:pt idx="15">
                  <c:v>Finland</c:v>
                </c:pt>
                <c:pt idx="16">
                  <c:v>Hungary</c:v>
                </c:pt>
                <c:pt idx="17">
                  <c:v>Sweden</c:v>
                </c:pt>
                <c:pt idx="18">
                  <c:v>New Zealand</c:v>
                </c:pt>
                <c:pt idx="19">
                  <c:v>Israel</c:v>
                </c:pt>
                <c:pt idx="20">
                  <c:v>Chile</c:v>
                </c:pt>
                <c:pt idx="21">
                  <c:v>Mexico</c:v>
                </c:pt>
                <c:pt idx="22">
                  <c:v>United States</c:v>
                </c:pt>
                <c:pt idx="23">
                  <c:v>Denmark</c:v>
                </c:pt>
                <c:pt idx="24">
                  <c:v>Poland</c:v>
                </c:pt>
                <c:pt idx="25">
                  <c:v>Canada</c:v>
                </c:pt>
                <c:pt idx="26">
                  <c:v>OECD average</c:v>
                </c:pt>
                <c:pt idx="27">
                  <c:v>France</c:v>
                </c:pt>
                <c:pt idx="28">
                  <c:v>EU21 average</c:v>
                </c:pt>
                <c:pt idx="29">
                  <c:v>Slovenia</c:v>
                </c:pt>
                <c:pt idx="30">
                  <c:v>Slovak Republic</c:v>
                </c:pt>
                <c:pt idx="31">
                  <c:v>Estonia</c:v>
                </c:pt>
                <c:pt idx="32">
                  <c:v>Latvia</c:v>
                </c:pt>
                <c:pt idx="33">
                  <c:v>Italy</c:v>
                </c:pt>
                <c:pt idx="34">
                  <c:v>Ireland</c:v>
                </c:pt>
                <c:pt idx="35">
                  <c:v>Turkey</c:v>
                </c:pt>
                <c:pt idx="36">
                  <c:v>Portugal</c:v>
                </c:pt>
                <c:pt idx="37">
                  <c:v>Spain</c:v>
                </c:pt>
                <c:pt idx="38">
                  <c:v>Greece</c:v>
                </c:pt>
              </c:strCache>
            </c:strRef>
          </c:cat>
          <c:val>
            <c:numRef>
              <c:f>'C_A5.2 - T'!$E$35:$E$73</c:f>
              <c:numCache>
                <c:formatCode>General</c:formatCode>
                <c:ptCount val="39"/>
                <c:pt idx="0">
                  <c:v>1.6080617706149873</c:v>
                </c:pt>
                <c:pt idx="1">
                  <c:v>2.0522394549722467</c:v>
                </c:pt>
                <c:pt idx="2">
                  <c:v>2.3532273995629174</c:v>
                </c:pt>
                <c:pt idx="3">
                  <c:v>2.649809288310307</c:v>
                </c:pt>
                <c:pt idx="4">
                  <c:v>2.7156630164032793</c:v>
                </c:pt>
                <c:pt idx="5">
                  <c:v>2.8462569327353386</c:v>
                </c:pt>
                <c:pt idx="6">
                  <c:v>2.8470342755956835</c:v>
                </c:pt>
                <c:pt idx="7">
                  <c:v>2.8588942736096556</c:v>
                </c:pt>
                <c:pt idx="8">
                  <c:v>2.8883317520509859</c:v>
                </c:pt>
                <c:pt idx="9">
                  <c:v>2.9281833963617689</c:v>
                </c:pt>
                <c:pt idx="10">
                  <c:v>3.0191991267947684</c:v>
                </c:pt>
                <c:pt idx="11">
                  <c:v>3.182711198428291</c:v>
                </c:pt>
                <c:pt idx="12">
                  <c:v>3.3639521176544473</c:v>
                </c:pt>
                <c:pt idx="13">
                  <c:v>3.4334509632709591</c:v>
                </c:pt>
                <c:pt idx="14">
                  <c:v>3.5922464849308633</c:v>
                </c:pt>
                <c:pt idx="15">
                  <c:v>3.8990484931187064</c:v>
                </c:pt>
                <c:pt idx="16">
                  <c:v>4.0161647388749557</c:v>
                </c:pt>
                <c:pt idx="17">
                  <c:v>4.0327549489236922</c:v>
                </c:pt>
                <c:pt idx="18">
                  <c:v>4.154801778089352</c:v>
                </c:pt>
                <c:pt idx="19">
                  <c:v>4.1961218279366914</c:v>
                </c:pt>
                <c:pt idx="20">
                  <c:v>4.2974180708993064</c:v>
                </c:pt>
                <c:pt idx="21">
                  <c:v>4.575320876917286</c:v>
                </c:pt>
                <c:pt idx="22">
                  <c:v>4.617845986396107</c:v>
                </c:pt>
                <c:pt idx="23">
                  <c:v>4.6510829736394355</c:v>
                </c:pt>
                <c:pt idx="24">
                  <c:v>4.8817149349880058</c:v>
                </c:pt>
                <c:pt idx="25">
                  <c:v>4.9734850041951804</c:v>
                </c:pt>
                <c:pt idx="26">
                  <c:v>5.0274933239450919</c:v>
                </c:pt>
                <c:pt idx="27">
                  <c:v>5.0783131155446091</c:v>
                </c:pt>
                <c:pt idx="28">
                  <c:v>5.7</c:v>
                </c:pt>
                <c:pt idx="29">
                  <c:v>5.7601101701052722</c:v>
                </c:pt>
                <c:pt idx="30">
                  <c:v>5.9790289698009653</c:v>
                </c:pt>
                <c:pt idx="31">
                  <c:v>6.0500940799280576</c:v>
                </c:pt>
                <c:pt idx="32">
                  <c:v>6.2270812935712714</c:v>
                </c:pt>
                <c:pt idx="33">
                  <c:v>6.3648944128469793</c:v>
                </c:pt>
                <c:pt idx="34">
                  <c:v>7.0058350945252865</c:v>
                </c:pt>
                <c:pt idx="35">
                  <c:v>7.4884792626728105</c:v>
                </c:pt>
                <c:pt idx="36">
                  <c:v>10.524540824425758</c:v>
                </c:pt>
                <c:pt idx="37">
                  <c:v>14.014986991912389</c:v>
                </c:pt>
                <c:pt idx="38">
                  <c:v>17.037982438836323</c:v>
                </c:pt>
              </c:numCache>
            </c:numRef>
          </c:val>
        </c:ser>
        <c:dLbls>
          <c:showLegendKey val="0"/>
          <c:showVal val="0"/>
          <c:showCatName val="0"/>
          <c:showSerName val="0"/>
          <c:showPercent val="0"/>
          <c:showBubbleSize val="0"/>
        </c:dLbls>
        <c:gapWidth val="150"/>
        <c:axId val="256568320"/>
        <c:axId val="256787584"/>
      </c:barChart>
      <c:lineChart>
        <c:grouping val="standard"/>
        <c:varyColors val="0"/>
        <c:ser>
          <c:idx val="1"/>
          <c:order val="0"/>
          <c:tx>
            <c:v>2005</c:v>
          </c:tx>
          <c:spPr>
            <a:ln>
              <a:noFill/>
            </a:ln>
          </c:spPr>
          <c:marker>
            <c:symbol val="diamond"/>
            <c:size val="7"/>
            <c:spPr>
              <a:solidFill>
                <a:srgbClr val="00B050"/>
              </a:solidFill>
              <a:ln>
                <a:solidFill>
                  <a:schemeClr val="tx1"/>
                </a:solidFill>
              </a:ln>
            </c:spPr>
          </c:marker>
          <c:cat>
            <c:strRef>
              <c:f>'C_A5.2 - T'!$A$35:$A$73</c:f>
              <c:strCache>
                <c:ptCount val="39"/>
                <c:pt idx="0">
                  <c:v>Norway</c:v>
                </c:pt>
                <c:pt idx="1">
                  <c:v>Austria</c:v>
                </c:pt>
                <c:pt idx="2">
                  <c:v>Germany</c:v>
                </c:pt>
                <c:pt idx="3">
                  <c:v>Czech Republic</c:v>
                </c:pt>
                <c:pt idx="4">
                  <c:v>Switzerland</c:v>
                </c:pt>
                <c:pt idx="5">
                  <c:v>Russian Federation</c:v>
                </c:pt>
                <c:pt idx="6">
                  <c:v>Australia</c:v>
                </c:pt>
                <c:pt idx="7">
                  <c:v>Korea</c:v>
                </c:pt>
                <c:pt idx="8">
                  <c:v>Brazil</c:v>
                </c:pt>
                <c:pt idx="9">
                  <c:v>Iceland</c:v>
                </c:pt>
                <c:pt idx="10">
                  <c:v>Netherlands</c:v>
                </c:pt>
                <c:pt idx="11">
                  <c:v>Japan</c:v>
                </c:pt>
                <c:pt idx="12">
                  <c:v>Luxembourg</c:v>
                </c:pt>
                <c:pt idx="13">
                  <c:v>Belgium</c:v>
                </c:pt>
                <c:pt idx="14">
                  <c:v>United Kingdom</c:v>
                </c:pt>
                <c:pt idx="15">
                  <c:v>Finland</c:v>
                </c:pt>
                <c:pt idx="16">
                  <c:v>Hungary</c:v>
                </c:pt>
                <c:pt idx="17">
                  <c:v>Sweden</c:v>
                </c:pt>
                <c:pt idx="18">
                  <c:v>New Zealand</c:v>
                </c:pt>
                <c:pt idx="19">
                  <c:v>Israel</c:v>
                </c:pt>
                <c:pt idx="20">
                  <c:v>Chile</c:v>
                </c:pt>
                <c:pt idx="21">
                  <c:v>Mexico</c:v>
                </c:pt>
                <c:pt idx="22">
                  <c:v>United States</c:v>
                </c:pt>
                <c:pt idx="23">
                  <c:v>Denmark</c:v>
                </c:pt>
                <c:pt idx="24">
                  <c:v>Poland</c:v>
                </c:pt>
                <c:pt idx="25">
                  <c:v>Canada</c:v>
                </c:pt>
                <c:pt idx="26">
                  <c:v>OECD average</c:v>
                </c:pt>
                <c:pt idx="27">
                  <c:v>France</c:v>
                </c:pt>
                <c:pt idx="28">
                  <c:v>EU21 average</c:v>
                </c:pt>
                <c:pt idx="29">
                  <c:v>Slovenia</c:v>
                </c:pt>
                <c:pt idx="30">
                  <c:v>Slovak Republic</c:v>
                </c:pt>
                <c:pt idx="31">
                  <c:v>Estonia</c:v>
                </c:pt>
                <c:pt idx="32">
                  <c:v>Latvia</c:v>
                </c:pt>
                <c:pt idx="33">
                  <c:v>Italy</c:v>
                </c:pt>
                <c:pt idx="34">
                  <c:v>Ireland</c:v>
                </c:pt>
                <c:pt idx="35">
                  <c:v>Turkey</c:v>
                </c:pt>
                <c:pt idx="36">
                  <c:v>Portugal</c:v>
                </c:pt>
                <c:pt idx="37">
                  <c:v>Spain</c:v>
                </c:pt>
                <c:pt idx="38">
                  <c:v>Greece</c:v>
                </c:pt>
              </c:strCache>
            </c:strRef>
          </c:cat>
          <c:val>
            <c:numRef>
              <c:f>'C_A5.2 - T'!$C$35:$C$73</c:f>
              <c:numCache>
                <c:formatCode>General</c:formatCode>
                <c:ptCount val="39"/>
                <c:pt idx="0">
                  <c:v>2.1490370310346885</c:v>
                </c:pt>
                <c:pt idx="1">
                  <c:v>2.5815819781436913</c:v>
                </c:pt>
                <c:pt idx="2">
                  <c:v>5.5701822311703069</c:v>
                </c:pt>
                <c:pt idx="3">
                  <c:v>1.9811508324235121</c:v>
                </c:pt>
                <c:pt idx="4">
                  <c:v>2.7105565917650596</c:v>
                </c:pt>
                <c:pt idx="6">
                  <c:v>2.5065093942930385</c:v>
                </c:pt>
                <c:pt idx="7">
                  <c:v>2.9427926054540459</c:v>
                </c:pt>
                <c:pt idx="10">
                  <c:v>2.8317763720079125</c:v>
                </c:pt>
                <c:pt idx="11">
                  <c:v>3.062583222370173</c:v>
                </c:pt>
                <c:pt idx="12">
                  <c:v>3.2053475405204077</c:v>
                </c:pt>
                <c:pt idx="13">
                  <c:v>3.7240489392278127</c:v>
                </c:pt>
                <c:pt idx="14">
                  <c:v>2.1310741496849972</c:v>
                </c:pt>
                <c:pt idx="15">
                  <c:v>4.4204884505898097</c:v>
                </c:pt>
                <c:pt idx="16">
                  <c:v>2.291876557039962</c:v>
                </c:pt>
                <c:pt idx="17">
                  <c:v>4.5042870450789483</c:v>
                </c:pt>
                <c:pt idx="18">
                  <c:v>2.3249140804833157</c:v>
                </c:pt>
                <c:pt idx="19">
                  <c:v>5.1257699433999537</c:v>
                </c:pt>
                <c:pt idx="21">
                  <c:v>3.6819269609262366</c:v>
                </c:pt>
                <c:pt idx="22">
                  <c:v>2.6239115379885622</c:v>
                </c:pt>
                <c:pt idx="23">
                  <c:v>3.683471113793674</c:v>
                </c:pt>
                <c:pt idx="24">
                  <c:v>6.1792603284004777</c:v>
                </c:pt>
                <c:pt idx="25">
                  <c:v>4.6064850231123371</c:v>
                </c:pt>
                <c:pt idx="26">
                  <c:v>3.8911057476600694</c:v>
                </c:pt>
                <c:pt idx="27">
                  <c:v>5.4021858999212142</c:v>
                </c:pt>
                <c:pt idx="28">
                  <c:v>4.0999999999999996</c:v>
                </c:pt>
                <c:pt idx="29">
                  <c:v>2.9520774652220458</c:v>
                </c:pt>
                <c:pt idx="30">
                  <c:v>4.3723747066757159</c:v>
                </c:pt>
                <c:pt idx="31">
                  <c:v>3.8435423410498575</c:v>
                </c:pt>
                <c:pt idx="33">
                  <c:v>5.7001770192204999</c:v>
                </c:pt>
                <c:pt idx="34">
                  <c:v>1.950790398105412</c:v>
                </c:pt>
                <c:pt idx="35">
                  <c:v>6.9139966273187179</c:v>
                </c:pt>
                <c:pt idx="36">
                  <c:v>5.3826678947671613</c:v>
                </c:pt>
                <c:pt idx="37">
                  <c:v>6.0549419530449526</c:v>
                </c:pt>
                <c:pt idx="38">
                  <c:v>7.1035976908877192</c:v>
                </c:pt>
              </c:numCache>
            </c:numRef>
          </c:val>
          <c:smooth val="0"/>
        </c:ser>
        <c:dLbls>
          <c:showLegendKey val="0"/>
          <c:showVal val="0"/>
          <c:showCatName val="0"/>
          <c:showSerName val="0"/>
          <c:showPercent val="0"/>
          <c:showBubbleSize val="0"/>
        </c:dLbls>
        <c:marker val="1"/>
        <c:smooth val="0"/>
        <c:axId val="256568320"/>
        <c:axId val="256787584"/>
      </c:lineChart>
      <c:scatterChart>
        <c:scatterStyle val="lineMarker"/>
        <c:varyColors val="0"/>
        <c:ser>
          <c:idx val="2"/>
          <c:order val="1"/>
          <c:tx>
            <c:v>2010</c:v>
          </c:tx>
          <c:spPr>
            <a:ln w="28575">
              <a:noFill/>
            </a:ln>
          </c:spPr>
          <c:marker>
            <c:spPr>
              <a:solidFill>
                <a:srgbClr val="FF0000"/>
              </a:solidFill>
              <a:ln>
                <a:solidFill>
                  <a:schemeClr val="tx1"/>
                </a:solidFill>
              </a:ln>
            </c:spPr>
          </c:marker>
          <c:xVal>
            <c:strRef>
              <c:f>'C_A5.2 - T'!$A$35:$A$73</c:f>
              <c:strCache>
                <c:ptCount val="39"/>
                <c:pt idx="0">
                  <c:v>Norway</c:v>
                </c:pt>
                <c:pt idx="1">
                  <c:v>Austria</c:v>
                </c:pt>
                <c:pt idx="2">
                  <c:v>Germany</c:v>
                </c:pt>
                <c:pt idx="3">
                  <c:v>Czech Republic</c:v>
                </c:pt>
                <c:pt idx="4">
                  <c:v>Switzerland</c:v>
                </c:pt>
                <c:pt idx="5">
                  <c:v>Russian Federation</c:v>
                </c:pt>
                <c:pt idx="6">
                  <c:v>Australia</c:v>
                </c:pt>
                <c:pt idx="7">
                  <c:v>Korea</c:v>
                </c:pt>
                <c:pt idx="8">
                  <c:v>Brazil</c:v>
                </c:pt>
                <c:pt idx="9">
                  <c:v>Iceland</c:v>
                </c:pt>
                <c:pt idx="10">
                  <c:v>Netherlands</c:v>
                </c:pt>
                <c:pt idx="11">
                  <c:v>Japan</c:v>
                </c:pt>
                <c:pt idx="12">
                  <c:v>Luxembourg</c:v>
                </c:pt>
                <c:pt idx="13">
                  <c:v>Belgium</c:v>
                </c:pt>
                <c:pt idx="14">
                  <c:v>United Kingdom</c:v>
                </c:pt>
                <c:pt idx="15">
                  <c:v>Finland</c:v>
                </c:pt>
                <c:pt idx="16">
                  <c:v>Hungary</c:v>
                </c:pt>
                <c:pt idx="17">
                  <c:v>Sweden</c:v>
                </c:pt>
                <c:pt idx="18">
                  <c:v>New Zealand</c:v>
                </c:pt>
                <c:pt idx="19">
                  <c:v>Israel</c:v>
                </c:pt>
                <c:pt idx="20">
                  <c:v>Chile</c:v>
                </c:pt>
                <c:pt idx="21">
                  <c:v>Mexico</c:v>
                </c:pt>
                <c:pt idx="22">
                  <c:v>United States</c:v>
                </c:pt>
                <c:pt idx="23">
                  <c:v>Denmark</c:v>
                </c:pt>
                <c:pt idx="24">
                  <c:v>Poland</c:v>
                </c:pt>
                <c:pt idx="25">
                  <c:v>Canada</c:v>
                </c:pt>
                <c:pt idx="26">
                  <c:v>OECD average</c:v>
                </c:pt>
                <c:pt idx="27">
                  <c:v>France</c:v>
                </c:pt>
                <c:pt idx="28">
                  <c:v>EU21 average</c:v>
                </c:pt>
                <c:pt idx="29">
                  <c:v>Slovenia</c:v>
                </c:pt>
                <c:pt idx="30">
                  <c:v>Slovak Republic</c:v>
                </c:pt>
                <c:pt idx="31">
                  <c:v>Estonia</c:v>
                </c:pt>
                <c:pt idx="32">
                  <c:v>Latvia</c:v>
                </c:pt>
                <c:pt idx="33">
                  <c:v>Italy</c:v>
                </c:pt>
                <c:pt idx="34">
                  <c:v>Ireland</c:v>
                </c:pt>
                <c:pt idx="35">
                  <c:v>Turkey</c:v>
                </c:pt>
                <c:pt idx="36">
                  <c:v>Portugal</c:v>
                </c:pt>
                <c:pt idx="37">
                  <c:v>Spain</c:v>
                </c:pt>
                <c:pt idx="38">
                  <c:v>Greece</c:v>
                </c:pt>
              </c:strCache>
            </c:strRef>
          </c:xVal>
          <c:yVal>
            <c:numRef>
              <c:f>'C_A5.2 - T'!$D$35:$D$73</c:f>
              <c:numCache>
                <c:formatCode>General</c:formatCode>
                <c:ptCount val="39"/>
                <c:pt idx="0">
                  <c:v>1.5698218642092341</c:v>
                </c:pt>
                <c:pt idx="1">
                  <c:v>2.2752954955652811</c:v>
                </c:pt>
                <c:pt idx="2">
                  <c:v>3.0885528319381494</c:v>
                </c:pt>
                <c:pt idx="3">
                  <c:v>2.518810062991212</c:v>
                </c:pt>
                <c:pt idx="4">
                  <c:v>2.9445780428925667</c:v>
                </c:pt>
                <c:pt idx="6">
                  <c:v>2.7803946644122117</c:v>
                </c:pt>
                <c:pt idx="7">
                  <c:v>3.269314010237661</c:v>
                </c:pt>
                <c:pt idx="9">
                  <c:v>3.5405898890813803</c:v>
                </c:pt>
                <c:pt idx="10">
                  <c:v>2.6994025742913186</c:v>
                </c:pt>
                <c:pt idx="11">
                  <c:v>3.8118410381184105</c:v>
                </c:pt>
                <c:pt idx="12">
                  <c:v>3.5640671081337194</c:v>
                </c:pt>
                <c:pt idx="13">
                  <c:v>4.01828673067405</c:v>
                </c:pt>
                <c:pt idx="14">
                  <c:v>3.5141901932042057</c:v>
                </c:pt>
                <c:pt idx="15">
                  <c:v>4.4128860384709068</c:v>
                </c:pt>
                <c:pt idx="16">
                  <c:v>4.13015480964307</c:v>
                </c:pt>
                <c:pt idx="17">
                  <c:v>4.4809617886490516</c:v>
                </c:pt>
                <c:pt idx="18">
                  <c:v>3.7902800758084934</c:v>
                </c:pt>
                <c:pt idx="19">
                  <c:v>4.1825560017431025</c:v>
                </c:pt>
                <c:pt idx="20">
                  <c:v>5.628555395804459</c:v>
                </c:pt>
                <c:pt idx="21">
                  <c:v>4.931269446922613</c:v>
                </c:pt>
                <c:pt idx="22">
                  <c:v>5.3341352584750403</c:v>
                </c:pt>
                <c:pt idx="23">
                  <c:v>4.6045724437808504</c:v>
                </c:pt>
                <c:pt idx="24">
                  <c:v>4.1928922480288993</c:v>
                </c:pt>
                <c:pt idx="25">
                  <c:v>5.4043496750384596</c:v>
                </c:pt>
                <c:pt idx="26">
                  <c:v>4.6931792813352695</c:v>
                </c:pt>
                <c:pt idx="27">
                  <c:v>4.9343613301471354</c:v>
                </c:pt>
                <c:pt idx="28">
                  <c:v>5</c:v>
                </c:pt>
                <c:pt idx="29">
                  <c:v>4.0693127950133832</c:v>
                </c:pt>
                <c:pt idx="30">
                  <c:v>4.8379308733952087</c:v>
                </c:pt>
                <c:pt idx="31">
                  <c:v>9.0554775764051563</c:v>
                </c:pt>
                <c:pt idx="33">
                  <c:v>5.5600025403464333</c:v>
                </c:pt>
                <c:pt idx="34">
                  <c:v>7.0486082179843379</c:v>
                </c:pt>
                <c:pt idx="35">
                  <c:v>7.9365079365079358</c:v>
                </c:pt>
                <c:pt idx="36">
                  <c:v>6.3045167323273938</c:v>
                </c:pt>
                <c:pt idx="37">
                  <c:v>10.418859321317326</c:v>
                </c:pt>
                <c:pt idx="38">
                  <c:v>8.7147605538405397</c:v>
                </c:pt>
              </c:numCache>
            </c:numRef>
          </c:yVal>
          <c:smooth val="0"/>
        </c:ser>
        <c:dLbls>
          <c:showLegendKey val="0"/>
          <c:showVal val="0"/>
          <c:showCatName val="0"/>
          <c:showSerName val="0"/>
          <c:showPercent val="0"/>
          <c:showBubbleSize val="0"/>
        </c:dLbls>
        <c:axId val="256800256"/>
        <c:axId val="256789888"/>
      </c:scatterChart>
      <c:catAx>
        <c:axId val="256568320"/>
        <c:scaling>
          <c:orientation val="minMax"/>
        </c:scaling>
        <c:delete val="0"/>
        <c:axPos val="b"/>
        <c:majorTickMark val="out"/>
        <c:minorTickMark val="none"/>
        <c:tickLblPos val="nextTo"/>
        <c:spPr>
          <a:ln>
            <a:solidFill>
              <a:srgbClr val="000000"/>
            </a:solidFill>
          </a:ln>
        </c:spPr>
        <c:txPr>
          <a:bodyPr/>
          <a:lstStyle/>
          <a:p>
            <a:pPr>
              <a:defRPr sz="1100">
                <a:solidFill>
                  <a:srgbClr val="000000"/>
                </a:solidFill>
                <a:latin typeface="Arial" panose="020B0604020202020204" pitchFamily="34" charset="0"/>
                <a:cs typeface="Arial" panose="020B0604020202020204" pitchFamily="34" charset="0"/>
              </a:defRPr>
            </a:pPr>
            <a:endParaRPr lang="en-US"/>
          </a:p>
        </c:txPr>
        <c:crossAx val="256787584"/>
        <c:crosses val="autoZero"/>
        <c:auto val="1"/>
        <c:lblAlgn val="ctr"/>
        <c:lblOffset val="100"/>
        <c:noMultiLvlLbl val="0"/>
      </c:catAx>
      <c:valAx>
        <c:axId val="256787584"/>
        <c:scaling>
          <c:orientation val="minMax"/>
          <c:max val="55"/>
          <c:min val="0"/>
        </c:scaling>
        <c:delete val="0"/>
        <c:axPos val="l"/>
        <c:majorGridlines>
          <c:spPr>
            <a:ln>
              <a:solidFill>
                <a:schemeClr val="bg1">
                  <a:lumMod val="50000"/>
                  <a:alpha val="25000"/>
                </a:schemeClr>
              </a:solidFill>
            </a:ln>
          </c:spPr>
        </c:majorGridlines>
        <c:numFmt formatCode="General" sourceLinked="0"/>
        <c:majorTickMark val="none"/>
        <c:minorTickMark val="none"/>
        <c:tickLblPos val="nextTo"/>
        <c:spPr>
          <a:ln>
            <a:solidFill>
              <a:srgbClr val="000000"/>
            </a:solidFill>
          </a:ln>
        </c:spPr>
        <c:txPr>
          <a:bodyPr rot="0" vert="horz"/>
          <a:lstStyle/>
          <a:p>
            <a:pPr>
              <a:defRPr sz="1200" b="0" i="0" u="none" strike="noStrike" baseline="0">
                <a:solidFill>
                  <a:srgbClr val="000000"/>
                </a:solidFill>
                <a:latin typeface="Arial" panose="020B0604020202020204" pitchFamily="34" charset="0"/>
                <a:ea typeface="Calibri"/>
                <a:cs typeface="Arial" panose="020B0604020202020204" pitchFamily="34" charset="0"/>
              </a:defRPr>
            </a:pPr>
            <a:endParaRPr lang="en-US"/>
          </a:p>
        </c:txPr>
        <c:crossAx val="256568320"/>
        <c:crosses val="autoZero"/>
        <c:crossBetween val="between"/>
      </c:valAx>
      <c:valAx>
        <c:axId val="256789888"/>
        <c:scaling>
          <c:orientation val="minMax"/>
        </c:scaling>
        <c:delete val="1"/>
        <c:axPos val="r"/>
        <c:numFmt formatCode="General" sourceLinked="1"/>
        <c:majorTickMark val="out"/>
        <c:minorTickMark val="none"/>
        <c:tickLblPos val="nextTo"/>
        <c:crossAx val="256800256"/>
        <c:crosses val="max"/>
        <c:crossBetween val="midCat"/>
      </c:valAx>
      <c:valAx>
        <c:axId val="256800256"/>
        <c:scaling>
          <c:orientation val="minMax"/>
        </c:scaling>
        <c:delete val="1"/>
        <c:axPos val="t"/>
        <c:majorTickMark val="out"/>
        <c:minorTickMark val="none"/>
        <c:tickLblPos val="nextTo"/>
        <c:crossAx val="256789888"/>
        <c:crosses val="max"/>
        <c:crossBetween val="midCat"/>
      </c:valAx>
      <c:spPr>
        <a:ln>
          <a:solidFill>
            <a:schemeClr val="bg1">
              <a:lumMod val="75000"/>
            </a:schemeClr>
          </a:solidFill>
        </a:ln>
      </c:spPr>
    </c:plotArea>
    <c:legend>
      <c:legendPos val="r"/>
      <c:layout>
        <c:manualLayout>
          <c:xMode val="edge"/>
          <c:yMode val="edge"/>
          <c:x val="0.24855295146087333"/>
          <c:y val="9.1741628887298185E-2"/>
          <c:w val="0.51325417556027986"/>
          <c:h val="6.4766983227387623E-2"/>
        </c:manualLayout>
      </c:layout>
      <c:overlay val="0"/>
      <c:txPr>
        <a:bodyPr/>
        <a:lstStyle/>
        <a:p>
          <a:pPr>
            <a:defRPr sz="1200" b="0" i="0" u="none" strike="noStrike" baseline="0">
              <a:solidFill>
                <a:srgbClr val="000000"/>
              </a:solidFill>
              <a:latin typeface="Arial" panose="020B0604020202020204" pitchFamily="34" charset="0"/>
              <a:ea typeface="Calibri"/>
              <a:cs typeface="Arial" panose="020B0604020202020204" pitchFamily="34" charset="0"/>
            </a:defRPr>
          </a:pPr>
          <a:endParaRPr lang="en-US"/>
        </a:p>
      </c:txPr>
    </c:legend>
    <c:plotVisOnly val="1"/>
    <c:dispBlanksAs val="gap"/>
    <c:showDLblsOverMax val="0"/>
  </c:chart>
  <c:spPr>
    <a:ln>
      <a:noFill/>
    </a:ln>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2481625450827088E-2"/>
          <c:y val="0.21495131493326139"/>
          <c:w val="0.92424835081268852"/>
          <c:h val="0.50081975018648717"/>
        </c:manualLayout>
      </c:layout>
      <c:barChart>
        <c:barDir val="col"/>
        <c:grouping val="clustered"/>
        <c:varyColors val="0"/>
        <c:ser>
          <c:idx val="0"/>
          <c:order val="0"/>
          <c:tx>
            <c:strRef>
              <c:f>'C_B2.3 - T'!$B$40</c:f>
              <c:strCache>
                <c:ptCount val="1"/>
                <c:pt idx="0">
                  <c:v>Change in public expenditure on educational institutions</c:v>
                </c:pt>
              </c:strCache>
            </c:strRef>
          </c:tx>
          <c:spPr>
            <a:solidFill>
              <a:srgbClr val="8064A2">
                <a:lumMod val="75000"/>
              </a:srgbClr>
            </a:solidFill>
            <a:ln>
              <a:solidFill>
                <a:srgbClr val="000000"/>
              </a:solidFill>
            </a:ln>
          </c:spPr>
          <c:invertIfNegative val="0"/>
          <c:cat>
            <c:strRef>
              <c:f>'C_B2.3 - T'!$A$41:$A$75</c:f>
              <c:strCache>
                <c:ptCount val="35"/>
                <c:pt idx="0">
                  <c:v>United Kingdom</c:v>
                </c:pt>
                <c:pt idx="1">
                  <c:v>Czech Republic</c:v>
                </c:pt>
                <c:pt idx="2">
                  <c:v>New Zealand</c:v>
                </c:pt>
                <c:pt idx="3">
                  <c:v>Denmark</c:v>
                </c:pt>
                <c:pt idx="4">
                  <c:v>Slovak Republic</c:v>
                </c:pt>
                <c:pt idx="5">
                  <c:v>Brazil</c:v>
                </c:pt>
                <c:pt idx="6">
                  <c:v>Finland</c:v>
                </c:pt>
                <c:pt idx="7">
                  <c:v>Australia</c:v>
                </c:pt>
                <c:pt idx="8">
                  <c:v>Ireland</c:v>
                </c:pt>
                <c:pt idx="9">
                  <c:v>Netherlands</c:v>
                </c:pt>
                <c:pt idx="10">
                  <c:v>Japan</c:v>
                </c:pt>
                <c:pt idx="11">
                  <c:v>Switzerland</c:v>
                </c:pt>
                <c:pt idx="12">
                  <c:v>Germany</c:v>
                </c:pt>
                <c:pt idx="13">
                  <c:v>Slovenia</c:v>
                </c:pt>
                <c:pt idx="14">
                  <c:v>Chile</c:v>
                </c:pt>
                <c:pt idx="15">
                  <c:v>Canada</c:v>
                </c:pt>
                <c:pt idx="16">
                  <c:v>Portugal</c:v>
                </c:pt>
                <c:pt idx="17">
                  <c:v>Mexico</c:v>
                </c:pt>
                <c:pt idx="18">
                  <c:v>Korea</c:v>
                </c:pt>
                <c:pt idx="19">
                  <c:v>OECD average</c:v>
                </c:pt>
                <c:pt idx="20">
                  <c:v>Austria</c:v>
                </c:pt>
                <c:pt idx="21">
                  <c:v>Spain</c:v>
                </c:pt>
                <c:pt idx="22">
                  <c:v>EU21 average</c:v>
                </c:pt>
                <c:pt idx="23">
                  <c:v>Norway</c:v>
                </c:pt>
                <c:pt idx="24">
                  <c:v>Belgium</c:v>
                </c:pt>
                <c:pt idx="25">
                  <c:v>France</c:v>
                </c:pt>
                <c:pt idx="26">
                  <c:v>Sweden</c:v>
                </c:pt>
                <c:pt idx="27">
                  <c:v>Israel</c:v>
                </c:pt>
                <c:pt idx="28">
                  <c:v>Iceland</c:v>
                </c:pt>
                <c:pt idx="29">
                  <c:v>United States</c:v>
                </c:pt>
                <c:pt idx="30">
                  <c:v>Russian Federation</c:v>
                </c:pt>
                <c:pt idx="31">
                  <c:v>Poland</c:v>
                </c:pt>
                <c:pt idx="32">
                  <c:v>Estonia</c:v>
                </c:pt>
                <c:pt idx="33">
                  <c:v>Italy</c:v>
                </c:pt>
                <c:pt idx="34">
                  <c:v>Hungary</c:v>
                </c:pt>
              </c:strCache>
            </c:strRef>
          </c:cat>
          <c:val>
            <c:numRef>
              <c:f>'C_B2.3 - T'!$B$41:$B$75</c:f>
              <c:numCache>
                <c:formatCode>#,##0.00</c:formatCode>
                <c:ptCount val="35"/>
                <c:pt idx="0">
                  <c:v>117.33469558180821</c:v>
                </c:pt>
                <c:pt idx="1">
                  <c:v>116.12141144971905</c:v>
                </c:pt>
                <c:pt idx="2">
                  <c:v>120.73416058120195</c:v>
                </c:pt>
                <c:pt idx="3">
                  <c:v>111.65869433845431</c:v>
                </c:pt>
                <c:pt idx="4">
                  <c:v>115.60017779291181</c:v>
                </c:pt>
                <c:pt idx="5">
                  <c:v>122.88974741293498</c:v>
                </c:pt>
                <c:pt idx="6">
                  <c:v>107.84098890374671</c:v>
                </c:pt>
                <c:pt idx="7">
                  <c:v>119.47047260698098</c:v>
                </c:pt>
                <c:pt idx="8">
                  <c:v>103.08054858466028</c:v>
                </c:pt>
                <c:pt idx="9">
                  <c:v>107.13996170417106</c:v>
                </c:pt>
                <c:pt idx="10">
                  <c:v>106.32148037109934</c:v>
                </c:pt>
                <c:pt idx="11">
                  <c:v>110.89057708150432</c:v>
                </c:pt>
                <c:pt idx="12">
                  <c:v>109.9093301182759</c:v>
                </c:pt>
                <c:pt idx="13">
                  <c:v>101.13262975845711</c:v>
                </c:pt>
                <c:pt idx="14">
                  <c:v>126.85099294749087</c:v>
                </c:pt>
                <c:pt idx="15">
                  <c:v>110.43408296134533</c:v>
                </c:pt>
                <c:pt idx="16">
                  <c:v>104.6410884682747</c:v>
                </c:pt>
                <c:pt idx="17">
                  <c:v>109.78412199698859</c:v>
                </c:pt>
                <c:pt idx="18">
                  <c:v>117.7290030436497</c:v>
                </c:pt>
                <c:pt idx="19">
                  <c:v>106.63839128747068</c:v>
                </c:pt>
                <c:pt idx="20">
                  <c:v>106.00026835023591</c:v>
                </c:pt>
                <c:pt idx="21">
                  <c:v>100.01428308435158</c:v>
                </c:pt>
                <c:pt idx="22" formatCode="General">
                  <c:v>104.2335013217168</c:v>
                </c:pt>
                <c:pt idx="23">
                  <c:v>105.16473815757209</c:v>
                </c:pt>
                <c:pt idx="24">
                  <c:v>102.36663637350996</c:v>
                </c:pt>
                <c:pt idx="25">
                  <c:v>101.39718817733049</c:v>
                </c:pt>
                <c:pt idx="26">
                  <c:v>104.38685280191791</c:v>
                </c:pt>
                <c:pt idx="27">
                  <c:v>112.03831212691296</c:v>
                </c:pt>
                <c:pt idx="28">
                  <c:v>88.875627635461854</c:v>
                </c:pt>
                <c:pt idx="29">
                  <c:v>97.060035288763686</c:v>
                </c:pt>
                <c:pt idx="30">
                  <c:v>95.447389621661642</c:v>
                </c:pt>
                <c:pt idx="31">
                  <c:v>104.79352057116219</c:v>
                </c:pt>
                <c:pt idx="32">
                  <c:v>89.788860888275536</c:v>
                </c:pt>
                <c:pt idx="33">
                  <c:v>89.184473651679767</c:v>
                </c:pt>
                <c:pt idx="34">
                  <c:v>88.044914513676432</c:v>
                </c:pt>
              </c:numCache>
            </c:numRef>
          </c:val>
        </c:ser>
        <c:ser>
          <c:idx val="1"/>
          <c:order val="1"/>
          <c:tx>
            <c:strRef>
              <c:f>'C_B2.3 - T'!$C$40</c:f>
              <c:strCache>
                <c:ptCount val="1"/>
                <c:pt idx="0">
                  <c:v>Change in Gross Domestic Product</c:v>
                </c:pt>
              </c:strCache>
            </c:strRef>
          </c:tx>
          <c:spPr>
            <a:solidFill>
              <a:srgbClr val="8064A2">
                <a:lumMod val="40000"/>
                <a:lumOff val="60000"/>
              </a:srgbClr>
            </a:solidFill>
            <a:ln>
              <a:solidFill>
                <a:srgbClr val="000000"/>
              </a:solidFill>
            </a:ln>
          </c:spPr>
          <c:invertIfNegative val="0"/>
          <c:cat>
            <c:strRef>
              <c:f>'C_B2.3 - T'!$A$41:$A$75</c:f>
              <c:strCache>
                <c:ptCount val="35"/>
                <c:pt idx="0">
                  <c:v>United Kingdom</c:v>
                </c:pt>
                <c:pt idx="1">
                  <c:v>Czech Republic</c:v>
                </c:pt>
                <c:pt idx="2">
                  <c:v>New Zealand</c:v>
                </c:pt>
                <c:pt idx="3">
                  <c:v>Denmark</c:v>
                </c:pt>
                <c:pt idx="4">
                  <c:v>Slovak Republic</c:v>
                </c:pt>
                <c:pt idx="5">
                  <c:v>Brazil</c:v>
                </c:pt>
                <c:pt idx="6">
                  <c:v>Finland</c:v>
                </c:pt>
                <c:pt idx="7">
                  <c:v>Australia</c:v>
                </c:pt>
                <c:pt idx="8">
                  <c:v>Ireland</c:v>
                </c:pt>
                <c:pt idx="9">
                  <c:v>Netherlands</c:v>
                </c:pt>
                <c:pt idx="10">
                  <c:v>Japan</c:v>
                </c:pt>
                <c:pt idx="11">
                  <c:v>Switzerland</c:v>
                </c:pt>
                <c:pt idx="12">
                  <c:v>Germany</c:v>
                </c:pt>
                <c:pt idx="13">
                  <c:v>Slovenia</c:v>
                </c:pt>
                <c:pt idx="14">
                  <c:v>Chile</c:v>
                </c:pt>
                <c:pt idx="15">
                  <c:v>Canada</c:v>
                </c:pt>
                <c:pt idx="16">
                  <c:v>Portugal</c:v>
                </c:pt>
                <c:pt idx="17">
                  <c:v>Mexico</c:v>
                </c:pt>
                <c:pt idx="18">
                  <c:v>Korea</c:v>
                </c:pt>
                <c:pt idx="19">
                  <c:v>OECD average</c:v>
                </c:pt>
                <c:pt idx="20">
                  <c:v>Austria</c:v>
                </c:pt>
                <c:pt idx="21">
                  <c:v>Spain</c:v>
                </c:pt>
                <c:pt idx="22">
                  <c:v>EU21 average</c:v>
                </c:pt>
                <c:pt idx="23">
                  <c:v>Norway</c:v>
                </c:pt>
                <c:pt idx="24">
                  <c:v>Belgium</c:v>
                </c:pt>
                <c:pt idx="25">
                  <c:v>France</c:v>
                </c:pt>
                <c:pt idx="26">
                  <c:v>Sweden</c:v>
                </c:pt>
                <c:pt idx="27">
                  <c:v>Israel</c:v>
                </c:pt>
                <c:pt idx="28">
                  <c:v>Iceland</c:v>
                </c:pt>
                <c:pt idx="29">
                  <c:v>United States</c:v>
                </c:pt>
                <c:pt idx="30">
                  <c:v>Russian Federation</c:v>
                </c:pt>
                <c:pt idx="31">
                  <c:v>Poland</c:v>
                </c:pt>
                <c:pt idx="32">
                  <c:v>Estonia</c:v>
                </c:pt>
                <c:pt idx="33">
                  <c:v>Italy</c:v>
                </c:pt>
                <c:pt idx="34">
                  <c:v>Hungary</c:v>
                </c:pt>
              </c:strCache>
            </c:strRef>
          </c:cat>
          <c:val>
            <c:numRef>
              <c:f>'C_B2.3 - T'!$C$41:$C$75</c:f>
              <c:numCache>
                <c:formatCode>#,##0.00</c:formatCode>
                <c:ptCount val="35"/>
                <c:pt idx="0">
                  <c:v>97.481193536319381</c:v>
                </c:pt>
                <c:pt idx="1">
                  <c:v>99.632473002164886</c:v>
                </c:pt>
                <c:pt idx="2">
                  <c:v>103.87571562174566</c:v>
                </c:pt>
                <c:pt idx="3">
                  <c:v>96.662625154912448</c:v>
                </c:pt>
                <c:pt idx="4">
                  <c:v>102.23439619436878</c:v>
                </c:pt>
                <c:pt idx="5">
                  <c:v>110.10935932105373</c:v>
                </c:pt>
                <c:pt idx="6">
                  <c:v>97.115448637840103</c:v>
                </c:pt>
                <c:pt idx="7">
                  <c:v>108.01352037628382</c:v>
                </c:pt>
                <c:pt idx="8">
                  <c:v>94.628226491378527</c:v>
                </c:pt>
                <c:pt idx="9">
                  <c:v>98.734795928612726</c:v>
                </c:pt>
                <c:pt idx="10">
                  <c:v>98.30883320902079</c:v>
                </c:pt>
                <c:pt idx="11">
                  <c:v>102.77043602679078</c:v>
                </c:pt>
                <c:pt idx="12">
                  <c:v>101.94917892610198</c:v>
                </c:pt>
                <c:pt idx="13">
                  <c:v>93.875130646543283</c:v>
                </c:pt>
                <c:pt idx="14">
                  <c:v>118.17428208530661</c:v>
                </c:pt>
                <c:pt idx="15">
                  <c:v>102.89149843005973</c:v>
                </c:pt>
                <c:pt idx="16">
                  <c:v>97.735665524228523</c:v>
                </c:pt>
                <c:pt idx="17">
                  <c:v>102.89080033579548</c:v>
                </c:pt>
                <c:pt idx="18">
                  <c:v>110.5819913376026</c:v>
                </c:pt>
                <c:pt idx="19">
                  <c:v>101.03038251089659</c:v>
                </c:pt>
                <c:pt idx="20">
                  <c:v>100.65494599256543</c:v>
                </c:pt>
                <c:pt idx="21">
                  <c:v>96.022796726921243</c:v>
                </c:pt>
                <c:pt idx="22" formatCode="General">
                  <c:v>98.407982946786461</c:v>
                </c:pt>
                <c:pt idx="23">
                  <c:v>102.5883841844245</c:v>
                </c:pt>
                <c:pt idx="24">
                  <c:v>101.22482795417677</c:v>
                </c:pt>
                <c:pt idx="25">
                  <c:v>100.5248774195238</c:v>
                </c:pt>
                <c:pt idx="26">
                  <c:v>104.16599142506807</c:v>
                </c:pt>
                <c:pt idx="27">
                  <c:v>111.87613825706204</c:v>
                </c:pt>
                <c:pt idx="28">
                  <c:v>92.007877506528601</c:v>
                </c:pt>
                <c:pt idx="29">
                  <c:v>101.48142345484102</c:v>
                </c:pt>
                <c:pt idx="30">
                  <c:v>100.46506481803922</c:v>
                </c:pt>
                <c:pt idx="31">
                  <c:v>110.34143998593414</c:v>
                </c:pt>
                <c:pt idx="32">
                  <c:v>96.529166747276264</c:v>
                </c:pt>
                <c:pt idx="33">
                  <c:v>96.597472188332929</c:v>
                </c:pt>
                <c:pt idx="34">
                  <c:v>95.693065315623812</c:v>
                </c:pt>
              </c:numCache>
            </c:numRef>
          </c:val>
        </c:ser>
        <c:dLbls>
          <c:showLegendKey val="0"/>
          <c:showVal val="0"/>
          <c:showCatName val="0"/>
          <c:showSerName val="0"/>
          <c:showPercent val="0"/>
          <c:showBubbleSize val="0"/>
        </c:dLbls>
        <c:gapWidth val="150"/>
        <c:axId val="257849216"/>
        <c:axId val="257865600"/>
      </c:barChart>
      <c:lineChart>
        <c:grouping val="standard"/>
        <c:varyColors val="0"/>
        <c:ser>
          <c:idx val="2"/>
          <c:order val="2"/>
          <c:tx>
            <c:strRef>
              <c:f>'C_B2.3 - T'!$D$40</c:f>
              <c:strCache>
                <c:ptCount val="1"/>
                <c:pt idx="0">
                  <c:v>Change in expenditure on education institutions as a percentage of GDP</c:v>
                </c:pt>
              </c:strCache>
            </c:strRef>
          </c:tx>
          <c:spPr>
            <a:ln>
              <a:noFill/>
            </a:ln>
          </c:spPr>
          <c:marker>
            <c:symbol val="diamond"/>
            <c:size val="7"/>
            <c:spPr>
              <a:solidFill>
                <a:srgbClr val="FF0000"/>
              </a:solidFill>
              <a:ln>
                <a:solidFill>
                  <a:schemeClr val="bg1">
                    <a:lumMod val="65000"/>
                  </a:schemeClr>
                </a:solidFill>
              </a:ln>
            </c:spPr>
          </c:marker>
          <c:cat>
            <c:strRef>
              <c:f>'C_B2.3 - T'!$A$41:$A$75</c:f>
              <c:strCache>
                <c:ptCount val="35"/>
                <c:pt idx="0">
                  <c:v>United Kingdom</c:v>
                </c:pt>
                <c:pt idx="1">
                  <c:v>Czech Republic</c:v>
                </c:pt>
                <c:pt idx="2">
                  <c:v>New Zealand</c:v>
                </c:pt>
                <c:pt idx="3">
                  <c:v>Denmark</c:v>
                </c:pt>
                <c:pt idx="4">
                  <c:v>Slovak Republic</c:v>
                </c:pt>
                <c:pt idx="5">
                  <c:v>Brazil</c:v>
                </c:pt>
                <c:pt idx="6">
                  <c:v>Finland</c:v>
                </c:pt>
                <c:pt idx="7">
                  <c:v>Australia</c:v>
                </c:pt>
                <c:pt idx="8">
                  <c:v>Ireland</c:v>
                </c:pt>
                <c:pt idx="9">
                  <c:v>Netherlands</c:v>
                </c:pt>
                <c:pt idx="10">
                  <c:v>Japan</c:v>
                </c:pt>
                <c:pt idx="11">
                  <c:v>Switzerland</c:v>
                </c:pt>
                <c:pt idx="12">
                  <c:v>Germany</c:v>
                </c:pt>
                <c:pt idx="13">
                  <c:v>Slovenia</c:v>
                </c:pt>
                <c:pt idx="14">
                  <c:v>Chile</c:v>
                </c:pt>
                <c:pt idx="15">
                  <c:v>Canada</c:v>
                </c:pt>
                <c:pt idx="16">
                  <c:v>Portugal</c:v>
                </c:pt>
                <c:pt idx="17">
                  <c:v>Mexico</c:v>
                </c:pt>
                <c:pt idx="18">
                  <c:v>Korea</c:v>
                </c:pt>
                <c:pt idx="19">
                  <c:v>OECD average</c:v>
                </c:pt>
                <c:pt idx="20">
                  <c:v>Austria</c:v>
                </c:pt>
                <c:pt idx="21">
                  <c:v>Spain</c:v>
                </c:pt>
                <c:pt idx="22">
                  <c:v>EU21 average</c:v>
                </c:pt>
                <c:pt idx="23">
                  <c:v>Norway</c:v>
                </c:pt>
                <c:pt idx="24">
                  <c:v>Belgium</c:v>
                </c:pt>
                <c:pt idx="25">
                  <c:v>France</c:v>
                </c:pt>
                <c:pt idx="26">
                  <c:v>Sweden</c:v>
                </c:pt>
                <c:pt idx="27">
                  <c:v>Israel</c:v>
                </c:pt>
                <c:pt idx="28">
                  <c:v>Iceland</c:v>
                </c:pt>
                <c:pt idx="29">
                  <c:v>United States</c:v>
                </c:pt>
                <c:pt idx="30">
                  <c:v>Russian Federation</c:v>
                </c:pt>
                <c:pt idx="31">
                  <c:v>Poland</c:v>
                </c:pt>
                <c:pt idx="32">
                  <c:v>Estonia</c:v>
                </c:pt>
                <c:pt idx="33">
                  <c:v>Italy</c:v>
                </c:pt>
                <c:pt idx="34">
                  <c:v>Hungary</c:v>
                </c:pt>
              </c:strCache>
            </c:strRef>
          </c:cat>
          <c:val>
            <c:numRef>
              <c:f>'C_B2.3 - T'!$D$41:$D$75</c:f>
              <c:numCache>
                <c:formatCode>#,##0.00</c:formatCode>
                <c:ptCount val="35"/>
                <c:pt idx="0">
                  <c:v>120.36649462861966</c:v>
                </c:pt>
                <c:pt idx="1">
                  <c:v>116.54976329574383</c:v>
                </c:pt>
                <c:pt idx="2">
                  <c:v>116.22943809200298</c:v>
                </c:pt>
                <c:pt idx="3">
                  <c:v>115.51382363091115</c:v>
                </c:pt>
                <c:pt idx="4">
                  <c:v>113.0736641444352</c:v>
                </c:pt>
                <c:pt idx="5">
                  <c:v>111.60699523699576</c:v>
                </c:pt>
                <c:pt idx="6">
                  <c:v>111.04411338911068</c:v>
                </c:pt>
                <c:pt idx="7">
                  <c:v>110.60696123113559</c:v>
                </c:pt>
                <c:pt idx="8">
                  <c:v>108.93213622053018</c:v>
                </c:pt>
                <c:pt idx="9">
                  <c:v>108.51287096560714</c:v>
                </c:pt>
                <c:pt idx="10">
                  <c:v>108.15048546557595</c:v>
                </c:pt>
                <c:pt idx="11">
                  <c:v>107.901242194396</c:v>
                </c:pt>
                <c:pt idx="12">
                  <c:v>107.80796007974115</c:v>
                </c:pt>
                <c:pt idx="13">
                  <c:v>107.73101359426025</c:v>
                </c:pt>
                <c:pt idx="14">
                  <c:v>107.34230046425904</c:v>
                </c:pt>
                <c:pt idx="15">
                  <c:v>107.33061977556159</c:v>
                </c:pt>
                <c:pt idx="16">
                  <c:v>107.06540739965017</c:v>
                </c:pt>
                <c:pt idx="17">
                  <c:v>106.69964820829074</c:v>
                </c:pt>
                <c:pt idx="18">
                  <c:v>106.4630882656359</c:v>
                </c:pt>
                <c:pt idx="19">
                  <c:v>105.36174800325828</c:v>
                </c:pt>
                <c:pt idx="20">
                  <c:v>105.31054118102185</c:v>
                </c:pt>
                <c:pt idx="21">
                  <c:v>104.15681118805746</c:v>
                </c:pt>
                <c:pt idx="22" formatCode="General">
                  <c:v>105.29448779984894</c:v>
                </c:pt>
                <c:pt idx="23">
                  <c:v>102.51135057212329</c:v>
                </c:pt>
                <c:pt idx="24">
                  <c:v>101.12799245245451</c:v>
                </c:pt>
                <c:pt idx="25">
                  <c:v>100.86775610197091</c:v>
                </c:pt>
                <c:pt idx="26">
                  <c:v>100.21202829621096</c:v>
                </c:pt>
                <c:pt idx="27">
                  <c:v>100.14495840880589</c:v>
                </c:pt>
                <c:pt idx="28">
                  <c:v>96.59567207074798</c:v>
                </c:pt>
                <c:pt idx="29">
                  <c:v>95.643155155342455</c:v>
                </c:pt>
                <c:pt idx="30">
                  <c:v>95.005552223088173</c:v>
                </c:pt>
                <c:pt idx="31">
                  <c:v>94.9720436714627</c:v>
                </c:pt>
                <c:pt idx="32">
                  <c:v>93.017337571505649</c:v>
                </c:pt>
                <c:pt idx="33">
                  <c:v>92.325887656562813</c:v>
                </c:pt>
                <c:pt idx="34">
                  <c:v>92.007622729273507</c:v>
                </c:pt>
              </c:numCache>
            </c:numRef>
          </c:val>
          <c:smooth val="0"/>
        </c:ser>
        <c:dLbls>
          <c:showLegendKey val="0"/>
          <c:showVal val="0"/>
          <c:showCatName val="0"/>
          <c:showSerName val="0"/>
          <c:showPercent val="0"/>
          <c:showBubbleSize val="0"/>
        </c:dLbls>
        <c:marker val="1"/>
        <c:smooth val="0"/>
        <c:axId val="257849216"/>
        <c:axId val="257865600"/>
      </c:lineChart>
      <c:catAx>
        <c:axId val="257849216"/>
        <c:scaling>
          <c:orientation val="minMax"/>
        </c:scaling>
        <c:delete val="0"/>
        <c:axPos val="b"/>
        <c:numFmt formatCode="General" sourceLinked="1"/>
        <c:majorTickMark val="out"/>
        <c:minorTickMark val="none"/>
        <c:tickLblPos val="low"/>
        <c:spPr>
          <a:ln>
            <a:solidFill>
              <a:srgbClr val="000000"/>
            </a:solidFill>
          </a:ln>
        </c:spPr>
        <c:txPr>
          <a:bodyPr rot="-5400000" vert="horz"/>
          <a:lstStyle/>
          <a:p>
            <a:pPr>
              <a:defRPr sz="1200">
                <a:solidFill>
                  <a:srgbClr val="000000"/>
                </a:solidFill>
                <a:latin typeface="Arial"/>
                <a:ea typeface="Arial"/>
                <a:cs typeface="Arial"/>
              </a:defRPr>
            </a:pPr>
            <a:endParaRPr lang="en-US"/>
          </a:p>
        </c:txPr>
        <c:crossAx val="257865600"/>
        <c:crossesAt val="100"/>
        <c:auto val="1"/>
        <c:lblAlgn val="ctr"/>
        <c:lblOffset val="100"/>
        <c:noMultiLvlLbl val="0"/>
      </c:catAx>
      <c:valAx>
        <c:axId val="257865600"/>
        <c:scaling>
          <c:orientation val="minMax"/>
          <c:max val="130"/>
          <c:min val="80"/>
        </c:scaling>
        <c:delete val="0"/>
        <c:axPos val="l"/>
        <c:majorGridlines>
          <c:spPr>
            <a:ln>
              <a:solidFill>
                <a:schemeClr val="bg1">
                  <a:lumMod val="65000"/>
                  <a:alpha val="25000"/>
                </a:schemeClr>
              </a:solidFill>
            </a:ln>
          </c:spPr>
        </c:majorGridlines>
        <c:title>
          <c:tx>
            <c:rich>
              <a:bodyPr rot="0" vert="horz"/>
              <a:lstStyle/>
              <a:p>
                <a:pPr algn="l">
                  <a:defRPr sz="1100">
                    <a:solidFill>
                      <a:srgbClr val="000000"/>
                    </a:solidFill>
                    <a:latin typeface="Arial"/>
                  </a:defRPr>
                </a:pPr>
                <a:r>
                  <a:rPr lang="en-GB" sz="1100">
                    <a:solidFill>
                      <a:srgbClr val="000000"/>
                    </a:solidFill>
                    <a:latin typeface="Arial"/>
                  </a:rPr>
                  <a:t>Index of change (2008=100)</a:t>
                </a:r>
              </a:p>
            </c:rich>
          </c:tx>
          <c:layout>
            <c:manualLayout>
              <c:xMode val="edge"/>
              <c:yMode val="edge"/>
              <c:x val="6.9738001305198847E-4"/>
              <c:y val="0.11073160956583536"/>
            </c:manualLayout>
          </c:layout>
          <c:overlay val="0"/>
        </c:title>
        <c:numFmt formatCode="#\ ##0" sourceLinked="0"/>
        <c:majorTickMark val="out"/>
        <c:minorTickMark val="none"/>
        <c:tickLblPos val="low"/>
        <c:spPr>
          <a:ln>
            <a:solidFill>
              <a:srgbClr val="000000"/>
            </a:solidFill>
          </a:ln>
        </c:spPr>
        <c:txPr>
          <a:bodyPr rot="0" vert="horz"/>
          <a:lstStyle/>
          <a:p>
            <a:pPr>
              <a:defRPr sz="1200">
                <a:solidFill>
                  <a:srgbClr val="000000"/>
                </a:solidFill>
                <a:latin typeface="Arial"/>
                <a:ea typeface="Arial"/>
                <a:cs typeface="Arial"/>
              </a:defRPr>
            </a:pPr>
            <a:endParaRPr lang="en-US"/>
          </a:p>
        </c:txPr>
        <c:crossAx val="257849216"/>
        <c:crosses val="autoZero"/>
        <c:crossBetween val="between"/>
        <c:majorUnit val="5"/>
      </c:valAx>
      <c:spPr>
        <a:noFill/>
        <a:ln>
          <a:solidFill>
            <a:srgbClr val="000000"/>
          </a:solidFill>
        </a:ln>
        <a:extLst>
          <a:ext uri="{909E8E84-426E-40DD-AFC4-6F175D3DCCD1}">
            <a14:hiddenFill xmlns:a14="http://schemas.microsoft.com/office/drawing/2010/main">
              <a:solidFill>
                <a:sysClr val="window" lastClr="FFFFFF"/>
              </a:solidFill>
            </a14:hiddenFill>
          </a:ext>
        </a:extLst>
      </c:spPr>
    </c:plotArea>
    <c:legend>
      <c:legendPos val="r"/>
      <c:legendEntry>
        <c:idx val="0"/>
        <c:txPr>
          <a:bodyPr/>
          <a:lstStyle/>
          <a:p>
            <a:pPr>
              <a:defRPr sz="1200">
                <a:solidFill>
                  <a:srgbClr val="000000"/>
                </a:solidFill>
                <a:latin typeface="Arial" panose="020B0604020202020204" pitchFamily="34" charset="0"/>
                <a:ea typeface="Arial"/>
                <a:cs typeface="Arial" panose="020B0604020202020204" pitchFamily="34" charset="0"/>
              </a:defRPr>
            </a:pPr>
            <a:endParaRPr lang="en-US"/>
          </a:p>
        </c:txPr>
      </c:legendEntry>
      <c:legendEntry>
        <c:idx val="1"/>
        <c:txPr>
          <a:bodyPr/>
          <a:lstStyle/>
          <a:p>
            <a:pPr>
              <a:defRPr sz="1200">
                <a:solidFill>
                  <a:srgbClr val="000000"/>
                </a:solidFill>
                <a:latin typeface="Arial" panose="020B0604020202020204" pitchFamily="34" charset="0"/>
                <a:ea typeface="Arial"/>
                <a:cs typeface="Arial" panose="020B0604020202020204" pitchFamily="34" charset="0"/>
              </a:defRPr>
            </a:pPr>
            <a:endParaRPr lang="en-US"/>
          </a:p>
        </c:txPr>
      </c:legendEntry>
      <c:legendEntry>
        <c:idx val="2"/>
        <c:txPr>
          <a:bodyPr/>
          <a:lstStyle/>
          <a:p>
            <a:pPr>
              <a:defRPr sz="1200">
                <a:solidFill>
                  <a:srgbClr val="000000"/>
                </a:solidFill>
                <a:latin typeface="Arial" panose="020B0604020202020204" pitchFamily="34" charset="0"/>
                <a:ea typeface="Arial"/>
                <a:cs typeface="Arial" panose="020B0604020202020204" pitchFamily="34" charset="0"/>
              </a:defRPr>
            </a:pPr>
            <a:endParaRPr lang="en-US"/>
          </a:p>
        </c:txPr>
      </c:legendEntry>
      <c:layout>
        <c:manualLayout>
          <c:xMode val="edge"/>
          <c:yMode val="edge"/>
          <c:x val="0"/>
          <c:y val="2.0178313520719882E-3"/>
          <c:w val="0.99862893700787403"/>
          <c:h val="0.12849320501603967"/>
        </c:manualLayout>
      </c:layout>
      <c:overlay val="1"/>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100">
              <a:solidFill>
                <a:srgbClr val="000000"/>
              </a:solidFill>
              <a:latin typeface="Arial" panose="020B0604020202020204" pitchFamily="34" charset="0"/>
              <a:cs typeface="Arial" panose="020B0604020202020204" pitchFamily="34" charset="0"/>
            </a:defRPr>
          </a:pPr>
          <a:endParaRPr lang="en-US"/>
        </a:p>
      </c:txPr>
    </c:legend>
    <c:plotVisOnly val="1"/>
    <c:dispBlanksAs val="gap"/>
    <c:showDLblsOverMax val="0"/>
  </c:chart>
  <c:spPr>
    <a:ln>
      <a:noFill/>
    </a:ln>
  </c:spPr>
  <c:txPr>
    <a:bodyPr/>
    <a:lstStyle/>
    <a:p>
      <a:pPr>
        <a:defRPr sz="1000" b="0" i="0" u="none" strike="noStrike" baseline="0">
          <a:solidFill>
            <a:srgbClr val="000000"/>
          </a:solidFill>
          <a:latin typeface="+mn-lt"/>
          <a:ea typeface="Calibri"/>
          <a:cs typeface="Calibri"/>
        </a:defRPr>
      </a:pPr>
      <a:endParaRPr lang="en-US"/>
    </a:p>
  </c:txPr>
  <c:externalData r:id="rId2">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8593719474386088E-2"/>
          <c:y val="0.19734892575532967"/>
          <c:w val="0.9213190708962653"/>
          <c:h val="0.52242541861048719"/>
        </c:manualLayout>
      </c:layout>
      <c:barChart>
        <c:barDir val="col"/>
        <c:grouping val="clustered"/>
        <c:varyColors val="0"/>
        <c:ser>
          <c:idx val="0"/>
          <c:order val="0"/>
          <c:tx>
            <c:strRef>
              <c:f>'C_B1.6 - PS'!$B$62</c:f>
              <c:strCache>
                <c:ptCount val="1"/>
                <c:pt idx="0">
                  <c:v>Change in expenditure</c:v>
                </c:pt>
              </c:strCache>
            </c:strRef>
          </c:tx>
          <c:spPr>
            <a:solidFill>
              <a:srgbClr val="8064A2">
                <a:lumMod val="40000"/>
                <a:lumOff val="60000"/>
              </a:srgbClr>
            </a:solidFill>
            <a:ln w="12700">
              <a:solidFill>
                <a:srgbClr val="000000"/>
              </a:solidFill>
              <a:prstDash val="solid"/>
            </a:ln>
          </c:spPr>
          <c:invertIfNegative val="0"/>
          <c:cat>
            <c:strRef>
              <c:f>'C_B1.6 - PS'!$A$63:$A$95</c:f>
              <c:strCache>
                <c:ptCount val="33"/>
                <c:pt idx="0">
                  <c:v>Estonia</c:v>
                </c:pt>
                <c:pt idx="1">
                  <c:v>Slovak Republic</c:v>
                </c:pt>
                <c:pt idx="2">
                  <c:v>Chile</c:v>
                </c:pt>
                <c:pt idx="3">
                  <c:v>Hungary</c:v>
                </c:pt>
                <c:pt idx="4">
                  <c:v>Korea</c:v>
                </c:pt>
                <c:pt idx="5">
                  <c:v>Czech Republic</c:v>
                </c:pt>
                <c:pt idx="6">
                  <c:v>Finland</c:v>
                </c:pt>
                <c:pt idx="7">
                  <c:v>Slovenia</c:v>
                </c:pt>
                <c:pt idx="8">
                  <c:v>Denmark</c:v>
                </c:pt>
                <c:pt idx="9">
                  <c:v>Russian Federation</c:v>
                </c:pt>
                <c:pt idx="10">
                  <c:v>Israel</c:v>
                </c:pt>
                <c:pt idx="11">
                  <c:v>Japan</c:v>
                </c:pt>
                <c:pt idx="12">
                  <c:v>United Kingdom</c:v>
                </c:pt>
                <c:pt idx="13">
                  <c:v>Italy</c:v>
                </c:pt>
                <c:pt idx="14">
                  <c:v>Poland</c:v>
                </c:pt>
                <c:pt idx="15">
                  <c:v>OECD average</c:v>
                </c:pt>
                <c:pt idx="16">
                  <c:v>EU21 average</c:v>
                </c:pt>
                <c:pt idx="17">
                  <c:v>Netherlands</c:v>
                </c:pt>
                <c:pt idx="18">
                  <c:v>Switzerland</c:v>
                </c:pt>
                <c:pt idx="19">
                  <c:v>France</c:v>
                </c:pt>
                <c:pt idx="20">
                  <c:v>Sweden</c:v>
                </c:pt>
                <c:pt idx="21">
                  <c:v>Germany</c:v>
                </c:pt>
                <c:pt idx="22">
                  <c:v>Australia</c:v>
                </c:pt>
                <c:pt idx="23">
                  <c:v>Brazil</c:v>
                </c:pt>
                <c:pt idx="24">
                  <c:v>Spain</c:v>
                </c:pt>
                <c:pt idx="25">
                  <c:v>Norway</c:v>
                </c:pt>
                <c:pt idx="26">
                  <c:v>Mexico</c:v>
                </c:pt>
                <c:pt idx="27">
                  <c:v>Belgium</c:v>
                </c:pt>
                <c:pt idx="28">
                  <c:v>Portugal</c:v>
                </c:pt>
                <c:pt idx="29">
                  <c:v>Austria</c:v>
                </c:pt>
                <c:pt idx="30">
                  <c:v>United States</c:v>
                </c:pt>
                <c:pt idx="31">
                  <c:v>Ireland</c:v>
                </c:pt>
                <c:pt idx="32">
                  <c:v>Iceland</c:v>
                </c:pt>
              </c:strCache>
            </c:strRef>
          </c:cat>
          <c:val>
            <c:numRef>
              <c:f>'C_B1.6 - PS'!$B$63:$B$95</c:f>
              <c:numCache>
                <c:formatCode>#,##0.00</c:formatCode>
                <c:ptCount val="33"/>
                <c:pt idx="0">
                  <c:v>126.69983363092838</c:v>
                </c:pt>
                <c:pt idx="1">
                  <c:v>114.39412850003568</c:v>
                </c:pt>
                <c:pt idx="2">
                  <c:v>143.60876381099666</c:v>
                </c:pt>
                <c:pt idx="3">
                  <c:v>105.74763697326071</c:v>
                </c:pt>
                <c:pt idx="4">
                  <c:v>113.19365686042511</c:v>
                </c:pt>
                <c:pt idx="5">
                  <c:v>125.39198217747946</c:v>
                </c:pt>
                <c:pt idx="6">
                  <c:v>111.96129046865858</c:v>
                </c:pt>
                <c:pt idx="7">
                  <c:v>109.12734161509576</c:v>
                </c:pt>
                <c:pt idx="8">
                  <c:v>110.32010732524272</c:v>
                </c:pt>
                <c:pt idx="9">
                  <c:v>92.317409204179299</c:v>
                </c:pt>
                <c:pt idx="10">
                  <c:v>118.90009077843982</c:v>
                </c:pt>
                <c:pt idx="11">
                  <c:v>104.6988272824569</c:v>
                </c:pt>
                <c:pt idx="12">
                  <c:v>113.02386257816454</c:v>
                </c:pt>
                <c:pt idx="13">
                  <c:v>100.73545543488503</c:v>
                </c:pt>
                <c:pt idx="14">
                  <c:v>96.66601488129858</c:v>
                </c:pt>
                <c:pt idx="15">
                  <c:v>110.39615219407095</c:v>
                </c:pt>
                <c:pt idx="16">
                  <c:v>110.92702914057401</c:v>
                </c:pt>
                <c:pt idx="17">
                  <c:v>112.27301535187351</c:v>
                </c:pt>
                <c:pt idx="18">
                  <c:v>118.16317397606406</c:v>
                </c:pt>
                <c:pt idx="19">
                  <c:v>104.75802139236798</c:v>
                </c:pt>
                <c:pt idx="20">
                  <c:v>113.81765401897532</c:v>
                </c:pt>
                <c:pt idx="21">
                  <c:v>114.03121035621655</c:v>
                </c:pt>
                <c:pt idx="22">
                  <c:v>116.21673307303131</c:v>
                </c:pt>
                <c:pt idx="23">
                  <c:v>130.11819572203757</c:v>
                </c:pt>
                <c:pt idx="24">
                  <c:v>104.00456095590486</c:v>
                </c:pt>
                <c:pt idx="25">
                  <c:v>104.88880381095633</c:v>
                </c:pt>
                <c:pt idx="26">
                  <c:v>107.96968980840931</c:v>
                </c:pt>
                <c:pt idx="27">
                  <c:v>104.97098789311299</c:v>
                </c:pt>
                <c:pt idx="28">
                  <c:v>99.521579503628772</c:v>
                </c:pt>
                <c:pt idx="29">
                  <c:v>112.48980292198681</c:v>
                </c:pt>
                <c:pt idx="30">
                  <c:v>107.57354124468451</c:v>
                </c:pt>
                <c:pt idx="31">
                  <c:v>98.071525866700298</c:v>
                </c:pt>
                <c:pt idx="32">
                  <c:v>85.538520729792822</c:v>
                </c:pt>
              </c:numCache>
            </c:numRef>
          </c:val>
        </c:ser>
        <c:ser>
          <c:idx val="2"/>
          <c:order val="2"/>
          <c:tx>
            <c:strRef>
              <c:f>'C_B1.6 - PS'!$D$62</c:f>
              <c:strCache>
                <c:ptCount val="1"/>
                <c:pt idx="0">
                  <c:v>Change in the number of students (in full-time equivalents)</c:v>
                </c:pt>
              </c:strCache>
            </c:strRef>
          </c:tx>
          <c:spPr>
            <a:solidFill>
              <a:srgbClr val="8064A2">
                <a:lumMod val="75000"/>
              </a:srgbClr>
            </a:solidFill>
            <a:ln w="12700">
              <a:solidFill>
                <a:srgbClr val="000000"/>
              </a:solidFill>
              <a:prstDash val="solid"/>
            </a:ln>
          </c:spPr>
          <c:invertIfNegative val="0"/>
          <c:cat>
            <c:strRef>
              <c:f>'C_B1.6 - PS'!$A$63:$A$95</c:f>
              <c:strCache>
                <c:ptCount val="33"/>
                <c:pt idx="0">
                  <c:v>Estonia</c:v>
                </c:pt>
                <c:pt idx="1">
                  <c:v>Slovak Republic</c:v>
                </c:pt>
                <c:pt idx="2">
                  <c:v>Chile</c:v>
                </c:pt>
                <c:pt idx="3">
                  <c:v>Hungary</c:v>
                </c:pt>
                <c:pt idx="4">
                  <c:v>Korea</c:v>
                </c:pt>
                <c:pt idx="5">
                  <c:v>Czech Republic</c:v>
                </c:pt>
                <c:pt idx="6">
                  <c:v>Finland</c:v>
                </c:pt>
                <c:pt idx="7">
                  <c:v>Slovenia</c:v>
                </c:pt>
                <c:pt idx="8">
                  <c:v>Denmark</c:v>
                </c:pt>
                <c:pt idx="9">
                  <c:v>Russian Federation</c:v>
                </c:pt>
                <c:pt idx="10">
                  <c:v>Israel</c:v>
                </c:pt>
                <c:pt idx="11">
                  <c:v>Japan</c:v>
                </c:pt>
                <c:pt idx="12">
                  <c:v>United Kingdom</c:v>
                </c:pt>
                <c:pt idx="13">
                  <c:v>Italy</c:v>
                </c:pt>
                <c:pt idx="14">
                  <c:v>Poland</c:v>
                </c:pt>
                <c:pt idx="15">
                  <c:v>OECD average</c:v>
                </c:pt>
                <c:pt idx="16">
                  <c:v>EU21 average</c:v>
                </c:pt>
                <c:pt idx="17">
                  <c:v>Netherlands</c:v>
                </c:pt>
                <c:pt idx="18">
                  <c:v>Switzerland</c:v>
                </c:pt>
                <c:pt idx="19">
                  <c:v>France</c:v>
                </c:pt>
                <c:pt idx="20">
                  <c:v>Sweden</c:v>
                </c:pt>
                <c:pt idx="21">
                  <c:v>Germany</c:v>
                </c:pt>
                <c:pt idx="22">
                  <c:v>Australia</c:v>
                </c:pt>
                <c:pt idx="23">
                  <c:v>Brazil</c:v>
                </c:pt>
                <c:pt idx="24">
                  <c:v>Spain</c:v>
                </c:pt>
                <c:pt idx="25">
                  <c:v>Norway</c:v>
                </c:pt>
                <c:pt idx="26">
                  <c:v>Mexico</c:v>
                </c:pt>
                <c:pt idx="27">
                  <c:v>Belgium</c:v>
                </c:pt>
                <c:pt idx="28">
                  <c:v>Portugal</c:v>
                </c:pt>
                <c:pt idx="29">
                  <c:v>Austria</c:v>
                </c:pt>
                <c:pt idx="30">
                  <c:v>United States</c:v>
                </c:pt>
                <c:pt idx="31">
                  <c:v>Ireland</c:v>
                </c:pt>
                <c:pt idx="32">
                  <c:v>Iceland</c:v>
                </c:pt>
              </c:strCache>
            </c:strRef>
          </c:cat>
          <c:val>
            <c:numRef>
              <c:f>'C_B1.6 - PS'!$D$63:$D$95</c:f>
              <c:numCache>
                <c:formatCode>#,##0.00</c:formatCode>
                <c:ptCount val="33"/>
                <c:pt idx="0">
                  <c:v>101.25320464484994</c:v>
                </c:pt>
                <c:pt idx="1">
                  <c:v>97.619689658593828</c:v>
                </c:pt>
                <c:pt idx="2">
                  <c:v>125.22450963944934</c:v>
                </c:pt>
                <c:pt idx="3">
                  <c:v>93.470173668236768</c:v>
                </c:pt>
                <c:pt idx="4">
                  <c:v>100.49829951168645</c:v>
                </c:pt>
                <c:pt idx="5">
                  <c:v>112.52134299501728</c:v>
                </c:pt>
                <c:pt idx="6">
                  <c:v>101.6070825661516</c:v>
                </c:pt>
                <c:pt idx="7">
                  <c:v>99.774531024531015</c:v>
                </c:pt>
                <c:pt idx="8">
                  <c:v>101.01427958413058</c:v>
                </c:pt>
                <c:pt idx="9">
                  <c:v>85.265310161651854</c:v>
                </c:pt>
                <c:pt idx="10">
                  <c:v>110.70513200520278</c:v>
                </c:pt>
                <c:pt idx="11">
                  <c:v>98.973440227204961</c:v>
                </c:pt>
                <c:pt idx="12">
                  <c:v>106.95234647022791</c:v>
                </c:pt>
                <c:pt idx="13">
                  <c:v>97.067722860840604</c:v>
                </c:pt>
                <c:pt idx="14">
                  <c:v>94.139312379019501</c:v>
                </c:pt>
                <c:pt idx="15">
                  <c:v>108.26680947885816</c:v>
                </c:pt>
                <c:pt idx="16">
                  <c:v>106.24333763744499</c:v>
                </c:pt>
                <c:pt idx="17">
                  <c:v>110.71372121743582</c:v>
                </c:pt>
                <c:pt idx="18">
                  <c:v>117.14402333093199</c:v>
                </c:pt>
                <c:pt idx="19">
                  <c:v>103.93051896190306</c:v>
                </c:pt>
                <c:pt idx="20">
                  <c:v>113.46297664318965</c:v>
                </c:pt>
                <c:pt idx="21">
                  <c:v>116.95743556814773</c:v>
                </c:pt>
                <c:pt idx="22">
                  <c:v>119.68456939498233</c:v>
                </c:pt>
                <c:pt idx="23">
                  <c:v>135.70697775340341</c:v>
                </c:pt>
                <c:pt idx="24">
                  <c:v>108.72965458891524</c:v>
                </c:pt>
                <c:pt idx="25">
                  <c:v>110.12055113777541</c:v>
                </c:pt>
                <c:pt idx="26">
                  <c:v>114.73749246180307</c:v>
                </c:pt>
                <c:pt idx="27">
                  <c:v>112.13784608046336</c:v>
                </c:pt>
                <c:pt idx="28">
                  <c:v>108.46798836384973</c:v>
                </c:pt>
                <c:pt idx="29">
                  <c:v>122.64227882538962</c:v>
                </c:pt>
                <c:pt idx="30">
                  <c:v>118.21565901926418</c:v>
                </c:pt>
                <c:pt idx="31">
                  <c:v>108.44790863850322</c:v>
                </c:pt>
                <c:pt idx="32">
                  <c:v>106.35914344088813</c:v>
                </c:pt>
              </c:numCache>
            </c:numRef>
          </c:val>
        </c:ser>
        <c:dLbls>
          <c:showLegendKey val="0"/>
          <c:showVal val="0"/>
          <c:showCatName val="0"/>
          <c:showSerName val="0"/>
          <c:showPercent val="0"/>
          <c:showBubbleSize val="0"/>
        </c:dLbls>
        <c:gapWidth val="150"/>
        <c:axId val="257808256"/>
        <c:axId val="257875968"/>
      </c:barChart>
      <c:lineChart>
        <c:grouping val="standard"/>
        <c:varyColors val="0"/>
        <c:ser>
          <c:idx val="1"/>
          <c:order val="1"/>
          <c:tx>
            <c:strRef>
              <c:f>'C_B1.6 - PS'!$C$62</c:f>
              <c:strCache>
                <c:ptCount val="1"/>
                <c:pt idx="0">
                  <c:v>Change in expenditure per student </c:v>
                </c:pt>
              </c:strCache>
            </c:strRef>
          </c:tx>
          <c:spPr>
            <a:ln w="28575">
              <a:noFill/>
            </a:ln>
          </c:spPr>
          <c:marker>
            <c:symbol val="diamond"/>
            <c:size val="6"/>
            <c:spPr>
              <a:solidFill>
                <a:srgbClr val="FF0000"/>
              </a:solidFill>
              <a:ln>
                <a:solidFill>
                  <a:schemeClr val="bg1">
                    <a:lumMod val="65000"/>
                  </a:schemeClr>
                </a:solidFill>
                <a:prstDash val="solid"/>
              </a:ln>
            </c:spPr>
          </c:marker>
          <c:cat>
            <c:strRef>
              <c:f>'C_B1.6 - PS'!$A$63:$A$95</c:f>
              <c:strCache>
                <c:ptCount val="33"/>
                <c:pt idx="0">
                  <c:v>Estonia</c:v>
                </c:pt>
                <c:pt idx="1">
                  <c:v>Slovak Republic</c:v>
                </c:pt>
                <c:pt idx="2">
                  <c:v>Chile</c:v>
                </c:pt>
                <c:pt idx="3">
                  <c:v>Hungary</c:v>
                </c:pt>
                <c:pt idx="4">
                  <c:v>Korea</c:v>
                </c:pt>
                <c:pt idx="5">
                  <c:v>Czech Republic</c:v>
                </c:pt>
                <c:pt idx="6">
                  <c:v>Finland</c:v>
                </c:pt>
                <c:pt idx="7">
                  <c:v>Slovenia</c:v>
                </c:pt>
                <c:pt idx="8">
                  <c:v>Denmark</c:v>
                </c:pt>
                <c:pt idx="9">
                  <c:v>Russian Federation</c:v>
                </c:pt>
                <c:pt idx="10">
                  <c:v>Israel</c:v>
                </c:pt>
                <c:pt idx="11">
                  <c:v>Japan</c:v>
                </c:pt>
                <c:pt idx="12">
                  <c:v>United Kingdom</c:v>
                </c:pt>
                <c:pt idx="13">
                  <c:v>Italy</c:v>
                </c:pt>
                <c:pt idx="14">
                  <c:v>Poland</c:v>
                </c:pt>
                <c:pt idx="15">
                  <c:v>OECD average</c:v>
                </c:pt>
                <c:pt idx="16">
                  <c:v>EU21 average</c:v>
                </c:pt>
                <c:pt idx="17">
                  <c:v>Netherlands</c:v>
                </c:pt>
                <c:pt idx="18">
                  <c:v>Switzerland</c:v>
                </c:pt>
                <c:pt idx="19">
                  <c:v>France</c:v>
                </c:pt>
                <c:pt idx="20">
                  <c:v>Sweden</c:v>
                </c:pt>
                <c:pt idx="21">
                  <c:v>Germany</c:v>
                </c:pt>
                <c:pt idx="22">
                  <c:v>Australia</c:v>
                </c:pt>
                <c:pt idx="23">
                  <c:v>Brazil</c:v>
                </c:pt>
                <c:pt idx="24">
                  <c:v>Spain</c:v>
                </c:pt>
                <c:pt idx="25">
                  <c:v>Norway</c:v>
                </c:pt>
                <c:pt idx="26">
                  <c:v>Mexico</c:v>
                </c:pt>
                <c:pt idx="27">
                  <c:v>Belgium</c:v>
                </c:pt>
                <c:pt idx="28">
                  <c:v>Portugal</c:v>
                </c:pt>
                <c:pt idx="29">
                  <c:v>Austria</c:v>
                </c:pt>
                <c:pt idx="30">
                  <c:v>United States</c:v>
                </c:pt>
                <c:pt idx="31">
                  <c:v>Ireland</c:v>
                </c:pt>
                <c:pt idx="32">
                  <c:v>Iceland</c:v>
                </c:pt>
              </c:strCache>
            </c:strRef>
          </c:cat>
          <c:val>
            <c:numRef>
              <c:f>'C_B1.6 - PS'!$C$63:$C$95</c:f>
              <c:numCache>
                <c:formatCode>#,##0.00</c:formatCode>
                <c:ptCount val="33"/>
                <c:pt idx="0">
                  <c:v>125.13167763463251</c:v>
                </c:pt>
                <c:pt idx="1">
                  <c:v>117.18345848066842</c:v>
                </c:pt>
                <c:pt idx="2">
                  <c:v>114.68103506612238</c:v>
                </c:pt>
                <c:pt idx="3">
                  <c:v>113.13516689142101</c:v>
                </c:pt>
                <c:pt idx="4">
                  <c:v>112.6324101108421</c:v>
                </c:pt>
                <c:pt idx="5">
                  <c:v>111.43839812064111</c:v>
                </c:pt>
                <c:pt idx="6">
                  <c:v>110.19043913180542</c:v>
                </c:pt>
                <c:pt idx="7">
                  <c:v>109.37394593041509</c:v>
                </c:pt>
                <c:pt idx="8">
                  <c:v>109.21238836669789</c:v>
                </c:pt>
                <c:pt idx="9">
                  <c:v>108.2707715824379</c:v>
                </c:pt>
                <c:pt idx="10">
                  <c:v>107.4025102764449</c:v>
                </c:pt>
                <c:pt idx="11">
                  <c:v>105.78477118922882</c:v>
                </c:pt>
                <c:pt idx="12">
                  <c:v>105.67684235859819</c:v>
                </c:pt>
                <c:pt idx="13">
                  <c:v>103.77852953169881</c:v>
                </c:pt>
                <c:pt idx="14">
                  <c:v>102.68400356708169</c:v>
                </c:pt>
                <c:pt idx="15">
                  <c:v>102.52941774777619</c:v>
                </c:pt>
                <c:pt idx="16">
                  <c:v>104.126410650065</c:v>
                </c:pt>
                <c:pt idx="17">
                  <c:v>101.408401883065</c:v>
                </c:pt>
                <c:pt idx="18">
                  <c:v>100.8699979872238</c:v>
                </c:pt>
                <c:pt idx="19">
                  <c:v>100.79620734961235</c:v>
                </c:pt>
                <c:pt idx="20">
                  <c:v>100.31259304689408</c:v>
                </c:pt>
                <c:pt idx="21">
                  <c:v>97.498042601809473</c:v>
                </c:pt>
                <c:pt idx="22">
                  <c:v>97.102520116435002</c:v>
                </c:pt>
                <c:pt idx="23">
                  <c:v>95.881728320911137</c:v>
                </c:pt>
                <c:pt idx="24">
                  <c:v>95.654273297496459</c:v>
                </c:pt>
                <c:pt idx="25">
                  <c:v>95.24907270008714</c:v>
                </c:pt>
                <c:pt idx="26">
                  <c:v>94.1014898372066</c:v>
                </c:pt>
                <c:pt idx="27">
                  <c:v>93.608885458520533</c:v>
                </c:pt>
                <c:pt idx="28">
                  <c:v>91.752028413940252</c:v>
                </c:pt>
                <c:pt idx="29">
                  <c:v>91.721879273087154</c:v>
                </c:pt>
                <c:pt idx="30">
                  <c:v>90.997708879797855</c:v>
                </c:pt>
                <c:pt idx="31">
                  <c:v>90.431919894009923</c:v>
                </c:pt>
                <c:pt idx="32">
                  <c:v>80.424228667592743</c:v>
                </c:pt>
              </c:numCache>
            </c:numRef>
          </c:val>
          <c:smooth val="0"/>
        </c:ser>
        <c:dLbls>
          <c:showLegendKey val="0"/>
          <c:showVal val="0"/>
          <c:showCatName val="0"/>
          <c:showSerName val="0"/>
          <c:showPercent val="0"/>
          <c:showBubbleSize val="0"/>
        </c:dLbls>
        <c:marker val="1"/>
        <c:smooth val="0"/>
        <c:axId val="257808256"/>
        <c:axId val="257875968"/>
      </c:lineChart>
      <c:catAx>
        <c:axId val="257808256"/>
        <c:scaling>
          <c:orientation val="minMax"/>
        </c:scaling>
        <c:delete val="0"/>
        <c:axPos val="b"/>
        <c:numFmt formatCode="General" sourceLinked="1"/>
        <c:majorTickMark val="out"/>
        <c:minorTickMark val="none"/>
        <c:tickLblPos val="low"/>
        <c:spPr>
          <a:ln w="3175">
            <a:solidFill>
              <a:srgbClr val="000000"/>
            </a:solidFill>
            <a:prstDash val="solid"/>
          </a:ln>
        </c:spPr>
        <c:txPr>
          <a:bodyPr rot="-5400000" vert="horz"/>
          <a:lstStyle/>
          <a:p>
            <a:pPr>
              <a:defRPr sz="1200">
                <a:solidFill>
                  <a:srgbClr val="000000"/>
                </a:solidFill>
                <a:latin typeface="Arial"/>
                <a:ea typeface="Arial"/>
                <a:cs typeface="Arial"/>
              </a:defRPr>
            </a:pPr>
            <a:endParaRPr lang="en-US"/>
          </a:p>
        </c:txPr>
        <c:crossAx val="257875968"/>
        <c:crossesAt val="100"/>
        <c:auto val="1"/>
        <c:lblAlgn val="ctr"/>
        <c:lblOffset val="100"/>
        <c:tickLblSkip val="1"/>
        <c:tickMarkSkip val="1"/>
        <c:noMultiLvlLbl val="0"/>
      </c:catAx>
      <c:valAx>
        <c:axId val="257875968"/>
        <c:scaling>
          <c:orientation val="minMax"/>
          <c:max val="150"/>
          <c:min val="80"/>
        </c:scaling>
        <c:delete val="0"/>
        <c:axPos val="l"/>
        <c:majorGridlines>
          <c:spPr>
            <a:ln w="3175">
              <a:solidFill>
                <a:srgbClr val="000000">
                  <a:alpha val="25000"/>
                </a:srgbClr>
              </a:solidFill>
              <a:prstDash val="solid"/>
            </a:ln>
          </c:spPr>
        </c:majorGridlines>
        <c:title>
          <c:tx>
            <c:rich>
              <a:bodyPr rot="0" vert="horz"/>
              <a:lstStyle/>
              <a:p>
                <a:pPr algn="ctr">
                  <a:defRPr sz="1050">
                    <a:solidFill>
                      <a:srgbClr val="000000"/>
                    </a:solidFill>
                    <a:latin typeface="Arial"/>
                  </a:defRPr>
                </a:pPr>
                <a:r>
                  <a:rPr lang="en-GB" sz="1050">
                    <a:solidFill>
                      <a:srgbClr val="000000"/>
                    </a:solidFill>
                    <a:latin typeface="Arial"/>
                  </a:rPr>
                  <a:t>Index of change (2008=100)</a:t>
                </a:r>
              </a:p>
            </c:rich>
          </c:tx>
          <c:layout>
            <c:manualLayout>
              <c:xMode val="edge"/>
              <c:yMode val="edge"/>
              <c:x val="7.8259365306609409E-3"/>
              <c:y val="9.4487778871391079E-2"/>
            </c:manualLayout>
          </c:layout>
          <c:overlay val="0"/>
          <c:spPr>
            <a:noFill/>
            <a:ln w="25400">
              <a:noFill/>
            </a:ln>
          </c:spPr>
        </c:title>
        <c:numFmt formatCode="#\ ##0" sourceLinked="0"/>
        <c:majorTickMark val="out"/>
        <c:minorTickMark val="none"/>
        <c:tickLblPos val="nextTo"/>
        <c:spPr>
          <a:ln w="3175">
            <a:solidFill>
              <a:srgbClr val="000000"/>
            </a:solidFill>
            <a:prstDash val="solid"/>
          </a:ln>
        </c:spPr>
        <c:txPr>
          <a:bodyPr rot="0" vert="horz"/>
          <a:lstStyle/>
          <a:p>
            <a:pPr>
              <a:defRPr sz="1200">
                <a:solidFill>
                  <a:srgbClr val="000000"/>
                </a:solidFill>
                <a:latin typeface="Arial"/>
                <a:ea typeface="Arial"/>
                <a:cs typeface="Arial"/>
              </a:defRPr>
            </a:pPr>
            <a:endParaRPr lang="en-US"/>
          </a:p>
        </c:txPr>
        <c:crossAx val="257808256"/>
        <c:crosses val="autoZero"/>
        <c:crossBetween val="between"/>
        <c:majorUnit val="10"/>
      </c:valAx>
      <c:spPr>
        <a:noFill/>
        <a:ln w="12700">
          <a:solidFill>
            <a:srgbClr val="000000"/>
          </a:solidFill>
          <a:prstDash val="solid"/>
        </a:ln>
        <a:extLst>
          <a:ext uri="{909E8E84-426E-40DD-AFC4-6F175D3DCCD1}">
            <a14:hiddenFill xmlns:a14="http://schemas.microsoft.com/office/drawing/2010/main">
              <a:solidFill>
                <a:srgbClr val="C0C0C0"/>
              </a:solidFill>
            </a14:hiddenFill>
          </a:ext>
        </a:extLst>
      </c:spPr>
    </c:plotArea>
    <c:legend>
      <c:legendPos val="t"/>
      <c:legendEntry>
        <c:idx val="0"/>
        <c:txPr>
          <a:bodyPr/>
          <a:lstStyle/>
          <a:p>
            <a:pPr>
              <a:defRPr sz="1050">
                <a:solidFill>
                  <a:srgbClr val="000000"/>
                </a:solidFill>
                <a:latin typeface="Arial"/>
                <a:ea typeface="Arial"/>
                <a:cs typeface="Arial"/>
              </a:defRPr>
            </a:pPr>
            <a:endParaRPr lang="en-US"/>
          </a:p>
        </c:txPr>
      </c:legendEntry>
      <c:legendEntry>
        <c:idx val="1"/>
        <c:txPr>
          <a:bodyPr/>
          <a:lstStyle/>
          <a:p>
            <a:pPr>
              <a:defRPr sz="1050">
                <a:solidFill>
                  <a:srgbClr val="000000"/>
                </a:solidFill>
                <a:latin typeface="Arial"/>
                <a:ea typeface="Arial"/>
                <a:cs typeface="Arial"/>
              </a:defRPr>
            </a:pPr>
            <a:endParaRPr lang="en-US"/>
          </a:p>
        </c:txPr>
      </c:legendEntry>
      <c:legendEntry>
        <c:idx val="2"/>
        <c:txPr>
          <a:bodyPr/>
          <a:lstStyle/>
          <a:p>
            <a:pPr>
              <a:defRPr sz="1050">
                <a:solidFill>
                  <a:srgbClr val="000000"/>
                </a:solidFill>
                <a:latin typeface="Arial"/>
                <a:ea typeface="Arial"/>
                <a:cs typeface="Arial"/>
              </a:defRPr>
            </a:pPr>
            <a:endParaRPr lang="en-US"/>
          </a:p>
        </c:txPr>
      </c:legendEntry>
      <c:layout>
        <c:manualLayout>
          <c:xMode val="edge"/>
          <c:yMode val="edge"/>
          <c:x val="2.7300286327845383E-2"/>
          <c:y val="1.8023909120734909E-2"/>
          <c:w val="0.96456353893263347"/>
          <c:h val="8.4540277109218478E-2"/>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050">
              <a:solidFill>
                <a:srgbClr val="000000"/>
              </a:solidFill>
            </a:defRPr>
          </a:pPr>
          <a:endParaRPr lang="en-US"/>
        </a:p>
      </c:txPr>
    </c:legend>
    <c:plotVisOnly val="1"/>
    <c:dispBlanksAs val="gap"/>
    <c:showDLblsOverMax val="0"/>
  </c:chart>
  <c:spPr>
    <a:solidFill>
      <a:srgbClr val="FFFFFF">
        <a:alpha val="0"/>
      </a:srgbClr>
    </a:solidFill>
    <a:ln w="9525">
      <a:noFill/>
    </a:ln>
  </c:spPr>
  <c:txPr>
    <a:bodyPr/>
    <a:lstStyle/>
    <a:p>
      <a:pPr>
        <a:defRPr sz="1050" b="0" i="0" u="none" strike="noStrike" baseline="0">
          <a:solidFill>
            <a:srgbClr val="000000"/>
          </a:solidFill>
          <a:latin typeface="+mn-lt"/>
          <a:ea typeface="Arial"/>
          <a:cs typeface="Arial"/>
        </a:defRPr>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3.5568070895721053E-2"/>
          <c:y val="7.6782178005163432E-2"/>
          <c:w val="0.95341264535772252"/>
          <c:h val="0.69650269984664359"/>
        </c:manualLayout>
      </c:layout>
      <c:barChart>
        <c:barDir val="col"/>
        <c:grouping val="stacked"/>
        <c:varyColors val="0"/>
        <c:ser>
          <c:idx val="2"/>
          <c:order val="0"/>
          <c:tx>
            <c:strRef>
              <c:f>'Data C_A4.1'!$E$6</c:f>
              <c:strCache>
                <c:ptCount val="1"/>
                <c:pt idx="0">
                  <c:v>Parents with tertiary education</c:v>
                </c:pt>
              </c:strCache>
            </c:strRef>
          </c:tx>
          <c:spPr>
            <a:solidFill>
              <a:srgbClr val="8064A2">
                <a:lumMod val="50000"/>
              </a:srgbClr>
            </a:solidFill>
          </c:spPr>
          <c:invertIfNegative val="0"/>
          <c:cat>
            <c:strRef>
              <c:f>'Data C_A4.1'!$A$7:$B$30</c:f>
              <c:strCache>
                <c:ptCount val="24"/>
                <c:pt idx="0">
                  <c:v>Japan</c:v>
                </c:pt>
                <c:pt idx="1">
                  <c:v>Canada</c:v>
                </c:pt>
                <c:pt idx="2">
                  <c:v>Norway</c:v>
                </c:pt>
                <c:pt idx="3">
                  <c:v>Sweden</c:v>
                </c:pt>
                <c:pt idx="4">
                  <c:v>Estonia</c:v>
                </c:pt>
                <c:pt idx="5">
                  <c:v>Germany</c:v>
                </c:pt>
                <c:pt idx="6">
                  <c:v>Denmark</c:v>
                </c:pt>
                <c:pt idx="7">
                  <c:v>Netherlands</c:v>
                </c:pt>
                <c:pt idx="8">
                  <c:v>Australia</c:v>
                </c:pt>
                <c:pt idx="9">
                  <c:v>Flanders (Belgium)</c:v>
                </c:pt>
                <c:pt idx="10">
                  <c:v>United States</c:v>
                </c:pt>
                <c:pt idx="11">
                  <c:v>Russian Federation*</c:v>
                </c:pt>
                <c:pt idx="12">
                  <c:v>Finland</c:v>
                </c:pt>
                <c:pt idx="13">
                  <c:v>Average</c:v>
                </c:pt>
                <c:pt idx="14">
                  <c:v>England/N. Ireland (UK)</c:v>
                </c:pt>
                <c:pt idx="15">
                  <c:v>Austria</c:v>
                </c:pt>
                <c:pt idx="16">
                  <c:v>Ireland</c:v>
                </c:pt>
                <c:pt idx="17">
                  <c:v>France</c:v>
                </c:pt>
                <c:pt idx="18">
                  <c:v>Korea</c:v>
                </c:pt>
                <c:pt idx="19">
                  <c:v>Poland</c:v>
                </c:pt>
                <c:pt idx="20">
                  <c:v>Slovak Republic</c:v>
                </c:pt>
                <c:pt idx="21">
                  <c:v>Czech Republic</c:v>
                </c:pt>
                <c:pt idx="22">
                  <c:v>Spain</c:v>
                </c:pt>
                <c:pt idx="23">
                  <c:v>Italy</c:v>
                </c:pt>
              </c:strCache>
            </c:strRef>
          </c:cat>
          <c:val>
            <c:numRef>
              <c:f>'Data C_A4.1'!$E$7:$E$30</c:f>
              <c:numCache>
                <c:formatCode>_(* #,##0.00_);_(* \(#,##0.00\);_(* "-"??_);_(@_)</c:formatCode>
                <c:ptCount val="24"/>
                <c:pt idx="0">
                  <c:v>76.423351989293479</c:v>
                </c:pt>
                <c:pt idx="1">
                  <c:v>73.140647041394288</c:v>
                </c:pt>
                <c:pt idx="2">
                  <c:v>72.593880272672052</c:v>
                </c:pt>
                <c:pt idx="3">
                  <c:v>68.218919997473819</c:v>
                </c:pt>
                <c:pt idx="4">
                  <c:v>66.938037206679553</c:v>
                </c:pt>
                <c:pt idx="5">
                  <c:v>65.415252732162713</c:v>
                </c:pt>
                <c:pt idx="6">
                  <c:v>63.23329832967557</c:v>
                </c:pt>
                <c:pt idx="7">
                  <c:v>61.205360233036409</c:v>
                </c:pt>
                <c:pt idx="8">
                  <c:v>59.175801331340075</c:v>
                </c:pt>
                <c:pt idx="9">
                  <c:v>58.652472312380688</c:v>
                </c:pt>
                <c:pt idx="10">
                  <c:v>57.98355301866598</c:v>
                </c:pt>
                <c:pt idx="11">
                  <c:v>56.077705455233243</c:v>
                </c:pt>
                <c:pt idx="12">
                  <c:v>55.813026797720646</c:v>
                </c:pt>
                <c:pt idx="13">
                  <c:v>55.302119085128268</c:v>
                </c:pt>
                <c:pt idx="14">
                  <c:v>55.226670938664</c:v>
                </c:pt>
                <c:pt idx="15">
                  <c:v>54.519633433143923</c:v>
                </c:pt>
                <c:pt idx="16">
                  <c:v>51.062922606775309</c:v>
                </c:pt>
                <c:pt idx="17">
                  <c:v>49.715537249193609</c:v>
                </c:pt>
                <c:pt idx="18">
                  <c:v>46.726501775001147</c:v>
                </c:pt>
                <c:pt idx="19">
                  <c:v>39.168802236563799</c:v>
                </c:pt>
                <c:pt idx="20">
                  <c:v>38.832359124327724</c:v>
                </c:pt>
                <c:pt idx="21">
                  <c:v>37.771277036672011</c:v>
                </c:pt>
                <c:pt idx="22">
                  <c:v>37.075217398563218</c:v>
                </c:pt>
                <c:pt idx="23">
                  <c:v>27.754096811421864</c:v>
                </c:pt>
              </c:numCache>
            </c:numRef>
          </c:val>
        </c:ser>
        <c:ser>
          <c:idx val="3"/>
          <c:order val="1"/>
          <c:tx>
            <c:strRef>
              <c:f>'Data C_A4.1'!$G$6</c:f>
              <c:strCache>
                <c:ptCount val="1"/>
                <c:pt idx="0">
                  <c:v>Parents with upper secondary or post-secondary non-tertiary education as highest level of attainment</c:v>
                </c:pt>
              </c:strCache>
            </c:strRef>
          </c:tx>
          <c:invertIfNegative val="0"/>
          <c:cat>
            <c:strRef>
              <c:f>'Data C_A4.1'!$A$7:$B$30</c:f>
              <c:strCache>
                <c:ptCount val="24"/>
                <c:pt idx="0">
                  <c:v>Japan</c:v>
                </c:pt>
                <c:pt idx="1">
                  <c:v>Canada</c:v>
                </c:pt>
                <c:pt idx="2">
                  <c:v>Norway</c:v>
                </c:pt>
                <c:pt idx="3">
                  <c:v>Sweden</c:v>
                </c:pt>
                <c:pt idx="4">
                  <c:v>Estonia</c:v>
                </c:pt>
                <c:pt idx="5">
                  <c:v>Germany</c:v>
                </c:pt>
                <c:pt idx="6">
                  <c:v>Denmark</c:v>
                </c:pt>
                <c:pt idx="7">
                  <c:v>Netherlands</c:v>
                </c:pt>
                <c:pt idx="8">
                  <c:v>Australia</c:v>
                </c:pt>
                <c:pt idx="9">
                  <c:v>Flanders (Belgium)</c:v>
                </c:pt>
                <c:pt idx="10">
                  <c:v>United States</c:v>
                </c:pt>
                <c:pt idx="11">
                  <c:v>Russian Federation*</c:v>
                </c:pt>
                <c:pt idx="12">
                  <c:v>Finland</c:v>
                </c:pt>
                <c:pt idx="13">
                  <c:v>Average</c:v>
                </c:pt>
                <c:pt idx="14">
                  <c:v>England/N. Ireland (UK)</c:v>
                </c:pt>
                <c:pt idx="15">
                  <c:v>Austria</c:v>
                </c:pt>
                <c:pt idx="16">
                  <c:v>Ireland</c:v>
                </c:pt>
                <c:pt idx="17">
                  <c:v>France</c:v>
                </c:pt>
                <c:pt idx="18">
                  <c:v>Korea</c:v>
                </c:pt>
                <c:pt idx="19">
                  <c:v>Poland</c:v>
                </c:pt>
                <c:pt idx="20">
                  <c:v>Slovak Republic</c:v>
                </c:pt>
                <c:pt idx="21">
                  <c:v>Czech Republic</c:v>
                </c:pt>
                <c:pt idx="22">
                  <c:v>Spain</c:v>
                </c:pt>
                <c:pt idx="23">
                  <c:v>Italy</c:v>
                </c:pt>
              </c:strCache>
            </c:strRef>
          </c:cat>
          <c:val>
            <c:numRef>
              <c:f>'Data C_A4.1'!$G$7:$G$30</c:f>
              <c:numCache>
                <c:formatCode>_(* #,##0.00_);_(* \(#,##0.00\);_(* "-"??_);_(@_)</c:formatCode>
                <c:ptCount val="24"/>
                <c:pt idx="0">
                  <c:v>21.704824302440752</c:v>
                </c:pt>
                <c:pt idx="1">
                  <c:v>23.79219049664621</c:v>
                </c:pt>
                <c:pt idx="2">
                  <c:v>21.332996429336291</c:v>
                </c:pt>
                <c:pt idx="3">
                  <c:v>26.195863892208333</c:v>
                </c:pt>
                <c:pt idx="4">
                  <c:v>31.382564878408211</c:v>
                </c:pt>
                <c:pt idx="5">
                  <c:v>32.360075604938672</c:v>
                </c:pt>
                <c:pt idx="6">
                  <c:v>29.867528194586118</c:v>
                </c:pt>
                <c:pt idx="7">
                  <c:v>25.497962983434462</c:v>
                </c:pt>
                <c:pt idx="8">
                  <c:v>24.489790612892875</c:v>
                </c:pt>
                <c:pt idx="9">
                  <c:v>35.595256054009212</c:v>
                </c:pt>
                <c:pt idx="10">
                  <c:v>33.868456723057285</c:v>
                </c:pt>
                <c:pt idx="11">
                  <c:v>37.781014641854838</c:v>
                </c:pt>
                <c:pt idx="12">
                  <c:v>39.179532816444166</c:v>
                </c:pt>
                <c:pt idx="13">
                  <c:v>36.567715529625666</c:v>
                </c:pt>
                <c:pt idx="14">
                  <c:v>41.272996154382326</c:v>
                </c:pt>
                <c:pt idx="15">
                  <c:v>42.77834103941619</c:v>
                </c:pt>
                <c:pt idx="16">
                  <c:v>33.147444245153821</c:v>
                </c:pt>
                <c:pt idx="17">
                  <c:v>40.672431565149871</c:v>
                </c:pt>
                <c:pt idx="18">
                  <c:v>43.119555936979204</c:v>
                </c:pt>
                <c:pt idx="19">
                  <c:v>59.453177568760637</c:v>
                </c:pt>
                <c:pt idx="20">
                  <c:v>59.202480417664816</c:v>
                </c:pt>
                <c:pt idx="21">
                  <c:v>62.129499278531377</c:v>
                </c:pt>
                <c:pt idx="22">
                  <c:v>29.66190382989965</c:v>
                </c:pt>
                <c:pt idx="23">
                  <c:v>47.784868627424245</c:v>
                </c:pt>
              </c:numCache>
            </c:numRef>
          </c:val>
        </c:ser>
        <c:ser>
          <c:idx val="4"/>
          <c:order val="2"/>
          <c:tx>
            <c:strRef>
              <c:f>'Data C_A4.1'!$F$6</c:f>
              <c:strCache>
                <c:ptCount val="1"/>
                <c:pt idx="0">
                  <c:v>Parents with educational attainment below upper secondary education</c:v>
                </c:pt>
              </c:strCache>
            </c:strRef>
          </c:tx>
          <c:spPr>
            <a:solidFill>
              <a:srgbClr val="8064A2">
                <a:lumMod val="40000"/>
                <a:lumOff val="60000"/>
              </a:srgbClr>
            </a:solidFill>
          </c:spPr>
          <c:invertIfNegative val="0"/>
          <c:cat>
            <c:strRef>
              <c:f>'Data C_A4.1'!$A$7:$B$30</c:f>
              <c:strCache>
                <c:ptCount val="24"/>
                <c:pt idx="0">
                  <c:v>Japan</c:v>
                </c:pt>
                <c:pt idx="1">
                  <c:v>Canada</c:v>
                </c:pt>
                <c:pt idx="2">
                  <c:v>Norway</c:v>
                </c:pt>
                <c:pt idx="3">
                  <c:v>Sweden</c:v>
                </c:pt>
                <c:pt idx="4">
                  <c:v>Estonia</c:v>
                </c:pt>
                <c:pt idx="5">
                  <c:v>Germany</c:v>
                </c:pt>
                <c:pt idx="6">
                  <c:v>Denmark</c:v>
                </c:pt>
                <c:pt idx="7">
                  <c:v>Netherlands</c:v>
                </c:pt>
                <c:pt idx="8">
                  <c:v>Australia</c:v>
                </c:pt>
                <c:pt idx="9">
                  <c:v>Flanders (Belgium)</c:v>
                </c:pt>
                <c:pt idx="10">
                  <c:v>United States</c:v>
                </c:pt>
                <c:pt idx="11">
                  <c:v>Russian Federation*</c:v>
                </c:pt>
                <c:pt idx="12">
                  <c:v>Finland</c:v>
                </c:pt>
                <c:pt idx="13">
                  <c:v>Average</c:v>
                </c:pt>
                <c:pt idx="14">
                  <c:v>England/N. Ireland (UK)</c:v>
                </c:pt>
                <c:pt idx="15">
                  <c:v>Austria</c:v>
                </c:pt>
                <c:pt idx="16">
                  <c:v>Ireland</c:v>
                </c:pt>
                <c:pt idx="17">
                  <c:v>France</c:v>
                </c:pt>
                <c:pt idx="18">
                  <c:v>Korea</c:v>
                </c:pt>
                <c:pt idx="19">
                  <c:v>Poland</c:v>
                </c:pt>
                <c:pt idx="20">
                  <c:v>Slovak Republic</c:v>
                </c:pt>
                <c:pt idx="21">
                  <c:v>Czech Republic</c:v>
                </c:pt>
                <c:pt idx="22">
                  <c:v>Spain</c:v>
                </c:pt>
                <c:pt idx="23">
                  <c:v>Italy</c:v>
                </c:pt>
              </c:strCache>
            </c:strRef>
          </c:cat>
          <c:val>
            <c:numRef>
              <c:f>'Data C_A4.1'!$F$7:$F$30</c:f>
              <c:numCache>
                <c:formatCode>_(* #,##0.00_);_(* \(#,##0.00\);_(* "-"??_);_(@_)</c:formatCode>
                <c:ptCount val="24"/>
                <c:pt idx="0">
                  <c:v>1.8718237082657661</c:v>
                </c:pt>
                <c:pt idx="1">
                  <c:v>3.0671624619595002</c:v>
                </c:pt>
                <c:pt idx="2">
                  <c:v>6.0731232979916641</c:v>
                </c:pt>
                <c:pt idx="3">
                  <c:v>5.5852161103178641</c:v>
                </c:pt>
                <c:pt idx="4">
                  <c:v>1.679397914912252</c:v>
                </c:pt>
                <c:pt idx="5">
                  <c:v>2.2246716628986207</c:v>
                </c:pt>
                <c:pt idx="6">
                  <c:v>6.899173475738321</c:v>
                </c:pt>
                <c:pt idx="7">
                  <c:v>13.296676783529113</c:v>
                </c:pt>
                <c:pt idx="8">
                  <c:v>16.334408055767046</c:v>
                </c:pt>
                <c:pt idx="9">
                  <c:v>5.7522716336100883</c:v>
                </c:pt>
                <c:pt idx="10">
                  <c:v>8.1479902582767405</c:v>
                </c:pt>
                <c:pt idx="11">
                  <c:v>6.1412799029119221</c:v>
                </c:pt>
                <c:pt idx="12">
                  <c:v>5.0074403858351859</c:v>
                </c:pt>
                <c:pt idx="13">
                  <c:v>8.512591180505563</c:v>
                </c:pt>
                <c:pt idx="14">
                  <c:v>3.5003329069536848</c:v>
                </c:pt>
                <c:pt idx="15">
                  <c:v>2.7020255274398934</c:v>
                </c:pt>
                <c:pt idx="16">
                  <c:v>15.789633148070878</c:v>
                </c:pt>
                <c:pt idx="17">
                  <c:v>9.6120311856565035</c:v>
                </c:pt>
                <c:pt idx="18">
                  <c:v>10.153942288019655</c:v>
                </c:pt>
                <c:pt idx="19">
                  <c:v>1.3780201946755528</c:v>
                </c:pt>
                <c:pt idx="20">
                  <c:v>1.9651604580074553</c:v>
                </c:pt>
                <c:pt idx="21">
                  <c:v>0</c:v>
                </c:pt>
                <c:pt idx="22">
                  <c:v>33.262878771537139</c:v>
                </c:pt>
                <c:pt idx="23">
                  <c:v>24.461034561153898</c:v>
                </c:pt>
              </c:numCache>
            </c:numRef>
          </c:val>
        </c:ser>
        <c:dLbls>
          <c:showLegendKey val="0"/>
          <c:showVal val="0"/>
          <c:showCatName val="0"/>
          <c:showSerName val="0"/>
          <c:showPercent val="0"/>
          <c:showBubbleSize val="0"/>
        </c:dLbls>
        <c:gapWidth val="150"/>
        <c:overlap val="100"/>
        <c:axId val="42693376"/>
        <c:axId val="42694912"/>
      </c:barChart>
      <c:catAx>
        <c:axId val="42693376"/>
        <c:scaling>
          <c:orientation val="minMax"/>
        </c:scaling>
        <c:delete val="0"/>
        <c:axPos val="b"/>
        <c:numFmt formatCode="0" sourceLinked="1"/>
        <c:majorTickMark val="out"/>
        <c:minorTickMark val="none"/>
        <c:tickLblPos val="nextTo"/>
        <c:txPr>
          <a:bodyPr rot="-5400000" vert="horz"/>
          <a:lstStyle/>
          <a:p>
            <a:pPr>
              <a:defRPr sz="1200" b="0" i="0" u="none" strike="noStrike" baseline="0">
                <a:solidFill>
                  <a:srgbClr val="000000"/>
                </a:solidFill>
                <a:latin typeface="Calibri"/>
                <a:ea typeface="Calibri"/>
                <a:cs typeface="Calibri"/>
              </a:defRPr>
            </a:pPr>
            <a:endParaRPr lang="en-US"/>
          </a:p>
        </c:txPr>
        <c:crossAx val="42694912"/>
        <c:crosses val="autoZero"/>
        <c:auto val="1"/>
        <c:lblAlgn val="ctr"/>
        <c:lblOffset val="100"/>
        <c:noMultiLvlLbl val="0"/>
      </c:catAx>
      <c:valAx>
        <c:axId val="42694912"/>
        <c:scaling>
          <c:orientation val="minMax"/>
          <c:max val="100"/>
        </c:scaling>
        <c:delete val="0"/>
        <c:axPos val="l"/>
        <c:majorGridlines/>
        <c:numFmt formatCode="_(* #,##0_);_(* \(#,##0\);_(* &quot;-&quot;_);_(@_)"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42693376"/>
        <c:crosses val="autoZero"/>
        <c:crossBetween val="between"/>
      </c:valAx>
    </c:plotArea>
    <c:legend>
      <c:legendPos val="b"/>
      <c:legendEntry>
        <c:idx val="0"/>
        <c:txPr>
          <a:bodyPr/>
          <a:lstStyle/>
          <a:p>
            <a:pPr>
              <a:defRPr sz="1000" b="0" i="0" u="none" strike="noStrike" baseline="0">
                <a:solidFill>
                  <a:srgbClr val="000000"/>
                </a:solidFill>
                <a:latin typeface="Calibri"/>
                <a:ea typeface="Calibri"/>
                <a:cs typeface="Calibri"/>
              </a:defRPr>
            </a:pPr>
            <a:endParaRPr lang="en-US"/>
          </a:p>
        </c:txPr>
      </c:legendEntry>
      <c:legendEntry>
        <c:idx val="1"/>
        <c:txPr>
          <a:bodyPr/>
          <a:lstStyle/>
          <a:p>
            <a:pPr>
              <a:defRPr sz="1000" b="0" i="0" u="none" strike="noStrike" baseline="0">
                <a:solidFill>
                  <a:srgbClr val="000000"/>
                </a:solidFill>
                <a:latin typeface="Calibri"/>
                <a:ea typeface="Calibri"/>
                <a:cs typeface="Calibri"/>
              </a:defRPr>
            </a:pPr>
            <a:endParaRPr lang="en-US"/>
          </a:p>
        </c:txPr>
      </c:legendEntry>
      <c:legendEntry>
        <c:idx val="2"/>
        <c:txPr>
          <a:bodyPr/>
          <a:lstStyle/>
          <a:p>
            <a:pPr>
              <a:defRPr sz="1000" b="0" i="0" u="none" strike="noStrike" baseline="0">
                <a:solidFill>
                  <a:srgbClr val="000000"/>
                </a:solidFill>
                <a:latin typeface="Calibri"/>
                <a:ea typeface="Calibri"/>
                <a:cs typeface="Calibri"/>
              </a:defRPr>
            </a:pPr>
            <a:endParaRPr lang="en-US"/>
          </a:p>
        </c:txPr>
      </c:legendEntry>
      <c:layout>
        <c:manualLayout>
          <c:xMode val="edge"/>
          <c:yMode val="edge"/>
          <c:x val="7.7924751593550806E-2"/>
          <c:y val="4.5949026108578554E-4"/>
          <c:w val="0.76014845800524933"/>
          <c:h val="6.9604635688144623E-2"/>
        </c:manualLayout>
      </c:layout>
      <c:overlay val="0"/>
      <c:txPr>
        <a:bodyPr/>
        <a:lstStyle/>
        <a:p>
          <a:pPr>
            <a:defRPr sz="80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7504265867475788E-2"/>
          <c:y val="0.11679396465998623"/>
          <c:w val="0.88972270310182855"/>
          <c:h val="0.53969938040235599"/>
        </c:manualLayout>
      </c:layout>
      <c:lineChart>
        <c:grouping val="standard"/>
        <c:varyColors val="0"/>
        <c:ser>
          <c:idx val="0"/>
          <c:order val="0"/>
          <c:tx>
            <c:strRef>
              <c:f>'C_A1.4'!$B$44</c:f>
              <c:strCache>
                <c:ptCount val="1"/>
                <c:pt idx="0">
                  <c:v>Below upper secondary education</c:v>
                </c:pt>
              </c:strCache>
            </c:strRef>
          </c:tx>
          <c:spPr>
            <a:ln>
              <a:noFill/>
            </a:ln>
          </c:spPr>
          <c:marker>
            <c:symbol val="diamond"/>
            <c:size val="7"/>
            <c:spPr>
              <a:solidFill>
                <a:srgbClr val="007E39"/>
              </a:solidFill>
            </c:spPr>
          </c:marker>
          <c:cat>
            <c:strRef>
              <c:f>'C_A1.4'!$A$45:$A$68</c:f>
              <c:strCache>
                <c:ptCount val="24"/>
                <c:pt idx="0">
                  <c:v>Japan </c:v>
                </c:pt>
                <c:pt idx="1">
                  <c:v>Netherlands </c:v>
                </c:pt>
                <c:pt idx="2">
                  <c:v>Finland </c:v>
                </c:pt>
                <c:pt idx="3">
                  <c:v>Sweden </c:v>
                </c:pt>
                <c:pt idx="4">
                  <c:v>Australia</c:v>
                </c:pt>
                <c:pt idx="5">
                  <c:v>Czech Republic </c:v>
                </c:pt>
                <c:pt idx="6">
                  <c:v>Flanders (Belgium) </c:v>
                </c:pt>
                <c:pt idx="7">
                  <c:v>Norway</c:v>
                </c:pt>
                <c:pt idx="8">
                  <c:v>United States </c:v>
                </c:pt>
                <c:pt idx="9">
                  <c:v>Average </c:v>
                </c:pt>
                <c:pt idx="10">
                  <c:v>Poland </c:v>
                </c:pt>
                <c:pt idx="11">
                  <c:v>Austria </c:v>
                </c:pt>
                <c:pt idx="12">
                  <c:v>England/N. Ireland (UK) </c:v>
                </c:pt>
                <c:pt idx="13">
                  <c:v>Slovak Republic </c:v>
                </c:pt>
                <c:pt idx="14">
                  <c:v>France</c:v>
                </c:pt>
                <c:pt idx="15">
                  <c:v>Germany </c:v>
                </c:pt>
                <c:pt idx="16">
                  <c:v>Denmark</c:v>
                </c:pt>
                <c:pt idx="17">
                  <c:v>Ireland </c:v>
                </c:pt>
                <c:pt idx="18">
                  <c:v>Korea </c:v>
                </c:pt>
                <c:pt idx="19">
                  <c:v>Canada </c:v>
                </c:pt>
                <c:pt idx="20">
                  <c:v>Estonia </c:v>
                </c:pt>
                <c:pt idx="21">
                  <c:v>Spain </c:v>
                </c:pt>
                <c:pt idx="22">
                  <c:v>Italy </c:v>
                </c:pt>
                <c:pt idx="23">
                  <c:v>Russian Federation</c:v>
                </c:pt>
              </c:strCache>
            </c:strRef>
          </c:cat>
          <c:val>
            <c:numRef>
              <c:f>'C_A1.4'!$B$45:$B$68</c:f>
              <c:numCache>
                <c:formatCode>#,##0.00</c:formatCode>
                <c:ptCount val="24"/>
                <c:pt idx="0">
                  <c:v>260.7730578242689</c:v>
                </c:pt>
                <c:pt idx="1">
                  <c:v>246.39816539032671</c:v>
                </c:pt>
                <c:pt idx="2">
                  <c:v>245.19667187589215</c:v>
                </c:pt>
                <c:pt idx="3">
                  <c:v>238.44505075925409</c:v>
                </c:pt>
                <c:pt idx="4">
                  <c:v>248.62565267670789</c:v>
                </c:pt>
                <c:pt idx="5">
                  <c:v>241.91081377539234</c:v>
                </c:pt>
                <c:pt idx="6">
                  <c:v>231.72130228393016</c:v>
                </c:pt>
                <c:pt idx="7">
                  <c:v>251.77719604183699</c:v>
                </c:pt>
                <c:pt idx="8">
                  <c:v>210.81835950655517</c:v>
                </c:pt>
                <c:pt idx="9">
                  <c:v>235.47284553272291</c:v>
                </c:pt>
                <c:pt idx="10">
                  <c:v>227.5152449540623</c:v>
                </c:pt>
                <c:pt idx="11">
                  <c:v>239.09461764304811</c:v>
                </c:pt>
                <c:pt idx="12">
                  <c:v>240.87526437285632</c:v>
                </c:pt>
                <c:pt idx="13">
                  <c:v>237.07012805820654</c:v>
                </c:pt>
                <c:pt idx="14">
                  <c:v>223.75162084795306</c:v>
                </c:pt>
                <c:pt idx="15">
                  <c:v>219.4193279652095</c:v>
                </c:pt>
                <c:pt idx="16">
                  <c:v>234.75271115624179</c:v>
                </c:pt>
                <c:pt idx="17">
                  <c:v>231.89551202276084</c:v>
                </c:pt>
                <c:pt idx="18">
                  <c:v>230.37459324839861</c:v>
                </c:pt>
                <c:pt idx="19">
                  <c:v>219.10451711567958</c:v>
                </c:pt>
                <c:pt idx="20">
                  <c:v>243.93195028018272</c:v>
                </c:pt>
                <c:pt idx="21">
                  <c:v>225.744093174196</c:v>
                </c:pt>
                <c:pt idx="22">
                  <c:v>231.20675074694378</c:v>
                </c:pt>
                <c:pt idx="23">
                  <c:v>247.71343120747042</c:v>
                </c:pt>
              </c:numCache>
            </c:numRef>
          </c:val>
          <c:smooth val="0"/>
        </c:ser>
        <c:ser>
          <c:idx val="1"/>
          <c:order val="1"/>
          <c:tx>
            <c:strRef>
              <c:f>'C_A1.4'!$C$44</c:f>
              <c:strCache>
                <c:ptCount val="1"/>
                <c:pt idx="0">
                  <c:v>Upper secondary or post-secondary non-tertiary education</c:v>
                </c:pt>
              </c:strCache>
            </c:strRef>
          </c:tx>
          <c:spPr>
            <a:ln>
              <a:noFill/>
            </a:ln>
          </c:spPr>
          <c:marker>
            <c:symbol val="square"/>
            <c:size val="6"/>
            <c:spPr>
              <a:solidFill>
                <a:srgbClr val="C00057"/>
              </a:solidFill>
            </c:spPr>
          </c:marker>
          <c:cat>
            <c:strRef>
              <c:f>'C_A1.4'!$A$45:$A$68</c:f>
              <c:strCache>
                <c:ptCount val="24"/>
                <c:pt idx="0">
                  <c:v>Japan </c:v>
                </c:pt>
                <c:pt idx="1">
                  <c:v>Netherlands </c:v>
                </c:pt>
                <c:pt idx="2">
                  <c:v>Finland </c:v>
                </c:pt>
                <c:pt idx="3">
                  <c:v>Sweden </c:v>
                </c:pt>
                <c:pt idx="4">
                  <c:v>Australia</c:v>
                </c:pt>
                <c:pt idx="5">
                  <c:v>Czech Republic </c:v>
                </c:pt>
                <c:pt idx="6">
                  <c:v>Flanders (Belgium) </c:v>
                </c:pt>
                <c:pt idx="7">
                  <c:v>Norway</c:v>
                </c:pt>
                <c:pt idx="8">
                  <c:v>United States </c:v>
                </c:pt>
                <c:pt idx="9">
                  <c:v>Average </c:v>
                </c:pt>
                <c:pt idx="10">
                  <c:v>Poland </c:v>
                </c:pt>
                <c:pt idx="11">
                  <c:v>Austria </c:v>
                </c:pt>
                <c:pt idx="12">
                  <c:v>England/N. Ireland (UK) </c:v>
                </c:pt>
                <c:pt idx="13">
                  <c:v>Slovak Republic </c:v>
                </c:pt>
                <c:pt idx="14">
                  <c:v>France</c:v>
                </c:pt>
                <c:pt idx="15">
                  <c:v>Germany </c:v>
                </c:pt>
                <c:pt idx="16">
                  <c:v>Denmark</c:v>
                </c:pt>
                <c:pt idx="17">
                  <c:v>Ireland </c:v>
                </c:pt>
                <c:pt idx="18">
                  <c:v>Korea </c:v>
                </c:pt>
                <c:pt idx="19">
                  <c:v>Canada </c:v>
                </c:pt>
                <c:pt idx="20">
                  <c:v>Estonia </c:v>
                </c:pt>
                <c:pt idx="21">
                  <c:v>Spain </c:v>
                </c:pt>
                <c:pt idx="22">
                  <c:v>Italy </c:v>
                </c:pt>
                <c:pt idx="23">
                  <c:v>Russian Federation</c:v>
                </c:pt>
              </c:strCache>
            </c:strRef>
          </c:cat>
          <c:val>
            <c:numRef>
              <c:f>'C_A1.4'!$C$45:$C$68</c:f>
              <c:numCache>
                <c:formatCode>#,##0.00</c:formatCode>
                <c:ptCount val="24"/>
                <c:pt idx="0">
                  <c:v>287.07343571877408</c:v>
                </c:pt>
                <c:pt idx="1">
                  <c:v>283.44339788192701</c:v>
                </c:pt>
                <c:pt idx="2">
                  <c:v>277.11613503645651</c:v>
                </c:pt>
                <c:pt idx="3">
                  <c:v>277.02567296575</c:v>
                </c:pt>
                <c:pt idx="4">
                  <c:v>278.71982839661058</c:v>
                </c:pt>
                <c:pt idx="5">
                  <c:v>269.15502101029534</c:v>
                </c:pt>
                <c:pt idx="6">
                  <c:v>265.33423359277282</c:v>
                </c:pt>
                <c:pt idx="7">
                  <c:v>271.52367411411478</c:v>
                </c:pt>
                <c:pt idx="8">
                  <c:v>258.72495434036443</c:v>
                </c:pt>
                <c:pt idx="9">
                  <c:v>268.6340414983103</c:v>
                </c:pt>
                <c:pt idx="10">
                  <c:v>254.68042868545203</c:v>
                </c:pt>
                <c:pt idx="11">
                  <c:v>268.25084483235923</c:v>
                </c:pt>
                <c:pt idx="12">
                  <c:v>273.39387005694817</c:v>
                </c:pt>
                <c:pt idx="13">
                  <c:v>275.33762634359073</c:v>
                </c:pt>
                <c:pt idx="14">
                  <c:v>258.32595602994246</c:v>
                </c:pt>
                <c:pt idx="15">
                  <c:v>262.0453145646876</c:v>
                </c:pt>
                <c:pt idx="16">
                  <c:v>264.81329732705768</c:v>
                </c:pt>
                <c:pt idx="17">
                  <c:v>266.54041553168275</c:v>
                </c:pt>
                <c:pt idx="18">
                  <c:v>265.1475085135213</c:v>
                </c:pt>
                <c:pt idx="19">
                  <c:v>265.122607702609</c:v>
                </c:pt>
                <c:pt idx="20">
                  <c:v>267.21457239094832</c:v>
                </c:pt>
                <c:pt idx="21">
                  <c:v>257.78200497469538</c:v>
                </c:pt>
                <c:pt idx="22">
                  <c:v>263.17811295226795</c:v>
                </c:pt>
                <c:pt idx="23">
                  <c:v>271.69115770013633</c:v>
                </c:pt>
              </c:numCache>
            </c:numRef>
          </c:val>
          <c:smooth val="0"/>
        </c:ser>
        <c:ser>
          <c:idx val="2"/>
          <c:order val="2"/>
          <c:tx>
            <c:strRef>
              <c:f>'C_A1.4'!$D$44</c:f>
              <c:strCache>
                <c:ptCount val="1"/>
                <c:pt idx="0">
                  <c:v>Tertiary education</c:v>
                </c:pt>
              </c:strCache>
            </c:strRef>
          </c:tx>
          <c:spPr>
            <a:ln>
              <a:noFill/>
            </a:ln>
          </c:spPr>
          <c:marker>
            <c:symbol val="triangle"/>
            <c:size val="7"/>
            <c:spPr>
              <a:solidFill>
                <a:srgbClr val="8064A2"/>
              </a:solidFill>
              <a:ln>
                <a:noFill/>
              </a:ln>
            </c:spPr>
          </c:marker>
          <c:cat>
            <c:strRef>
              <c:f>'C_A1.4'!$A$45:$A$68</c:f>
              <c:strCache>
                <c:ptCount val="24"/>
                <c:pt idx="0">
                  <c:v>Japan </c:v>
                </c:pt>
                <c:pt idx="1">
                  <c:v>Netherlands </c:v>
                </c:pt>
                <c:pt idx="2">
                  <c:v>Finland </c:v>
                </c:pt>
                <c:pt idx="3">
                  <c:v>Sweden </c:v>
                </c:pt>
                <c:pt idx="4">
                  <c:v>Australia</c:v>
                </c:pt>
                <c:pt idx="5">
                  <c:v>Czech Republic </c:v>
                </c:pt>
                <c:pt idx="6">
                  <c:v>Flanders (Belgium) </c:v>
                </c:pt>
                <c:pt idx="7">
                  <c:v>Norway</c:v>
                </c:pt>
                <c:pt idx="8">
                  <c:v>United States </c:v>
                </c:pt>
                <c:pt idx="9">
                  <c:v>Average </c:v>
                </c:pt>
                <c:pt idx="10">
                  <c:v>Poland </c:v>
                </c:pt>
                <c:pt idx="11">
                  <c:v>Austria </c:v>
                </c:pt>
                <c:pt idx="12">
                  <c:v>England/N. Ireland (UK) </c:v>
                </c:pt>
                <c:pt idx="13">
                  <c:v>Slovak Republic </c:v>
                </c:pt>
                <c:pt idx="14">
                  <c:v>France</c:v>
                </c:pt>
                <c:pt idx="15">
                  <c:v>Germany </c:v>
                </c:pt>
                <c:pt idx="16">
                  <c:v>Denmark</c:v>
                </c:pt>
                <c:pt idx="17">
                  <c:v>Ireland </c:v>
                </c:pt>
                <c:pt idx="18">
                  <c:v>Korea </c:v>
                </c:pt>
                <c:pt idx="19">
                  <c:v>Canada </c:v>
                </c:pt>
                <c:pt idx="20">
                  <c:v>Estonia </c:v>
                </c:pt>
                <c:pt idx="21">
                  <c:v>Spain </c:v>
                </c:pt>
                <c:pt idx="22">
                  <c:v>Italy </c:v>
                </c:pt>
                <c:pt idx="23">
                  <c:v>Russian Federation</c:v>
                </c:pt>
              </c:strCache>
            </c:strRef>
          </c:cat>
          <c:val>
            <c:numRef>
              <c:f>'C_A1.4'!$D$45:$D$68</c:f>
              <c:numCache>
                <c:formatCode>#,##0.00</c:formatCode>
                <c:ptCount val="24"/>
                <c:pt idx="0">
                  <c:v>313.54074207257065</c:v>
                </c:pt>
                <c:pt idx="1">
                  <c:v>310.47576694467728</c:v>
                </c:pt>
                <c:pt idx="2">
                  <c:v>309.05672099007535</c:v>
                </c:pt>
                <c:pt idx="3">
                  <c:v>305.50408766419349</c:v>
                </c:pt>
                <c:pt idx="4">
                  <c:v>303.81579999588723</c:v>
                </c:pt>
                <c:pt idx="5">
                  <c:v>302.56356877734009</c:v>
                </c:pt>
                <c:pt idx="6">
                  <c:v>302.27496163367221</c:v>
                </c:pt>
                <c:pt idx="7">
                  <c:v>301.32745095130525</c:v>
                </c:pt>
                <c:pt idx="8">
                  <c:v>297.65754820211248</c:v>
                </c:pt>
                <c:pt idx="9">
                  <c:v>297.12616840805845</c:v>
                </c:pt>
                <c:pt idx="10">
                  <c:v>297.08997145419596</c:v>
                </c:pt>
                <c:pt idx="11">
                  <c:v>296.08369533693167</c:v>
                </c:pt>
                <c:pt idx="12">
                  <c:v>295.68655610783753</c:v>
                </c:pt>
                <c:pt idx="13">
                  <c:v>295.24186242906615</c:v>
                </c:pt>
                <c:pt idx="14">
                  <c:v>293.62322353464299</c:v>
                </c:pt>
                <c:pt idx="15">
                  <c:v>293.15605954536596</c:v>
                </c:pt>
                <c:pt idx="16">
                  <c:v>292.54560169279296</c:v>
                </c:pt>
                <c:pt idx="17">
                  <c:v>292.1673242236576</c:v>
                </c:pt>
                <c:pt idx="18">
                  <c:v>290.94950059805757</c:v>
                </c:pt>
                <c:pt idx="19">
                  <c:v>290.42454926661145</c:v>
                </c:pt>
                <c:pt idx="20">
                  <c:v>289.75657159153536</c:v>
                </c:pt>
                <c:pt idx="21">
                  <c:v>282.14559977683723</c:v>
                </c:pt>
                <c:pt idx="22">
                  <c:v>281.68854218791961</c:v>
                </c:pt>
                <c:pt idx="23">
                  <c:v>279.35502270614916</c:v>
                </c:pt>
              </c:numCache>
            </c:numRef>
          </c:val>
          <c:smooth val="0"/>
        </c:ser>
        <c:dLbls>
          <c:showLegendKey val="0"/>
          <c:showVal val="0"/>
          <c:showCatName val="0"/>
          <c:showSerName val="0"/>
          <c:showPercent val="0"/>
          <c:showBubbleSize val="0"/>
        </c:dLbls>
        <c:hiLowLines>
          <c:spPr>
            <a:ln>
              <a:solidFill>
                <a:srgbClr val="8064A2">
                  <a:lumMod val="50000"/>
                </a:srgbClr>
              </a:solidFill>
            </a:ln>
          </c:spPr>
        </c:hiLowLines>
        <c:marker val="1"/>
        <c:smooth val="0"/>
        <c:axId val="213901312"/>
        <c:axId val="213902848"/>
      </c:lineChart>
      <c:catAx>
        <c:axId val="213901312"/>
        <c:scaling>
          <c:orientation val="minMax"/>
        </c:scaling>
        <c:delete val="0"/>
        <c:axPos val="b"/>
        <c:numFmt formatCode="General" sourceLinked="1"/>
        <c:majorTickMark val="out"/>
        <c:minorTickMark val="none"/>
        <c:tickLblPos val="nextTo"/>
        <c:spPr>
          <a:ln>
            <a:solidFill>
              <a:srgbClr val="000000"/>
            </a:solidFill>
          </a:ln>
        </c:spPr>
        <c:txPr>
          <a:bodyPr rot="-5400000" vert="horz"/>
          <a:lstStyle/>
          <a:p>
            <a:pPr>
              <a:defRPr sz="1100" b="0" i="0" u="none" strike="noStrike" baseline="0">
                <a:solidFill>
                  <a:srgbClr val="000000"/>
                </a:solidFill>
                <a:latin typeface="Arial"/>
                <a:ea typeface="Arial"/>
                <a:cs typeface="Arial"/>
              </a:defRPr>
            </a:pPr>
            <a:endParaRPr lang="en-US"/>
          </a:p>
        </c:txPr>
        <c:crossAx val="213902848"/>
        <c:crosses val="autoZero"/>
        <c:auto val="1"/>
        <c:lblAlgn val="ctr"/>
        <c:lblOffset val="100"/>
        <c:noMultiLvlLbl val="0"/>
      </c:catAx>
      <c:valAx>
        <c:axId val="213902848"/>
        <c:scaling>
          <c:orientation val="minMax"/>
          <c:min val="200"/>
        </c:scaling>
        <c:delete val="0"/>
        <c:axPos val="l"/>
        <c:majorGridlines>
          <c:spPr>
            <a:ln>
              <a:solidFill>
                <a:srgbClr val="000000">
                  <a:alpha val="25000"/>
                </a:srgbClr>
              </a:solidFill>
            </a:ln>
          </c:spPr>
        </c:majorGridlines>
        <c:numFmt formatCode="#\ ##0" sourceLinked="0"/>
        <c:majorTickMark val="out"/>
        <c:minorTickMark val="none"/>
        <c:tickLblPos val="nextTo"/>
        <c:spPr>
          <a:ln>
            <a:solidFill>
              <a:srgbClr val="000000"/>
            </a:solidFill>
          </a:ln>
        </c:spPr>
        <c:txPr>
          <a:bodyPr rot="0" vert="horz"/>
          <a:lstStyle/>
          <a:p>
            <a:pPr>
              <a:defRPr sz="1200" b="0" i="0" u="none" strike="noStrike" baseline="0">
                <a:solidFill>
                  <a:srgbClr val="000000"/>
                </a:solidFill>
                <a:latin typeface="Arial"/>
                <a:ea typeface="Arial"/>
                <a:cs typeface="Arial"/>
              </a:defRPr>
            </a:pPr>
            <a:endParaRPr lang="en-US"/>
          </a:p>
        </c:txPr>
        <c:crossAx val="213901312"/>
        <c:crosses val="autoZero"/>
        <c:crossBetween val="between"/>
      </c:valAx>
      <c:spPr>
        <a:noFill/>
        <a:ln>
          <a:solidFill>
            <a:srgbClr val="000000"/>
          </a:solidFill>
        </a:ln>
        <a:extLst/>
      </c:spPr>
    </c:plotArea>
    <c:legend>
      <c:legendPos val="r"/>
      <c:legendEntry>
        <c:idx val="0"/>
        <c:txPr>
          <a:bodyPr/>
          <a:lstStyle/>
          <a:p>
            <a:pPr>
              <a:defRPr sz="1200" b="0" i="0" u="none" strike="noStrike" baseline="0">
                <a:solidFill>
                  <a:srgbClr val="000000"/>
                </a:solidFill>
                <a:latin typeface="Arial"/>
                <a:ea typeface="Arial"/>
                <a:cs typeface="Arial"/>
              </a:defRPr>
            </a:pPr>
            <a:endParaRPr lang="en-US"/>
          </a:p>
        </c:txPr>
      </c:legendEntry>
      <c:legendEntry>
        <c:idx val="1"/>
        <c:txPr>
          <a:bodyPr/>
          <a:lstStyle/>
          <a:p>
            <a:pPr>
              <a:defRPr sz="1200" b="0" i="0" u="none" strike="noStrike" baseline="0">
                <a:solidFill>
                  <a:srgbClr val="000000"/>
                </a:solidFill>
                <a:latin typeface="Arial"/>
                <a:ea typeface="Arial"/>
                <a:cs typeface="Arial"/>
              </a:defRPr>
            </a:pPr>
            <a:endParaRPr lang="en-US"/>
          </a:p>
        </c:txPr>
      </c:legendEntry>
      <c:legendEntry>
        <c:idx val="2"/>
        <c:txPr>
          <a:bodyPr/>
          <a:lstStyle/>
          <a:p>
            <a:pPr>
              <a:defRPr sz="1200" b="0" i="0" u="none" strike="noStrike" baseline="0">
                <a:solidFill>
                  <a:srgbClr val="000000"/>
                </a:solidFill>
                <a:latin typeface="Arial"/>
                <a:ea typeface="Arial"/>
                <a:cs typeface="Arial"/>
              </a:defRPr>
            </a:pPr>
            <a:endParaRPr lang="en-US"/>
          </a:p>
        </c:txPr>
      </c:legendEntry>
      <c:layout>
        <c:manualLayout>
          <c:xMode val="edge"/>
          <c:yMode val="edge"/>
          <c:x val="5.7245734908136475E-2"/>
          <c:y val="7.9078515085625502E-4"/>
          <c:w val="0.89868543027866199"/>
          <c:h val="9.1481447172044678E-2"/>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000" b="0" i="0" u="none" strike="noStrike" baseline="0">
              <a:solidFill>
                <a:srgbClr val="000000"/>
              </a:solidFill>
              <a:latin typeface="Calibri"/>
              <a:ea typeface="Calibri"/>
              <a:cs typeface="Calibri"/>
            </a:defRPr>
          </a:pPr>
          <a:endParaRPr lang="en-US"/>
        </a:p>
      </c:txPr>
    </c:legend>
    <c:plotVisOnly val="1"/>
    <c:dispBlanksAs val="gap"/>
    <c:showDLblsOverMax val="0"/>
  </c:chart>
  <c:spPr>
    <a:noFill/>
    <a:ln>
      <a:noFill/>
    </a:ln>
    <a:extLst>
      <a:ext uri="{909E8E84-426E-40DD-AFC4-6F175D3DCCD1}">
        <a14:hiddenFill xmlns:a14="http://schemas.microsoft.com/office/drawing/2010/main">
          <a:noFill/>
        </a14:hiddenFill>
      </a:ext>
    </a:extLst>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9014709203414582E-2"/>
          <c:y val="0.13510498737856652"/>
          <c:w val="0.90653690850785129"/>
          <c:h val="0.56145567199571633"/>
        </c:manualLayout>
      </c:layout>
      <c:lineChart>
        <c:grouping val="standard"/>
        <c:varyColors val="0"/>
        <c:ser>
          <c:idx val="0"/>
          <c:order val="0"/>
          <c:tx>
            <c:strRef>
              <c:f>'C_A1.5'!$B$43</c:f>
              <c:strCache>
                <c:ptCount val="1"/>
                <c:pt idx="0">
                  <c:v>Below upper secondary education</c:v>
                </c:pt>
              </c:strCache>
            </c:strRef>
          </c:tx>
          <c:spPr>
            <a:ln>
              <a:noFill/>
            </a:ln>
          </c:spPr>
          <c:marker>
            <c:symbol val="diamond"/>
            <c:size val="7"/>
            <c:spPr>
              <a:solidFill>
                <a:srgbClr val="007E39"/>
              </a:solidFill>
              <a:ln>
                <a:solidFill>
                  <a:schemeClr val="accent1">
                    <a:lumMod val="40000"/>
                    <a:lumOff val="60000"/>
                  </a:schemeClr>
                </a:solidFill>
              </a:ln>
            </c:spPr>
          </c:marker>
          <c:cat>
            <c:strRef>
              <c:f>'C_A1.5'!$A$44:$A$67</c:f>
              <c:strCache>
                <c:ptCount val="24"/>
                <c:pt idx="0">
                  <c:v>Japan</c:v>
                </c:pt>
                <c:pt idx="1">
                  <c:v>Finland</c:v>
                </c:pt>
                <c:pt idx="2">
                  <c:v>Netherlands</c:v>
                </c:pt>
                <c:pt idx="3">
                  <c:v>Sweden</c:v>
                </c:pt>
                <c:pt idx="4">
                  <c:v>Australia</c:v>
                </c:pt>
                <c:pt idx="5">
                  <c:v>Norway</c:v>
                </c:pt>
                <c:pt idx="6">
                  <c:v>Flanders (Belgium)</c:v>
                </c:pt>
                <c:pt idx="7">
                  <c:v>England/N. Ireland (UK)</c:v>
                </c:pt>
                <c:pt idx="8">
                  <c:v>United States</c:v>
                </c:pt>
                <c:pt idx="9">
                  <c:v>Czech Republic</c:v>
                </c:pt>
                <c:pt idx="10">
                  <c:v>Average</c:v>
                </c:pt>
                <c:pt idx="11">
                  <c:v>Poland</c:v>
                </c:pt>
                <c:pt idx="12">
                  <c:v>Canada</c:v>
                </c:pt>
                <c:pt idx="13">
                  <c:v>Austria</c:v>
                </c:pt>
                <c:pt idx="14">
                  <c:v>Germany</c:v>
                </c:pt>
                <c:pt idx="15">
                  <c:v>Ireland</c:v>
                </c:pt>
                <c:pt idx="16">
                  <c:v>France</c:v>
                </c:pt>
                <c:pt idx="17">
                  <c:v>Denmark</c:v>
                </c:pt>
                <c:pt idx="18">
                  <c:v>Estonia</c:v>
                </c:pt>
                <c:pt idx="19">
                  <c:v>Slovak Republic</c:v>
                </c:pt>
                <c:pt idx="20">
                  <c:v>Korea</c:v>
                </c:pt>
                <c:pt idx="21">
                  <c:v>Russian Federation</c:v>
                </c:pt>
                <c:pt idx="22">
                  <c:v>Spain</c:v>
                </c:pt>
                <c:pt idx="23">
                  <c:v>Italy</c:v>
                </c:pt>
              </c:strCache>
            </c:strRef>
          </c:cat>
          <c:val>
            <c:numRef>
              <c:f>'C_A1.5'!$B$44:$B$67</c:f>
              <c:numCache>
                <c:formatCode>#,##0.00</c:formatCode>
                <c:ptCount val="24"/>
                <c:pt idx="0">
                  <c:v>4.8015580828995157</c:v>
                </c:pt>
                <c:pt idx="1">
                  <c:v>3.6707193246029908</c:v>
                </c:pt>
                <c:pt idx="2">
                  <c:v>2.8776349065622737</c:v>
                </c:pt>
                <c:pt idx="3">
                  <c:v>1.997557220068072</c:v>
                </c:pt>
                <c:pt idx="4">
                  <c:v>4.0851204563028372</c:v>
                </c:pt>
                <c:pt idx="5">
                  <c:v>3.5166765809613816</c:v>
                </c:pt>
                <c:pt idx="6">
                  <c:v>0.71223367162862539</c:v>
                </c:pt>
                <c:pt idx="7">
                  <c:v>2.3064915110083364</c:v>
                </c:pt>
                <c:pt idx="9">
                  <c:v>1.5966839294852906</c:v>
                </c:pt>
                <c:pt idx="10">
                  <c:v>1.8439672778722103</c:v>
                </c:pt>
                <c:pt idx="11">
                  <c:v>1.0334263405184609</c:v>
                </c:pt>
                <c:pt idx="13">
                  <c:v>1.2343763074787892</c:v>
                </c:pt>
                <c:pt idx="14">
                  <c:v>0.86162313643471289</c:v>
                </c:pt>
                <c:pt idx="15">
                  <c:v>0.72079108785725954</c:v>
                </c:pt>
                <c:pt idx="16">
                  <c:v>1.1000529053825188</c:v>
                </c:pt>
                <c:pt idx="17">
                  <c:v>1.8083052732396823</c:v>
                </c:pt>
                <c:pt idx="18">
                  <c:v>2.0876890488754887</c:v>
                </c:pt>
                <c:pt idx="19">
                  <c:v>0.67160838183069749</c:v>
                </c:pt>
                <c:pt idx="22">
                  <c:v>0.61558754300582486</c:v>
                </c:pt>
                <c:pt idx="23">
                  <c:v>0.48135583052961478</c:v>
                </c:pt>
              </c:numCache>
            </c:numRef>
          </c:val>
          <c:smooth val="0"/>
        </c:ser>
        <c:ser>
          <c:idx val="1"/>
          <c:order val="1"/>
          <c:tx>
            <c:strRef>
              <c:f>'C_A1.5'!$C$43</c:f>
              <c:strCache>
                <c:ptCount val="1"/>
                <c:pt idx="0">
                  <c:v>Upper secondary or post-secondary non-tertiary education</c:v>
                </c:pt>
              </c:strCache>
            </c:strRef>
          </c:tx>
          <c:spPr>
            <a:ln>
              <a:noFill/>
            </a:ln>
          </c:spPr>
          <c:marker>
            <c:symbol val="square"/>
            <c:size val="6"/>
            <c:spPr>
              <a:solidFill>
                <a:srgbClr val="C00057"/>
              </a:solidFill>
            </c:spPr>
          </c:marker>
          <c:cat>
            <c:strRef>
              <c:f>'C_A1.5'!$A$44:$A$67</c:f>
              <c:strCache>
                <c:ptCount val="24"/>
                <c:pt idx="0">
                  <c:v>Japan</c:v>
                </c:pt>
                <c:pt idx="1">
                  <c:v>Finland</c:v>
                </c:pt>
                <c:pt idx="2">
                  <c:v>Netherlands</c:v>
                </c:pt>
                <c:pt idx="3">
                  <c:v>Sweden</c:v>
                </c:pt>
                <c:pt idx="4">
                  <c:v>Australia</c:v>
                </c:pt>
                <c:pt idx="5">
                  <c:v>Norway</c:v>
                </c:pt>
                <c:pt idx="6">
                  <c:v>Flanders (Belgium)</c:v>
                </c:pt>
                <c:pt idx="7">
                  <c:v>England/N. Ireland (UK)</c:v>
                </c:pt>
                <c:pt idx="8">
                  <c:v>United States</c:v>
                </c:pt>
                <c:pt idx="9">
                  <c:v>Czech Republic</c:v>
                </c:pt>
                <c:pt idx="10">
                  <c:v>Average</c:v>
                </c:pt>
                <c:pt idx="11">
                  <c:v>Poland</c:v>
                </c:pt>
                <c:pt idx="12">
                  <c:v>Canada</c:v>
                </c:pt>
                <c:pt idx="13">
                  <c:v>Austria</c:v>
                </c:pt>
                <c:pt idx="14">
                  <c:v>Germany</c:v>
                </c:pt>
                <c:pt idx="15">
                  <c:v>Ireland</c:v>
                </c:pt>
                <c:pt idx="16">
                  <c:v>France</c:v>
                </c:pt>
                <c:pt idx="17">
                  <c:v>Denmark</c:v>
                </c:pt>
                <c:pt idx="18">
                  <c:v>Estonia</c:v>
                </c:pt>
                <c:pt idx="19">
                  <c:v>Slovak Republic</c:v>
                </c:pt>
                <c:pt idx="20">
                  <c:v>Korea</c:v>
                </c:pt>
                <c:pt idx="21">
                  <c:v>Russian Federation</c:v>
                </c:pt>
                <c:pt idx="22">
                  <c:v>Spain</c:v>
                </c:pt>
                <c:pt idx="23">
                  <c:v>Italy</c:v>
                </c:pt>
              </c:strCache>
            </c:strRef>
          </c:cat>
          <c:val>
            <c:numRef>
              <c:f>'C_A1.5'!$C$44:$C$67</c:f>
              <c:numCache>
                <c:formatCode>#,##0.00</c:formatCode>
                <c:ptCount val="24"/>
                <c:pt idx="0">
                  <c:v>13.197388884594847</c:v>
                </c:pt>
                <c:pt idx="1">
                  <c:v>13.579611353206541</c:v>
                </c:pt>
                <c:pt idx="2">
                  <c:v>13.956831276151268</c:v>
                </c:pt>
                <c:pt idx="3">
                  <c:v>10.706489981204079</c:v>
                </c:pt>
                <c:pt idx="4">
                  <c:v>12.572553837883751</c:v>
                </c:pt>
                <c:pt idx="5">
                  <c:v>7.8560420420695962</c:v>
                </c:pt>
                <c:pt idx="6">
                  <c:v>5.7518271628694322</c:v>
                </c:pt>
                <c:pt idx="7">
                  <c:v>10.955016058348104</c:v>
                </c:pt>
                <c:pt idx="8">
                  <c:v>5.5162311652514919</c:v>
                </c:pt>
                <c:pt idx="9">
                  <c:v>4.876988640438106</c:v>
                </c:pt>
                <c:pt idx="10">
                  <c:v>7.2743921152513034</c:v>
                </c:pt>
                <c:pt idx="11">
                  <c:v>3.826811706576378</c:v>
                </c:pt>
                <c:pt idx="12">
                  <c:v>7.579683552240664</c:v>
                </c:pt>
                <c:pt idx="13">
                  <c:v>6.01709898538902</c:v>
                </c:pt>
                <c:pt idx="14">
                  <c:v>5.787850393811186</c:v>
                </c:pt>
                <c:pt idx="15">
                  <c:v>5.385157486394335</c:v>
                </c:pt>
                <c:pt idx="16">
                  <c:v>3.4108598405637887</c:v>
                </c:pt>
                <c:pt idx="17">
                  <c:v>5.4992448789213562</c:v>
                </c:pt>
                <c:pt idx="18">
                  <c:v>6.5815757383988096</c:v>
                </c:pt>
                <c:pt idx="19">
                  <c:v>5.9871899605071013</c:v>
                </c:pt>
                <c:pt idx="20">
                  <c:v>3.6013332636259094</c:v>
                </c:pt>
                <c:pt idx="21">
                  <c:v>9.4102601518440174</c:v>
                </c:pt>
                <c:pt idx="22">
                  <c:v>3.4963003418559304</c:v>
                </c:pt>
                <c:pt idx="23">
                  <c:v>3.8945399852270342</c:v>
                </c:pt>
              </c:numCache>
            </c:numRef>
          </c:val>
          <c:smooth val="0"/>
        </c:ser>
        <c:ser>
          <c:idx val="2"/>
          <c:order val="2"/>
          <c:tx>
            <c:strRef>
              <c:f>'C_A1.5'!$D$43</c:f>
              <c:strCache>
                <c:ptCount val="1"/>
                <c:pt idx="0">
                  <c:v>Tertiary education</c:v>
                </c:pt>
              </c:strCache>
            </c:strRef>
          </c:tx>
          <c:spPr>
            <a:ln>
              <a:noFill/>
            </a:ln>
          </c:spPr>
          <c:marker>
            <c:symbol val="triangle"/>
            <c:size val="7"/>
            <c:spPr>
              <a:solidFill>
                <a:srgbClr val="8064A2"/>
              </a:solidFill>
              <a:ln>
                <a:solidFill>
                  <a:schemeClr val="accent3">
                    <a:lumMod val="20000"/>
                    <a:lumOff val="80000"/>
                  </a:schemeClr>
                </a:solidFill>
              </a:ln>
            </c:spPr>
          </c:marker>
          <c:cat>
            <c:strRef>
              <c:f>'C_A1.5'!$A$44:$A$67</c:f>
              <c:strCache>
                <c:ptCount val="24"/>
                <c:pt idx="0">
                  <c:v>Japan</c:v>
                </c:pt>
                <c:pt idx="1">
                  <c:v>Finland</c:v>
                </c:pt>
                <c:pt idx="2">
                  <c:v>Netherlands</c:v>
                </c:pt>
                <c:pt idx="3">
                  <c:v>Sweden</c:v>
                </c:pt>
                <c:pt idx="4">
                  <c:v>Australia</c:v>
                </c:pt>
                <c:pt idx="5">
                  <c:v>Norway</c:v>
                </c:pt>
                <c:pt idx="6">
                  <c:v>Flanders (Belgium)</c:v>
                </c:pt>
                <c:pt idx="7">
                  <c:v>England/N. Ireland (UK)</c:v>
                </c:pt>
                <c:pt idx="8">
                  <c:v>United States</c:v>
                </c:pt>
                <c:pt idx="9">
                  <c:v>Czech Republic</c:v>
                </c:pt>
                <c:pt idx="10">
                  <c:v>Average</c:v>
                </c:pt>
                <c:pt idx="11">
                  <c:v>Poland</c:v>
                </c:pt>
                <c:pt idx="12">
                  <c:v>Canada</c:v>
                </c:pt>
                <c:pt idx="13">
                  <c:v>Austria</c:v>
                </c:pt>
                <c:pt idx="14">
                  <c:v>Germany</c:v>
                </c:pt>
                <c:pt idx="15">
                  <c:v>Ireland</c:v>
                </c:pt>
                <c:pt idx="16">
                  <c:v>France</c:v>
                </c:pt>
                <c:pt idx="17">
                  <c:v>Denmark</c:v>
                </c:pt>
                <c:pt idx="18">
                  <c:v>Estonia</c:v>
                </c:pt>
                <c:pt idx="19">
                  <c:v>Slovak Republic</c:v>
                </c:pt>
                <c:pt idx="20">
                  <c:v>Korea</c:v>
                </c:pt>
                <c:pt idx="21">
                  <c:v>Russian Federation</c:v>
                </c:pt>
                <c:pt idx="22">
                  <c:v>Spain</c:v>
                </c:pt>
                <c:pt idx="23">
                  <c:v>Italy</c:v>
                </c:pt>
              </c:strCache>
            </c:strRef>
          </c:cat>
          <c:val>
            <c:numRef>
              <c:f>'C_A1.5'!$D$44:$D$67</c:f>
              <c:numCache>
                <c:formatCode>#,##0.00</c:formatCode>
                <c:ptCount val="24"/>
                <c:pt idx="0">
                  <c:v>37.025685211039601</c:v>
                </c:pt>
                <c:pt idx="1">
                  <c:v>36.511833261233519</c:v>
                </c:pt>
                <c:pt idx="2">
                  <c:v>35.548362640762129</c:v>
                </c:pt>
                <c:pt idx="3">
                  <c:v>34.022739630504631</c:v>
                </c:pt>
                <c:pt idx="4">
                  <c:v>31.943089402403551</c:v>
                </c:pt>
                <c:pt idx="5">
                  <c:v>27.597079922943529</c:v>
                </c:pt>
                <c:pt idx="6">
                  <c:v>26.235234580112909</c:v>
                </c:pt>
                <c:pt idx="7">
                  <c:v>25.068996298586953</c:v>
                </c:pt>
                <c:pt idx="8">
                  <c:v>24.255267414755497</c:v>
                </c:pt>
                <c:pt idx="9">
                  <c:v>23.624244893944862</c:v>
                </c:pt>
                <c:pt idx="10">
                  <c:v>23.548632586102755</c:v>
                </c:pt>
                <c:pt idx="11">
                  <c:v>23.069857903507348</c:v>
                </c:pt>
                <c:pt idx="12">
                  <c:v>22.066682279685946</c:v>
                </c:pt>
                <c:pt idx="13">
                  <c:v>21.441775098418326</c:v>
                </c:pt>
                <c:pt idx="14">
                  <c:v>20.351275269756094</c:v>
                </c:pt>
                <c:pt idx="15">
                  <c:v>19.048723123056174</c:v>
                </c:pt>
                <c:pt idx="16">
                  <c:v>18.915520819695686</c:v>
                </c:pt>
                <c:pt idx="17">
                  <c:v>18.905731602774825</c:v>
                </c:pt>
                <c:pt idx="18">
                  <c:v>18.537949159646956</c:v>
                </c:pt>
                <c:pt idx="19">
                  <c:v>16.677799115571155</c:v>
                </c:pt>
                <c:pt idx="20">
                  <c:v>13.580409476554086</c:v>
                </c:pt>
                <c:pt idx="21">
                  <c:v>12.182113244093614</c:v>
                </c:pt>
                <c:pt idx="22">
                  <c:v>11.915846722479966</c:v>
                </c:pt>
                <c:pt idx="23">
                  <c:v>11.725813066826861</c:v>
                </c:pt>
              </c:numCache>
            </c:numRef>
          </c:val>
          <c:smooth val="0"/>
        </c:ser>
        <c:dLbls>
          <c:showLegendKey val="0"/>
          <c:showVal val="0"/>
          <c:showCatName val="0"/>
          <c:showSerName val="0"/>
          <c:showPercent val="0"/>
          <c:showBubbleSize val="0"/>
        </c:dLbls>
        <c:hiLowLines>
          <c:spPr>
            <a:ln>
              <a:solidFill>
                <a:srgbClr val="8064A2">
                  <a:lumMod val="50000"/>
                </a:srgbClr>
              </a:solidFill>
            </a:ln>
          </c:spPr>
        </c:hiLowLines>
        <c:marker val="1"/>
        <c:smooth val="0"/>
        <c:axId val="214503808"/>
        <c:axId val="214505344"/>
      </c:lineChart>
      <c:catAx>
        <c:axId val="214503808"/>
        <c:scaling>
          <c:orientation val="minMax"/>
        </c:scaling>
        <c:delete val="0"/>
        <c:axPos val="b"/>
        <c:numFmt formatCode="General" sourceLinked="1"/>
        <c:majorTickMark val="out"/>
        <c:minorTickMark val="none"/>
        <c:tickLblPos val="nextTo"/>
        <c:spPr>
          <a:ln>
            <a:solidFill>
              <a:srgbClr val="000000"/>
            </a:solidFill>
          </a:ln>
        </c:spPr>
        <c:txPr>
          <a:bodyPr rot="-5400000" vert="horz"/>
          <a:lstStyle/>
          <a:p>
            <a:pPr>
              <a:defRPr sz="1100" b="0" i="0" u="none" strike="noStrike" baseline="0">
                <a:solidFill>
                  <a:srgbClr val="000000"/>
                </a:solidFill>
                <a:latin typeface="Arial"/>
                <a:ea typeface="Arial"/>
                <a:cs typeface="Arial"/>
              </a:defRPr>
            </a:pPr>
            <a:endParaRPr lang="en-US"/>
          </a:p>
        </c:txPr>
        <c:crossAx val="214505344"/>
        <c:crosses val="autoZero"/>
        <c:auto val="1"/>
        <c:lblAlgn val="ctr"/>
        <c:lblOffset val="100"/>
        <c:noMultiLvlLbl val="0"/>
      </c:catAx>
      <c:valAx>
        <c:axId val="214505344"/>
        <c:scaling>
          <c:orientation val="minMax"/>
        </c:scaling>
        <c:delete val="0"/>
        <c:axPos val="l"/>
        <c:majorGridlines>
          <c:spPr>
            <a:ln>
              <a:solidFill>
                <a:srgbClr val="727272">
                  <a:lumMod val="50000"/>
                  <a:alpha val="25000"/>
                </a:srgbClr>
              </a:solidFill>
            </a:ln>
          </c:spPr>
        </c:majorGridlines>
        <c:numFmt formatCode="#\ ##0" sourceLinked="0"/>
        <c:majorTickMark val="out"/>
        <c:minorTickMark val="none"/>
        <c:tickLblPos val="nextTo"/>
        <c:spPr>
          <a:ln>
            <a:solidFill>
              <a:srgbClr val="000000"/>
            </a:solidFill>
          </a:ln>
        </c:spPr>
        <c:txPr>
          <a:bodyPr rot="0" vert="horz"/>
          <a:lstStyle/>
          <a:p>
            <a:pPr>
              <a:defRPr sz="1200" b="0" i="0" u="none" strike="noStrike" baseline="0">
                <a:solidFill>
                  <a:srgbClr val="000000"/>
                </a:solidFill>
                <a:latin typeface="Arial"/>
                <a:ea typeface="Arial"/>
                <a:cs typeface="Arial"/>
              </a:defRPr>
            </a:pPr>
            <a:endParaRPr lang="en-US"/>
          </a:p>
        </c:txPr>
        <c:crossAx val="214503808"/>
        <c:crosses val="autoZero"/>
        <c:crossBetween val="between"/>
      </c:valAx>
      <c:spPr>
        <a:noFill/>
        <a:ln>
          <a:solidFill>
            <a:srgbClr val="000000"/>
          </a:solidFill>
        </a:ln>
        <a:extLst/>
      </c:spPr>
    </c:plotArea>
    <c:legend>
      <c:legendPos val="r"/>
      <c:legendEntry>
        <c:idx val="0"/>
        <c:txPr>
          <a:bodyPr/>
          <a:lstStyle/>
          <a:p>
            <a:pPr>
              <a:defRPr sz="1200" b="0" i="0" u="none" strike="noStrike" baseline="0">
                <a:solidFill>
                  <a:srgbClr val="000000"/>
                </a:solidFill>
                <a:latin typeface="Arial"/>
                <a:ea typeface="Arial"/>
                <a:cs typeface="Arial"/>
              </a:defRPr>
            </a:pPr>
            <a:endParaRPr lang="en-US"/>
          </a:p>
        </c:txPr>
      </c:legendEntry>
      <c:legendEntry>
        <c:idx val="1"/>
        <c:txPr>
          <a:bodyPr/>
          <a:lstStyle/>
          <a:p>
            <a:pPr>
              <a:defRPr sz="1200" b="0" i="0" u="none" strike="noStrike" baseline="0">
                <a:solidFill>
                  <a:srgbClr val="000000"/>
                </a:solidFill>
                <a:latin typeface="Arial"/>
                <a:ea typeface="Arial"/>
                <a:cs typeface="Arial"/>
              </a:defRPr>
            </a:pPr>
            <a:endParaRPr lang="en-US"/>
          </a:p>
        </c:txPr>
      </c:legendEntry>
      <c:legendEntry>
        <c:idx val="2"/>
        <c:txPr>
          <a:bodyPr/>
          <a:lstStyle/>
          <a:p>
            <a:pPr>
              <a:defRPr sz="1200" b="0" i="0" u="none" strike="noStrike" baseline="0">
                <a:solidFill>
                  <a:srgbClr val="000000"/>
                </a:solidFill>
                <a:latin typeface="Arial"/>
                <a:ea typeface="Arial"/>
                <a:cs typeface="Arial"/>
              </a:defRPr>
            </a:pPr>
            <a:endParaRPr lang="en-US"/>
          </a:p>
        </c:txPr>
      </c:legendEntry>
      <c:layout>
        <c:manualLayout>
          <c:xMode val="edge"/>
          <c:yMode val="edge"/>
          <c:x val="2.5383623922009744E-2"/>
          <c:y val="0"/>
          <c:w val="0.58107342050993627"/>
          <c:h val="0.13383671553250964"/>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845" b="0" i="0" u="none" strike="noStrike" baseline="0">
              <a:solidFill>
                <a:srgbClr val="000000"/>
              </a:solidFill>
              <a:latin typeface="Calibri"/>
              <a:ea typeface="Calibri"/>
              <a:cs typeface="Calibri"/>
            </a:defRPr>
          </a:pPr>
          <a:endParaRPr lang="en-US"/>
        </a:p>
      </c:txPr>
    </c:legend>
    <c:plotVisOnly val="1"/>
    <c:dispBlanksAs val="gap"/>
    <c:showDLblsOverMax val="0"/>
  </c:chart>
  <c:spPr>
    <a:noFill/>
    <a:ln>
      <a:noFill/>
    </a:ln>
    <a:extLst>
      <a:ext uri="{909E8E84-426E-40DD-AFC4-6F175D3DCCD1}">
        <a14:hiddenFill xmlns:a14="http://schemas.microsoft.com/office/drawing/2010/main">
          <a:noFill/>
        </a14:hiddenFill>
      </a:ext>
    </a:extLst>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62097665423401"/>
          <c:y val="0.11977638824558695"/>
          <c:w val="0.84616706911636042"/>
          <c:h val="0.64377662736909269"/>
        </c:manualLayout>
      </c:layout>
      <c:lineChart>
        <c:grouping val="standard"/>
        <c:varyColors val="0"/>
        <c:ser>
          <c:idx val="0"/>
          <c:order val="0"/>
          <c:tx>
            <c:strRef>
              <c:f>'C_A6.4'!$H$48</c:f>
              <c:strCache>
                <c:ptCount val="1"/>
                <c:pt idx="0">
                  <c:v>Level 1 or below</c:v>
                </c:pt>
              </c:strCache>
            </c:strRef>
          </c:tx>
          <c:spPr>
            <a:ln>
              <a:noFill/>
            </a:ln>
          </c:spPr>
          <c:marker>
            <c:symbol val="circle"/>
            <c:size val="6"/>
            <c:spPr>
              <a:solidFill>
                <a:schemeClr val="accent3"/>
              </a:solidFill>
              <a:ln>
                <a:noFill/>
              </a:ln>
            </c:spPr>
          </c:marker>
          <c:cat>
            <c:strRef>
              <c:f>'C_A6.4'!$G$49:$G$52</c:f>
              <c:strCache>
                <c:ptCount val="4"/>
                <c:pt idx="0">
                  <c:v>Below upper secondary education</c:v>
                </c:pt>
                <c:pt idx="1">
                  <c:v>Upper secondary or post-secondary non-tertiary education</c:v>
                </c:pt>
                <c:pt idx="2">
                  <c:v>Tertiary education</c:v>
                </c:pt>
                <c:pt idx="3">
                  <c:v>All levels of education</c:v>
                </c:pt>
              </c:strCache>
            </c:strRef>
          </c:cat>
          <c:val>
            <c:numRef>
              <c:f>'C_A6.4'!$H$49:$H$52</c:f>
              <c:numCache>
                <c:formatCode>#,##0.00</c:formatCode>
                <c:ptCount val="4"/>
                <c:pt idx="0">
                  <c:v>2214.0826794264417</c:v>
                </c:pt>
                <c:pt idx="1">
                  <c:v>2551.6848970820683</c:v>
                </c:pt>
                <c:pt idx="2">
                  <c:v>3033.841048937732</c:v>
                </c:pt>
                <c:pt idx="3">
                  <c:v>2486.4189347389797</c:v>
                </c:pt>
              </c:numCache>
            </c:numRef>
          </c:val>
          <c:smooth val="0"/>
        </c:ser>
        <c:ser>
          <c:idx val="1"/>
          <c:order val="1"/>
          <c:tx>
            <c:strRef>
              <c:f>'C_A6.4'!$I$48</c:f>
              <c:strCache>
                <c:ptCount val="1"/>
                <c:pt idx="0">
                  <c:v>Level 2</c:v>
                </c:pt>
              </c:strCache>
            </c:strRef>
          </c:tx>
          <c:spPr>
            <a:ln>
              <a:noFill/>
            </a:ln>
          </c:spPr>
          <c:marker>
            <c:symbol val="diamond"/>
            <c:size val="6"/>
            <c:spPr>
              <a:solidFill>
                <a:srgbClr val="C00000"/>
              </a:solidFill>
              <a:ln>
                <a:noFill/>
              </a:ln>
            </c:spPr>
          </c:marker>
          <c:cat>
            <c:strRef>
              <c:f>'C_A6.4'!$G$49:$G$52</c:f>
              <c:strCache>
                <c:ptCount val="4"/>
                <c:pt idx="0">
                  <c:v>Below upper secondary education</c:v>
                </c:pt>
                <c:pt idx="1">
                  <c:v>Upper secondary or post-secondary non-tertiary education</c:v>
                </c:pt>
                <c:pt idx="2">
                  <c:v>Tertiary education</c:v>
                </c:pt>
                <c:pt idx="3">
                  <c:v>All levels of education</c:v>
                </c:pt>
              </c:strCache>
            </c:strRef>
          </c:cat>
          <c:val>
            <c:numRef>
              <c:f>'C_A6.4'!$I$49:$I$52</c:f>
              <c:numCache>
                <c:formatCode>#,##0.00</c:formatCode>
                <c:ptCount val="4"/>
                <c:pt idx="0">
                  <c:v>2507.8351294602307</c:v>
                </c:pt>
                <c:pt idx="1">
                  <c:v>2793.7812706804402</c:v>
                </c:pt>
                <c:pt idx="2">
                  <c:v>3442.685632881236</c:v>
                </c:pt>
                <c:pt idx="3">
                  <c:v>2912.2341496782014</c:v>
                </c:pt>
              </c:numCache>
            </c:numRef>
          </c:val>
          <c:smooth val="0"/>
        </c:ser>
        <c:ser>
          <c:idx val="2"/>
          <c:order val="2"/>
          <c:tx>
            <c:strRef>
              <c:f>'C_A6.4'!$J$48</c:f>
              <c:strCache>
                <c:ptCount val="1"/>
                <c:pt idx="0">
                  <c:v>Level 3</c:v>
                </c:pt>
              </c:strCache>
            </c:strRef>
          </c:tx>
          <c:spPr>
            <a:ln>
              <a:noFill/>
            </a:ln>
          </c:spPr>
          <c:marker>
            <c:symbol val="square"/>
            <c:size val="6"/>
            <c:spPr>
              <a:solidFill>
                <a:schemeClr val="tx1"/>
              </a:solidFill>
              <a:ln>
                <a:noFill/>
              </a:ln>
            </c:spPr>
          </c:marker>
          <c:cat>
            <c:strRef>
              <c:f>'C_A6.4'!$G$49:$G$52</c:f>
              <c:strCache>
                <c:ptCount val="4"/>
                <c:pt idx="0">
                  <c:v>Below upper secondary education</c:v>
                </c:pt>
                <c:pt idx="1">
                  <c:v>Upper secondary or post-secondary non-tertiary education</c:v>
                </c:pt>
                <c:pt idx="2">
                  <c:v>Tertiary education</c:v>
                </c:pt>
                <c:pt idx="3">
                  <c:v>All levels of education</c:v>
                </c:pt>
              </c:strCache>
            </c:strRef>
          </c:cat>
          <c:val>
            <c:numRef>
              <c:f>'C_A6.4'!$J$49:$J$52</c:f>
              <c:numCache>
                <c:formatCode>#,##0.00</c:formatCode>
                <c:ptCount val="4"/>
                <c:pt idx="0">
                  <c:v>2879.6332671043283</c:v>
                </c:pt>
                <c:pt idx="1">
                  <c:v>3089.3306671095706</c:v>
                </c:pt>
                <c:pt idx="2">
                  <c:v>3974.9098779811011</c:v>
                </c:pt>
                <c:pt idx="3">
                  <c:v>3499.2638289723673</c:v>
                </c:pt>
              </c:numCache>
            </c:numRef>
          </c:val>
          <c:smooth val="0"/>
        </c:ser>
        <c:ser>
          <c:idx val="3"/>
          <c:order val="3"/>
          <c:tx>
            <c:strRef>
              <c:f>'C_A6.4'!$K$48</c:f>
              <c:strCache>
                <c:ptCount val="1"/>
                <c:pt idx="0">
                  <c:v>Level 4 or 5</c:v>
                </c:pt>
              </c:strCache>
            </c:strRef>
          </c:tx>
          <c:spPr>
            <a:ln>
              <a:noFill/>
            </a:ln>
          </c:spPr>
          <c:marker>
            <c:symbol val="triangle"/>
            <c:size val="6"/>
            <c:spPr>
              <a:solidFill>
                <a:schemeClr val="accent1"/>
              </a:solidFill>
              <a:ln>
                <a:noFill/>
              </a:ln>
            </c:spPr>
          </c:marker>
          <c:cat>
            <c:strRef>
              <c:f>'C_A6.4'!$G$49:$G$52</c:f>
              <c:strCache>
                <c:ptCount val="4"/>
                <c:pt idx="0">
                  <c:v>Below upper secondary education</c:v>
                </c:pt>
                <c:pt idx="1">
                  <c:v>Upper secondary or post-secondary non-tertiary education</c:v>
                </c:pt>
                <c:pt idx="2">
                  <c:v>Tertiary education</c:v>
                </c:pt>
                <c:pt idx="3">
                  <c:v>All levels of education</c:v>
                </c:pt>
              </c:strCache>
            </c:strRef>
          </c:cat>
          <c:val>
            <c:numRef>
              <c:f>'C_A6.4'!$K$49:$K$52</c:f>
              <c:numCache>
                <c:formatCode>#,##0.00</c:formatCode>
                <c:ptCount val="4"/>
                <c:pt idx="1">
                  <c:v>3399.2769446449083</c:v>
                </c:pt>
                <c:pt idx="2">
                  <c:v>4394.5984335106632</c:v>
                </c:pt>
                <c:pt idx="3">
                  <c:v>4120.225861908747</c:v>
                </c:pt>
              </c:numCache>
            </c:numRef>
          </c:val>
          <c:smooth val="0"/>
        </c:ser>
        <c:dLbls>
          <c:showLegendKey val="0"/>
          <c:showVal val="0"/>
          <c:showCatName val="0"/>
          <c:showSerName val="0"/>
          <c:showPercent val="0"/>
          <c:showBubbleSize val="0"/>
        </c:dLbls>
        <c:hiLowLines/>
        <c:marker val="1"/>
        <c:smooth val="0"/>
        <c:axId val="117007488"/>
        <c:axId val="117009024"/>
      </c:lineChart>
      <c:catAx>
        <c:axId val="117007488"/>
        <c:scaling>
          <c:orientation val="minMax"/>
        </c:scaling>
        <c:delete val="0"/>
        <c:axPos val="b"/>
        <c:numFmt formatCode="General" sourceLinked="1"/>
        <c:majorTickMark val="out"/>
        <c:minorTickMark val="none"/>
        <c:tickLblPos val="nextTo"/>
        <c:txPr>
          <a:bodyPr rot="0" vert="horz"/>
          <a:lstStyle/>
          <a:p>
            <a:pPr>
              <a:defRPr sz="1200" b="1" i="0" u="none" strike="noStrike" baseline="0">
                <a:solidFill>
                  <a:srgbClr val="000000"/>
                </a:solidFill>
                <a:latin typeface="Calibri"/>
                <a:ea typeface="Calibri"/>
                <a:cs typeface="Calibri"/>
              </a:defRPr>
            </a:pPr>
            <a:endParaRPr lang="en-US"/>
          </a:p>
        </c:txPr>
        <c:crossAx val="117009024"/>
        <c:crosses val="autoZero"/>
        <c:auto val="1"/>
        <c:lblAlgn val="ctr"/>
        <c:lblOffset val="100"/>
        <c:noMultiLvlLbl val="0"/>
      </c:catAx>
      <c:valAx>
        <c:axId val="117009024"/>
        <c:scaling>
          <c:orientation val="minMax"/>
          <c:max val="5000"/>
          <c:min val="0"/>
        </c:scaling>
        <c:delete val="0"/>
        <c:axPos val="l"/>
        <c:majorGridlines>
          <c:spPr>
            <a:ln>
              <a:solidFill>
                <a:schemeClr val="bg1">
                  <a:lumMod val="85000"/>
                </a:schemeClr>
              </a:solidFill>
            </a:ln>
          </c:spPr>
        </c:majorGridlines>
        <c:numFmt formatCode="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117007488"/>
        <c:crosses val="autoZero"/>
        <c:crossBetween val="between"/>
        <c:majorUnit val="1000"/>
        <c:minorUnit val="100"/>
        <c:dispUnits>
          <c:builtInUnit val="hundreds"/>
          <c:dispUnitsLbl>
            <c:layout/>
          </c:dispUnitsLbl>
        </c:dispUnits>
      </c:valAx>
      <c:spPr>
        <a:ln>
          <a:solidFill>
            <a:schemeClr val="bg1">
              <a:lumMod val="85000"/>
            </a:schemeClr>
          </a:solidFill>
        </a:ln>
      </c:spPr>
    </c:plotArea>
    <c:plotVisOnly val="1"/>
    <c:dispBlanksAs val="gap"/>
    <c:showDLblsOverMax val="0"/>
  </c:chart>
  <c:spPr>
    <a:solidFill>
      <a:srgbClr val="FFFFFF"/>
    </a:solidFill>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3.6856070655280959E-2"/>
          <c:y val="9.5991060470378364E-2"/>
          <c:w val="0.82858752911999978"/>
          <c:h val="0.62888098665086223"/>
        </c:manualLayout>
      </c:layout>
      <c:lineChart>
        <c:grouping val="standard"/>
        <c:varyColors val="0"/>
        <c:ser>
          <c:idx val="0"/>
          <c:order val="0"/>
          <c:tx>
            <c:strRef>
              <c:f>'C_A5.1'!$C$51</c:f>
              <c:strCache>
                <c:ptCount val="1"/>
                <c:pt idx="0">
                  <c:v>Below upper secondary education</c:v>
                </c:pt>
              </c:strCache>
            </c:strRef>
          </c:tx>
          <c:spPr>
            <a:ln>
              <a:noFill/>
            </a:ln>
          </c:spPr>
          <c:marker>
            <c:symbol val="diamond"/>
            <c:size val="7"/>
            <c:spPr>
              <a:solidFill>
                <a:schemeClr val="tx1"/>
              </a:solidFill>
              <a:ln>
                <a:noFill/>
              </a:ln>
            </c:spPr>
          </c:marker>
          <c:dPt>
            <c:idx val="18"/>
            <c:bubble3D val="0"/>
          </c:dPt>
          <c:cat>
            <c:strRef>
              <c:f>'C_A5.1'!$B$52:$B$89</c:f>
              <c:strCache>
                <c:ptCount val="38"/>
                <c:pt idx="0">
                  <c:v>Iceland 18</c:v>
                </c:pt>
                <c:pt idx="1">
                  <c:v>Norway 25</c:v>
                </c:pt>
                <c:pt idx="2">
                  <c:v>Switzerland 21</c:v>
                </c:pt>
                <c:pt idx="3">
                  <c:v>Sweden 25</c:v>
                </c:pt>
                <c:pt idx="4">
                  <c:v>Germany 30</c:v>
                </c:pt>
                <c:pt idx="5">
                  <c:v>Netherlands 25</c:v>
                </c:pt>
                <c:pt idx="6">
                  <c:v>Austria 31</c:v>
                </c:pt>
                <c:pt idx="7">
                  <c:v>Denmark 25</c:v>
                </c:pt>
                <c:pt idx="8">
                  <c:v>Latvia 34</c:v>
                </c:pt>
                <c:pt idx="9">
                  <c:v>Brazil 19</c:v>
                </c:pt>
                <c:pt idx="10">
                  <c:v>Slovenia 38</c:v>
                </c:pt>
                <c:pt idx="11">
                  <c:v>Israel 38</c:v>
                </c:pt>
                <c:pt idx="12">
                  <c:v>Luxembourg 22</c:v>
                </c:pt>
                <c:pt idx="13">
                  <c:v>Poland 45</c:v>
                </c:pt>
                <c:pt idx="14">
                  <c:v>Belgium 37</c:v>
                </c:pt>
                <c:pt idx="15">
                  <c:v>Australia 18</c:v>
                </c:pt>
                <c:pt idx="16">
                  <c:v>France 29</c:v>
                </c:pt>
                <c:pt idx="17">
                  <c:v>Finland 29</c:v>
                </c:pt>
                <c:pt idx="18">
                  <c:v>Chile1 24</c:v>
                </c:pt>
                <c:pt idx="19">
                  <c:v>United Kingdom 27</c:v>
                </c:pt>
                <c:pt idx="20">
                  <c:v>New Zealand 16</c:v>
                </c:pt>
                <c:pt idx="21">
                  <c:v>Czech Republic 43</c:v>
                </c:pt>
                <c:pt idx="22">
                  <c:v>OECD average 28</c:v>
                </c:pt>
                <c:pt idx="23">
                  <c:v>Russian Federation 33</c:v>
                </c:pt>
                <c:pt idx="24">
                  <c:v>Estonia 32</c:v>
                </c:pt>
                <c:pt idx="25">
                  <c:v>Portugal 19</c:v>
                </c:pt>
                <c:pt idx="26">
                  <c:v>Canada 25</c:v>
                </c:pt>
                <c:pt idx="27">
                  <c:v>Mexico 16</c:v>
                </c:pt>
                <c:pt idx="28">
                  <c:v>United States 27</c:v>
                </c:pt>
                <c:pt idx="29">
                  <c:v>Slovak Republic 49</c:v>
                </c:pt>
                <c:pt idx="30">
                  <c:v>Ireland 36</c:v>
                </c:pt>
                <c:pt idx="31">
                  <c:v>Japan      </c:v>
                </c:pt>
                <c:pt idx="32">
                  <c:v>Hungary 41</c:v>
                </c:pt>
                <c:pt idx="33">
                  <c:v>Italy 28</c:v>
                </c:pt>
                <c:pt idx="34">
                  <c:v>Spain 28</c:v>
                </c:pt>
                <c:pt idx="35">
                  <c:v>Korea 12</c:v>
                </c:pt>
                <c:pt idx="36">
                  <c:v>Turkey 25</c:v>
                </c:pt>
                <c:pt idx="37">
                  <c:v>Greece 24</c:v>
                </c:pt>
              </c:strCache>
            </c:strRef>
          </c:cat>
          <c:val>
            <c:numRef>
              <c:f>'C_A5.1'!$C$52:$C$89</c:f>
              <c:numCache>
                <c:formatCode>#,##0.00</c:formatCode>
                <c:ptCount val="38"/>
                <c:pt idx="0">
                  <c:v>73.014101966289189</c:v>
                </c:pt>
                <c:pt idx="1">
                  <c:v>65.215553284580025</c:v>
                </c:pt>
                <c:pt idx="2">
                  <c:v>68.540630511846203</c:v>
                </c:pt>
                <c:pt idx="3">
                  <c:v>63.973234591652883</c:v>
                </c:pt>
                <c:pt idx="4">
                  <c:v>57.469938654597385</c:v>
                </c:pt>
                <c:pt idx="5">
                  <c:v>62.194725658261099</c:v>
                </c:pt>
                <c:pt idx="6">
                  <c:v>55.971916433244843</c:v>
                </c:pt>
                <c:pt idx="7">
                  <c:v>61.397046660068831</c:v>
                </c:pt>
                <c:pt idx="8">
                  <c:v>51.792006103123143</c:v>
                </c:pt>
                <c:pt idx="9">
                  <c:v>66.785039187772554</c:v>
                </c:pt>
                <c:pt idx="10">
                  <c:v>47.193942148727224</c:v>
                </c:pt>
                <c:pt idx="11">
                  <c:v>47.181443837732608</c:v>
                </c:pt>
                <c:pt idx="12">
                  <c:v>62.984175565922953</c:v>
                </c:pt>
                <c:pt idx="13">
                  <c:v>39.76239489179946</c:v>
                </c:pt>
                <c:pt idx="14">
                  <c:v>47.566117071552782</c:v>
                </c:pt>
                <c:pt idx="15">
                  <c:v>66.244844848715005</c:v>
                </c:pt>
                <c:pt idx="16">
                  <c:v>55.483387618949365</c:v>
                </c:pt>
                <c:pt idx="17">
                  <c:v>55.207378288750306</c:v>
                </c:pt>
                <c:pt idx="18">
                  <c:v>60.036556476625869</c:v>
                </c:pt>
                <c:pt idx="19">
                  <c:v>56.772731865757308</c:v>
                </c:pt>
                <c:pt idx="20">
                  <c:v>68.28014292615525</c:v>
                </c:pt>
                <c:pt idx="21">
                  <c:v>40.431568826199715</c:v>
                </c:pt>
                <c:pt idx="22">
                  <c:v>54.980277125772332</c:v>
                </c:pt>
                <c:pt idx="23">
                  <c:v>49.52154990839869</c:v>
                </c:pt>
                <c:pt idx="24">
                  <c:v>50.577916757606047</c:v>
                </c:pt>
                <c:pt idx="25">
                  <c:v>63.181480817684921</c:v>
                </c:pt>
                <c:pt idx="26">
                  <c:v>56.244418230386252</c:v>
                </c:pt>
                <c:pt idx="27">
                  <c:v>64.148407290616817</c:v>
                </c:pt>
                <c:pt idx="28">
                  <c:v>52.879898288661934</c:v>
                </c:pt>
                <c:pt idx="29">
                  <c:v>30.70884969088641</c:v>
                </c:pt>
                <c:pt idx="30">
                  <c:v>44.106439960176502</c:v>
                </c:pt>
                <c:pt idx="32">
                  <c:v>38.794423927346941</c:v>
                </c:pt>
                <c:pt idx="33">
                  <c:v>50.903592548593544</c:v>
                </c:pt>
                <c:pt idx="34">
                  <c:v>49.110276533740141</c:v>
                </c:pt>
                <c:pt idx="35">
                  <c:v>65.250451166189052</c:v>
                </c:pt>
                <c:pt idx="36">
                  <c:v>51.234703276459491</c:v>
                </c:pt>
                <c:pt idx="37">
                  <c:v>47.342733885563973</c:v>
                </c:pt>
              </c:numCache>
            </c:numRef>
          </c:val>
          <c:smooth val="0"/>
        </c:ser>
        <c:ser>
          <c:idx val="2"/>
          <c:order val="1"/>
          <c:tx>
            <c:strRef>
              <c:f>'C_A5.1'!$D$51</c:f>
              <c:strCache>
                <c:ptCount val="1"/>
                <c:pt idx="0">
                  <c:v>Upper secondary or post-secondary non-tertiary education</c:v>
                </c:pt>
              </c:strCache>
            </c:strRef>
          </c:tx>
          <c:spPr>
            <a:ln w="28575">
              <a:noFill/>
            </a:ln>
          </c:spPr>
          <c:marker>
            <c:symbol val="square"/>
            <c:size val="6"/>
            <c:spPr>
              <a:solidFill>
                <a:schemeClr val="accent4">
                  <a:lumMod val="60000"/>
                  <a:lumOff val="40000"/>
                </a:schemeClr>
              </a:solidFill>
              <a:ln>
                <a:noFill/>
              </a:ln>
            </c:spPr>
          </c:marker>
          <c:cat>
            <c:strRef>
              <c:f>'C_A5.1'!$B$52:$B$89</c:f>
              <c:strCache>
                <c:ptCount val="38"/>
                <c:pt idx="0">
                  <c:v>Iceland 18</c:v>
                </c:pt>
                <c:pt idx="1">
                  <c:v>Norway 25</c:v>
                </c:pt>
                <c:pt idx="2">
                  <c:v>Switzerland 21</c:v>
                </c:pt>
                <c:pt idx="3">
                  <c:v>Sweden 25</c:v>
                </c:pt>
                <c:pt idx="4">
                  <c:v>Germany 30</c:v>
                </c:pt>
                <c:pt idx="5">
                  <c:v>Netherlands 25</c:v>
                </c:pt>
                <c:pt idx="6">
                  <c:v>Austria 31</c:v>
                </c:pt>
                <c:pt idx="7">
                  <c:v>Denmark 25</c:v>
                </c:pt>
                <c:pt idx="8">
                  <c:v>Latvia 34</c:v>
                </c:pt>
                <c:pt idx="9">
                  <c:v>Brazil 19</c:v>
                </c:pt>
                <c:pt idx="10">
                  <c:v>Slovenia 38</c:v>
                </c:pt>
                <c:pt idx="11">
                  <c:v>Israel 38</c:v>
                </c:pt>
                <c:pt idx="12">
                  <c:v>Luxembourg 22</c:v>
                </c:pt>
                <c:pt idx="13">
                  <c:v>Poland 45</c:v>
                </c:pt>
                <c:pt idx="14">
                  <c:v>Belgium 37</c:v>
                </c:pt>
                <c:pt idx="15">
                  <c:v>Australia 18</c:v>
                </c:pt>
                <c:pt idx="16">
                  <c:v>France 29</c:v>
                </c:pt>
                <c:pt idx="17">
                  <c:v>Finland 29</c:v>
                </c:pt>
                <c:pt idx="18">
                  <c:v>Chile1 24</c:v>
                </c:pt>
                <c:pt idx="19">
                  <c:v>United Kingdom 27</c:v>
                </c:pt>
                <c:pt idx="20">
                  <c:v>New Zealand 16</c:v>
                </c:pt>
                <c:pt idx="21">
                  <c:v>Czech Republic 43</c:v>
                </c:pt>
                <c:pt idx="22">
                  <c:v>OECD average 28</c:v>
                </c:pt>
                <c:pt idx="23">
                  <c:v>Russian Federation 33</c:v>
                </c:pt>
                <c:pt idx="24">
                  <c:v>Estonia 32</c:v>
                </c:pt>
                <c:pt idx="25">
                  <c:v>Portugal 19</c:v>
                </c:pt>
                <c:pt idx="26">
                  <c:v>Canada 25</c:v>
                </c:pt>
                <c:pt idx="27">
                  <c:v>Mexico 16</c:v>
                </c:pt>
                <c:pt idx="28">
                  <c:v>United States 27</c:v>
                </c:pt>
                <c:pt idx="29">
                  <c:v>Slovak Republic 49</c:v>
                </c:pt>
                <c:pt idx="30">
                  <c:v>Ireland 36</c:v>
                </c:pt>
                <c:pt idx="31">
                  <c:v>Japan      </c:v>
                </c:pt>
                <c:pt idx="32">
                  <c:v>Hungary 41</c:v>
                </c:pt>
                <c:pt idx="33">
                  <c:v>Italy 28</c:v>
                </c:pt>
                <c:pt idx="34">
                  <c:v>Spain 28</c:v>
                </c:pt>
                <c:pt idx="35">
                  <c:v>Korea 12</c:v>
                </c:pt>
                <c:pt idx="36">
                  <c:v>Turkey 25</c:v>
                </c:pt>
                <c:pt idx="37">
                  <c:v>Greece 24</c:v>
                </c:pt>
              </c:strCache>
            </c:strRef>
          </c:cat>
          <c:val>
            <c:numRef>
              <c:f>'C_A5.1'!$D$52:$D$89</c:f>
              <c:numCache>
                <c:formatCode>#,##0.00</c:formatCode>
                <c:ptCount val="38"/>
                <c:pt idx="0">
                  <c:v>84.939891398345452</c:v>
                </c:pt>
                <c:pt idx="1">
                  <c:v>81.217298984755686</c:v>
                </c:pt>
                <c:pt idx="2">
                  <c:v>82.282591238074616</c:v>
                </c:pt>
                <c:pt idx="3">
                  <c:v>82.577665879941549</c:v>
                </c:pt>
                <c:pt idx="4">
                  <c:v>78.183432422598358</c:v>
                </c:pt>
                <c:pt idx="5">
                  <c:v>80.011753110124928</c:v>
                </c:pt>
                <c:pt idx="6">
                  <c:v>78.248522827466644</c:v>
                </c:pt>
                <c:pt idx="7">
                  <c:v>78.653490627294971</c:v>
                </c:pt>
                <c:pt idx="8">
                  <c:v>66.852337592209338</c:v>
                </c:pt>
                <c:pt idx="9">
                  <c:v>77.282847085840984</c:v>
                </c:pt>
                <c:pt idx="10">
                  <c:v>70.693445162471633</c:v>
                </c:pt>
                <c:pt idx="11">
                  <c:v>71.705702426399355</c:v>
                </c:pt>
                <c:pt idx="12">
                  <c:v>71.867949762184878</c:v>
                </c:pt>
                <c:pt idx="13">
                  <c:v>65.389138033855147</c:v>
                </c:pt>
                <c:pt idx="14">
                  <c:v>73.492508424039698</c:v>
                </c:pt>
                <c:pt idx="15">
                  <c:v>80.493421698797079</c:v>
                </c:pt>
                <c:pt idx="16">
                  <c:v>73.53508612709615</c:v>
                </c:pt>
                <c:pt idx="17">
                  <c:v>74.616178315735894</c:v>
                </c:pt>
                <c:pt idx="18">
                  <c:v>70.31059189559447</c:v>
                </c:pt>
                <c:pt idx="19">
                  <c:v>78.788224975846305</c:v>
                </c:pt>
                <c:pt idx="20">
                  <c:v>81.32985027394966</c:v>
                </c:pt>
                <c:pt idx="21">
                  <c:v>75.922842174239776</c:v>
                </c:pt>
                <c:pt idx="22">
                  <c:v>73.720137954596311</c:v>
                </c:pt>
                <c:pt idx="23">
                  <c:v>73.232542167615478</c:v>
                </c:pt>
                <c:pt idx="24">
                  <c:v>74.52039075699534</c:v>
                </c:pt>
                <c:pt idx="25">
                  <c:v>76.003646565847632</c:v>
                </c:pt>
                <c:pt idx="26">
                  <c:v>74.762811787290588</c:v>
                </c:pt>
                <c:pt idx="27">
                  <c:v>71.938330534683843</c:v>
                </c:pt>
                <c:pt idx="28">
                  <c:v>67.468837237531972</c:v>
                </c:pt>
                <c:pt idx="29">
                  <c:v>70.252368429120864</c:v>
                </c:pt>
                <c:pt idx="30">
                  <c:v>65.355690108802975</c:v>
                </c:pt>
                <c:pt idx="31">
                  <c:v>73.621713316369807</c:v>
                </c:pt>
                <c:pt idx="32">
                  <c:v>67.890537760003767</c:v>
                </c:pt>
                <c:pt idx="33">
                  <c:v>71.063053185625407</c:v>
                </c:pt>
                <c:pt idx="34">
                  <c:v>65.748256090803949</c:v>
                </c:pt>
                <c:pt idx="35">
                  <c:v>70.878772223955082</c:v>
                </c:pt>
                <c:pt idx="36">
                  <c:v>61.705450570045294</c:v>
                </c:pt>
                <c:pt idx="37">
                  <c:v>57.605700071383971</c:v>
                </c:pt>
              </c:numCache>
            </c:numRef>
          </c:val>
          <c:smooth val="0"/>
        </c:ser>
        <c:ser>
          <c:idx val="1"/>
          <c:order val="2"/>
          <c:tx>
            <c:strRef>
              <c:f>'C_A5.1'!$E$51</c:f>
              <c:strCache>
                <c:ptCount val="1"/>
                <c:pt idx="0">
                  <c:v>Tertiary education</c:v>
                </c:pt>
              </c:strCache>
            </c:strRef>
          </c:tx>
          <c:spPr>
            <a:ln>
              <a:noFill/>
            </a:ln>
          </c:spPr>
          <c:marker>
            <c:symbol val="triangle"/>
            <c:size val="6"/>
            <c:spPr>
              <a:solidFill>
                <a:srgbClr val="FF0000"/>
              </a:solidFill>
              <a:ln>
                <a:noFill/>
              </a:ln>
            </c:spPr>
          </c:marker>
          <c:cat>
            <c:strRef>
              <c:f>'C_A5.1'!$B$52:$B$89</c:f>
              <c:strCache>
                <c:ptCount val="38"/>
                <c:pt idx="0">
                  <c:v>Iceland 18</c:v>
                </c:pt>
                <c:pt idx="1">
                  <c:v>Norway 25</c:v>
                </c:pt>
                <c:pt idx="2">
                  <c:v>Switzerland 21</c:v>
                </c:pt>
                <c:pt idx="3">
                  <c:v>Sweden 25</c:v>
                </c:pt>
                <c:pt idx="4">
                  <c:v>Germany 30</c:v>
                </c:pt>
                <c:pt idx="5">
                  <c:v>Netherlands 25</c:v>
                </c:pt>
                <c:pt idx="6">
                  <c:v>Austria 31</c:v>
                </c:pt>
                <c:pt idx="7">
                  <c:v>Denmark 25</c:v>
                </c:pt>
                <c:pt idx="8">
                  <c:v>Latvia 34</c:v>
                </c:pt>
                <c:pt idx="9">
                  <c:v>Brazil 19</c:v>
                </c:pt>
                <c:pt idx="10">
                  <c:v>Slovenia 38</c:v>
                </c:pt>
                <c:pt idx="11">
                  <c:v>Israel 38</c:v>
                </c:pt>
                <c:pt idx="12">
                  <c:v>Luxembourg 22</c:v>
                </c:pt>
                <c:pt idx="13">
                  <c:v>Poland 45</c:v>
                </c:pt>
                <c:pt idx="14">
                  <c:v>Belgium 37</c:v>
                </c:pt>
                <c:pt idx="15">
                  <c:v>Australia 18</c:v>
                </c:pt>
                <c:pt idx="16">
                  <c:v>France 29</c:v>
                </c:pt>
                <c:pt idx="17">
                  <c:v>Finland 29</c:v>
                </c:pt>
                <c:pt idx="18">
                  <c:v>Chile1 24</c:v>
                </c:pt>
                <c:pt idx="19">
                  <c:v>United Kingdom 27</c:v>
                </c:pt>
                <c:pt idx="20">
                  <c:v>New Zealand 16</c:v>
                </c:pt>
                <c:pt idx="21">
                  <c:v>Czech Republic 43</c:v>
                </c:pt>
                <c:pt idx="22">
                  <c:v>OECD average 28</c:v>
                </c:pt>
                <c:pt idx="23">
                  <c:v>Russian Federation 33</c:v>
                </c:pt>
                <c:pt idx="24">
                  <c:v>Estonia 32</c:v>
                </c:pt>
                <c:pt idx="25">
                  <c:v>Portugal 19</c:v>
                </c:pt>
                <c:pt idx="26">
                  <c:v>Canada 25</c:v>
                </c:pt>
                <c:pt idx="27">
                  <c:v>Mexico 16</c:v>
                </c:pt>
                <c:pt idx="28">
                  <c:v>United States 27</c:v>
                </c:pt>
                <c:pt idx="29">
                  <c:v>Slovak Republic 49</c:v>
                </c:pt>
                <c:pt idx="30">
                  <c:v>Ireland 36</c:v>
                </c:pt>
                <c:pt idx="31">
                  <c:v>Japan      </c:v>
                </c:pt>
                <c:pt idx="32">
                  <c:v>Hungary 41</c:v>
                </c:pt>
                <c:pt idx="33">
                  <c:v>Italy 28</c:v>
                </c:pt>
                <c:pt idx="34">
                  <c:v>Spain 28</c:v>
                </c:pt>
                <c:pt idx="35">
                  <c:v>Korea 12</c:v>
                </c:pt>
                <c:pt idx="36">
                  <c:v>Turkey 25</c:v>
                </c:pt>
                <c:pt idx="37">
                  <c:v>Greece 24</c:v>
                </c:pt>
              </c:strCache>
            </c:strRef>
          </c:cat>
          <c:val>
            <c:numRef>
              <c:f>'C_A5.1'!$E$52:$E$89</c:f>
              <c:numCache>
                <c:formatCode>#,##0.00</c:formatCode>
                <c:ptCount val="38"/>
                <c:pt idx="0">
                  <c:v>90.646636206745711</c:v>
                </c:pt>
                <c:pt idx="1">
                  <c:v>90.263571873669463</c:v>
                </c:pt>
                <c:pt idx="2">
                  <c:v>89.307152841338322</c:v>
                </c:pt>
                <c:pt idx="3">
                  <c:v>88.743251894435204</c:v>
                </c:pt>
                <c:pt idx="4">
                  <c:v>87.890462669367324</c:v>
                </c:pt>
                <c:pt idx="5">
                  <c:v>87.639916929550125</c:v>
                </c:pt>
                <c:pt idx="6">
                  <c:v>87.354858042779455</c:v>
                </c:pt>
                <c:pt idx="7">
                  <c:v>86.384391663235689</c:v>
                </c:pt>
                <c:pt idx="8">
                  <c:v>86.206016737658743</c:v>
                </c:pt>
                <c:pt idx="9">
                  <c:v>85.742215636183715</c:v>
                </c:pt>
                <c:pt idx="10">
                  <c:v>85.092412347689475</c:v>
                </c:pt>
                <c:pt idx="11">
                  <c:v>84.860217928465545</c:v>
                </c:pt>
                <c:pt idx="12">
                  <c:v>84.799433290933152</c:v>
                </c:pt>
                <c:pt idx="13">
                  <c:v>84.668033712726796</c:v>
                </c:pt>
                <c:pt idx="14">
                  <c:v>84.561579242088698</c:v>
                </c:pt>
                <c:pt idx="15">
                  <c:v>84.437426067805347</c:v>
                </c:pt>
                <c:pt idx="16">
                  <c:v>84.367381461764268</c:v>
                </c:pt>
                <c:pt idx="17">
                  <c:v>84.362347383991192</c:v>
                </c:pt>
                <c:pt idx="18">
                  <c:v>84.297441234504817</c:v>
                </c:pt>
                <c:pt idx="19">
                  <c:v>84.065562151377918</c:v>
                </c:pt>
                <c:pt idx="20">
                  <c:v>83.918855339075051</c:v>
                </c:pt>
                <c:pt idx="21">
                  <c:v>83.56320427010526</c:v>
                </c:pt>
                <c:pt idx="22">
                  <c:v>83.126966621205867</c:v>
                </c:pt>
                <c:pt idx="23">
                  <c:v>82.989587387457803</c:v>
                </c:pt>
                <c:pt idx="24">
                  <c:v>82.229290075660671</c:v>
                </c:pt>
                <c:pt idx="25">
                  <c:v>81.837297970339591</c:v>
                </c:pt>
                <c:pt idx="26">
                  <c:v>81.660911824508034</c:v>
                </c:pt>
                <c:pt idx="27">
                  <c:v>80.462880137913729</c:v>
                </c:pt>
                <c:pt idx="28">
                  <c:v>80.139328407852432</c:v>
                </c:pt>
                <c:pt idx="29">
                  <c:v>80.120390745920815</c:v>
                </c:pt>
                <c:pt idx="30">
                  <c:v>80.041632207718266</c:v>
                </c:pt>
                <c:pt idx="31">
                  <c:v>79.766914859177732</c:v>
                </c:pt>
                <c:pt idx="32">
                  <c:v>79.716566411822924</c:v>
                </c:pt>
                <c:pt idx="33">
                  <c:v>78.71272355585819</c:v>
                </c:pt>
                <c:pt idx="34">
                  <c:v>77.130564117362198</c:v>
                </c:pt>
                <c:pt idx="35">
                  <c:v>77.103119867908845</c:v>
                </c:pt>
                <c:pt idx="36">
                  <c:v>76.171504458357049</c:v>
                </c:pt>
                <c:pt idx="37">
                  <c:v>71.1700785422492</c:v>
                </c:pt>
              </c:numCache>
            </c:numRef>
          </c:val>
          <c:smooth val="0"/>
        </c:ser>
        <c:dLbls>
          <c:showLegendKey val="0"/>
          <c:showVal val="0"/>
          <c:showCatName val="0"/>
          <c:showSerName val="0"/>
          <c:showPercent val="0"/>
          <c:showBubbleSize val="0"/>
        </c:dLbls>
        <c:hiLowLines/>
        <c:marker val="1"/>
        <c:smooth val="0"/>
        <c:axId val="226390016"/>
        <c:axId val="226391552"/>
      </c:lineChart>
      <c:catAx>
        <c:axId val="226390016"/>
        <c:scaling>
          <c:orientation val="minMax"/>
        </c:scaling>
        <c:delete val="0"/>
        <c:axPos val="b"/>
        <c:numFmt formatCode="General" sourceLinked="1"/>
        <c:majorTickMark val="none"/>
        <c:minorTickMark val="none"/>
        <c:tickLblPos val="nextTo"/>
        <c:txPr>
          <a:bodyPr rot="-5400000" vert="horz"/>
          <a:lstStyle/>
          <a:p>
            <a:pPr>
              <a:defRPr sz="1200" b="0" i="0" u="none" strike="noStrike" baseline="0">
                <a:solidFill>
                  <a:srgbClr val="000000"/>
                </a:solidFill>
                <a:latin typeface="Calibri"/>
                <a:ea typeface="Calibri"/>
                <a:cs typeface="Calibri"/>
              </a:defRPr>
            </a:pPr>
            <a:endParaRPr lang="en-US"/>
          </a:p>
        </c:txPr>
        <c:crossAx val="226391552"/>
        <c:crosses val="autoZero"/>
        <c:auto val="1"/>
        <c:lblAlgn val="ctr"/>
        <c:lblOffset val="100"/>
        <c:tickLblSkip val="1"/>
        <c:noMultiLvlLbl val="0"/>
      </c:catAx>
      <c:valAx>
        <c:axId val="226391552"/>
        <c:scaling>
          <c:orientation val="minMax"/>
          <c:min val="20"/>
        </c:scaling>
        <c:delete val="0"/>
        <c:axPos val="l"/>
        <c:majorGridlines/>
        <c:title>
          <c:tx>
            <c:rich>
              <a:bodyPr rot="0" vert="horz"/>
              <a:lstStyle/>
              <a:p>
                <a:pPr algn="ctr">
                  <a:defRPr sz="1000" b="1" i="0" u="none" strike="noStrike" baseline="0">
                    <a:solidFill>
                      <a:srgbClr val="000000"/>
                    </a:solidFill>
                    <a:latin typeface="Calibri"/>
                    <a:ea typeface="Calibri"/>
                    <a:cs typeface="Calibri"/>
                  </a:defRPr>
                </a:pPr>
                <a:r>
                  <a:rPr lang="en-GB"/>
                  <a:t>%</a:t>
                </a:r>
              </a:p>
            </c:rich>
          </c:tx>
          <c:layout>
            <c:manualLayout>
              <c:xMode val="edge"/>
              <c:yMode val="edge"/>
              <c:x val="7.6431321779773555E-3"/>
              <c:y val="2.7857387391793418E-2"/>
            </c:manualLayout>
          </c:layout>
          <c:overlay val="0"/>
        </c:title>
        <c:numFmt formatCode="General" sourceLinked="0"/>
        <c:majorTickMark val="none"/>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26390016"/>
        <c:crosses val="autoZero"/>
        <c:crossBetween val="between"/>
      </c:valAx>
      <c:spPr>
        <a:ln>
          <a:solidFill>
            <a:schemeClr val="tx1">
              <a:lumMod val="65000"/>
              <a:lumOff val="35000"/>
            </a:schemeClr>
          </a:solidFill>
        </a:ln>
      </c:spPr>
    </c:plotArea>
    <c:legend>
      <c:legendPos val="r"/>
      <c:legendEntry>
        <c:idx val="0"/>
        <c:txPr>
          <a:bodyPr/>
          <a:lstStyle/>
          <a:p>
            <a:pPr>
              <a:defRPr sz="1200" b="0" i="0" u="none" strike="noStrike" baseline="0">
                <a:solidFill>
                  <a:srgbClr val="000000"/>
                </a:solidFill>
                <a:latin typeface="Calibri"/>
                <a:ea typeface="Calibri"/>
                <a:cs typeface="Calibri"/>
              </a:defRPr>
            </a:pPr>
            <a:endParaRPr lang="en-US"/>
          </a:p>
        </c:txPr>
      </c:legendEntry>
      <c:legendEntry>
        <c:idx val="1"/>
        <c:txPr>
          <a:bodyPr/>
          <a:lstStyle/>
          <a:p>
            <a:pPr>
              <a:defRPr sz="1200" b="0" i="0" u="none" strike="noStrike" baseline="0">
                <a:solidFill>
                  <a:srgbClr val="000000"/>
                </a:solidFill>
                <a:latin typeface="Calibri"/>
                <a:ea typeface="Calibri"/>
                <a:cs typeface="Calibri"/>
              </a:defRPr>
            </a:pPr>
            <a:endParaRPr lang="en-US"/>
          </a:p>
        </c:txPr>
      </c:legendEntry>
      <c:legendEntry>
        <c:idx val="2"/>
        <c:txPr>
          <a:bodyPr/>
          <a:lstStyle/>
          <a:p>
            <a:pPr>
              <a:defRPr sz="1200" b="0" i="0" u="none" strike="noStrike" baseline="0">
                <a:solidFill>
                  <a:srgbClr val="000000"/>
                </a:solidFill>
                <a:latin typeface="Calibri"/>
                <a:ea typeface="Calibri"/>
                <a:cs typeface="Calibri"/>
              </a:defRPr>
            </a:pPr>
            <a:endParaRPr lang="en-US"/>
          </a:p>
        </c:txPr>
      </c:legendEntry>
      <c:layout>
        <c:manualLayout>
          <c:xMode val="edge"/>
          <c:yMode val="edge"/>
          <c:x val="4.2666840636274933E-2"/>
          <c:y val="2.1739130434782612E-2"/>
          <c:w val="0.93263597994054781"/>
          <c:h val="6.0559006211180127E-2"/>
        </c:manualLayout>
      </c:layout>
      <c:overlay val="0"/>
      <c:txPr>
        <a:bodyPr/>
        <a:lstStyle/>
        <a:p>
          <a:pPr>
            <a:defRPr sz="965" b="0" i="0" u="none" strike="noStrike" baseline="0">
              <a:solidFill>
                <a:srgbClr val="000000"/>
              </a:solidFill>
              <a:latin typeface="Calibri"/>
              <a:ea typeface="Calibri"/>
              <a:cs typeface="Calibri"/>
            </a:defRPr>
          </a:pPr>
          <a:endParaRPr lang="en-US"/>
        </a:p>
      </c:txPr>
    </c:legend>
    <c:plotVisOnly val="1"/>
    <c:dispBlanksAs val="gap"/>
    <c:showDLblsOverMax val="0"/>
  </c:chart>
  <c:spPr>
    <a:solidFill>
      <a:srgbClr val="FFFFFF"/>
    </a:solidFill>
    <a:ln>
      <a:noFill/>
    </a:ln>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4.5193817439486729E-2"/>
          <c:y val="9.6282395723553182E-2"/>
          <c:w val="0.91614151356080487"/>
          <c:h val="0.63151789346020548"/>
        </c:manualLayout>
      </c:layout>
      <c:barChart>
        <c:barDir val="col"/>
        <c:grouping val="clustered"/>
        <c:varyColors val="0"/>
        <c:ser>
          <c:idx val="2"/>
          <c:order val="0"/>
          <c:tx>
            <c:strRef>
              <c:f>'C_A6.1 - T'!$B$47</c:f>
              <c:strCache>
                <c:ptCount val="1"/>
                <c:pt idx="0">
                  <c:v>Men</c:v>
                </c:pt>
              </c:strCache>
            </c:strRef>
          </c:tx>
          <c:spPr>
            <a:solidFill>
              <a:srgbClr val="8064A2">
                <a:lumMod val="75000"/>
              </a:srgbClr>
            </a:solidFill>
            <a:ln>
              <a:noFill/>
            </a:ln>
          </c:spPr>
          <c:invertIfNegative val="0"/>
          <c:cat>
            <c:strRef>
              <c:f>'C_A6.1 - T'!$A$48:$A$80</c:f>
              <c:strCache>
                <c:ptCount val="33"/>
                <c:pt idx="0">
                  <c:v>Hungary </c:v>
                </c:pt>
                <c:pt idx="1">
                  <c:v>Greece </c:v>
                </c:pt>
                <c:pt idx="2">
                  <c:v>Slovenia </c:v>
                </c:pt>
                <c:pt idx="3">
                  <c:v>Turkey </c:v>
                </c:pt>
                <c:pt idx="4">
                  <c:v>Ireland </c:v>
                </c:pt>
                <c:pt idx="5">
                  <c:v>Czech Republic </c:v>
                </c:pt>
                <c:pt idx="6">
                  <c:v>Austria </c:v>
                </c:pt>
                <c:pt idx="7">
                  <c:v>Poland </c:v>
                </c:pt>
                <c:pt idx="8">
                  <c:v>United States </c:v>
                </c:pt>
                <c:pt idx="9">
                  <c:v>France </c:v>
                </c:pt>
                <c:pt idx="10">
                  <c:v>Slovak Republic </c:v>
                </c:pt>
                <c:pt idx="11">
                  <c:v>Germany </c:v>
                </c:pt>
                <c:pt idx="12">
                  <c:v>EU 21 average </c:v>
                </c:pt>
                <c:pt idx="13">
                  <c:v>Luxembourg </c:v>
                </c:pt>
                <c:pt idx="14">
                  <c:v>OECD average </c:v>
                </c:pt>
                <c:pt idx="15">
                  <c:v>Portugal </c:v>
                </c:pt>
                <c:pt idx="16">
                  <c:v>Israel </c:v>
                </c:pt>
                <c:pt idx="17">
                  <c:v>Finland </c:v>
                </c:pt>
                <c:pt idx="18">
                  <c:v>Canada </c:v>
                </c:pt>
                <c:pt idx="19">
                  <c:v>Italy </c:v>
                </c:pt>
                <c:pt idx="20">
                  <c:v>Switzerland </c:v>
                </c:pt>
                <c:pt idx="21">
                  <c:v>Netherlands </c:v>
                </c:pt>
                <c:pt idx="22">
                  <c:v>United Kingdom </c:v>
                </c:pt>
                <c:pt idx="23">
                  <c:v>Spain </c:v>
                </c:pt>
                <c:pt idx="24">
                  <c:v>Korea </c:v>
                </c:pt>
                <c:pt idx="25">
                  <c:v>Australia </c:v>
                </c:pt>
                <c:pt idx="26">
                  <c:v>Japan </c:v>
                </c:pt>
                <c:pt idx="27">
                  <c:v>Sweden </c:v>
                </c:pt>
                <c:pt idx="28">
                  <c:v>Denmark </c:v>
                </c:pt>
                <c:pt idx="29">
                  <c:v>Belgium </c:v>
                </c:pt>
                <c:pt idx="30">
                  <c:v>Estonia </c:v>
                </c:pt>
                <c:pt idx="31">
                  <c:v>Norway </c:v>
                </c:pt>
                <c:pt idx="32">
                  <c:v>New Zealand </c:v>
                </c:pt>
              </c:strCache>
            </c:strRef>
          </c:cat>
          <c:val>
            <c:numRef>
              <c:f>'C_A6.1 - T'!$B$48:$B$80</c:f>
              <c:numCache>
                <c:formatCode>#,##0.00</c:formatCode>
                <c:ptCount val="33"/>
                <c:pt idx="0">
                  <c:v>247.50442576191236</c:v>
                </c:pt>
                <c:pt idx="1">
                  <c:v>218.11080483714571</c:v>
                </c:pt>
                <c:pt idx="2">
                  <c:v>215.59306117319863</c:v>
                </c:pt>
                <c:pt idx="3">
                  <c:v>197.06842424320257</c:v>
                </c:pt>
                <c:pt idx="4">
                  <c:v>192.69145270532528</c:v>
                </c:pt>
                <c:pt idx="5">
                  <c:v>190.99441589613963</c:v>
                </c:pt>
                <c:pt idx="6">
                  <c:v>190.98009251660389</c:v>
                </c:pt>
                <c:pt idx="7">
                  <c:v>188.05142174659966</c:v>
                </c:pt>
                <c:pt idx="8">
                  <c:v>187.6534364946977</c:v>
                </c:pt>
                <c:pt idx="9">
                  <c:v>186.96545345035008</c:v>
                </c:pt>
                <c:pt idx="10">
                  <c:v>185.84594472471613</c:v>
                </c:pt>
                <c:pt idx="11">
                  <c:v>182.76586884499793</c:v>
                </c:pt>
                <c:pt idx="12">
                  <c:v>176</c:v>
                </c:pt>
                <c:pt idx="13">
                  <c:v>175.97653636780953</c:v>
                </c:pt>
                <c:pt idx="14">
                  <c:v>175.46408587094481</c:v>
                </c:pt>
                <c:pt idx="15">
                  <c:v>174.29744911581986</c:v>
                </c:pt>
                <c:pt idx="16">
                  <c:v>172.80710083624641</c:v>
                </c:pt>
                <c:pt idx="17">
                  <c:v>168.87178112639575</c:v>
                </c:pt>
                <c:pt idx="18">
                  <c:v>165.80890044506808</c:v>
                </c:pt>
                <c:pt idx="19">
                  <c:v>156.84320189341236</c:v>
                </c:pt>
                <c:pt idx="20">
                  <c:v>154.45515143450081</c:v>
                </c:pt>
                <c:pt idx="21">
                  <c:v>153.57123486939818</c:v>
                </c:pt>
                <c:pt idx="22">
                  <c:v>152.58944679437622</c:v>
                </c:pt>
                <c:pt idx="23">
                  <c:v>152.03582294519265</c:v>
                </c:pt>
                <c:pt idx="24">
                  <c:v>150.56047361999649</c:v>
                </c:pt>
                <c:pt idx="25">
                  <c:v>146.83787357498332</c:v>
                </c:pt>
                <c:pt idx="26">
                  <c:v>146.57086947480059</c:v>
                </c:pt>
                <c:pt idx="27">
                  <c:v>145.71824261662653</c:v>
                </c:pt>
                <c:pt idx="28">
                  <c:v>144.95013214294602</c:v>
                </c:pt>
                <c:pt idx="29">
                  <c:v>140.00408455536686</c:v>
                </c:pt>
                <c:pt idx="30">
                  <c:v>136.50845604114906</c:v>
                </c:pt>
                <c:pt idx="31">
                  <c:v>135.75450747269392</c:v>
                </c:pt>
                <c:pt idx="32">
                  <c:v>132.10138432516396</c:v>
                </c:pt>
              </c:numCache>
            </c:numRef>
          </c:val>
        </c:ser>
        <c:ser>
          <c:idx val="0"/>
          <c:order val="1"/>
          <c:tx>
            <c:strRef>
              <c:f>'C_A6.1 - T'!$C$47</c:f>
              <c:strCache>
                <c:ptCount val="1"/>
                <c:pt idx="0">
                  <c:v>Women</c:v>
                </c:pt>
              </c:strCache>
            </c:strRef>
          </c:tx>
          <c:spPr>
            <a:solidFill>
              <a:srgbClr val="8064A2">
                <a:lumMod val="40000"/>
                <a:lumOff val="60000"/>
              </a:srgbClr>
            </a:solidFill>
            <a:ln>
              <a:noFill/>
            </a:ln>
          </c:spPr>
          <c:invertIfNegative val="0"/>
          <c:cat>
            <c:strRef>
              <c:f>'C_A6.1 - T'!$A$48:$A$80</c:f>
              <c:strCache>
                <c:ptCount val="33"/>
                <c:pt idx="0">
                  <c:v>Hungary </c:v>
                </c:pt>
                <c:pt idx="1">
                  <c:v>Greece </c:v>
                </c:pt>
                <c:pt idx="2">
                  <c:v>Slovenia </c:v>
                </c:pt>
                <c:pt idx="3">
                  <c:v>Turkey </c:v>
                </c:pt>
                <c:pt idx="4">
                  <c:v>Ireland </c:v>
                </c:pt>
                <c:pt idx="5">
                  <c:v>Czech Republic </c:v>
                </c:pt>
                <c:pt idx="6">
                  <c:v>Austria </c:v>
                </c:pt>
                <c:pt idx="7">
                  <c:v>Poland </c:v>
                </c:pt>
                <c:pt idx="8">
                  <c:v>United States </c:v>
                </c:pt>
                <c:pt idx="9">
                  <c:v>France </c:v>
                </c:pt>
                <c:pt idx="10">
                  <c:v>Slovak Republic </c:v>
                </c:pt>
                <c:pt idx="11">
                  <c:v>Germany </c:v>
                </c:pt>
                <c:pt idx="12">
                  <c:v>EU 21 average </c:v>
                </c:pt>
                <c:pt idx="13">
                  <c:v>Luxembourg </c:v>
                </c:pt>
                <c:pt idx="14">
                  <c:v>OECD average </c:v>
                </c:pt>
                <c:pt idx="15">
                  <c:v>Portugal </c:v>
                </c:pt>
                <c:pt idx="16">
                  <c:v>Israel </c:v>
                </c:pt>
                <c:pt idx="17">
                  <c:v>Finland </c:v>
                </c:pt>
                <c:pt idx="18">
                  <c:v>Canada </c:v>
                </c:pt>
                <c:pt idx="19">
                  <c:v>Italy </c:v>
                </c:pt>
                <c:pt idx="20">
                  <c:v>Switzerland </c:v>
                </c:pt>
                <c:pt idx="21">
                  <c:v>Netherlands </c:v>
                </c:pt>
                <c:pt idx="22">
                  <c:v>United Kingdom </c:v>
                </c:pt>
                <c:pt idx="23">
                  <c:v>Spain </c:v>
                </c:pt>
                <c:pt idx="24">
                  <c:v>Korea </c:v>
                </c:pt>
                <c:pt idx="25">
                  <c:v>Australia </c:v>
                </c:pt>
                <c:pt idx="26">
                  <c:v>Japan </c:v>
                </c:pt>
                <c:pt idx="27">
                  <c:v>Sweden </c:v>
                </c:pt>
                <c:pt idx="28">
                  <c:v>Denmark </c:v>
                </c:pt>
                <c:pt idx="29">
                  <c:v>Belgium </c:v>
                </c:pt>
                <c:pt idx="30">
                  <c:v>Estonia </c:v>
                </c:pt>
                <c:pt idx="31">
                  <c:v>Norway </c:v>
                </c:pt>
                <c:pt idx="32">
                  <c:v>New Zealand </c:v>
                </c:pt>
              </c:strCache>
            </c:strRef>
          </c:cat>
          <c:val>
            <c:numRef>
              <c:f>'C_A6.1 - T'!$C$48:$C$80</c:f>
              <c:numCache>
                <c:formatCode>#,##0.00</c:formatCode>
                <c:ptCount val="33"/>
                <c:pt idx="0">
                  <c:v>184.1336488987117</c:v>
                </c:pt>
                <c:pt idx="1">
                  <c:v>197.79326909518667</c:v>
                </c:pt>
                <c:pt idx="2">
                  <c:v>195.2494461948649</c:v>
                </c:pt>
                <c:pt idx="3">
                  <c:v>198.80717585454767</c:v>
                </c:pt>
                <c:pt idx="4">
                  <c:v>215.91732451793163</c:v>
                </c:pt>
                <c:pt idx="5">
                  <c:v>164.47341258845569</c:v>
                </c:pt>
                <c:pt idx="6">
                  <c:v>182.39128484903569</c:v>
                </c:pt>
                <c:pt idx="7">
                  <c:v>174.26232250871382</c:v>
                </c:pt>
                <c:pt idx="8">
                  <c:v>184.63821521485602</c:v>
                </c:pt>
                <c:pt idx="9">
                  <c:v>165.33154013460103</c:v>
                </c:pt>
                <c:pt idx="10">
                  <c:v>168.90092905738419</c:v>
                </c:pt>
                <c:pt idx="11">
                  <c:v>180.45443630986702</c:v>
                </c:pt>
                <c:pt idx="12">
                  <c:v>170</c:v>
                </c:pt>
                <c:pt idx="13">
                  <c:v>160.63114331372245</c:v>
                </c:pt>
                <c:pt idx="14">
                  <c:v>174.3607191187867</c:v>
                </c:pt>
                <c:pt idx="15">
                  <c:v>173.78968047048275</c:v>
                </c:pt>
                <c:pt idx="16">
                  <c:v>190.40383319251671</c:v>
                </c:pt>
                <c:pt idx="17">
                  <c:v>153.89685890629417</c:v>
                </c:pt>
                <c:pt idx="18">
                  <c:v>168.02342981393707</c:v>
                </c:pt>
                <c:pt idx="19">
                  <c:v>144.8218106015498</c:v>
                </c:pt>
                <c:pt idx="20">
                  <c:v>167.12533111255274</c:v>
                </c:pt>
                <c:pt idx="21">
                  <c:v>163.00603069897457</c:v>
                </c:pt>
                <c:pt idx="22">
                  <c:v>190.97908883977314</c:v>
                </c:pt>
                <c:pt idx="23">
                  <c:v>171.55239375387256</c:v>
                </c:pt>
                <c:pt idx="24">
                  <c:v>166.91697289303511</c:v>
                </c:pt>
                <c:pt idx="25">
                  <c:v>164.55273845501785</c:v>
                </c:pt>
                <c:pt idx="26">
                  <c:v>189.3835709530224</c:v>
                </c:pt>
                <c:pt idx="27">
                  <c:v>133.68400364121106</c:v>
                </c:pt>
                <c:pt idx="28">
                  <c:v>128.00862167059353</c:v>
                </c:pt>
                <c:pt idx="29">
                  <c:v>147.25860645534604</c:v>
                </c:pt>
                <c:pt idx="30">
                  <c:v>159.59140452551532</c:v>
                </c:pt>
                <c:pt idx="31">
                  <c:v>134.26310873347322</c:v>
                </c:pt>
                <c:pt idx="32">
                  <c:v>139.79795175797935</c:v>
                </c:pt>
              </c:numCache>
            </c:numRef>
          </c:val>
        </c:ser>
        <c:dLbls>
          <c:showLegendKey val="0"/>
          <c:showVal val="0"/>
          <c:showCatName val="0"/>
          <c:showSerName val="0"/>
          <c:showPercent val="0"/>
          <c:showBubbleSize val="0"/>
        </c:dLbls>
        <c:gapWidth val="53"/>
        <c:overlap val="-30"/>
        <c:axId val="228266752"/>
        <c:axId val="228268672"/>
      </c:barChart>
      <c:catAx>
        <c:axId val="228266752"/>
        <c:scaling>
          <c:orientation val="minMax"/>
        </c:scaling>
        <c:delete val="0"/>
        <c:axPos val="b"/>
        <c:numFmt formatCode="General" sourceLinked="1"/>
        <c:majorTickMark val="out"/>
        <c:minorTickMark val="none"/>
        <c:tickLblPos val="low"/>
        <c:spPr>
          <a:ln>
            <a:solidFill>
              <a:srgbClr val="000000"/>
            </a:solidFill>
          </a:ln>
        </c:spPr>
        <c:txPr>
          <a:bodyPr rot="-5400000" vert="horz"/>
          <a:lstStyle/>
          <a:p>
            <a:pPr>
              <a:defRPr sz="1200" b="0" i="0" u="none" strike="noStrike" baseline="0">
                <a:solidFill>
                  <a:srgbClr val="000000"/>
                </a:solidFill>
                <a:latin typeface="Arial"/>
                <a:ea typeface="Arial"/>
                <a:cs typeface="Arial"/>
              </a:defRPr>
            </a:pPr>
            <a:endParaRPr lang="en-US"/>
          </a:p>
        </c:txPr>
        <c:crossAx val="228268672"/>
        <c:crossesAt val="100"/>
        <c:auto val="1"/>
        <c:lblAlgn val="ctr"/>
        <c:lblOffset val="100"/>
        <c:noMultiLvlLbl val="0"/>
      </c:catAx>
      <c:valAx>
        <c:axId val="228268672"/>
        <c:scaling>
          <c:orientation val="minMax"/>
          <c:max val="250"/>
          <c:min val="100"/>
        </c:scaling>
        <c:delete val="0"/>
        <c:axPos val="l"/>
        <c:majorGridlines>
          <c:spPr>
            <a:ln>
              <a:solidFill>
                <a:schemeClr val="bg1">
                  <a:lumMod val="85000"/>
                  <a:alpha val="25000"/>
                </a:schemeClr>
              </a:solidFill>
            </a:ln>
          </c:spPr>
        </c:majorGridlines>
        <c:numFmt formatCode="#\ ##0" sourceLinked="0"/>
        <c:majorTickMark val="out"/>
        <c:minorTickMark val="none"/>
        <c:tickLblPos val="nextTo"/>
        <c:spPr>
          <a:ln>
            <a:solidFill>
              <a:srgbClr val="000000"/>
            </a:solidFill>
          </a:ln>
        </c:spPr>
        <c:txPr>
          <a:bodyPr rot="0" vert="horz"/>
          <a:lstStyle/>
          <a:p>
            <a:pPr>
              <a:defRPr sz="1200" b="0" i="0" u="none" strike="noStrike" baseline="0">
                <a:solidFill>
                  <a:srgbClr val="000000"/>
                </a:solidFill>
                <a:latin typeface="Arial"/>
                <a:ea typeface="Arial"/>
                <a:cs typeface="Arial"/>
              </a:defRPr>
            </a:pPr>
            <a:endParaRPr lang="en-US"/>
          </a:p>
        </c:txPr>
        <c:crossAx val="228266752"/>
        <c:crosses val="autoZero"/>
        <c:crossBetween val="between"/>
      </c:valAx>
      <c:spPr>
        <a:noFill/>
        <a:ln>
          <a:solidFill>
            <a:schemeClr val="bg1">
              <a:lumMod val="85000"/>
            </a:schemeClr>
          </a:solidFill>
        </a:ln>
        <a:extLst>
          <a:ext uri="{909E8E84-426E-40DD-AFC4-6F175D3DCCD1}">
            <a14:hiddenFill xmlns:a14="http://schemas.microsoft.com/office/drawing/2010/main">
              <a:solidFill>
                <a:sysClr val="window" lastClr="FFFFFF"/>
              </a:solidFill>
            </a14:hiddenFill>
          </a:ext>
        </a:extLst>
      </c:spPr>
    </c:plotArea>
    <c:legend>
      <c:legendPos val="t"/>
      <c:legendEntry>
        <c:idx val="0"/>
        <c:txPr>
          <a:bodyPr/>
          <a:lstStyle/>
          <a:p>
            <a:pPr>
              <a:defRPr sz="1200" b="0" i="0" u="none" strike="noStrike" baseline="0">
                <a:solidFill>
                  <a:srgbClr val="000000"/>
                </a:solidFill>
                <a:latin typeface="Arial"/>
                <a:ea typeface="Arial"/>
                <a:cs typeface="Arial"/>
              </a:defRPr>
            </a:pPr>
            <a:endParaRPr lang="en-US"/>
          </a:p>
        </c:txPr>
      </c:legendEntry>
      <c:legendEntry>
        <c:idx val="1"/>
        <c:txPr>
          <a:bodyPr/>
          <a:lstStyle/>
          <a:p>
            <a:pPr>
              <a:defRPr sz="1200" b="0" i="0" u="none" strike="noStrike" baseline="0">
                <a:solidFill>
                  <a:srgbClr val="000000"/>
                </a:solidFill>
                <a:latin typeface="Arial"/>
                <a:ea typeface="Arial"/>
                <a:cs typeface="Arial"/>
              </a:defRPr>
            </a:pPr>
            <a:endParaRPr lang="en-US"/>
          </a:p>
        </c:txPr>
      </c:legendEntry>
      <c:layout>
        <c:manualLayout>
          <c:xMode val="edge"/>
          <c:yMode val="edge"/>
          <c:x val="0.26251552930883637"/>
          <c:y val="1.3908268250729179E-3"/>
          <c:w val="0.50457436570428693"/>
          <c:h val="4.4072693084327826E-2"/>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100" b="0" i="0" u="none" strike="noStrike" baseline="0">
              <a:solidFill>
                <a:srgbClr val="000000"/>
              </a:solidFill>
              <a:latin typeface="Calibri"/>
              <a:ea typeface="Calibri"/>
              <a:cs typeface="Calibri"/>
            </a:defRPr>
          </a:pPr>
          <a:endParaRPr lang="en-US"/>
        </a:p>
      </c:txPr>
    </c:legend>
    <c:plotVisOnly val="1"/>
    <c:dispBlanksAs val="gap"/>
    <c:showDLblsOverMax val="0"/>
  </c:chart>
  <c:spPr>
    <a:ln>
      <a:solidFill>
        <a:srgbClr val="000000"/>
      </a:solidFill>
    </a:ln>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userShapes r:id="rId3"/>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1988407699037624E-2"/>
          <c:y val="0.19155476821944115"/>
          <c:w val="0.88083245844269453"/>
          <c:h val="0.65319558459447891"/>
        </c:manualLayout>
      </c:layout>
      <c:lineChart>
        <c:grouping val="standard"/>
        <c:varyColors val="0"/>
        <c:ser>
          <c:idx val="0"/>
          <c:order val="0"/>
          <c:tx>
            <c:strRef>
              <c:f>'C_A8.1 - H'!$B$52</c:f>
              <c:strCache>
                <c:ptCount val="1"/>
                <c:pt idx="0">
                  <c:v>Level 1 or below</c:v>
                </c:pt>
              </c:strCache>
            </c:strRef>
          </c:tx>
          <c:spPr>
            <a:ln>
              <a:noFill/>
            </a:ln>
          </c:spPr>
          <c:marker>
            <c:symbol val="diamond"/>
            <c:size val="8"/>
            <c:spPr>
              <a:solidFill>
                <a:schemeClr val="tx2">
                  <a:lumMod val="40000"/>
                  <a:lumOff val="60000"/>
                </a:schemeClr>
              </a:solidFill>
            </c:spPr>
          </c:marker>
          <c:cat>
            <c:strRef>
              <c:f>'C_A8.1 - H'!$A$53:$A$56</c:f>
              <c:strCache>
                <c:ptCount val="4"/>
                <c:pt idx="0">
                  <c:v>Below upper secondary education</c:v>
                </c:pt>
                <c:pt idx="1">
                  <c:v>Upper secondary or post-secondary non-tertiary education</c:v>
                </c:pt>
                <c:pt idx="2">
                  <c:v>Tertiary education</c:v>
                </c:pt>
                <c:pt idx="3">
                  <c:v>All</c:v>
                </c:pt>
              </c:strCache>
            </c:strRef>
          </c:cat>
          <c:val>
            <c:numRef>
              <c:f>'C_A8.1 - H'!$B$53:$B$56</c:f>
              <c:numCache>
                <c:formatCode>#,##0.00</c:formatCode>
                <c:ptCount val="4"/>
                <c:pt idx="0">
                  <c:v>58.52443457159707</c:v>
                </c:pt>
                <c:pt idx="1">
                  <c:v>71.57747476355668</c:v>
                </c:pt>
                <c:pt idx="2">
                  <c:v>77.693607173045905</c:v>
                </c:pt>
                <c:pt idx="3">
                  <c:v>66.04657048726186</c:v>
                </c:pt>
              </c:numCache>
            </c:numRef>
          </c:val>
          <c:smooth val="0"/>
        </c:ser>
        <c:ser>
          <c:idx val="1"/>
          <c:order val="1"/>
          <c:tx>
            <c:strRef>
              <c:f>'C_A8.1 - H'!$C$52</c:f>
              <c:strCache>
                <c:ptCount val="1"/>
                <c:pt idx="0">
                  <c:v>Level 2</c:v>
                </c:pt>
              </c:strCache>
            </c:strRef>
          </c:tx>
          <c:spPr>
            <a:ln>
              <a:noFill/>
            </a:ln>
          </c:spPr>
          <c:marker>
            <c:symbol val="square"/>
            <c:size val="7"/>
            <c:spPr>
              <a:solidFill>
                <a:srgbClr val="FF0000"/>
              </a:solidFill>
            </c:spPr>
          </c:marker>
          <c:cat>
            <c:strRef>
              <c:f>'C_A8.1 - H'!$A$53:$A$56</c:f>
              <c:strCache>
                <c:ptCount val="4"/>
                <c:pt idx="0">
                  <c:v>Below upper secondary education</c:v>
                </c:pt>
                <c:pt idx="1">
                  <c:v>Upper secondary or post-secondary non-tertiary education</c:v>
                </c:pt>
                <c:pt idx="2">
                  <c:v>Tertiary education</c:v>
                </c:pt>
                <c:pt idx="3">
                  <c:v>All</c:v>
                </c:pt>
              </c:strCache>
            </c:strRef>
          </c:cat>
          <c:val>
            <c:numRef>
              <c:f>'C_A8.1 - H'!$C$53:$C$56</c:f>
              <c:numCache>
                <c:formatCode>#,##0.00</c:formatCode>
                <c:ptCount val="4"/>
                <c:pt idx="0">
                  <c:v>67.007448979785664</c:v>
                </c:pt>
                <c:pt idx="1">
                  <c:v>77.983403702018862</c:v>
                </c:pt>
                <c:pt idx="2">
                  <c:v>84.094730191574229</c:v>
                </c:pt>
                <c:pt idx="3">
                  <c:v>76.939562883853554</c:v>
                </c:pt>
              </c:numCache>
            </c:numRef>
          </c:val>
          <c:smooth val="0"/>
        </c:ser>
        <c:ser>
          <c:idx val="2"/>
          <c:order val="2"/>
          <c:tx>
            <c:strRef>
              <c:f>'C_A8.1 - H'!$D$52</c:f>
              <c:strCache>
                <c:ptCount val="1"/>
                <c:pt idx="0">
                  <c:v>Level 3</c:v>
                </c:pt>
              </c:strCache>
            </c:strRef>
          </c:tx>
          <c:spPr>
            <a:ln>
              <a:noFill/>
            </a:ln>
          </c:spPr>
          <c:marker>
            <c:symbol val="circle"/>
            <c:size val="7"/>
            <c:spPr>
              <a:solidFill>
                <a:srgbClr val="92D050"/>
              </a:solidFill>
            </c:spPr>
          </c:marker>
          <c:cat>
            <c:strRef>
              <c:f>'C_A8.1 - H'!$A$53:$A$56</c:f>
              <c:strCache>
                <c:ptCount val="4"/>
                <c:pt idx="0">
                  <c:v>Below upper secondary education</c:v>
                </c:pt>
                <c:pt idx="1">
                  <c:v>Upper secondary or post-secondary non-tertiary education</c:v>
                </c:pt>
                <c:pt idx="2">
                  <c:v>Tertiary education</c:v>
                </c:pt>
                <c:pt idx="3">
                  <c:v>All</c:v>
                </c:pt>
              </c:strCache>
            </c:strRef>
          </c:cat>
          <c:val>
            <c:numRef>
              <c:f>'C_A8.1 - H'!$D$53:$D$56</c:f>
              <c:numCache>
                <c:formatCode>#,##0.00</c:formatCode>
                <c:ptCount val="4"/>
                <c:pt idx="0">
                  <c:v>72.63697933084859</c:v>
                </c:pt>
                <c:pt idx="1">
                  <c:v>82.356526928963717</c:v>
                </c:pt>
                <c:pt idx="2">
                  <c:v>88.461948570858056</c:v>
                </c:pt>
                <c:pt idx="3">
                  <c:v>84.242821128901383</c:v>
                </c:pt>
              </c:numCache>
            </c:numRef>
          </c:val>
          <c:smooth val="0"/>
        </c:ser>
        <c:ser>
          <c:idx val="3"/>
          <c:order val="3"/>
          <c:tx>
            <c:strRef>
              <c:f>'C_A8.1 - H'!$E$52</c:f>
              <c:strCache>
                <c:ptCount val="1"/>
                <c:pt idx="0">
                  <c:v>Level 4 or 5</c:v>
                </c:pt>
              </c:strCache>
            </c:strRef>
          </c:tx>
          <c:spPr>
            <a:ln>
              <a:noFill/>
            </a:ln>
          </c:spPr>
          <c:marker>
            <c:symbol val="triangle"/>
            <c:size val="7"/>
            <c:spPr>
              <a:solidFill>
                <a:schemeClr val="accent6"/>
              </a:solidFill>
              <a:ln>
                <a:solidFill>
                  <a:schemeClr val="accent6"/>
                </a:solidFill>
              </a:ln>
            </c:spPr>
          </c:marker>
          <c:cat>
            <c:strRef>
              <c:f>'C_A8.1 - H'!$A$53:$A$56</c:f>
              <c:strCache>
                <c:ptCount val="4"/>
                <c:pt idx="0">
                  <c:v>Below upper secondary education</c:v>
                </c:pt>
                <c:pt idx="1">
                  <c:v>Upper secondary or post-secondary non-tertiary education</c:v>
                </c:pt>
                <c:pt idx="2">
                  <c:v>Tertiary education</c:v>
                </c:pt>
                <c:pt idx="3">
                  <c:v>All</c:v>
                </c:pt>
              </c:strCache>
            </c:strRef>
          </c:cat>
          <c:val>
            <c:numRef>
              <c:f>'C_A8.1 - H'!$E$53:$E$56</c:f>
              <c:numCache>
                <c:formatCode>#,##0.00</c:formatCode>
                <c:ptCount val="4"/>
                <c:pt idx="1">
                  <c:v>85.862527512791317</c:v>
                </c:pt>
                <c:pt idx="2">
                  <c:v>91.203911019936754</c:v>
                </c:pt>
                <c:pt idx="3">
                  <c:v>89.416515974453986</c:v>
                </c:pt>
              </c:numCache>
            </c:numRef>
          </c:val>
          <c:smooth val="0"/>
        </c:ser>
        <c:dLbls>
          <c:showLegendKey val="0"/>
          <c:showVal val="0"/>
          <c:showCatName val="0"/>
          <c:showSerName val="0"/>
          <c:showPercent val="0"/>
          <c:showBubbleSize val="0"/>
        </c:dLbls>
        <c:hiLowLines>
          <c:spPr>
            <a:ln>
              <a:solidFill>
                <a:srgbClr val="000000"/>
              </a:solidFill>
            </a:ln>
          </c:spPr>
        </c:hiLowLines>
        <c:marker val="1"/>
        <c:smooth val="0"/>
        <c:axId val="230947840"/>
        <c:axId val="231015936"/>
      </c:lineChart>
      <c:catAx>
        <c:axId val="230947840"/>
        <c:scaling>
          <c:orientation val="minMax"/>
        </c:scaling>
        <c:delete val="0"/>
        <c:axPos val="b"/>
        <c:numFmt formatCode="General" sourceLinked="1"/>
        <c:majorTickMark val="out"/>
        <c:minorTickMark val="none"/>
        <c:tickLblPos val="nextTo"/>
        <c:spPr>
          <a:ln>
            <a:solidFill>
              <a:srgbClr val="000000"/>
            </a:solidFill>
          </a:ln>
        </c:spPr>
        <c:txPr>
          <a:bodyPr rot="0" vert="horz"/>
          <a:lstStyle/>
          <a:p>
            <a:pPr>
              <a:defRPr sz="1000" b="0" i="0" u="none" strike="noStrike" baseline="0">
                <a:solidFill>
                  <a:srgbClr val="000000"/>
                </a:solidFill>
                <a:latin typeface="Arial"/>
                <a:ea typeface="Arial"/>
                <a:cs typeface="Arial"/>
              </a:defRPr>
            </a:pPr>
            <a:endParaRPr lang="en-US"/>
          </a:p>
        </c:txPr>
        <c:crossAx val="231015936"/>
        <c:crosses val="autoZero"/>
        <c:auto val="1"/>
        <c:lblAlgn val="ctr"/>
        <c:lblOffset val="100"/>
        <c:noMultiLvlLbl val="0"/>
      </c:catAx>
      <c:valAx>
        <c:axId val="231015936"/>
        <c:scaling>
          <c:orientation val="minMax"/>
          <c:min val="50"/>
        </c:scaling>
        <c:delete val="0"/>
        <c:axPos val="l"/>
        <c:majorGridlines>
          <c:spPr>
            <a:ln>
              <a:solidFill>
                <a:srgbClr val="000000"/>
              </a:solidFill>
            </a:ln>
          </c:spPr>
        </c:majorGridlines>
        <c:numFmt formatCode="#\ ##0" sourceLinked="0"/>
        <c:majorTickMark val="out"/>
        <c:minorTickMark val="none"/>
        <c:tickLblPos val="nextTo"/>
        <c:spPr>
          <a:ln>
            <a:solidFill>
              <a:srgbClr val="000000"/>
            </a:solidFill>
          </a:ln>
        </c:spPr>
        <c:txPr>
          <a:bodyPr rot="0" vert="horz"/>
          <a:lstStyle/>
          <a:p>
            <a:pPr>
              <a:defRPr sz="1200" b="0" i="0" u="none" strike="noStrike" baseline="0">
                <a:solidFill>
                  <a:srgbClr val="000000"/>
                </a:solidFill>
                <a:latin typeface="Arial"/>
                <a:ea typeface="Arial"/>
                <a:cs typeface="Arial"/>
              </a:defRPr>
            </a:pPr>
            <a:endParaRPr lang="en-US"/>
          </a:p>
        </c:txPr>
        <c:crossAx val="230947840"/>
        <c:crosses val="autoZero"/>
        <c:crossBetween val="between"/>
        <c:majorUnit val="10"/>
      </c:valAx>
      <c:spPr>
        <a:noFill/>
        <a:extLst>
          <a:ext uri="{909E8E84-426E-40DD-AFC4-6F175D3DCCD1}">
            <a14:hiddenFill xmlns:a14="http://schemas.microsoft.com/office/drawing/2010/main">
              <a:solidFill>
                <a:sysClr val="window" lastClr="FFFFFF"/>
              </a:solidFill>
            </a14:hiddenFill>
          </a:ext>
        </a:extLst>
      </c:spPr>
    </c:plotArea>
    <c:legend>
      <c:legendPos val="r"/>
      <c:legendEntry>
        <c:idx val="0"/>
        <c:txPr>
          <a:bodyPr/>
          <a:lstStyle/>
          <a:p>
            <a:pPr>
              <a:defRPr sz="1050" b="0" i="0" u="none" strike="noStrike" baseline="0">
                <a:solidFill>
                  <a:srgbClr val="000000"/>
                </a:solidFill>
                <a:latin typeface="Arial" panose="020B0604020202020204" pitchFamily="34" charset="0"/>
                <a:ea typeface="Arial"/>
                <a:cs typeface="Arial" panose="020B0604020202020204" pitchFamily="34" charset="0"/>
              </a:defRPr>
            </a:pPr>
            <a:endParaRPr lang="en-US"/>
          </a:p>
        </c:txPr>
      </c:legendEntry>
      <c:legendEntry>
        <c:idx val="1"/>
        <c:txPr>
          <a:bodyPr/>
          <a:lstStyle/>
          <a:p>
            <a:pPr>
              <a:defRPr sz="1050" b="0" i="0" u="none" strike="noStrike" baseline="0">
                <a:solidFill>
                  <a:srgbClr val="000000"/>
                </a:solidFill>
                <a:latin typeface="Arial" panose="020B0604020202020204" pitchFamily="34" charset="0"/>
                <a:ea typeface="Arial"/>
                <a:cs typeface="Arial" panose="020B0604020202020204" pitchFamily="34" charset="0"/>
              </a:defRPr>
            </a:pPr>
            <a:endParaRPr lang="en-US"/>
          </a:p>
        </c:txPr>
      </c:legendEntry>
      <c:legendEntry>
        <c:idx val="2"/>
        <c:txPr>
          <a:bodyPr/>
          <a:lstStyle/>
          <a:p>
            <a:pPr>
              <a:defRPr sz="1050" b="0" i="0" u="none" strike="noStrike" baseline="0">
                <a:solidFill>
                  <a:srgbClr val="000000"/>
                </a:solidFill>
                <a:latin typeface="Arial" panose="020B0604020202020204" pitchFamily="34" charset="0"/>
                <a:ea typeface="Arial"/>
                <a:cs typeface="Arial" panose="020B0604020202020204" pitchFamily="34" charset="0"/>
              </a:defRPr>
            </a:pPr>
            <a:endParaRPr lang="en-US"/>
          </a:p>
        </c:txPr>
      </c:legendEntry>
      <c:legendEntry>
        <c:idx val="3"/>
        <c:txPr>
          <a:bodyPr/>
          <a:lstStyle/>
          <a:p>
            <a:pPr>
              <a:defRPr sz="1050" b="0" i="0" u="none" strike="noStrike" baseline="0">
                <a:solidFill>
                  <a:srgbClr val="000000"/>
                </a:solidFill>
                <a:latin typeface="Arial" panose="020B0604020202020204" pitchFamily="34" charset="0"/>
                <a:ea typeface="Arial"/>
                <a:cs typeface="Arial" panose="020B0604020202020204" pitchFamily="34" charset="0"/>
              </a:defRPr>
            </a:pPr>
            <a:endParaRPr lang="en-US"/>
          </a:p>
        </c:txPr>
      </c:legendEntry>
      <c:layout>
        <c:manualLayout>
          <c:xMode val="edge"/>
          <c:yMode val="edge"/>
          <c:x val="7.2407045009784732E-2"/>
          <c:y val="0.10967764513306803"/>
          <c:w val="0.90786942097334677"/>
          <c:h val="8.6021731154573414E-2"/>
        </c:manualLayout>
      </c:layout>
      <c:overlay val="0"/>
      <c:spPr>
        <a:noFill/>
        <a:ln>
          <a:noFill/>
          <a:round/>
        </a:ln>
        <a:effectLst/>
        <a:extLst>
          <a:ext uri="{909E8E84-426E-40DD-AFC4-6F175D3DCCD1}">
            <a14:hiddenFill xmlns:a14="http://schemas.microsoft.com/office/drawing/2010/main">
              <a:noFill/>
            </a14:hiddenFill>
          </a:ext>
          <a:ext uri="{91240B29-F687-4F45-9708-019B960494DF}">
            <a14:hiddenLine xmlns:a14="http://schemas.microsoft.com/office/drawing/2010/main">
              <a:noFill/>
              <a:round/>
            </a14:hiddenLine>
          </a:ext>
        </a:extLst>
      </c:spPr>
      <c:txPr>
        <a:bodyPr/>
        <a:lstStyle/>
        <a:p>
          <a:pPr>
            <a:defRPr sz="1050" b="0" i="0" u="none" strike="noStrike" baseline="0">
              <a:solidFill>
                <a:srgbClr val="000000"/>
              </a:solidFill>
              <a:latin typeface="Arial" panose="020B0604020202020204" pitchFamily="34" charset="0"/>
              <a:ea typeface="Calibri"/>
              <a:cs typeface="Arial" panose="020B0604020202020204" pitchFamily="34" charset="0"/>
            </a:defRPr>
          </a:pPr>
          <a:endParaRPr lang="en-US"/>
        </a:p>
      </c:txPr>
    </c:legend>
    <c:plotVisOnly val="1"/>
    <c:dispBlanksAs val="gap"/>
    <c:showDLblsOverMax val="0"/>
  </c:chart>
  <c:spPr>
    <a:noFill/>
    <a:ln>
      <a:noFill/>
    </a:ln>
    <a:extLst>
      <a:ext uri="{909E8E84-426E-40DD-AFC4-6F175D3DCCD1}">
        <a14:hiddenFill xmlns:a14="http://schemas.microsoft.com/office/drawing/2010/main">
          <a:noFill/>
        </a14:hiddenFill>
      </a:ext>
    </a:extLst>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drawings/_rels/drawing12.xml.rels><?xml version="1.0" encoding="UTF-8" standalone="yes"?>
<Relationships xmlns="http://schemas.openxmlformats.org/package/2006/relationships"><Relationship Id="rId1" Type="http://schemas.openxmlformats.org/officeDocument/2006/relationships/image" Target="../media/image18.png"/></Relationships>
</file>

<file path=ppt/drawings/drawing1.xml><?xml version="1.0" encoding="utf-8"?>
<c:userShapes xmlns:c="http://schemas.openxmlformats.org/drawingml/2006/chart">
  <cdr:relSizeAnchor xmlns:cdr="http://schemas.openxmlformats.org/drawingml/2006/chartDrawing">
    <cdr:from>
      <cdr:x>0</cdr:x>
      <cdr:y>0.09762</cdr:y>
    </cdr:from>
    <cdr:to>
      <cdr:x>0.04478</cdr:x>
      <cdr:y>0.15243</cdr:y>
    </cdr:to>
    <cdr:sp macro="" textlink="">
      <cdr:nvSpPr>
        <cdr:cNvPr id="4" name="TextBox 3"/>
        <cdr:cNvSpPr txBox="1"/>
      </cdr:nvSpPr>
      <cdr:spPr>
        <a:xfrm xmlns:a="http://schemas.openxmlformats.org/drawingml/2006/main">
          <a:off x="0" y="538593"/>
          <a:ext cx="409468" cy="302399"/>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GB" sz="1200" dirty="0">
              <a:solidFill>
                <a:srgbClr val="FFFFFF"/>
              </a:solidFill>
              <a:latin typeface="Arial"/>
            </a:rPr>
            <a:t>%</a:t>
          </a:r>
        </a:p>
      </cdr:txBody>
    </cdr:sp>
  </cdr:relSizeAnchor>
  <cdr:relSizeAnchor xmlns:cdr="http://schemas.openxmlformats.org/drawingml/2006/chartDrawing">
    <cdr:from>
      <cdr:x>0.89565</cdr:x>
      <cdr:y>0.08824</cdr:y>
    </cdr:from>
    <cdr:to>
      <cdr:x>0.9913</cdr:x>
      <cdr:y>0.18934</cdr:y>
    </cdr:to>
    <cdr:sp macro="" textlink="">
      <cdr:nvSpPr>
        <cdr:cNvPr id="3" name="TextBox 1"/>
        <cdr:cNvSpPr txBox="1"/>
      </cdr:nvSpPr>
      <cdr:spPr>
        <a:xfrm xmlns:a="http://schemas.openxmlformats.org/drawingml/2006/main">
          <a:off x="7848600" y="457200"/>
          <a:ext cx="838139" cy="523862"/>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GB" sz="1000" dirty="0" smtClean="0">
              <a:solidFill>
                <a:srgbClr val="000000"/>
              </a:solidFill>
            </a:rPr>
            <a:t>Percentage </a:t>
          </a:r>
          <a:r>
            <a:rPr lang="en-GB" sz="1000" dirty="0">
              <a:solidFill>
                <a:srgbClr val="000000"/>
              </a:solidFill>
            </a:rPr>
            <a:t>points</a:t>
          </a:r>
        </a:p>
      </cdr:txBody>
    </cdr:sp>
  </cdr:relSizeAnchor>
  <cdr:relSizeAnchor xmlns:cdr="http://schemas.openxmlformats.org/drawingml/2006/chartDrawing">
    <cdr:from>
      <cdr:x>0</cdr:x>
      <cdr:y>0.94654</cdr:y>
    </cdr:from>
    <cdr:to>
      <cdr:x>0.22899</cdr:x>
      <cdr:y>1</cdr:y>
    </cdr:to>
    <cdr:sp macro="" textlink="">
      <cdr:nvSpPr>
        <cdr:cNvPr id="5" name="TextBox 6"/>
        <cdr:cNvSpPr txBox="1"/>
      </cdr:nvSpPr>
      <cdr:spPr>
        <a:xfrm xmlns:a="http://schemas.openxmlformats.org/drawingml/2006/main">
          <a:off x="-292115" y="4904601"/>
          <a:ext cx="2006600" cy="27699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GB" sz="1200" b="1" dirty="0" smtClean="0">
              <a:solidFill>
                <a:srgbClr val="000000"/>
              </a:solidFill>
              <a:latin typeface="+mj-lt"/>
            </a:rPr>
            <a:t>Chart A1.3 – EAG2014</a:t>
          </a:r>
          <a:endParaRPr lang="en-GB" sz="1200" b="1" dirty="0">
            <a:solidFill>
              <a:srgbClr val="000000"/>
            </a:solidFill>
            <a:latin typeface="+mj-lt"/>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0.00222</cdr:x>
      <cdr:y>0.07606</cdr:y>
    </cdr:from>
    <cdr:to>
      <cdr:x>0.04159</cdr:x>
      <cdr:y>0.1376</cdr:y>
    </cdr:to>
    <cdr:sp macro="" textlink="">
      <cdr:nvSpPr>
        <cdr:cNvPr id="3" name="TextBox 3"/>
        <cdr:cNvSpPr txBox="1"/>
      </cdr:nvSpPr>
      <cdr:spPr bwMode="auto">
        <a:xfrm xmlns:a="http://schemas.openxmlformats.org/drawingml/2006/main">
          <a:off x="9691" y="208132"/>
          <a:ext cx="171495" cy="168392"/>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xmlns:a="http://schemas.openxmlformats.org/drawingml/2006/main">
          <a:r>
            <a:rPr lang="en-GB" sz="1200" dirty="0">
              <a:solidFill>
                <a:srgbClr val="FFFFFF"/>
              </a:solidFill>
              <a:latin typeface="Arial"/>
            </a:rPr>
            <a:t>%</a:t>
          </a:r>
        </a:p>
      </cdr:txBody>
    </cdr:sp>
  </cdr:relSizeAnchor>
</c:userShapes>
</file>

<file path=ppt/drawings/drawing11.xml><?xml version="1.0" encoding="utf-8"?>
<c:userShapes xmlns:c="http://schemas.openxmlformats.org/drawingml/2006/chart">
  <cdr:relSizeAnchor xmlns:cdr="http://schemas.openxmlformats.org/drawingml/2006/chartDrawing">
    <cdr:from>
      <cdr:x>0.00806</cdr:x>
      <cdr:y>0.06589</cdr:y>
    </cdr:from>
    <cdr:to>
      <cdr:x>0.04743</cdr:x>
      <cdr:y>0.13732</cdr:y>
    </cdr:to>
    <cdr:sp macro="" textlink="">
      <cdr:nvSpPr>
        <cdr:cNvPr id="3" name="TextBox 3"/>
        <cdr:cNvSpPr txBox="1"/>
      </cdr:nvSpPr>
      <cdr:spPr bwMode="auto">
        <a:xfrm xmlns:a="http://schemas.openxmlformats.org/drawingml/2006/main">
          <a:off x="36004" y="175542"/>
          <a:ext cx="175768" cy="190311"/>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xmlns:a="http://schemas.openxmlformats.org/drawingml/2006/main">
          <a:r>
            <a:rPr lang="en-GB" sz="1200" dirty="0">
              <a:solidFill>
                <a:srgbClr val="FFFFFF"/>
              </a:solidFill>
              <a:latin typeface="Arial"/>
            </a:rPr>
            <a:t>%</a:t>
          </a:r>
        </a:p>
      </cdr:txBody>
    </cdr:sp>
  </cdr:relSizeAnchor>
</c:userShapes>
</file>

<file path=ppt/drawings/drawing12.xml><?xml version="1.0" encoding="utf-8"?>
<c:userShapes xmlns:c="http://schemas.openxmlformats.org/drawingml/2006/chart">
  <cdr:relSizeAnchor xmlns:cdr="http://schemas.openxmlformats.org/drawingml/2006/chartDrawing">
    <cdr:from>
      <cdr:x>0.73925</cdr:x>
      <cdr:y>0.65625</cdr:y>
    </cdr:from>
    <cdr:to>
      <cdr:x>0.75025</cdr:x>
      <cdr:y>0.67425</cdr:y>
    </cdr:to>
    <cdr:sp macro="" textlink="">
      <cdr:nvSpPr>
        <cdr:cNvPr id="502788" name="Text Box 4"/>
        <cdr:cNvSpPr txBox="1">
          <a:spLocks xmlns:a="http://schemas.openxmlformats.org/drawingml/2006/main" noChangeArrowheads="1"/>
        </cdr:cNvSpPr>
      </cdr:nvSpPr>
      <cdr:spPr bwMode="auto">
        <a:xfrm xmlns:a="http://schemas.openxmlformats.org/drawingml/2006/main">
          <a:off x="4495424" y="5674440"/>
          <a:ext cx="66846" cy="16193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a:lstStyle xmlns:a="http://schemas.openxmlformats.org/drawingml/2006/main"/>
        <a:p xmlns:a="http://schemas.openxmlformats.org/drawingml/2006/main">
          <a:endParaRPr lang="en-GB"/>
        </a:p>
      </cdr:txBody>
    </cdr:sp>
  </cdr:relSizeAnchor>
  <cdr:relSizeAnchor xmlns:cdr="http://schemas.openxmlformats.org/drawingml/2006/chartDrawing">
    <cdr:from>
      <cdr:x>0</cdr:x>
      <cdr:y>0</cdr:y>
    </cdr:from>
    <cdr:to>
      <cdr:x>0.00426</cdr:x>
      <cdr:y>0.00579</cdr:y>
    </cdr:to>
    <cdr:pic>
      <cdr:nvPicPr>
        <cdr:cNvPr id="9"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24386" cy="24386"/>
        </a:xfrm>
        <a:prstGeom xmlns:a="http://schemas.openxmlformats.org/drawingml/2006/main" prst="rect">
          <a:avLst/>
        </a:prstGeom>
      </cdr:spPr>
    </cdr:pic>
  </cdr:relSizeAnchor>
  <cdr:relSizeAnchor xmlns:cdr="http://schemas.openxmlformats.org/drawingml/2006/chartDrawing">
    <cdr:from>
      <cdr:x>0</cdr:x>
      <cdr:y>0</cdr:y>
    </cdr:from>
    <cdr:to>
      <cdr:x>0.00426</cdr:x>
      <cdr:y>0.00579</cdr:y>
    </cdr:to>
    <cdr:pic>
      <cdr:nvPicPr>
        <cdr:cNvPr id="10"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24386" cy="24386"/>
        </a:xfrm>
        <a:prstGeom xmlns:a="http://schemas.openxmlformats.org/drawingml/2006/main" prst="rect">
          <a:avLst/>
        </a:prstGeom>
      </cdr:spPr>
    </cdr:pic>
  </cdr:relSizeAnchor>
  <cdr:relSizeAnchor xmlns:cdr="http://schemas.openxmlformats.org/drawingml/2006/chartDrawing">
    <cdr:from>
      <cdr:x>0.75987</cdr:x>
      <cdr:y>0.31884</cdr:y>
    </cdr:from>
    <cdr:to>
      <cdr:x>0.88441</cdr:x>
      <cdr:y>0.36847</cdr:y>
    </cdr:to>
    <cdr:sp macro="" textlink="">
      <cdr:nvSpPr>
        <cdr:cNvPr id="8" name="Text Box 3"/>
        <cdr:cNvSpPr txBox="1">
          <a:spLocks xmlns:a="http://schemas.openxmlformats.org/drawingml/2006/main" noChangeArrowheads="1"/>
        </cdr:cNvSpPr>
      </cdr:nvSpPr>
      <cdr:spPr bwMode="auto">
        <a:xfrm xmlns:a="http://schemas.openxmlformats.org/drawingml/2006/main">
          <a:off x="6948264" y="1584176"/>
          <a:ext cx="1138794" cy="24658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18288" tIns="22860" rIns="0" bIns="0" anchor="t" upright="1">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l" rtl="0">
            <a:defRPr sz="1000"/>
          </a:pPr>
          <a:r>
            <a:rPr lang="en-US" sz="1200" b="1" i="0" strike="noStrike" dirty="0">
              <a:solidFill>
                <a:srgbClr val="000000"/>
              </a:solidFill>
              <a:latin typeface="Arial"/>
              <a:cs typeface="Arial"/>
            </a:rPr>
            <a:t>OECD average</a:t>
          </a:r>
        </a:p>
      </cdr:txBody>
    </cdr:sp>
  </cdr:relSizeAnchor>
  <cdr:relSizeAnchor xmlns:cdr="http://schemas.openxmlformats.org/drawingml/2006/chartDrawing">
    <cdr:from>
      <cdr:x>0.73965</cdr:x>
      <cdr:y>0.36847</cdr:y>
    </cdr:from>
    <cdr:to>
      <cdr:x>0.75987</cdr:x>
      <cdr:y>0.44544</cdr:y>
    </cdr:to>
    <cdr:sp macro="" textlink="">
      <cdr:nvSpPr>
        <cdr:cNvPr id="11" name="Line 5"/>
        <cdr:cNvSpPr>
          <a:spLocks xmlns:a="http://schemas.openxmlformats.org/drawingml/2006/main" noChangeShapeType="1"/>
        </cdr:cNvSpPr>
      </cdr:nvSpPr>
      <cdr:spPr bwMode="auto">
        <a:xfrm xmlns:a="http://schemas.openxmlformats.org/drawingml/2006/main" flipH="1">
          <a:off x="6763373" y="1830756"/>
          <a:ext cx="184891" cy="382428"/>
        </a:xfrm>
        <a:prstGeom xmlns:a="http://schemas.openxmlformats.org/drawingml/2006/main" prst="line">
          <a:avLst/>
        </a:prstGeom>
        <a:noFill xmlns:a="http://schemas.openxmlformats.org/drawingml/2006/main"/>
        <a:ln xmlns:a="http://schemas.openxmlformats.org/drawingml/2006/main" w="9525">
          <a:solidFill>
            <a:srgbClr val="000000"/>
          </a:solidFill>
          <a:round/>
          <a:headEnd/>
          <a:tailEnd type="triangle" w="med" len="med"/>
        </a:ln>
      </cdr:spPr>
      <cdr:txBody>
        <a:bodyPr xmlns:a="http://schemas.openxmlformats.org/drawingml/2006/main"/>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endParaRPr lang="en-GB"/>
        </a:p>
      </cdr:txBody>
    </cdr:sp>
  </cdr:relSizeAnchor>
  <cdr:relSizeAnchor xmlns:cdr="http://schemas.openxmlformats.org/drawingml/2006/chartDrawing">
    <cdr:from>
      <cdr:x>0</cdr:x>
      <cdr:y>0.05797</cdr:y>
    </cdr:from>
    <cdr:to>
      <cdr:x>0.35729</cdr:x>
      <cdr:y>0.13209</cdr:y>
    </cdr:to>
    <cdr:sp macro="" textlink="">
      <cdr:nvSpPr>
        <cdr:cNvPr id="12" name="Text Box 2"/>
        <cdr:cNvSpPr txBox="1">
          <a:spLocks xmlns:a="http://schemas.openxmlformats.org/drawingml/2006/main" noChangeArrowheads="1"/>
        </cdr:cNvSpPr>
      </cdr:nvSpPr>
      <cdr:spPr bwMode="auto">
        <a:xfrm xmlns:a="http://schemas.openxmlformats.org/drawingml/2006/main">
          <a:off x="0" y="288032"/>
          <a:ext cx="3267059" cy="36826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18288" tIns="22860" rIns="0" bIns="0" anchor="t" upright="1">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rtl="0">
            <a:defRPr sz="1000"/>
          </a:pPr>
          <a:r>
            <a:rPr lang="en-US" sz="1100" b="0" i="0" strike="noStrike" dirty="0">
              <a:solidFill>
                <a:srgbClr val="000000"/>
              </a:solidFill>
              <a:latin typeface="Arial"/>
              <a:cs typeface="Arial"/>
            </a:rPr>
            <a:t>Expenditure</a:t>
          </a:r>
          <a:r>
            <a:rPr lang="en-US" sz="1100" b="0" i="0" strike="noStrike" dirty="0">
              <a:solidFill>
                <a:srgbClr val="FFFFFF"/>
              </a:solidFill>
              <a:latin typeface="Arial"/>
              <a:cs typeface="Arial"/>
            </a:rPr>
            <a:t> </a:t>
          </a:r>
          <a:r>
            <a:rPr lang="en-US" sz="1100" b="0" i="0" strike="noStrike" dirty="0">
              <a:solidFill>
                <a:srgbClr val="000000"/>
              </a:solidFill>
              <a:latin typeface="Arial"/>
              <a:cs typeface="Arial"/>
            </a:rPr>
            <a:t>per student (equivalent USD converted using PPPs)</a:t>
          </a:r>
        </a:p>
      </cdr:txBody>
    </cdr:sp>
  </cdr:relSizeAnchor>
</c:userShapes>
</file>

<file path=ppt/drawings/drawing13.xml><?xml version="1.0" encoding="utf-8"?>
<c:userShapes xmlns:c="http://schemas.openxmlformats.org/drawingml/2006/chart">
  <cdr:relSizeAnchor xmlns:cdr="http://schemas.openxmlformats.org/drawingml/2006/chartDrawing">
    <cdr:from>
      <cdr:x>0.72973</cdr:x>
      <cdr:y>0.30292</cdr:y>
    </cdr:from>
    <cdr:to>
      <cdr:x>0.90948</cdr:x>
      <cdr:y>0.39063</cdr:y>
    </cdr:to>
    <cdr:grpSp>
      <cdr:nvGrpSpPr>
        <cdr:cNvPr id="10" name="Group 4"/>
        <cdr:cNvGrpSpPr>
          <a:grpSpLocks xmlns:a="http://schemas.openxmlformats.org/drawingml/2006/main"/>
        </cdr:cNvGrpSpPr>
      </cdr:nvGrpSpPr>
      <cdr:grpSpPr bwMode="auto">
        <a:xfrm xmlns:a="http://schemas.openxmlformats.org/drawingml/2006/main">
          <a:off x="6172202" y="1477280"/>
          <a:ext cx="1520362" cy="427744"/>
          <a:chOff x="4872438" y="3248073"/>
          <a:chExt cx="75651" cy="261645734"/>
        </a:xfrm>
      </cdr:grpSpPr>
      <cdr:sp macro="" textlink="">
        <cdr:nvSpPr>
          <cdr:cNvPr id="506885" name="Text Box 5"/>
          <cdr:cNvSpPr txBox="1">
            <a:spLocks xmlns:a="http://schemas.openxmlformats.org/drawingml/2006/main" noChangeArrowheads="1"/>
          </cdr:cNvSpPr>
        </cdr:nvSpPr>
        <cdr:spPr bwMode="auto">
          <a:xfrm xmlns:a="http://schemas.openxmlformats.org/drawingml/2006/main">
            <a:off x="4894125" y="3248073"/>
            <a:ext cx="53964" cy="127084634"/>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18288" tIns="22860" rIns="0" bIns="0" anchor="t" upright="1">
            <a:spAutoFit/>
          </a:bodyPr>
          <a:lstStyle xmlns:a="http://schemas.openxmlformats.org/drawingml/2006/main"/>
          <a:p xmlns:a="http://schemas.openxmlformats.org/drawingml/2006/main">
            <a:pPr algn="l" rtl="0">
              <a:defRPr sz="1000"/>
            </a:pPr>
            <a:r>
              <a:rPr lang="en-US" sz="1200" b="1" i="0" strike="noStrike" dirty="0">
                <a:solidFill>
                  <a:srgbClr val="000000"/>
                </a:solidFill>
                <a:latin typeface="Arial"/>
                <a:cs typeface="Arial"/>
              </a:rPr>
              <a:t>OECD average</a:t>
            </a:r>
          </a:p>
        </cdr:txBody>
      </cdr:sp>
      <cdr:sp macro="" textlink="">
        <cdr:nvSpPr>
          <cdr:cNvPr id="506886" name="Line 6"/>
          <cdr:cNvSpPr>
            <a:spLocks xmlns:a="http://schemas.openxmlformats.org/drawingml/2006/main" noChangeShapeType="1"/>
          </cdr:cNvSpPr>
        </cdr:nvSpPr>
        <cdr:spPr bwMode="auto">
          <a:xfrm xmlns:a="http://schemas.openxmlformats.org/drawingml/2006/main" flipH="1">
            <a:off x="4872438" y="107406953"/>
            <a:ext cx="32710" cy="157486854"/>
          </a:xfrm>
          <a:prstGeom xmlns:a="http://schemas.openxmlformats.org/drawingml/2006/main" prst="line">
            <a:avLst/>
          </a:prstGeom>
          <a:noFill xmlns:a="http://schemas.openxmlformats.org/drawingml/2006/main"/>
          <a:ln xmlns:a="http://schemas.openxmlformats.org/drawingml/2006/main" w="9525">
            <a:solidFill>
              <a:schemeClr val="bg1"/>
            </a:solidFill>
            <a:round/>
            <a:headEnd/>
            <a:tailEnd type="triangle" w="med" len="med"/>
          </a:ln>
        </cdr:spPr>
        <cdr:txBody>
          <a:bodyPr xmlns:a="http://schemas.openxmlformats.org/drawingml/2006/main"/>
          <a:lstStyle xmlns:a="http://schemas.openxmlformats.org/drawingml/2006/main"/>
          <a:p xmlns:a="http://schemas.openxmlformats.org/drawingml/2006/main">
            <a:endParaRPr lang="en-GB" b="1">
              <a:solidFill>
                <a:srgbClr val="000000"/>
              </a:solidFill>
            </a:endParaRPr>
          </a:p>
        </cdr:txBody>
      </cdr:sp>
    </cdr:grpSp>
  </cdr:relSizeAnchor>
  <cdr:relSizeAnchor xmlns:cdr="http://schemas.openxmlformats.org/drawingml/2006/chartDrawing">
    <cdr:from>
      <cdr:x>0.6036</cdr:x>
      <cdr:y>0.03125</cdr:y>
    </cdr:from>
    <cdr:to>
      <cdr:x>0.9533</cdr:x>
      <cdr:y>0.27738</cdr:y>
    </cdr:to>
    <cdr:sp macro="" textlink="">
      <cdr:nvSpPr>
        <cdr:cNvPr id="5" name="TextBox 6"/>
        <cdr:cNvSpPr txBox="1"/>
      </cdr:nvSpPr>
      <cdr:spPr>
        <a:xfrm xmlns:a="http://schemas.openxmlformats.org/drawingml/2006/main">
          <a:off x="5105400" y="152400"/>
          <a:ext cx="2957832" cy="1200329"/>
        </a:xfrm>
        <a:prstGeom xmlns:a="http://schemas.openxmlformats.org/drawingml/2006/main" prst="rect">
          <a:avLst/>
        </a:prstGeom>
        <a:solidFill xmlns:a="http://schemas.openxmlformats.org/drawingml/2006/main">
          <a:srgbClr val="BDB9CF">
            <a:alpha val="60000"/>
          </a:srgbClr>
        </a:solidFill>
        <a:ln xmlns:a="http://schemas.openxmlformats.org/drawingml/2006/main"/>
      </cdr:spPr>
      <cdr:style>
        <a:lnRef xmlns:a="http://schemas.openxmlformats.org/drawingml/2006/main" idx="1">
          <a:schemeClr val="accent4"/>
        </a:lnRef>
        <a:fillRef xmlns:a="http://schemas.openxmlformats.org/drawingml/2006/main" idx="2">
          <a:schemeClr val="accent4"/>
        </a:fillRef>
        <a:effectRef xmlns:a="http://schemas.openxmlformats.org/drawingml/2006/main" idx="1">
          <a:schemeClr val="accent4"/>
        </a:effectRef>
        <a:fontRef xmlns:a="http://schemas.openxmlformats.org/drawingml/2006/main" idx="minor">
          <a:schemeClr val="dk1"/>
        </a:fontRef>
      </cdr:style>
      <cdr:txBody>
        <a:bodyPr xmlns:a="http://schemas.openxmlformats.org/drawingml/2006/main" wrap="square" rtlCol="0" anchor="ctr">
          <a:spAutoFit/>
        </a:bodyP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rtl="0"/>
          <a:r>
            <a:rPr lang="en-US" sz="1200" b="0" i="0" dirty="0">
              <a:solidFill>
                <a:srgbClr val="000000"/>
              </a:solidFill>
              <a:effectLst/>
              <a:latin typeface="Arial"/>
              <a:cs typeface="Arial" panose="020B0604020202020204" pitchFamily="34" charset="0"/>
            </a:rPr>
            <a:t>Each segment of the bar represents the annual expenditure by educational institutions per student. The number of segments represents the average number of years a student remains in tertiary education.</a:t>
          </a:r>
          <a:endParaRPr lang="en-GB" sz="1200" dirty="0">
            <a:solidFill>
              <a:srgbClr val="000000"/>
            </a:solidFill>
            <a:effectLst/>
            <a:latin typeface="Arial"/>
            <a:cs typeface="Arial" panose="020B0604020202020204" pitchFamily="34" charset="0"/>
          </a:endParaRPr>
        </a:p>
      </cdr:txBody>
    </cdr:sp>
  </cdr:relSizeAnchor>
  <cdr:relSizeAnchor xmlns:cdr="http://schemas.openxmlformats.org/drawingml/2006/chartDrawing">
    <cdr:from>
      <cdr:x>0.4557</cdr:x>
      <cdr:y>0.0625</cdr:y>
    </cdr:from>
    <cdr:to>
      <cdr:x>0.48949</cdr:x>
      <cdr:y>1</cdr:y>
    </cdr:to>
    <cdr:sp macro="" textlink="">
      <cdr:nvSpPr>
        <cdr:cNvPr id="6" name="Rectangle 5"/>
        <cdr:cNvSpPr/>
      </cdr:nvSpPr>
      <cdr:spPr>
        <a:xfrm xmlns:a="http://schemas.openxmlformats.org/drawingml/2006/main" rot="5400000">
          <a:off x="1711311" y="2447911"/>
          <a:ext cx="4571996" cy="285781"/>
        </a:xfrm>
        <a:prstGeom xmlns:a="http://schemas.openxmlformats.org/drawingml/2006/main" prst="rect">
          <a:avLst/>
        </a:prstGeom>
        <a:solidFill xmlns:a="http://schemas.openxmlformats.org/drawingml/2006/main">
          <a:srgbClr val="FF0000">
            <a:alpha val="12000"/>
          </a:srgbClr>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solidFill>
              <a:prstClr val="white"/>
            </a:solidFill>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1.09361E-7</cdr:x>
      <cdr:y>0</cdr:y>
    </cdr:from>
    <cdr:to>
      <cdr:x>1</cdr:x>
      <cdr:y>0.04917</cdr:y>
    </cdr:to>
    <cdr:sp macro="" textlink="">
      <cdr:nvSpPr>
        <cdr:cNvPr id="4" name="TextBox 3"/>
        <cdr:cNvSpPr txBox="1"/>
      </cdr:nvSpPr>
      <cdr:spPr>
        <a:xfrm xmlns:a="http://schemas.openxmlformats.org/drawingml/2006/main">
          <a:off x="1" y="0"/>
          <a:ext cx="9143999" cy="23011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GB" sz="1200" b="1" baseline="0" dirty="0">
              <a:solidFill>
                <a:srgbClr val="FFFFFF"/>
              </a:solidFill>
              <a:latin typeface="Arial"/>
              <a:cs typeface="Arial" panose="020B0604020202020204" pitchFamily="34" charset="0"/>
            </a:rPr>
            <a:t>Tertiary education</a:t>
          </a:r>
          <a:endParaRPr lang="en-GB" sz="1200" b="1" dirty="0">
            <a:solidFill>
              <a:srgbClr val="FFFFFF"/>
            </a:solidFill>
            <a:latin typeface="Arial"/>
            <a:cs typeface="Arial" panose="020B0604020202020204" pitchFamily="34" charset="0"/>
          </a:endParaRPr>
        </a:p>
      </cdr:txBody>
    </cdr:sp>
  </cdr:relSizeAnchor>
  <cdr:relSizeAnchor xmlns:cdr="http://schemas.openxmlformats.org/drawingml/2006/chartDrawing">
    <cdr:from>
      <cdr:x>0.41379</cdr:x>
      <cdr:y>0.07576</cdr:y>
    </cdr:from>
    <cdr:to>
      <cdr:x>0.54907</cdr:x>
      <cdr:y>0.11858</cdr:y>
    </cdr:to>
    <cdr:sp macro="" textlink="">
      <cdr:nvSpPr>
        <cdr:cNvPr id="7" name="TextBox 1"/>
        <cdr:cNvSpPr txBox="1"/>
      </cdr:nvSpPr>
      <cdr:spPr>
        <a:xfrm xmlns:a="http://schemas.openxmlformats.org/drawingml/2006/main">
          <a:off x="3657600" y="381000"/>
          <a:ext cx="1195766" cy="21535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100" b="1" dirty="0">
              <a:solidFill>
                <a:srgbClr val="000000"/>
              </a:solidFill>
              <a:latin typeface="Arial"/>
              <a:cs typeface="Arial" panose="020B0604020202020204" pitchFamily="34" charset="0"/>
            </a:rPr>
            <a:t>OECD</a:t>
          </a:r>
          <a:r>
            <a:rPr lang="en-GB" sz="1100" b="1" dirty="0">
              <a:solidFill>
                <a:srgbClr val="FFFFFF"/>
              </a:solidFill>
              <a:latin typeface="Arial"/>
              <a:cs typeface="Arial" panose="020B0604020202020204" pitchFamily="34" charset="0"/>
            </a:rPr>
            <a:t> </a:t>
          </a:r>
          <a:r>
            <a:rPr lang="en-GB" sz="1100" b="1" dirty="0">
              <a:solidFill>
                <a:srgbClr val="000000"/>
              </a:solidFill>
              <a:latin typeface="Arial"/>
              <a:cs typeface="Arial" panose="020B0604020202020204" pitchFamily="34" charset="0"/>
            </a:rPr>
            <a:t>average</a:t>
          </a:r>
        </a:p>
      </cdr:txBody>
    </cdr:sp>
  </cdr:relSizeAnchor>
  <cdr:relSizeAnchor xmlns:cdr="http://schemas.openxmlformats.org/drawingml/2006/chartDrawing">
    <cdr:from>
      <cdr:x>0.81034</cdr:x>
      <cdr:y>0.45455</cdr:y>
    </cdr:from>
    <cdr:to>
      <cdr:x>0.92241</cdr:x>
      <cdr:y>0.54545</cdr:y>
    </cdr:to>
    <cdr:sp macro="" textlink="">
      <cdr:nvSpPr>
        <cdr:cNvPr id="2" name="TextBox 1"/>
        <cdr:cNvSpPr txBox="1"/>
      </cdr:nvSpPr>
      <cdr:spPr>
        <a:xfrm xmlns:a="http://schemas.openxmlformats.org/drawingml/2006/main">
          <a:off x="7162800" y="2286000"/>
          <a:ext cx="990600" cy="4572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100" b="1" dirty="0" smtClean="0">
              <a:latin typeface="+mj-lt"/>
            </a:rPr>
            <a:t>OECD average</a:t>
          </a:r>
          <a:endParaRPr lang="en-GB" sz="1100" b="1" dirty="0">
            <a:latin typeface="+mj-lt"/>
          </a:endParaRPr>
        </a:p>
      </cdr:txBody>
    </cdr:sp>
  </cdr:relSizeAnchor>
  <cdr:relSizeAnchor xmlns:cdr="http://schemas.openxmlformats.org/drawingml/2006/chartDrawing">
    <cdr:from>
      <cdr:x>0.34483</cdr:x>
      <cdr:y>0.02044</cdr:y>
    </cdr:from>
    <cdr:to>
      <cdr:x>0.82759</cdr:x>
      <cdr:y>0.0659</cdr:y>
    </cdr:to>
    <cdr:sp macro="" textlink="">
      <cdr:nvSpPr>
        <cdr:cNvPr id="3" name="TextBox 2"/>
        <cdr:cNvSpPr txBox="1"/>
      </cdr:nvSpPr>
      <cdr:spPr>
        <a:xfrm xmlns:a="http://schemas.openxmlformats.org/drawingml/2006/main">
          <a:off x="3048000" y="102801"/>
          <a:ext cx="4267200" cy="228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100" b="1" dirty="0" smtClean="0"/>
            <a:t>Tertiary Education</a:t>
          </a:r>
          <a:endParaRPr lang="en-GB" sz="1100" b="1" dirty="0"/>
        </a:p>
      </cdr:txBody>
    </cdr:sp>
  </cdr:relSizeAnchor>
</c:userShapes>
</file>

<file path=ppt/drawings/drawing15.xml><?xml version="1.0" encoding="utf-8"?>
<c:userShapes xmlns:c="http://schemas.openxmlformats.org/drawingml/2006/chart">
  <cdr:relSizeAnchor xmlns:cdr="http://schemas.openxmlformats.org/drawingml/2006/chartDrawing">
    <cdr:from>
      <cdr:x>0.61403</cdr:x>
      <cdr:y>0.16418</cdr:y>
    </cdr:from>
    <cdr:to>
      <cdr:x>0.64912</cdr:x>
      <cdr:y>1</cdr:y>
    </cdr:to>
    <cdr:sp macro="" textlink="">
      <cdr:nvSpPr>
        <cdr:cNvPr id="2" name="Rectangle 1"/>
        <cdr:cNvSpPr/>
      </cdr:nvSpPr>
      <cdr:spPr>
        <a:xfrm xmlns:a="http://schemas.openxmlformats.org/drawingml/2006/main" rot="5400000">
          <a:off x="3352800" y="2819401"/>
          <a:ext cx="4267198" cy="304800"/>
        </a:xfrm>
        <a:prstGeom xmlns:a="http://schemas.openxmlformats.org/drawingml/2006/main" prst="rect">
          <a:avLst/>
        </a:prstGeom>
        <a:solidFill xmlns:a="http://schemas.openxmlformats.org/drawingml/2006/main">
          <a:srgbClr val="FF0000">
            <a:alpha val="12000"/>
          </a:srgbClr>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solidFill>
              <a:prstClr val="white"/>
            </a:solidFill>
          </a:endParaRPr>
        </a:p>
      </cdr:txBody>
    </cdr:sp>
  </cdr:relSizeAnchor>
</c:userShapes>
</file>

<file path=ppt/drawings/drawing16.xml><?xml version="1.0" encoding="utf-8"?>
<c:userShapes xmlns:c="http://schemas.openxmlformats.org/drawingml/2006/chart">
  <cdr:relSizeAnchor xmlns:cdr="http://schemas.openxmlformats.org/drawingml/2006/chartDrawing">
    <cdr:from>
      <cdr:x>0.00769</cdr:x>
      <cdr:y>0.00904</cdr:y>
    </cdr:from>
    <cdr:to>
      <cdr:x>0.00769</cdr:x>
      <cdr:y>0.00904</cdr:y>
    </cdr:to>
    <cdr:sp macro="" textlink="">
      <cdr:nvSpPr>
        <cdr:cNvPr id="284676"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11"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5"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7"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13"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17"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8"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10"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19"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1"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3"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6"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7"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672"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674"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677"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680"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681"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682"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686"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688"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690"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693"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4"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14"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30"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684"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687"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696"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697"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698"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00"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01"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703"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706"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07"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708"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11"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12"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714"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717"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18"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719"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21"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22"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724"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727"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28"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729"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32"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34"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736"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739"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40"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741"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43"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44"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746"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749"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50"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751"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54"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55"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757"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760"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61"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762"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64"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65"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767"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770"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71"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772"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75"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77"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779"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782"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83"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784"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86"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87"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789"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792"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93"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794" name="Straight Arrow Connector 10"/>
        <cdr:cNvSpPr/>
      </cdr:nvSpPr>
      <cdr:spPr bwMode="auto">
        <a:xfrm xmlns:a="http://schemas.openxmlformats.org/drawingml/2006/main" flipV="1">
          <a:off x="6036926" y="2853355"/>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797"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798" name="Straight Arrow Connector 7"/>
        <cdr:cNvSpPr/>
      </cdr:nvSpPr>
      <cdr:spPr bwMode="auto">
        <a:xfrm xmlns:a="http://schemas.openxmlformats.org/drawingml/2006/main" flipV="1">
          <a:off x="2497709" y="2313486"/>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800" name="Straight Arrow Connector 10"/>
        <cdr:cNvSpPr/>
      </cdr:nvSpPr>
      <cdr:spPr bwMode="auto">
        <a:xfrm xmlns:a="http://schemas.openxmlformats.org/drawingml/2006/main" flipV="1">
          <a:off x="5323710" y="2720838"/>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803"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0.00769</cdr:x>
      <cdr:y>0.00904</cdr:y>
    </cdr:from>
    <cdr:to>
      <cdr:x>0.00769</cdr:x>
      <cdr:y>0.00904</cdr:y>
    </cdr:to>
    <cdr:sp macro="" textlink="">
      <cdr:nvSpPr>
        <cdr:cNvPr id="284804"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0.85418</cdr:x>
      <cdr:y>0.45596</cdr:y>
    </cdr:from>
    <cdr:to>
      <cdr:x>0.90503</cdr:x>
      <cdr:y>0.50279</cdr:y>
    </cdr:to>
    <cdr:sp macro="" textlink="">
      <cdr:nvSpPr>
        <cdr:cNvPr id="284805" name="Straight Arrow Connector 10"/>
        <cdr:cNvSpPr/>
      </cdr:nvSpPr>
      <cdr:spPr bwMode="auto">
        <a:xfrm xmlns:a="http://schemas.openxmlformats.org/drawingml/2006/main" flipV="1">
          <a:off x="6036960" y="2853363"/>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2.32272E-7</cdr:x>
      <cdr:y>0.12195</cdr:y>
    </cdr:from>
    <cdr:to>
      <cdr:x>0.6729</cdr:x>
      <cdr:y>0.16389</cdr:y>
    </cdr:to>
    <cdr:sp macro="" textlink="">
      <cdr:nvSpPr>
        <cdr:cNvPr id="284806" name="Text Box 1"/>
        <cdr:cNvSpPr txBox="1">
          <a:spLocks xmlns:a="http://schemas.openxmlformats.org/drawingml/2006/main" noChangeArrowheads="1"/>
        </cdr:cNvSpPr>
      </cdr:nvSpPr>
      <cdr:spPr bwMode="auto">
        <a:xfrm xmlns:a="http://schemas.openxmlformats.org/drawingml/2006/main">
          <a:off x="2" y="604018"/>
          <a:ext cx="5794087" cy="207749"/>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18288" tIns="22860" rIns="0" bIns="0" anchor="t" upright="1">
          <a:spAutoFit/>
        </a:bodyPr>
        <a:lstStyle xmlns:a="http://schemas.openxmlformats.org/drawingml/2006/main"/>
        <a:p xmlns:a="http://schemas.openxmlformats.org/drawingml/2006/main">
          <a:pPr algn="l" rtl="0">
            <a:defRPr sz="1000"/>
          </a:pPr>
          <a:r>
            <a:rPr lang="en-US" sz="1200" b="0" i="0" strike="noStrike" dirty="0">
              <a:solidFill>
                <a:srgbClr val="000000"/>
              </a:solidFill>
              <a:latin typeface="Arial"/>
              <a:cs typeface="Arial"/>
            </a:rPr>
            <a:t>Average tuition fees charged by public institutions</a:t>
          </a:r>
          <a:r>
            <a:rPr lang="en-US" sz="1200" b="0" i="0" strike="noStrike" baseline="0" dirty="0">
              <a:solidFill>
                <a:srgbClr val="000000"/>
              </a:solidFill>
              <a:latin typeface="Arial"/>
              <a:cs typeface="Arial"/>
            </a:rPr>
            <a:t>, first degrees </a:t>
          </a:r>
          <a:r>
            <a:rPr lang="en-US" sz="1200" b="0" i="0" strike="noStrike" baseline="0" dirty="0" err="1">
              <a:solidFill>
                <a:srgbClr val="000000"/>
              </a:solidFill>
              <a:latin typeface="Arial"/>
              <a:cs typeface="Arial"/>
            </a:rPr>
            <a:t>programmes</a:t>
          </a:r>
          <a:r>
            <a:rPr lang="en-US" sz="1200" b="0" i="0" strike="noStrike" baseline="0" dirty="0">
              <a:solidFill>
                <a:srgbClr val="000000"/>
              </a:solidFill>
              <a:latin typeface="Arial"/>
              <a:cs typeface="Arial"/>
            </a:rPr>
            <a:t>,</a:t>
          </a:r>
          <a:r>
            <a:rPr lang="en-US" sz="1200" b="0" i="0" strike="noStrike" dirty="0">
              <a:solidFill>
                <a:srgbClr val="000000"/>
              </a:solidFill>
              <a:latin typeface="Arial"/>
              <a:cs typeface="Arial"/>
            </a:rPr>
            <a:t> in USD</a:t>
          </a:r>
        </a:p>
      </cdr:txBody>
    </cdr:sp>
  </cdr:relSizeAnchor>
  <cdr:relSizeAnchor xmlns:cdr="http://schemas.openxmlformats.org/drawingml/2006/chartDrawing">
    <cdr:from>
      <cdr:x>0.00769</cdr:x>
      <cdr:y>0.00904</cdr:y>
    </cdr:from>
    <cdr:to>
      <cdr:x>0.00769</cdr:x>
      <cdr:y>0.00904</cdr:y>
    </cdr:to>
    <cdr:sp macro="" textlink="">
      <cdr:nvSpPr>
        <cdr:cNvPr id="284807" name="wbgrtzqmh"/>
        <cdr:cNvSpPr txBox="1">
          <a:spLocks xmlns:a="http://schemas.openxmlformats.org/drawingml/2006/main" noChangeArrowheads="1" noTextEdit="1"/>
        </cdr:cNvSpPr>
      </cdr:nvSpPr>
      <cdr:spPr bwMode="auto">
        <a:xfrm xmlns:a="http://schemas.openxmlformats.org/drawingml/2006/main">
          <a:off x="50800" y="50800"/>
          <a:ext cx="0" cy="0"/>
        </a:xfrm>
        <a:prstGeom xmlns:a="http://schemas.openxmlformats.org/drawingml/2006/main" prst="rect">
          <a:avLst/>
        </a:prstGeom>
        <a:noFill xmlns:a="http://schemas.openxmlformats.org/drawingml/2006/main"/>
        <a:ln xmlns:a="http://schemas.openxmlformats.org/drawingml/2006/main" w="1">
          <a:noFill/>
          <a:miter lim="800000"/>
          <a:headEnd/>
          <a:tailEnd/>
        </a:ln>
        <a:effectLst xmlns:a="http://schemas.openxmlformats.org/drawingml/2006/main"/>
      </cdr:spPr>
      <cdr:txBody>
        <a:bodyPr xmlns:a="http://schemas.openxmlformats.org/drawingml/2006/main" vertOverflow="clip" wrap="square" lIns="27432" tIns="22860" rIns="0" bIns="0" anchor="t" upright="1"/>
        <a:lstStyle xmlns:a="http://schemas.openxmlformats.org/drawingml/2006/main"/>
        <a:p xmlns:a="http://schemas.openxmlformats.org/drawingml/2006/main">
          <a:endParaRPr lang="en-GB"/>
        </a:p>
      </cdr:txBody>
    </cdr:sp>
  </cdr:relSizeAnchor>
  <cdr:relSizeAnchor xmlns:cdr="http://schemas.openxmlformats.org/drawingml/2006/chartDrawing">
    <cdr:from>
      <cdr:x>0.35341</cdr:x>
      <cdr:y>0.36969</cdr:y>
    </cdr:from>
    <cdr:to>
      <cdr:x>0.40426</cdr:x>
      <cdr:y>0.41652</cdr:y>
    </cdr:to>
    <cdr:sp macro="" textlink="">
      <cdr:nvSpPr>
        <cdr:cNvPr id="284808" name="Straight Arrow Connector 7"/>
        <cdr:cNvSpPr/>
      </cdr:nvSpPr>
      <cdr:spPr bwMode="auto">
        <a:xfrm xmlns:a="http://schemas.openxmlformats.org/drawingml/2006/main" flipV="1">
          <a:off x="2497743" y="231349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0.69027</cdr:x>
      <cdr:y>0.33927</cdr:y>
    </cdr:from>
    <cdr:to>
      <cdr:x>0.7398</cdr:x>
      <cdr:y>0.4</cdr:y>
    </cdr:to>
    <cdr:sp macro="" textlink="">
      <cdr:nvSpPr>
        <cdr:cNvPr id="284809" name="Straight Arrow Connector 9"/>
        <cdr:cNvSpPr/>
      </cdr:nvSpPr>
      <cdr:spPr bwMode="auto">
        <a:xfrm xmlns:a="http://schemas.openxmlformats.org/drawingml/2006/main" flipV="1">
          <a:off x="5943600" y="1680402"/>
          <a:ext cx="426522" cy="300797"/>
        </a:xfrm>
        <a:prstGeom xmlns:a="http://schemas.openxmlformats.org/drawingml/2006/main" prst="straightConnector1">
          <a:avLst/>
        </a:prstGeom>
        <a:solidFill xmlns:a="http://schemas.openxmlformats.org/drawingml/2006/main">
          <a:srgbClr val="FFFFFF"/>
        </a:solidFill>
        <a:ln xmlns:a="http://schemas.openxmlformats.org/drawingml/2006/main" w="12700"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0.75326</cdr:x>
      <cdr:y>0.43478</cdr:y>
    </cdr:from>
    <cdr:to>
      <cdr:x>0.80411</cdr:x>
      <cdr:y>0.48161</cdr:y>
    </cdr:to>
    <cdr:sp macro="" textlink="">
      <cdr:nvSpPr>
        <cdr:cNvPr id="284810" name="Straight Arrow Connector 10"/>
        <cdr:cNvSpPr/>
      </cdr:nvSpPr>
      <cdr:spPr bwMode="auto">
        <a:xfrm xmlns:a="http://schemas.openxmlformats.org/drawingml/2006/main" flipV="1">
          <a:off x="5323703" y="2720821"/>
          <a:ext cx="359385" cy="293058"/>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0.15198</cdr:x>
      <cdr:y>0.63398</cdr:y>
    </cdr:from>
    <cdr:to>
      <cdr:x>0.17971</cdr:x>
      <cdr:y>0.65966</cdr:y>
    </cdr:to>
    <cdr:sp macro="" textlink="">
      <cdr:nvSpPr>
        <cdr:cNvPr id="284811" name="Straight Arrow Connector 17"/>
        <cdr:cNvSpPr/>
      </cdr:nvSpPr>
      <cdr:spPr bwMode="auto">
        <a:xfrm xmlns:a="http://schemas.openxmlformats.org/drawingml/2006/main" flipV="1">
          <a:off x="1074160" y="3967399"/>
          <a:ext cx="195983" cy="160704"/>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0.16814</cdr:x>
      <cdr:y>0.66154</cdr:y>
    </cdr:from>
    <cdr:to>
      <cdr:x>0.1928</cdr:x>
      <cdr:y>0.68571</cdr:y>
    </cdr:to>
    <cdr:sp macro="" textlink="">
      <cdr:nvSpPr>
        <cdr:cNvPr id="284812" name="Straight Arrow Connector 21"/>
        <cdr:cNvSpPr/>
      </cdr:nvSpPr>
      <cdr:spPr bwMode="auto">
        <a:xfrm xmlns:a="http://schemas.openxmlformats.org/drawingml/2006/main" flipH="1">
          <a:off x="1447800" y="3276600"/>
          <a:ext cx="212338" cy="119714"/>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dash"/>
          <a:round/>
          <a:headEnd type="none" w="med" len="med"/>
          <a:tailEnd type="arrow"/>
        </a:ln>
        <a:effectLst xmlns:a="http://schemas.openxmlformats.org/drawingml/2006/main"/>
      </cdr:spPr>
      <cdr:txBody>
        <a:bodyPr xmlns:a="http://schemas.openxmlformats.org/drawingml/2006/main" vertOverflow="clip"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0.76679</cdr:x>
      <cdr:y>0.56997</cdr:y>
    </cdr:from>
    <cdr:to>
      <cdr:x>0.81764</cdr:x>
      <cdr:y>0.6168</cdr:y>
    </cdr:to>
    <cdr:sp macro="" textlink="">
      <cdr:nvSpPr>
        <cdr:cNvPr id="284813" name="Straight Arrow Connector 19"/>
        <cdr:cNvSpPr/>
      </cdr:nvSpPr>
      <cdr:spPr bwMode="auto">
        <a:xfrm xmlns:a="http://schemas.openxmlformats.org/drawingml/2006/main" flipV="1">
          <a:off x="5419325" y="3566842"/>
          <a:ext cx="359385" cy="293059"/>
        </a:xfrm>
        <a:prstGeom xmlns:a="http://schemas.openxmlformats.org/drawingml/2006/main" prst="straightConnector1">
          <a:avLst/>
        </a:prstGeom>
        <a:solidFill xmlns:a="http://schemas.openxmlformats.org/drawingml/2006/main">
          <a:srgbClr val="FFFFFF"/>
        </a:solidFill>
        <a:ln xmlns:a="http://schemas.openxmlformats.org/drawingml/2006/main" w="9525" cap="flat" cmpd="sng" algn="ctr">
          <a:solidFill>
            <a:srgbClr val="000000"/>
          </a:solidFill>
          <a:prstDash val="solid"/>
          <a:round/>
          <a:headEnd type="none" w="med" len="med"/>
          <a:tailEnd type="arrow"/>
        </a:ln>
        <a:effectLst xmlns:a="http://schemas.openxmlformats.org/drawingml/2006/main"/>
      </cdr:spPr>
      <cdr:txBody>
        <a:bodyPr xmlns:a="http://schemas.openxmlformats.org/drawingml/2006/main" wrap="square" lIns="18288" tIns="0" rIns="0" bIns="0" upright="1"/>
        <a:lstStyle xmlns:a="http://schemas.openxmlformats.org/drawingml/2006/main"/>
        <a:p xmlns:a="http://schemas.openxmlformats.org/drawingml/2006/main">
          <a:endParaRPr lang="en-GB"/>
        </a:p>
      </cdr:txBody>
    </cdr:sp>
  </cdr:relSizeAnchor>
  <cdr:relSizeAnchor xmlns:cdr="http://schemas.openxmlformats.org/drawingml/2006/chartDrawing">
    <cdr:from>
      <cdr:x>0.18584</cdr:x>
      <cdr:y>0.64615</cdr:y>
    </cdr:from>
    <cdr:to>
      <cdr:x>0.34513</cdr:x>
      <cdr:y>0.70769</cdr:y>
    </cdr:to>
    <cdr:sp macro="" textlink="">
      <cdr:nvSpPr>
        <cdr:cNvPr id="174" name="TextBox 173"/>
        <cdr:cNvSpPr txBox="1"/>
      </cdr:nvSpPr>
      <cdr:spPr>
        <a:xfrm xmlns:a="http://schemas.openxmlformats.org/drawingml/2006/main">
          <a:off x="1600200" y="3200400"/>
          <a:ext cx="13716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000" dirty="0" smtClean="0">
              <a:solidFill>
                <a:srgbClr val="000000"/>
              </a:solidFill>
              <a:latin typeface="Arial"/>
              <a:cs typeface="Arial" pitchFamily="34" charset="0"/>
            </a:rPr>
            <a:t>Belgium (Fr.)</a:t>
          </a:r>
          <a:r>
            <a:rPr lang="en-US" sz="1000" dirty="0" smtClean="0">
              <a:solidFill>
                <a:srgbClr val="FFFFFF"/>
              </a:solidFill>
              <a:latin typeface="Arial"/>
              <a:cs typeface="Arial" pitchFamily="34" charset="0"/>
            </a:rPr>
            <a:t> </a:t>
          </a:r>
          <a:r>
            <a:rPr lang="en-US" sz="1000" dirty="0">
              <a:solidFill>
                <a:srgbClr val="FFFFFF"/>
              </a:solidFill>
              <a:latin typeface="Arial"/>
              <a:cs typeface="Arial" pitchFamily="34" charset="0"/>
            </a:rPr>
            <a:t>(Fr.)</a:t>
          </a:r>
        </a:p>
      </cdr:txBody>
    </cdr:sp>
  </cdr:relSizeAnchor>
  <cdr:relSizeAnchor xmlns:cdr="http://schemas.openxmlformats.org/drawingml/2006/chartDrawing">
    <cdr:from>
      <cdr:x>0.374</cdr:x>
      <cdr:y>0.75737</cdr:y>
    </cdr:from>
    <cdr:to>
      <cdr:x>0.96813</cdr:x>
      <cdr:y>0.79956</cdr:y>
    </cdr:to>
    <cdr:sp macro="" textlink="">
      <cdr:nvSpPr>
        <cdr:cNvPr id="104" name="Text Box 2"/>
        <cdr:cNvSpPr txBox="1">
          <a:spLocks xmlns:a="http://schemas.openxmlformats.org/drawingml/2006/main" noChangeArrowheads="1"/>
        </cdr:cNvSpPr>
      </cdr:nvSpPr>
      <cdr:spPr bwMode="auto">
        <a:xfrm xmlns:a="http://schemas.openxmlformats.org/drawingml/2006/main">
          <a:off x="3419873" y="3960440"/>
          <a:ext cx="5432688" cy="220626"/>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lIns="27432" tIns="22860" rIns="0" bIns="0" anchor="t" upright="1"/>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rtl="0">
            <a:defRPr sz="1000"/>
          </a:pPr>
          <a:r>
            <a:rPr lang="en-US" sz="1200" b="0" i="0" strike="noStrike">
              <a:solidFill>
                <a:srgbClr val="000000"/>
              </a:solidFill>
              <a:latin typeface="Arial"/>
              <a:cs typeface="Arial"/>
            </a:rPr>
            <a:t>% of students who</a:t>
          </a:r>
          <a:r>
            <a:rPr lang="en-US" sz="1200" b="0" i="0" strike="noStrike" baseline="0">
              <a:solidFill>
                <a:srgbClr val="000000"/>
              </a:solidFill>
              <a:latin typeface="Arial"/>
              <a:cs typeface="Arial"/>
            </a:rPr>
            <a:t> </a:t>
          </a:r>
          <a:r>
            <a:rPr lang="en-US" sz="1200" b="0" i="0" strike="noStrike">
              <a:solidFill>
                <a:srgbClr val="000000"/>
              </a:solidFill>
              <a:latin typeface="Arial"/>
              <a:cs typeface="Arial"/>
            </a:rPr>
            <a:t>benefit from public loans AND/OR scholarships/grants </a:t>
          </a:r>
        </a:p>
      </cdr:txBody>
    </cdr:sp>
  </cdr:relSizeAnchor>
</c:userShapes>
</file>

<file path=ppt/drawings/drawing17.xml><?xml version="1.0" encoding="utf-8"?>
<c:userShapes xmlns:c="http://schemas.openxmlformats.org/drawingml/2006/chart">
  <cdr:relSizeAnchor xmlns:cdr="http://schemas.openxmlformats.org/drawingml/2006/chartDrawing">
    <cdr:from>
      <cdr:x>0.05598</cdr:x>
      <cdr:y>0.00039</cdr:y>
    </cdr:from>
    <cdr:to>
      <cdr:x>0.95674</cdr:x>
      <cdr:y>0.07388</cdr:y>
    </cdr:to>
    <cdr:sp macro="" textlink="">
      <cdr:nvSpPr>
        <cdr:cNvPr id="3" name="TextBox 1"/>
        <cdr:cNvSpPr txBox="1"/>
      </cdr:nvSpPr>
      <cdr:spPr>
        <a:xfrm xmlns:a="http://schemas.openxmlformats.org/drawingml/2006/main">
          <a:off x="511925" y="2033"/>
          <a:ext cx="8236540" cy="38429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ts val="0"/>
            </a:spcBef>
            <a:spcAft>
              <a:spcPts val="0"/>
            </a:spcAft>
            <a:buClrTx/>
            <a:buSzTx/>
            <a:buFontTx/>
            <a:buNone/>
            <a:tabLst/>
            <a:defRPr/>
          </a:pPr>
          <a:r>
            <a:rPr lang="en-US" sz="1200" i="0" baseline="0" dirty="0">
              <a:solidFill>
                <a:schemeClr val="bg1"/>
              </a:solidFill>
              <a:effectLst/>
              <a:latin typeface="Arial" panose="020B0604020202020204" pitchFamily="34" charset="0"/>
              <a:cs typeface="Arial" panose="020B0604020202020204" pitchFamily="34" charset="0"/>
            </a:rPr>
            <a:t>Below upper secondary education</a:t>
          </a:r>
          <a:endParaRPr lang="en-GB" sz="1200" dirty="0">
            <a:solidFill>
              <a:schemeClr val="bg1"/>
            </a:solidFill>
            <a:effectLst/>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0.60237</cdr:x>
      <cdr:y>0.17134</cdr:y>
    </cdr:from>
    <cdr:to>
      <cdr:x>0.63046</cdr:x>
      <cdr:y>0.97858</cdr:y>
    </cdr:to>
    <cdr:sp macro="" textlink="">
      <cdr:nvSpPr>
        <cdr:cNvPr id="4" name="Rectangle 3"/>
        <cdr:cNvSpPr>
          <a:spLocks xmlns:a="http://schemas.openxmlformats.org/drawingml/2006/main" noChangeArrowheads="1"/>
        </cdr:cNvSpPr>
      </cdr:nvSpPr>
      <cdr:spPr bwMode="auto">
        <a:xfrm xmlns:a="http://schemas.openxmlformats.org/drawingml/2006/main">
          <a:off x="5508105" y="932966"/>
          <a:ext cx="256809" cy="4395626"/>
        </a:xfrm>
        <a:prstGeom xmlns:a="http://schemas.openxmlformats.org/drawingml/2006/main" prst="rect">
          <a:avLst/>
        </a:prstGeom>
        <a:solidFill xmlns:a="http://schemas.openxmlformats.org/drawingml/2006/main">
          <a:srgbClr val="7F7F7F">
            <a:alpha val="34117"/>
          </a:srgbClr>
        </a:solidFill>
        <a:ln xmlns:a="http://schemas.openxmlformats.org/drawingml/2006/main" w="9525" algn="ctr">
          <a:noFill/>
          <a:round/>
          <a:headEnd/>
          <a:tailEnd/>
        </a:ln>
      </cdr:spPr>
      <cdr:txBody>
        <a:bodyPr xmlns:a="http://schemas.openxmlformats.org/drawingml/2006/main"/>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endParaRPr lang="en-GB"/>
        </a:p>
      </cdr:txBody>
    </cdr:sp>
  </cdr:relSizeAnchor>
</c:userShapes>
</file>

<file path=ppt/drawings/drawing18.xml><?xml version="1.0" encoding="utf-8"?>
<c:userShapes xmlns:c="http://schemas.openxmlformats.org/drawingml/2006/chart">
  <cdr:relSizeAnchor xmlns:cdr="http://schemas.openxmlformats.org/drawingml/2006/chartDrawing">
    <cdr:from>
      <cdr:x>0.01963</cdr:x>
      <cdr:y>0.09246</cdr:y>
    </cdr:from>
    <cdr:to>
      <cdr:x>0.05807</cdr:x>
      <cdr:y>0.15147</cdr:y>
    </cdr:to>
    <cdr:sp macro="" textlink="">
      <cdr:nvSpPr>
        <cdr:cNvPr id="4" name="TextBox 1"/>
        <cdr:cNvSpPr txBox="1"/>
      </cdr:nvSpPr>
      <cdr:spPr>
        <a:xfrm xmlns:a="http://schemas.openxmlformats.org/drawingml/2006/main">
          <a:off x="179513" y="483515"/>
          <a:ext cx="351496" cy="3085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dirty="0">
              <a:solidFill>
                <a:srgbClr val="000000"/>
              </a:solidFill>
              <a:latin typeface="Arial"/>
            </a:rPr>
            <a:t>%</a:t>
          </a:r>
        </a:p>
      </cdr:txBody>
    </cdr:sp>
  </cdr:relSizeAnchor>
  <cdr:relSizeAnchor xmlns:cdr="http://schemas.openxmlformats.org/drawingml/2006/chartDrawing">
    <cdr:from>
      <cdr:x>0.85303</cdr:x>
      <cdr:y>0.14666</cdr:y>
    </cdr:from>
    <cdr:to>
      <cdr:x>0.88761</cdr:x>
      <cdr:y>1</cdr:y>
    </cdr:to>
    <cdr:sp macro="" textlink="">
      <cdr:nvSpPr>
        <cdr:cNvPr id="3" name="Rectangle 2"/>
        <cdr:cNvSpPr/>
      </cdr:nvSpPr>
      <cdr:spPr>
        <a:xfrm xmlns:a="http://schemas.openxmlformats.org/drawingml/2006/main" rot="5400000">
          <a:off x="5537201" y="2714601"/>
          <a:ext cx="4267198" cy="304800"/>
        </a:xfrm>
        <a:prstGeom xmlns:a="http://schemas.openxmlformats.org/drawingml/2006/main" prst="rect">
          <a:avLst/>
        </a:prstGeom>
        <a:solidFill xmlns:a="http://schemas.openxmlformats.org/drawingml/2006/main">
          <a:srgbClr val="FF0000">
            <a:alpha val="12000"/>
          </a:srgbClr>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solidFill>
              <a:prstClr val="white"/>
            </a:solidFill>
          </a:endParaRPr>
        </a:p>
      </cdr:txBody>
    </cdr:sp>
  </cdr:relSizeAnchor>
</c:userShapes>
</file>

<file path=ppt/drawings/drawing19.xml><?xml version="1.0" encoding="utf-8"?>
<c:userShapes xmlns:c="http://schemas.openxmlformats.org/drawingml/2006/chart">
  <cdr:relSizeAnchor xmlns:cdr="http://schemas.openxmlformats.org/drawingml/2006/chartDrawing">
    <cdr:from>
      <cdr:x>0.652</cdr:x>
      <cdr:y>0.0365</cdr:y>
    </cdr:from>
    <cdr:to>
      <cdr:x>0.652</cdr:x>
      <cdr:y>0.03722</cdr:y>
    </cdr:to>
    <cdr:sp macro="" textlink="">
      <cdr:nvSpPr>
        <cdr:cNvPr id="2" name="Rectangle 1"/>
        <cdr:cNvSpPr/>
      </cdr:nvSpPr>
      <cdr:spPr>
        <a:xfrm xmlns:a="http://schemas.openxmlformats.org/drawingml/2006/main">
          <a:off x="4143364" y="152400"/>
          <a:ext cx="171460" cy="2619375"/>
        </a:xfrm>
        <a:prstGeom xmlns:a="http://schemas.openxmlformats.org/drawingml/2006/main" prst="rect">
          <a:avLst/>
        </a:prstGeom>
        <a:solidFill xmlns:a="http://schemas.openxmlformats.org/drawingml/2006/main">
          <a:srgbClr val="4F81BD">
            <a:alpha val="33000"/>
          </a:srgbClr>
        </a:solidFill>
        <a:ln xmlns:a="http://schemas.openxmlformats.org/drawingml/2006/main" w="25400" cap="flat" cmpd="sng" algn="ctr">
          <a:no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p xmlns:a="http://schemas.openxmlformats.org/drawingml/2006/main">
          <a:endParaRPr lang="en-GB"/>
        </a:p>
      </cdr:txBody>
    </cdr:sp>
  </cdr:relSizeAnchor>
  <cdr:relSizeAnchor xmlns:cdr="http://schemas.openxmlformats.org/drawingml/2006/chartDrawing">
    <cdr:from>
      <cdr:x>0.01668</cdr:x>
      <cdr:y>0.09887</cdr:y>
    </cdr:from>
    <cdr:to>
      <cdr:x>0.05327</cdr:x>
      <cdr:y>0.15395</cdr:y>
    </cdr:to>
    <cdr:sp macro="" textlink="">
      <cdr:nvSpPr>
        <cdr:cNvPr id="5" name="TextBox 4"/>
        <cdr:cNvSpPr txBox="1"/>
      </cdr:nvSpPr>
      <cdr:spPr>
        <a:xfrm xmlns:a="http://schemas.openxmlformats.org/drawingml/2006/main">
          <a:off x="152074" y="517025"/>
          <a:ext cx="333575"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200" dirty="0">
              <a:solidFill>
                <a:srgbClr val="000000"/>
              </a:solidFill>
            </a:rPr>
            <a:t>%</a:t>
          </a:r>
        </a:p>
      </cdr:txBody>
    </cdr:sp>
  </cdr:relSizeAnchor>
  <cdr:relSizeAnchor xmlns:cdr="http://schemas.openxmlformats.org/drawingml/2006/chartDrawing">
    <cdr:from>
      <cdr:x>0.85345</cdr:x>
      <cdr:y>0.15152</cdr:y>
    </cdr:from>
    <cdr:to>
      <cdr:x>0.88793</cdr:x>
      <cdr:y>1</cdr:y>
    </cdr:to>
    <cdr:sp macro="" textlink="">
      <cdr:nvSpPr>
        <cdr:cNvPr id="4" name="Rectangle 3"/>
        <cdr:cNvSpPr/>
      </cdr:nvSpPr>
      <cdr:spPr>
        <a:xfrm xmlns:a="http://schemas.openxmlformats.org/drawingml/2006/main" rot="5400000">
          <a:off x="5562601" y="2743201"/>
          <a:ext cx="4267198" cy="304800"/>
        </a:xfrm>
        <a:prstGeom xmlns:a="http://schemas.openxmlformats.org/drawingml/2006/main" prst="rect">
          <a:avLst/>
        </a:prstGeom>
        <a:solidFill xmlns:a="http://schemas.openxmlformats.org/drawingml/2006/main">
          <a:srgbClr val="FF0000">
            <a:alpha val="12000"/>
          </a:srgbClr>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solidFill>
              <a:prstClr val="white"/>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0.01051</cdr:x>
      <cdr:y>0.94807</cdr:y>
    </cdr:from>
    <cdr:to>
      <cdr:x>0.28078</cdr:x>
      <cdr:y>1</cdr:y>
    </cdr:to>
    <cdr:sp macro="" textlink="">
      <cdr:nvSpPr>
        <cdr:cNvPr id="2" name="TextBox 6"/>
        <cdr:cNvSpPr txBox="1"/>
      </cdr:nvSpPr>
      <cdr:spPr>
        <a:xfrm xmlns:a="http://schemas.openxmlformats.org/drawingml/2006/main">
          <a:off x="88900" y="5057001"/>
          <a:ext cx="2286000" cy="27699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GB" sz="1200" b="1" dirty="0" smtClean="0">
              <a:solidFill>
                <a:srgbClr val="000000"/>
              </a:solidFill>
              <a:latin typeface="+mj-lt"/>
            </a:rPr>
            <a:t>Chart A4.3 – EAG 2014</a:t>
          </a:r>
          <a:endParaRPr lang="en-GB" sz="1200" b="1" dirty="0">
            <a:solidFill>
              <a:srgbClr val="000000"/>
            </a:solidFill>
            <a:latin typeface="+mj-lt"/>
          </a:endParaRPr>
        </a:p>
      </cdr:txBody>
    </cdr:sp>
  </cdr:relSizeAnchor>
</c:userShapes>
</file>

<file path=ppt/drawings/drawing20.xml><?xml version="1.0" encoding="utf-8"?>
<c:userShapes xmlns:c="http://schemas.openxmlformats.org/drawingml/2006/chart">
  <cdr:relSizeAnchor xmlns:cdr="http://schemas.openxmlformats.org/drawingml/2006/chartDrawing">
    <cdr:from>
      <cdr:x>0</cdr:x>
      <cdr:y>0</cdr:y>
    </cdr:from>
    <cdr:to>
      <cdr:x>0</cdr:x>
      <cdr:y>0</cdr:y>
    </cdr:to>
    <cdr:sp macro="" textlink="">
      <cdr:nvSpPr>
        <cdr:cNvPr id="513029" name="Text Box 5"/>
        <cdr:cNvSpPr txBox="1">
          <a:spLocks xmlns:a="http://schemas.openxmlformats.org/drawingml/2006/main" noChangeArrowheads="1"/>
        </cdr:cNvSpPr>
      </cdr:nvSpPr>
      <cdr:spPr bwMode="auto">
        <a:xfrm xmlns:a="http://schemas.openxmlformats.org/drawingml/2006/main">
          <a:off x="9541" y="47444"/>
          <a:ext cx="6067409" cy="485993"/>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vertOverflow="clip" wrap="square" lIns="27432" tIns="22860" rIns="0" bIns="0" anchor="t" upright="1"/>
        <a:lstStyle xmlns:a="http://schemas.openxmlformats.org/drawingml/2006/main"/>
        <a:p xmlns:a="http://schemas.openxmlformats.org/drawingml/2006/main">
          <a:pPr algn="l" rtl="1">
            <a:defRPr sz="1000"/>
          </a:pPr>
          <a:r>
            <a:rPr lang="en-US" sz="1200" b="1" i="0" strike="noStrike">
              <a:solidFill>
                <a:srgbClr val="FFFFFF"/>
              </a:solidFill>
              <a:latin typeface="Arial"/>
              <a:cs typeface="Arial"/>
            </a:rPr>
            <a:t>Chart </a:t>
          </a:r>
          <a:r>
            <a:rPr lang="en-US" sz="1200" b="1" i="0" strike="noStrike">
              <a:solidFill>
                <a:srgbClr val="FFFFFF"/>
              </a:solidFill>
              <a:latin typeface="Arial"/>
              <a:ea typeface="+mn-ea"/>
              <a:cs typeface="Arial"/>
            </a:rPr>
            <a:t>B1.6. Changes in the number of students and changes in expenditure per student by e</a:t>
          </a:r>
          <a:r>
            <a:rPr lang="en-US" sz="1200" b="1" i="0" strike="noStrike">
              <a:solidFill>
                <a:srgbClr val="FFFFFF"/>
              </a:solidFill>
              <a:latin typeface="Arial"/>
              <a:cs typeface="Arial"/>
            </a:rPr>
            <a:t>ducational institutions, by level of education (2005, 2010)</a:t>
          </a:r>
        </a:p>
        <a:p xmlns:a="http://schemas.openxmlformats.org/drawingml/2006/main">
          <a:pPr algn="l" rtl="1">
            <a:defRPr sz="1000"/>
          </a:pPr>
          <a:r>
            <a:rPr lang="en-US" sz="1200" b="0" i="1" strike="noStrike">
              <a:solidFill>
                <a:srgbClr val="FFFFFF"/>
              </a:solidFill>
              <a:latin typeface="Arial"/>
              <a:cs typeface="Arial"/>
            </a:rPr>
            <a:t>Index of change between 2005 and 2010 (2005</a:t>
          </a:r>
          <a:r>
            <a:rPr lang="en-US" sz="1200" b="0" i="1" strike="noStrike" baseline="0">
              <a:solidFill>
                <a:srgbClr val="FFFFFF"/>
              </a:solidFill>
              <a:latin typeface="Arial"/>
              <a:cs typeface="Arial"/>
            </a:rPr>
            <a:t> </a:t>
          </a:r>
          <a:r>
            <a:rPr lang="en-US" sz="1200" b="0" i="1" strike="noStrike">
              <a:solidFill>
                <a:srgbClr val="FFFFFF"/>
              </a:solidFill>
              <a:latin typeface="Arial"/>
              <a:cs typeface="Arial"/>
            </a:rPr>
            <a:t>= 100, 2010</a:t>
          </a:r>
          <a:r>
            <a:rPr lang="en-US" sz="1200" b="0" i="1" strike="noStrike" baseline="0">
              <a:solidFill>
                <a:srgbClr val="FFFFFF"/>
              </a:solidFill>
              <a:latin typeface="Arial"/>
              <a:cs typeface="Arial"/>
            </a:rPr>
            <a:t> </a:t>
          </a:r>
          <a:r>
            <a:rPr lang="en-US" sz="1200" b="0" i="1" strike="noStrike">
              <a:solidFill>
                <a:srgbClr val="FFFFFF"/>
              </a:solidFill>
              <a:latin typeface="Arial"/>
              <a:cs typeface="Arial"/>
            </a:rPr>
            <a:t>constant prices ) </a:t>
          </a:r>
        </a:p>
      </cdr:txBody>
    </cdr:sp>
  </cdr:relSizeAnchor>
  <cdr:relSizeAnchor xmlns:cdr="http://schemas.openxmlformats.org/drawingml/2006/chartDrawing">
    <cdr:from>
      <cdr:x>0.92035</cdr:x>
      <cdr:y>0.13846</cdr:y>
    </cdr:from>
    <cdr:to>
      <cdr:x>0.95575</cdr:x>
      <cdr:y>1</cdr:y>
    </cdr:to>
    <cdr:sp macro="" textlink="">
      <cdr:nvSpPr>
        <cdr:cNvPr id="3" name="Rectangle 2"/>
        <cdr:cNvSpPr/>
      </cdr:nvSpPr>
      <cdr:spPr>
        <a:xfrm xmlns:a="http://schemas.openxmlformats.org/drawingml/2006/main" rot="5400000">
          <a:off x="5943601" y="2667001"/>
          <a:ext cx="4267198" cy="304800"/>
        </a:xfrm>
        <a:prstGeom xmlns:a="http://schemas.openxmlformats.org/drawingml/2006/main" prst="rect">
          <a:avLst/>
        </a:prstGeom>
        <a:solidFill xmlns:a="http://schemas.openxmlformats.org/drawingml/2006/main">
          <a:srgbClr val="FF0000">
            <a:alpha val="12000"/>
          </a:srgbClr>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solidFill>
              <a:prstClr val="white"/>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0.00394</cdr:x>
      <cdr:y>0.00908</cdr:y>
    </cdr:from>
    <cdr:to>
      <cdr:x>0.02694</cdr:x>
      <cdr:y>0.06438</cdr:y>
    </cdr:to>
    <cdr:sp macro="" textlink="">
      <cdr:nvSpPr>
        <cdr:cNvPr id="2" name="TextBox 1"/>
        <cdr:cNvSpPr txBox="1"/>
      </cdr:nvSpPr>
      <cdr:spPr>
        <a:xfrm xmlns:a="http://schemas.openxmlformats.org/drawingml/2006/main">
          <a:off x="50800" y="50800"/>
          <a:ext cx="293644" cy="286126"/>
        </a:xfrm>
        <a:prstGeom xmlns:a="http://schemas.openxmlformats.org/drawingml/2006/main" prst="rect">
          <a:avLst/>
        </a:prstGeom>
        <a:ln xmlns:a="http://schemas.openxmlformats.org/drawingml/2006/main">
          <a:noFill/>
        </a:ln>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900"/>
            <a:t>%</a:t>
          </a:r>
        </a:p>
      </cdr:txBody>
    </cdr:sp>
  </cdr:relSizeAnchor>
  <cdr:relSizeAnchor xmlns:cdr="http://schemas.openxmlformats.org/drawingml/2006/chartDrawing">
    <cdr:from>
      <cdr:x>0.00893</cdr:x>
      <cdr:y>0.87172</cdr:y>
    </cdr:from>
    <cdr:to>
      <cdr:x>0.27679</cdr:x>
      <cdr:y>0.92292</cdr:y>
    </cdr:to>
    <cdr:sp macro="" textlink="">
      <cdr:nvSpPr>
        <cdr:cNvPr id="3" name="TextBox 5"/>
        <cdr:cNvSpPr txBox="1"/>
      </cdr:nvSpPr>
      <cdr:spPr>
        <a:xfrm xmlns:a="http://schemas.openxmlformats.org/drawingml/2006/main">
          <a:off x="76200" y="4716186"/>
          <a:ext cx="2286000" cy="27699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GB" sz="1200" b="1" dirty="0" smtClean="0">
              <a:solidFill>
                <a:srgbClr val="000000"/>
              </a:solidFill>
              <a:latin typeface="+mj-lt"/>
            </a:rPr>
            <a:t>Chart A4.1 – EAG 2014</a:t>
          </a:r>
          <a:endParaRPr lang="en-GB" sz="1200" b="1" dirty="0">
            <a:solidFill>
              <a:srgbClr val="000000"/>
            </a:solidFill>
            <a:latin typeface="+mj-lt"/>
          </a:endParaRPr>
        </a:p>
      </cdr:txBody>
    </cdr:sp>
  </cdr:relSizeAnchor>
  <cdr:relSizeAnchor xmlns:cdr="http://schemas.openxmlformats.org/drawingml/2006/chartDrawing">
    <cdr:from>
      <cdr:x>0.6875</cdr:x>
      <cdr:y>0.06891</cdr:y>
    </cdr:from>
    <cdr:to>
      <cdr:x>0.71206</cdr:x>
      <cdr:y>0.85764</cdr:y>
    </cdr:to>
    <cdr:sp macro="" textlink="">
      <cdr:nvSpPr>
        <cdr:cNvPr id="4" name="Rectangle 3"/>
        <cdr:cNvSpPr/>
      </cdr:nvSpPr>
      <cdr:spPr>
        <a:xfrm xmlns:a="http://schemas.openxmlformats.org/drawingml/2006/main" rot="5400000">
          <a:off x="3838594" y="2401600"/>
          <a:ext cx="4267192" cy="209580"/>
        </a:xfrm>
        <a:prstGeom xmlns:a="http://schemas.openxmlformats.org/drawingml/2006/main" prst="rect">
          <a:avLst/>
        </a:prstGeom>
        <a:solidFill xmlns:a="http://schemas.openxmlformats.org/drawingml/2006/main">
          <a:srgbClr val="FF0000">
            <a:alpha val="12000"/>
          </a:srgbClr>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solidFill>
              <a:prstClr val="white"/>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0.41667</cdr:x>
      <cdr:y>0.09653</cdr:y>
    </cdr:from>
    <cdr:to>
      <cdr:x>0.43958</cdr:x>
      <cdr:y>0.91257</cdr:y>
    </cdr:to>
    <cdr:sp macro="" textlink="">
      <cdr:nvSpPr>
        <cdr:cNvPr id="2" name="Rectangle 1"/>
        <cdr:cNvSpPr/>
      </cdr:nvSpPr>
      <cdr:spPr>
        <a:xfrm xmlns:a="http://schemas.openxmlformats.org/drawingml/2006/main" rot="5400000">
          <a:off x="1781126" y="2533674"/>
          <a:ext cx="4267237" cy="209490"/>
        </a:xfrm>
        <a:prstGeom xmlns:a="http://schemas.openxmlformats.org/drawingml/2006/main" prst="rect">
          <a:avLst/>
        </a:prstGeom>
        <a:solidFill xmlns:a="http://schemas.openxmlformats.org/drawingml/2006/main">
          <a:schemeClr val="accent1">
            <a:alpha val="20000"/>
          </a:schemeClr>
        </a:solidFill>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p>
      </cdr:txBody>
    </cdr:sp>
  </cdr:relSizeAnchor>
  <cdr:relSizeAnchor xmlns:cdr="http://schemas.openxmlformats.org/drawingml/2006/chartDrawing">
    <cdr:from>
      <cdr:x>0.02222</cdr:x>
      <cdr:y>0.94703</cdr:y>
    </cdr:from>
    <cdr:to>
      <cdr:x>0.27222</cdr:x>
      <cdr:y>1</cdr:y>
    </cdr:to>
    <cdr:sp macro="" textlink="">
      <cdr:nvSpPr>
        <cdr:cNvPr id="3" name="TextBox 6"/>
        <cdr:cNvSpPr txBox="1"/>
      </cdr:nvSpPr>
      <cdr:spPr>
        <a:xfrm xmlns:a="http://schemas.openxmlformats.org/drawingml/2006/main">
          <a:off x="203200" y="6555601"/>
          <a:ext cx="2286000" cy="27699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GB" sz="1200" b="1" dirty="0" smtClean="0">
              <a:solidFill>
                <a:srgbClr val="000000"/>
              </a:solidFill>
            </a:rPr>
            <a:t>Chart A1.4 – EAG 2014</a:t>
          </a:r>
          <a:endParaRPr lang="en-GB" sz="1200" b="1" dirty="0">
            <a:solidFill>
              <a:srgbClr val="000000"/>
            </a:solidFill>
          </a:endParaRPr>
        </a:p>
      </cdr:txBody>
    </cdr:sp>
  </cdr:relSizeAnchor>
  <cdr:relSizeAnchor xmlns:cdr="http://schemas.openxmlformats.org/drawingml/2006/chartDrawing">
    <cdr:from>
      <cdr:x>0.71667</cdr:x>
      <cdr:y>0.10382</cdr:y>
    </cdr:from>
    <cdr:to>
      <cdr:x>0.73959</cdr:x>
      <cdr:y>0.91985</cdr:y>
    </cdr:to>
    <cdr:sp macro="" textlink="">
      <cdr:nvSpPr>
        <cdr:cNvPr id="4" name="Rectangle 3"/>
        <cdr:cNvSpPr/>
      </cdr:nvSpPr>
      <cdr:spPr>
        <a:xfrm xmlns:a="http://schemas.openxmlformats.org/drawingml/2006/main" rot="5400000">
          <a:off x="4524394" y="2571706"/>
          <a:ext cx="4267192" cy="209580"/>
        </a:xfrm>
        <a:prstGeom xmlns:a="http://schemas.openxmlformats.org/drawingml/2006/main" prst="rect">
          <a:avLst/>
        </a:prstGeom>
        <a:solidFill xmlns:a="http://schemas.openxmlformats.org/drawingml/2006/main">
          <a:srgbClr val="FF0000">
            <a:alpha val="12000"/>
          </a:srgbClr>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GB">
            <a:solidFill>
              <a:prstClr val="white"/>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0.02251</cdr:x>
      <cdr:y>0.06098</cdr:y>
    </cdr:from>
    <cdr:to>
      <cdr:x>0.0545</cdr:x>
      <cdr:y>0.11382</cdr:y>
    </cdr:to>
    <cdr:sp macro="" textlink="">
      <cdr:nvSpPr>
        <cdr:cNvPr id="2" name="TextBox 1"/>
        <cdr:cNvSpPr txBox="1"/>
      </cdr:nvSpPr>
      <cdr:spPr>
        <a:xfrm xmlns:a="http://schemas.openxmlformats.org/drawingml/2006/main">
          <a:off x="180974" y="285750"/>
          <a:ext cx="257175" cy="24764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200" dirty="0">
              <a:solidFill>
                <a:srgbClr val="000000"/>
              </a:solidFill>
              <a:latin typeface="Arial"/>
            </a:rPr>
            <a:t>%</a:t>
          </a:r>
        </a:p>
      </cdr:txBody>
    </cdr:sp>
  </cdr:relSizeAnchor>
  <cdr:relSizeAnchor xmlns:cdr="http://schemas.openxmlformats.org/drawingml/2006/chartDrawing">
    <cdr:from>
      <cdr:x>0</cdr:x>
      <cdr:y>0.94461</cdr:y>
    </cdr:from>
    <cdr:to>
      <cdr:x>0.26786</cdr:x>
      <cdr:y>1</cdr:y>
    </cdr:to>
    <cdr:sp macro="" textlink="">
      <cdr:nvSpPr>
        <cdr:cNvPr id="3" name="TextBox 6"/>
        <cdr:cNvSpPr txBox="1"/>
      </cdr:nvSpPr>
      <cdr:spPr>
        <a:xfrm xmlns:a="http://schemas.openxmlformats.org/drawingml/2006/main">
          <a:off x="-304800" y="4723601"/>
          <a:ext cx="2286000" cy="27699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GB" sz="1200" b="1" dirty="0" smtClean="0">
              <a:solidFill>
                <a:srgbClr val="000000"/>
              </a:solidFill>
            </a:rPr>
            <a:t>Chart A1.5 – EAG 2014</a:t>
          </a:r>
          <a:endParaRPr lang="en-GB" sz="1200" b="1" dirty="0">
            <a:solidFill>
              <a:srgbClr val="000000"/>
            </a:solidFill>
          </a:endParaRPr>
        </a:p>
      </cdr:txBody>
    </cdr:sp>
  </cdr:relSizeAnchor>
  <cdr:relSizeAnchor xmlns:cdr="http://schemas.openxmlformats.org/drawingml/2006/chartDrawing">
    <cdr:from>
      <cdr:x>0.63393</cdr:x>
      <cdr:y>0.13715</cdr:y>
    </cdr:from>
    <cdr:to>
      <cdr:x>0.65849</cdr:x>
      <cdr:y>0.99048</cdr:y>
    </cdr:to>
    <cdr:sp macro="" textlink="">
      <cdr:nvSpPr>
        <cdr:cNvPr id="4" name="Rectangle 3"/>
        <cdr:cNvSpPr/>
      </cdr:nvSpPr>
      <cdr:spPr>
        <a:xfrm xmlns:a="http://schemas.openxmlformats.org/drawingml/2006/main" rot="5400000">
          <a:off x="3381394" y="2714614"/>
          <a:ext cx="4267192" cy="209580"/>
        </a:xfrm>
        <a:prstGeom xmlns:a="http://schemas.openxmlformats.org/drawingml/2006/main" prst="rect">
          <a:avLst/>
        </a:prstGeom>
        <a:solidFill xmlns:a="http://schemas.openxmlformats.org/drawingml/2006/main">
          <a:srgbClr val="FF0000">
            <a:alpha val="12000"/>
          </a:srgbClr>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GB">
            <a:solidFill>
              <a:prstClr val="white"/>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0.30278</cdr:x>
      <cdr:y>0.03707</cdr:y>
    </cdr:from>
    <cdr:to>
      <cdr:x>0.88945</cdr:x>
      <cdr:y>0.10237</cdr:y>
    </cdr:to>
    <cdr:sp macro="" textlink="">
      <cdr:nvSpPr>
        <cdr:cNvPr id="2" name="TextBox 1"/>
        <cdr:cNvSpPr txBox="1"/>
      </cdr:nvSpPr>
      <cdr:spPr>
        <a:xfrm xmlns:a="http://schemas.openxmlformats.org/drawingml/2006/main">
          <a:off x="1524965" y="188244"/>
          <a:ext cx="2971661" cy="32949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GB" sz="1200" b="1">
              <a:latin typeface="Arial" panose="020B0604020202020204" pitchFamily="34" charset="0"/>
              <a:cs typeface="Arial" panose="020B0604020202020204" pitchFamily="34" charset="0"/>
            </a:rPr>
            <a:t>Average</a:t>
          </a:r>
        </a:p>
      </cdr:txBody>
    </cdr:sp>
  </cdr:relSizeAnchor>
  <cdr:relSizeAnchor xmlns:cdr="http://schemas.openxmlformats.org/drawingml/2006/chartDrawing">
    <cdr:from>
      <cdr:x>0</cdr:x>
      <cdr:y>0.04302</cdr:y>
    </cdr:from>
    <cdr:to>
      <cdr:x>0.36947</cdr:x>
      <cdr:y>0.12257</cdr:y>
    </cdr:to>
    <cdr:sp macro="" textlink="">
      <cdr:nvSpPr>
        <cdr:cNvPr id="3" name="TextBox 1"/>
        <cdr:cNvSpPr txBox="1"/>
      </cdr:nvSpPr>
      <cdr:spPr>
        <a:xfrm xmlns:a="http://schemas.openxmlformats.org/drawingml/2006/main">
          <a:off x="0" y="219075"/>
          <a:ext cx="1314450" cy="40079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050" baseline="0">
              <a:solidFill>
                <a:sysClr val="windowText" lastClr="000000"/>
              </a:solidFill>
              <a:latin typeface="Arial" panose="020B0604020202020204" pitchFamily="34" charset="0"/>
              <a:cs typeface="Arial" panose="020B0604020202020204" pitchFamily="34" charset="0"/>
            </a:rPr>
            <a:t>Equivalent USD</a:t>
          </a:r>
          <a:endParaRPr lang="en-GB" sz="1050">
            <a:solidFill>
              <a:sysClr val="windowText" lastClr="000000"/>
            </a:solidFill>
            <a:latin typeface="Arial" panose="020B0604020202020204" pitchFamily="34" charset="0"/>
            <a:cs typeface="Arial" panose="020B0604020202020204" pitchFamily="34"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0.03613</cdr:x>
      <cdr:y>0.71265</cdr:y>
    </cdr:from>
    <cdr:to>
      <cdr:x>0.86598</cdr:x>
      <cdr:y>0.75694</cdr:y>
    </cdr:to>
    <cdr:sp macro="" textlink="">
      <cdr:nvSpPr>
        <cdr:cNvPr id="2" name="Rectangle 1"/>
        <cdr:cNvSpPr/>
      </cdr:nvSpPr>
      <cdr:spPr>
        <a:xfrm xmlns:a="http://schemas.openxmlformats.org/drawingml/2006/main">
          <a:off x="331305" y="3648313"/>
          <a:ext cx="7718149" cy="213094"/>
        </a:xfrm>
        <a:prstGeom xmlns:a="http://schemas.openxmlformats.org/drawingml/2006/main" prst="rect">
          <a:avLst/>
        </a:prstGeom>
        <a:solidFill xmlns:a="http://schemas.openxmlformats.org/drawingml/2006/main">
          <a:srgbClr val="B9CDE5">
            <a:alpha val="34902"/>
          </a:srgbClr>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GB"/>
        </a:p>
      </cdr:txBody>
    </cdr:sp>
  </cdr:relSizeAnchor>
  <cdr:relSizeAnchor xmlns:cdr="http://schemas.openxmlformats.org/drawingml/2006/chartDrawing">
    <cdr:from>
      <cdr:x>0.86509</cdr:x>
      <cdr:y>0.67692</cdr:y>
    </cdr:from>
    <cdr:to>
      <cdr:x>1</cdr:x>
      <cdr:y>0.9124</cdr:y>
    </cdr:to>
    <cdr:sp macro="" textlink="">
      <cdr:nvSpPr>
        <cdr:cNvPr id="3" name="TextBox 2"/>
        <cdr:cNvSpPr txBox="1"/>
      </cdr:nvSpPr>
      <cdr:spPr>
        <a:xfrm xmlns:a="http://schemas.openxmlformats.org/drawingml/2006/main">
          <a:off x="7624730" y="3352800"/>
          <a:ext cx="1189070" cy="1166317"/>
        </a:xfrm>
        <a:prstGeom xmlns:a="http://schemas.openxmlformats.org/drawingml/2006/main" prst="rect">
          <a:avLst/>
        </a:prstGeom>
        <a:solidFill xmlns:a="http://schemas.openxmlformats.org/drawingml/2006/main">
          <a:srgbClr val="B9CDE5">
            <a:alpha val="34902"/>
          </a:srgbClr>
        </a:solidFill>
        <a:ln xmlns:a="http://schemas.openxmlformats.org/drawingml/2006/main">
          <a:noFill/>
        </a:ln>
      </cdr:spPr>
      <cdr:txBody>
        <a:bodyPr xmlns:a="http://schemas.openxmlformats.org/drawingml/2006/main" vertOverflow="clip" wrap="square" rtlCol="0" anchor="t"/>
        <a:lstStyle xmlns:a="http://schemas.openxmlformats.org/drawingml/2006/main"/>
        <a:p xmlns:a="http://schemas.openxmlformats.org/drawingml/2006/main">
          <a:pPr algn="l">
            <a:lnSpc>
              <a:spcPts val="900"/>
            </a:lnSpc>
          </a:pPr>
          <a:r>
            <a:rPr lang="en-GB" sz="1000" dirty="0"/>
            <a:t>Percentage point difference in employment rates between people with below upper secondary and tertiary qualifications</a:t>
          </a:r>
          <a:endParaRPr lang="en-US" sz="1000" dirty="0">
            <a:solidFill>
              <a:srgbClr val="FF0000"/>
            </a:solidFill>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0.52362</cdr:x>
      <cdr:y>0.12309</cdr:y>
    </cdr:from>
    <cdr:to>
      <cdr:x>0.92034</cdr:x>
      <cdr:y>0.20928</cdr:y>
    </cdr:to>
    <cdr:sp macro="" textlink="">
      <cdr:nvSpPr>
        <cdr:cNvPr id="2" name="TextBox 1"/>
        <cdr:cNvSpPr txBox="1"/>
      </cdr:nvSpPr>
      <cdr:spPr>
        <a:xfrm xmlns:a="http://schemas.openxmlformats.org/drawingml/2006/main">
          <a:off x="4788025" y="576065"/>
          <a:ext cx="3627607" cy="403365"/>
        </a:xfrm>
        <a:prstGeom xmlns:a="http://schemas.openxmlformats.org/drawingml/2006/main" prst="rect">
          <a:avLst/>
        </a:prstGeom>
        <a:ln xmlns:a="http://schemas.openxmlformats.org/drawingml/2006/main">
          <a:solidFill>
            <a:schemeClr val="bg1"/>
          </a:solidFill>
        </a:ln>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solidFill>
                <a:srgbClr val="000000"/>
              </a:solidFill>
              <a:latin typeface="Arial"/>
            </a:rPr>
            <a:t>Tertiary-type A or advanced research programmes</a:t>
          </a:r>
        </a:p>
        <a:p xmlns:a="http://schemas.openxmlformats.org/drawingml/2006/main">
          <a:endParaRPr lang="en-GB" sz="1200" b="1" dirty="0">
            <a:solidFill>
              <a:srgbClr val="000000"/>
            </a:solidFill>
            <a:latin typeface="Arial"/>
          </a:endParaRPr>
        </a:p>
      </cdr:txBody>
    </cdr:sp>
  </cdr:relSizeAnchor>
  <cdr:relSizeAnchor xmlns:cdr="http://schemas.openxmlformats.org/drawingml/2006/chartDrawing">
    <cdr:from>
      <cdr:x>0.00261</cdr:x>
      <cdr:y>0.01176</cdr:y>
    </cdr:from>
    <cdr:to>
      <cdr:x>0.0732</cdr:x>
      <cdr:y>0.07137</cdr:y>
    </cdr:to>
    <cdr:sp macro="" textlink="">
      <cdr:nvSpPr>
        <cdr:cNvPr id="3" name="TextBox 2"/>
        <cdr:cNvSpPr txBox="1"/>
      </cdr:nvSpPr>
      <cdr:spPr>
        <a:xfrm xmlns:a="http://schemas.openxmlformats.org/drawingml/2006/main">
          <a:off x="22413" y="42023"/>
          <a:ext cx="605117" cy="2129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200" i="1">
              <a:solidFill>
                <a:srgbClr val="000000"/>
              </a:solidFill>
              <a:latin typeface="Arial"/>
            </a:rPr>
            <a:t>Index</a:t>
          </a:r>
        </a:p>
      </cdr:txBody>
    </cdr:sp>
  </cdr:relSizeAnchor>
  <cdr:relSizeAnchor xmlns:cdr="http://schemas.openxmlformats.org/drawingml/2006/chartDrawing">
    <cdr:from>
      <cdr:x>0.43333</cdr:x>
      <cdr:y>0.09654</cdr:y>
    </cdr:from>
    <cdr:to>
      <cdr:x>0.46667</cdr:x>
      <cdr:y>0.97086</cdr:y>
    </cdr:to>
    <cdr:sp macro="" textlink="">
      <cdr:nvSpPr>
        <cdr:cNvPr id="4" name="Rectangle 3"/>
        <cdr:cNvSpPr/>
      </cdr:nvSpPr>
      <cdr:spPr>
        <a:xfrm xmlns:a="http://schemas.openxmlformats.org/drawingml/2006/main" rot="5400000">
          <a:off x="1828801" y="2638402"/>
          <a:ext cx="4572000" cy="304800"/>
        </a:xfrm>
        <a:prstGeom xmlns:a="http://schemas.openxmlformats.org/drawingml/2006/main" prst="rect">
          <a:avLst/>
        </a:prstGeom>
        <a:solidFill xmlns:a="http://schemas.openxmlformats.org/drawingml/2006/main">
          <a:schemeClr val="accent1">
            <a:alpha val="20000"/>
          </a:schemeClr>
        </a:solidFill>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p>
      </cdr:txBody>
    </cdr:sp>
  </cdr:relSizeAnchor>
  <cdr:relSizeAnchor xmlns:cdr="http://schemas.openxmlformats.org/drawingml/2006/chartDrawing">
    <cdr:from>
      <cdr:x>0.02222</cdr:x>
      <cdr:y>0.94703</cdr:y>
    </cdr:from>
    <cdr:to>
      <cdr:x>0.27222</cdr:x>
      <cdr:y>1</cdr:y>
    </cdr:to>
    <cdr:sp macro="" textlink="">
      <cdr:nvSpPr>
        <cdr:cNvPr id="5" name="TextBox 6"/>
        <cdr:cNvSpPr txBox="1"/>
      </cdr:nvSpPr>
      <cdr:spPr>
        <a:xfrm xmlns:a="http://schemas.openxmlformats.org/drawingml/2006/main">
          <a:off x="203200" y="6604000"/>
          <a:ext cx="2286000" cy="27699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GB" sz="1200" b="1" dirty="0" smtClean="0">
              <a:solidFill>
                <a:srgbClr val="000000"/>
              </a:solidFill>
            </a:rPr>
            <a:t>Chart A6.1 – EAG 2014</a:t>
          </a:r>
          <a:endParaRPr lang="en-GB" sz="1200" b="1" dirty="0">
            <a:solidFill>
              <a:srgbClr val="000000"/>
            </a:solidFill>
          </a:endParaRPr>
        </a:p>
      </cdr:txBody>
    </cdr:sp>
  </cdr:relSizeAnchor>
  <cdr:relSizeAnchor xmlns:cdr="http://schemas.openxmlformats.org/drawingml/2006/chartDrawing">
    <cdr:from>
      <cdr:x>0.15833</cdr:x>
      <cdr:y>0.09654</cdr:y>
    </cdr:from>
    <cdr:to>
      <cdr:x>0.18959</cdr:x>
      <cdr:y>0.95628</cdr:y>
    </cdr:to>
    <cdr:sp macro="" textlink="">
      <cdr:nvSpPr>
        <cdr:cNvPr id="6" name="Rectangle 5"/>
        <cdr:cNvSpPr/>
      </cdr:nvSpPr>
      <cdr:spPr>
        <a:xfrm xmlns:a="http://schemas.openxmlformats.org/drawingml/2006/main" rot="5400000">
          <a:off x="-657209" y="2609812"/>
          <a:ext cx="4495800" cy="285780"/>
        </a:xfrm>
        <a:prstGeom xmlns:a="http://schemas.openxmlformats.org/drawingml/2006/main" prst="rect">
          <a:avLst/>
        </a:prstGeom>
        <a:solidFill xmlns:a="http://schemas.openxmlformats.org/drawingml/2006/main">
          <a:srgbClr val="FF0000">
            <a:alpha val="12000"/>
          </a:srgbClr>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solidFill>
              <a:prstClr val="white"/>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0.00639</cdr:x>
      <cdr:y>0.07365</cdr:y>
    </cdr:from>
    <cdr:to>
      <cdr:x>0.04576</cdr:x>
      <cdr:y>0.14508</cdr:y>
    </cdr:to>
    <cdr:sp macro="" textlink="">
      <cdr:nvSpPr>
        <cdr:cNvPr id="4" name="TextBox 3"/>
        <cdr:cNvSpPr txBox="1"/>
      </cdr:nvSpPr>
      <cdr:spPr bwMode="auto">
        <a:xfrm xmlns:a="http://schemas.openxmlformats.org/drawingml/2006/main">
          <a:off x="27620" y="201520"/>
          <a:ext cx="170097" cy="195455"/>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xmlns:a="http://schemas.openxmlformats.org/drawingml/2006/main">
          <a:r>
            <a:rPr lang="en-GB" sz="1200" dirty="0">
              <a:solidFill>
                <a:srgbClr val="FFFFFF"/>
              </a:solidFill>
              <a:latin typeface="Arial"/>
            </a:rPr>
            <a:t>%</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7205"/>
          </a:xfrm>
          <a:prstGeom prst="rect">
            <a:avLst/>
          </a:prstGeom>
        </p:spPr>
        <p:txBody>
          <a:bodyPr vert="horz" lIns="91699" tIns="45850" rIns="91699" bIns="45850" rtlCol="0"/>
          <a:lstStyle>
            <a:lvl1pPr algn="l">
              <a:defRPr sz="1200"/>
            </a:lvl1pPr>
          </a:lstStyle>
          <a:p>
            <a:endParaRPr lang="en-US"/>
          </a:p>
        </p:txBody>
      </p:sp>
      <p:sp>
        <p:nvSpPr>
          <p:cNvPr id="3" name="Date Placeholder 2"/>
          <p:cNvSpPr>
            <a:spLocks noGrp="1"/>
          </p:cNvSpPr>
          <p:nvPr>
            <p:ph type="dt" sz="quarter" idx="1"/>
          </p:nvPr>
        </p:nvSpPr>
        <p:spPr>
          <a:xfrm>
            <a:off x="3854940" y="1"/>
            <a:ext cx="2949099" cy="497205"/>
          </a:xfrm>
          <a:prstGeom prst="rect">
            <a:avLst/>
          </a:prstGeom>
        </p:spPr>
        <p:txBody>
          <a:bodyPr vert="horz" lIns="91699" tIns="45850" rIns="91699" bIns="45850" rtlCol="0"/>
          <a:lstStyle>
            <a:lvl1pPr algn="r">
              <a:defRPr sz="1200"/>
            </a:lvl1pPr>
          </a:lstStyle>
          <a:p>
            <a:fld id="{A8C1B5D1-96F9-4B6D-913B-A9D83D45B8C6}" type="datetimeFigureOut">
              <a:rPr lang="en-US" smtClean="0"/>
              <a:pPr/>
              <a:t>30-Sep-2014</a:t>
            </a:fld>
            <a:endParaRPr lang="en-US"/>
          </a:p>
        </p:txBody>
      </p:sp>
      <p:sp>
        <p:nvSpPr>
          <p:cNvPr id="4" name="Footer Placeholder 3"/>
          <p:cNvSpPr>
            <a:spLocks noGrp="1"/>
          </p:cNvSpPr>
          <p:nvPr>
            <p:ph type="ftr" sz="quarter" idx="2"/>
          </p:nvPr>
        </p:nvSpPr>
        <p:spPr>
          <a:xfrm>
            <a:off x="0" y="9445170"/>
            <a:ext cx="2949099" cy="497205"/>
          </a:xfrm>
          <a:prstGeom prst="rect">
            <a:avLst/>
          </a:prstGeom>
        </p:spPr>
        <p:txBody>
          <a:bodyPr vert="horz" lIns="91699" tIns="45850" rIns="91699" bIns="45850" rtlCol="0" anchor="b"/>
          <a:lstStyle>
            <a:lvl1pPr algn="l">
              <a:defRPr sz="1200"/>
            </a:lvl1pPr>
          </a:lstStyle>
          <a:p>
            <a:endParaRPr lang="en-US"/>
          </a:p>
        </p:txBody>
      </p:sp>
      <p:sp>
        <p:nvSpPr>
          <p:cNvPr id="5" name="Slide Number Placeholder 4"/>
          <p:cNvSpPr>
            <a:spLocks noGrp="1"/>
          </p:cNvSpPr>
          <p:nvPr>
            <p:ph type="sldNum" sz="quarter" idx="3"/>
          </p:nvPr>
        </p:nvSpPr>
        <p:spPr>
          <a:xfrm>
            <a:off x="3854940" y="9445170"/>
            <a:ext cx="2949099" cy="497205"/>
          </a:xfrm>
          <a:prstGeom prst="rect">
            <a:avLst/>
          </a:prstGeom>
        </p:spPr>
        <p:txBody>
          <a:bodyPr vert="horz" lIns="91699" tIns="45850" rIns="91699" bIns="45850" rtlCol="0" anchor="b"/>
          <a:lstStyle>
            <a:lvl1pPr algn="r">
              <a:defRPr sz="1200"/>
            </a:lvl1pPr>
          </a:lstStyle>
          <a:p>
            <a:fld id="{9B1BBD35-FA25-4542-9F58-7D229CBBB5E4}" type="slidenum">
              <a:rPr lang="en-US" smtClean="0"/>
              <a:pPr/>
              <a:t>‹#›</a:t>
            </a:fld>
            <a:endParaRPr lang="en-US"/>
          </a:p>
        </p:txBody>
      </p:sp>
    </p:spTree>
    <p:extLst>
      <p:ext uri="{BB962C8B-B14F-4D97-AF65-F5344CB8AC3E}">
        <p14:creationId xmlns:p14="http://schemas.microsoft.com/office/powerpoint/2010/main" val="2124486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7205"/>
          </a:xfrm>
          <a:prstGeom prst="rect">
            <a:avLst/>
          </a:prstGeom>
        </p:spPr>
        <p:txBody>
          <a:bodyPr vert="horz" lIns="91699" tIns="45850" rIns="91699" bIns="45850" rtlCol="0"/>
          <a:lstStyle>
            <a:lvl1pPr algn="l">
              <a:defRPr sz="1200"/>
            </a:lvl1pPr>
          </a:lstStyle>
          <a:p>
            <a:endParaRPr lang="en-US"/>
          </a:p>
        </p:txBody>
      </p:sp>
      <p:sp>
        <p:nvSpPr>
          <p:cNvPr id="3" name="Date Placeholder 2"/>
          <p:cNvSpPr>
            <a:spLocks noGrp="1"/>
          </p:cNvSpPr>
          <p:nvPr>
            <p:ph type="dt" idx="1"/>
          </p:nvPr>
        </p:nvSpPr>
        <p:spPr>
          <a:xfrm>
            <a:off x="3854940" y="1"/>
            <a:ext cx="2949099" cy="497205"/>
          </a:xfrm>
          <a:prstGeom prst="rect">
            <a:avLst/>
          </a:prstGeom>
        </p:spPr>
        <p:txBody>
          <a:bodyPr vert="horz" lIns="91699" tIns="45850" rIns="91699" bIns="45850" rtlCol="0"/>
          <a:lstStyle>
            <a:lvl1pPr algn="r">
              <a:defRPr sz="1200"/>
            </a:lvl1pPr>
          </a:lstStyle>
          <a:p>
            <a:fld id="{302262F0-E1BE-46B9-9DB0-196F953BE50F}" type="datetimeFigureOut">
              <a:rPr lang="en-US" smtClean="0"/>
              <a:pPr/>
              <a:t>30-Sep-2014</a:t>
            </a:fld>
            <a:endParaRPr lang="en-US"/>
          </a:p>
        </p:txBody>
      </p:sp>
      <p:sp>
        <p:nvSpPr>
          <p:cNvPr id="4" name="Slide Image Placeholder 3"/>
          <p:cNvSpPr>
            <a:spLocks noGrp="1" noRot="1" noChangeAspect="1"/>
          </p:cNvSpPr>
          <p:nvPr>
            <p:ph type="sldImg" idx="2"/>
          </p:nvPr>
        </p:nvSpPr>
        <p:spPr>
          <a:xfrm>
            <a:off x="915988" y="746125"/>
            <a:ext cx="4973637" cy="3729038"/>
          </a:xfrm>
          <a:prstGeom prst="rect">
            <a:avLst/>
          </a:prstGeom>
          <a:noFill/>
          <a:ln w="12700">
            <a:solidFill>
              <a:prstClr val="black"/>
            </a:solidFill>
          </a:ln>
        </p:spPr>
        <p:txBody>
          <a:bodyPr vert="horz" lIns="91699" tIns="45850" rIns="91699" bIns="45850" rtlCol="0" anchor="ctr"/>
          <a:lstStyle/>
          <a:p>
            <a:endParaRPr lang="en-US"/>
          </a:p>
        </p:txBody>
      </p:sp>
      <p:sp>
        <p:nvSpPr>
          <p:cNvPr id="5" name="Notes Placeholder 4"/>
          <p:cNvSpPr>
            <a:spLocks noGrp="1"/>
          </p:cNvSpPr>
          <p:nvPr>
            <p:ph type="body" sz="quarter" idx="3"/>
          </p:nvPr>
        </p:nvSpPr>
        <p:spPr>
          <a:xfrm>
            <a:off x="680562" y="4723449"/>
            <a:ext cx="5444490" cy="4474845"/>
          </a:xfrm>
          <a:prstGeom prst="rect">
            <a:avLst/>
          </a:prstGeom>
        </p:spPr>
        <p:txBody>
          <a:bodyPr vert="horz" lIns="91699" tIns="45850" rIns="91699" bIns="4585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5170"/>
            <a:ext cx="2949099" cy="497205"/>
          </a:xfrm>
          <a:prstGeom prst="rect">
            <a:avLst/>
          </a:prstGeom>
        </p:spPr>
        <p:txBody>
          <a:bodyPr vert="horz" lIns="91699" tIns="45850" rIns="91699" bIns="45850" rtlCol="0" anchor="b"/>
          <a:lstStyle>
            <a:lvl1pPr algn="l">
              <a:defRPr sz="1200"/>
            </a:lvl1pPr>
          </a:lstStyle>
          <a:p>
            <a:endParaRPr lang="en-US"/>
          </a:p>
        </p:txBody>
      </p:sp>
      <p:sp>
        <p:nvSpPr>
          <p:cNvPr id="7" name="Slide Number Placeholder 6"/>
          <p:cNvSpPr>
            <a:spLocks noGrp="1"/>
          </p:cNvSpPr>
          <p:nvPr>
            <p:ph type="sldNum" sz="quarter" idx="5"/>
          </p:nvPr>
        </p:nvSpPr>
        <p:spPr>
          <a:xfrm>
            <a:off x="3854940" y="9445170"/>
            <a:ext cx="2949099" cy="497205"/>
          </a:xfrm>
          <a:prstGeom prst="rect">
            <a:avLst/>
          </a:prstGeom>
        </p:spPr>
        <p:txBody>
          <a:bodyPr vert="horz" lIns="91699" tIns="45850" rIns="91699" bIns="45850" rtlCol="0" anchor="b"/>
          <a:lstStyle>
            <a:lvl1pPr algn="r">
              <a:defRPr sz="1200"/>
            </a:lvl1pPr>
          </a:lstStyle>
          <a:p>
            <a:fld id="{22634E27-29A1-4A50-B589-FD8E91EFD9E4}" type="slidenum">
              <a:rPr lang="en-US" smtClean="0"/>
              <a:pPr/>
              <a:t>‹#›</a:t>
            </a:fld>
            <a:endParaRPr lang="en-US"/>
          </a:p>
        </p:txBody>
      </p:sp>
    </p:spTree>
    <p:extLst>
      <p:ext uri="{BB962C8B-B14F-4D97-AF65-F5344CB8AC3E}">
        <p14:creationId xmlns:p14="http://schemas.microsoft.com/office/powerpoint/2010/main" val="2226560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98D898C-FFD6-417E-B146-EED7389553E4}" type="slidenum">
              <a:rPr lang="en-GB" smtClean="0"/>
              <a:pPr/>
              <a:t>1</a:t>
            </a:fld>
            <a:endParaRPr lang="en-GB"/>
          </a:p>
        </p:txBody>
      </p:sp>
    </p:spTree>
    <p:extLst>
      <p:ext uri="{BB962C8B-B14F-4D97-AF65-F5344CB8AC3E}">
        <p14:creationId xmlns:p14="http://schemas.microsoft.com/office/powerpoint/2010/main" val="38073598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rPr>
              <a:t>Adults with a tertiary degree will earn 75% more than those with only upper secondary education while, at the same time, </a:t>
            </a:r>
            <a:r>
              <a:rPr kumimoji="0" lang="en-GB" sz="1200" b="0" i="0" u="none" strike="noStrike" kern="1200" cap="none" spc="0" normalizeH="0" baseline="0" noProof="0" dirty="0" smtClean="0">
                <a:ln>
                  <a:noFill/>
                </a:ln>
                <a:solidFill>
                  <a:prstClr val="black"/>
                </a:solidFill>
                <a:effectLst/>
                <a:uLnTx/>
                <a:uFillTx/>
                <a:latin typeface="+mn-lt"/>
              </a:rPr>
              <a:t>those who have less than an upper secondary education will earn around 22% less than those with upper secondary education</a:t>
            </a:r>
            <a:endParaRPr kumimoji="0" lang="en-US" sz="1200" b="0" i="0" u="none" strike="noStrike" kern="1200" cap="none" spc="0" normalizeH="0" baseline="0" noProof="0" dirty="0" smtClean="0">
              <a:ln>
                <a:noFill/>
              </a:ln>
              <a:solidFill>
                <a:prstClr val="black"/>
              </a:solidFill>
              <a:effectLst/>
              <a:uLnTx/>
              <a:uFillTx/>
              <a:latin typeface="+mn-lt"/>
            </a:endParaRPr>
          </a:p>
          <a:p>
            <a:endParaRPr lang="en-GB" baseline="0" dirty="0" smtClean="0"/>
          </a:p>
          <a:p>
            <a:r>
              <a:rPr lang="en-GB" baseline="0" dirty="0" smtClean="0"/>
              <a:t>High qualifications are correlated with higher wages, and so is the skill level of individuals. </a:t>
            </a:r>
          </a:p>
          <a:p>
            <a:endParaRPr lang="en-GB" baseline="0" dirty="0" smtClean="0"/>
          </a:p>
          <a:p>
            <a:r>
              <a:rPr lang="en-GB" baseline="0" dirty="0" smtClean="0"/>
              <a:t>The Irish case is interesting here for two reasons: the tertiary educated enjoy a large earning premium, which may reflect both labour market demand for highly-educated workers and a flexible labour market with relatively wide wage dispersion. This suggests that there is likely more room for tertiary-educated workers although again we have to remember these data are average and do not distinguish between fields of study and work. Second, like in 13 other OECD countries, tertiary-educated women get higher earnings compared to those without HE than men with HE compared to men without HE. </a:t>
            </a:r>
            <a:r>
              <a:rPr lang="en-GB" b="1" baseline="0" dirty="0" smtClean="0"/>
              <a:t>ADD gender analysis if available.</a:t>
            </a:r>
            <a:endParaRPr lang="en-GB" b="1"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593303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pPr/>
              <a:t>13</a:t>
            </a:fld>
            <a:endParaRPr lang="en-US"/>
          </a:p>
        </p:txBody>
      </p:sp>
    </p:spTree>
    <p:extLst>
      <p:ext uri="{BB962C8B-B14F-4D97-AF65-F5344CB8AC3E}">
        <p14:creationId xmlns:p14="http://schemas.microsoft.com/office/powerpoint/2010/main" val="3677876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smtClean="0">
                <a:ln>
                  <a:noFill/>
                </a:ln>
                <a:solidFill>
                  <a:prstClr val="black"/>
                </a:solidFill>
                <a:effectLst/>
                <a:uLnTx/>
                <a:uFillTx/>
                <a:latin typeface="+mn-lt"/>
              </a:rPr>
              <a:t>Here Ireland’s situation is particularly interesting: due to the combination of a high earning premium and low costs for individuals, the net return for men is the highest across the OECD. Interestingly, the public net return is also very high – </a:t>
            </a:r>
            <a:r>
              <a:rPr kumimoji="0" lang="en-GB" sz="1100" b="1" i="0" u="none" strike="noStrike" kern="1200" cap="none" spc="0" normalizeH="0" baseline="0" noProof="0" dirty="0" smtClean="0">
                <a:ln>
                  <a:noFill/>
                </a:ln>
                <a:solidFill>
                  <a:prstClr val="black"/>
                </a:solidFill>
                <a:effectLst/>
                <a:uLnTx/>
                <a:uFillTx/>
                <a:latin typeface="+mn-lt"/>
              </a:rPr>
              <a:t>CHECK TAX SYSTEM if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smtClean="0">
              <a:ln>
                <a:noFill/>
              </a:ln>
              <a:solidFill>
                <a:prstClr val="black"/>
              </a:solidFill>
              <a:effectLst/>
              <a:uLnTx/>
              <a:uFillTx/>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smtClean="0">
                <a:ln>
                  <a:noFill/>
                </a:ln>
                <a:solidFill>
                  <a:prstClr val="black"/>
                </a:solidFill>
                <a:effectLst/>
                <a:uLnTx/>
                <a:uFillTx/>
                <a:latin typeface="+mn-lt"/>
              </a:rPr>
              <a:t>Beyond employment rates, it is important to understand the multi-</a:t>
            </a:r>
            <a:r>
              <a:rPr kumimoji="0" lang="en-GB" sz="1100" b="0" i="0" u="none" strike="noStrike" kern="1200" cap="none" spc="0" normalizeH="0" baseline="0" noProof="0" dirty="0" err="1" smtClean="0">
                <a:ln>
                  <a:noFill/>
                </a:ln>
                <a:solidFill>
                  <a:prstClr val="black"/>
                </a:solidFill>
                <a:effectLst/>
                <a:uLnTx/>
                <a:uFillTx/>
                <a:latin typeface="+mn-lt"/>
              </a:rPr>
              <a:t>facted</a:t>
            </a:r>
            <a:r>
              <a:rPr kumimoji="0" lang="en-GB" sz="1100" b="0" i="0" u="none" strike="noStrike" kern="1200" cap="none" spc="0" normalizeH="0" baseline="0" noProof="0" dirty="0" smtClean="0">
                <a:ln>
                  <a:noFill/>
                </a:ln>
                <a:solidFill>
                  <a:prstClr val="black"/>
                </a:solidFill>
                <a:effectLst/>
                <a:uLnTx/>
                <a:uFillTx/>
                <a:latin typeface="+mn-lt"/>
              </a:rPr>
              <a:t> returns to HE. Although hard to calculate, EAG provides estimates of the net present value of HE. </a:t>
            </a:r>
            <a:r>
              <a:rPr kumimoji="0" lang="en-US" sz="1100" b="0" i="0" u="none" strike="noStrike" kern="1200" cap="none" spc="0" normalizeH="0" baseline="0" noProof="0" dirty="0" smtClean="0">
                <a:ln>
                  <a:noFill/>
                </a:ln>
                <a:solidFill>
                  <a:prstClr val="black"/>
                </a:solidFill>
                <a:effectLst/>
                <a:uLnTx/>
                <a:uFillTx/>
                <a:latin typeface="+mn-lt"/>
              </a:rPr>
              <a:t>The private net present value of higher education is an </a:t>
            </a:r>
            <a:r>
              <a:rPr kumimoji="0" lang="en-US" sz="1100" b="1" i="0" u="none" strike="noStrike" kern="1200" cap="none" spc="0" normalizeH="0" baseline="0" noProof="0" dirty="0" smtClean="0">
                <a:ln>
                  <a:noFill/>
                </a:ln>
                <a:solidFill>
                  <a:prstClr val="black"/>
                </a:solidFill>
                <a:effectLst/>
                <a:uLnTx/>
                <a:uFillTx/>
                <a:latin typeface="+mn-lt"/>
              </a:rPr>
              <a:t>estimate of the net economic benefits to an individual who completes higher education, over his or her working life, expressed in the value of money today. </a:t>
            </a:r>
            <a:r>
              <a:rPr kumimoji="0" lang="en-US" sz="1100" b="0" i="0" u="none" strike="noStrike" kern="1200" cap="none" spc="0" normalizeH="0" baseline="0" noProof="0" dirty="0" smtClean="0">
                <a:ln>
                  <a:noFill/>
                </a:ln>
                <a:solidFill>
                  <a:prstClr val="black"/>
                </a:solidFill>
                <a:effectLst/>
                <a:uLnTx/>
                <a:uFillTx/>
                <a:latin typeface="FrutigerLT-Roman"/>
              </a:rPr>
              <a:t>It is calculated by estimating the economic benefits that an individual with higher education receives compared to a person with an upper secondary or post-secondary non-tertiary education only, and then subtracting the costs to that individual that are associated with having a tertiary degree.</a:t>
            </a:r>
            <a:endParaRPr kumimoji="0" lang="en-GB" sz="1100" b="0" i="0" u="none" strike="noStrike" kern="1200" cap="none" spc="0" normalizeH="0" baseline="0" noProof="0" dirty="0" smtClean="0">
              <a:ln>
                <a:noFill/>
              </a:ln>
              <a:solidFill>
                <a:prstClr val="black"/>
              </a:solidFill>
              <a:effectLst/>
              <a:uLnTx/>
              <a:uFillTx/>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black"/>
              </a:solidFill>
              <a:effectLst/>
              <a:uLnTx/>
              <a:uFillTx/>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black"/>
                </a:solidFill>
                <a:effectLst/>
                <a:uLnTx/>
                <a:uFillTx/>
                <a:latin typeface="FrutigerLT-Bold"/>
              </a:rPr>
              <a:t>[PRIVATE RETURNS] Benefits </a:t>
            </a:r>
            <a:r>
              <a:rPr kumimoji="0" lang="en-US" sz="1100" b="0" i="0" u="none" strike="noStrike" kern="1200" cap="none" spc="0" normalizeH="0" baseline="0" noProof="0" dirty="0" smtClean="0">
                <a:ln>
                  <a:noFill/>
                </a:ln>
                <a:solidFill>
                  <a:prstClr val="black"/>
                </a:solidFill>
                <a:effectLst/>
                <a:uLnTx/>
                <a:uFillTx/>
                <a:latin typeface="FrutigerLT-Roman"/>
              </a:rPr>
              <a:t>include </a:t>
            </a:r>
            <a:r>
              <a:rPr kumimoji="0" lang="en-US" sz="1100" b="0" i="1" u="none" strike="noStrike" kern="1200" cap="none" spc="0" normalizeH="0" baseline="0" noProof="0" dirty="0" smtClean="0">
                <a:ln>
                  <a:noFill/>
                </a:ln>
                <a:solidFill>
                  <a:prstClr val="black"/>
                </a:solidFill>
                <a:effectLst/>
                <a:uLnTx/>
                <a:uFillTx/>
                <a:latin typeface="FrutigerLT-Italic"/>
              </a:rPr>
              <a:t>increased earnings </a:t>
            </a:r>
            <a:r>
              <a:rPr kumimoji="0" lang="en-US" sz="1100" b="0" i="0" u="none" strike="noStrike" kern="1200" cap="none" spc="0" normalizeH="0" baseline="0" noProof="0" dirty="0" smtClean="0">
                <a:ln>
                  <a:noFill/>
                </a:ln>
                <a:solidFill>
                  <a:prstClr val="black"/>
                </a:solidFill>
                <a:effectLst/>
                <a:uLnTx/>
                <a:uFillTx/>
                <a:latin typeface="FrutigerLT-Roman"/>
              </a:rPr>
              <a:t>that people with higher education typically enjoy, compared to a person with an upper secondary education; the </a:t>
            </a:r>
            <a:r>
              <a:rPr kumimoji="0" lang="en-US" sz="1100" b="0" i="1" u="none" strike="noStrike" kern="1200" cap="none" spc="0" normalizeH="0" baseline="0" noProof="0" dirty="0" smtClean="0">
                <a:ln>
                  <a:noFill/>
                </a:ln>
                <a:solidFill>
                  <a:prstClr val="black"/>
                </a:solidFill>
                <a:effectLst/>
                <a:uLnTx/>
                <a:uFillTx/>
                <a:latin typeface="FrutigerLT-Italic"/>
              </a:rPr>
              <a:t>smaller likelihood of being unemployed, </a:t>
            </a:r>
            <a:r>
              <a:rPr kumimoji="0" lang="en-US" sz="1100" b="0" i="0" u="none" strike="noStrike" kern="1200" cap="none" spc="0" normalizeH="0" baseline="0" noProof="0" dirty="0" smtClean="0">
                <a:ln>
                  <a:noFill/>
                </a:ln>
                <a:solidFill>
                  <a:prstClr val="black"/>
                </a:solidFill>
                <a:effectLst/>
                <a:uLnTx/>
                <a:uFillTx/>
                <a:latin typeface="FrutigerLT-Roman"/>
              </a:rPr>
              <a:t>expressed in monetary terms (the “unemployment effect”); and the grants that individuals often receive from governments to help pay for higher education. The </a:t>
            </a:r>
            <a:r>
              <a:rPr kumimoji="0" lang="en-US" sz="1100" b="1" i="0" u="none" strike="noStrike" kern="1200" cap="none" spc="0" normalizeH="0" baseline="0" noProof="0" dirty="0" smtClean="0">
                <a:ln>
                  <a:noFill/>
                </a:ln>
                <a:solidFill>
                  <a:prstClr val="black"/>
                </a:solidFill>
                <a:effectLst/>
                <a:uLnTx/>
                <a:uFillTx/>
                <a:latin typeface="FrutigerLT-Bold"/>
              </a:rPr>
              <a:t>costs </a:t>
            </a:r>
            <a:r>
              <a:rPr kumimoji="0" lang="en-US" sz="1100" b="0" i="0" u="none" strike="noStrike" kern="1200" cap="none" spc="0" normalizeH="0" baseline="0" noProof="0" dirty="0" smtClean="0">
                <a:ln>
                  <a:noFill/>
                </a:ln>
                <a:solidFill>
                  <a:prstClr val="black"/>
                </a:solidFill>
                <a:effectLst/>
                <a:uLnTx/>
                <a:uFillTx/>
                <a:latin typeface="FrutigerLT-Roman"/>
              </a:rPr>
              <a:t>include the </a:t>
            </a:r>
            <a:r>
              <a:rPr kumimoji="0" lang="en-US" sz="1100" b="0" i="1" u="none" strike="noStrike" kern="1200" cap="none" spc="0" normalizeH="0" baseline="0" noProof="0" dirty="0" smtClean="0">
                <a:ln>
                  <a:noFill/>
                </a:ln>
                <a:solidFill>
                  <a:prstClr val="black"/>
                </a:solidFill>
                <a:effectLst/>
                <a:uLnTx/>
                <a:uFillTx/>
                <a:latin typeface="FrutigerLT-Italic"/>
              </a:rPr>
              <a:t>direct costs for education </a:t>
            </a:r>
            <a:r>
              <a:rPr kumimoji="0" lang="en-US" sz="1100" b="0" i="0" u="none" strike="noStrike" kern="1200" cap="none" spc="0" normalizeH="0" baseline="0" noProof="0" dirty="0" smtClean="0">
                <a:ln>
                  <a:noFill/>
                </a:ln>
                <a:solidFill>
                  <a:prstClr val="black"/>
                </a:solidFill>
                <a:effectLst/>
                <a:uLnTx/>
                <a:uFillTx/>
                <a:latin typeface="FrutigerLT-Roman"/>
              </a:rPr>
              <a:t>(e.g. tuition fees and related expenses), </a:t>
            </a:r>
            <a:r>
              <a:rPr kumimoji="0" lang="en-US" sz="1100" b="0" i="1" u="none" strike="noStrike" kern="1200" cap="none" spc="0" normalizeH="0" baseline="0" noProof="0" dirty="0" smtClean="0">
                <a:ln>
                  <a:noFill/>
                </a:ln>
                <a:solidFill>
                  <a:prstClr val="black"/>
                </a:solidFill>
                <a:effectLst/>
                <a:uLnTx/>
                <a:uFillTx/>
                <a:latin typeface="FrutigerLT-Italic"/>
              </a:rPr>
              <a:t>earnings foregone by the individual </a:t>
            </a:r>
            <a:r>
              <a:rPr kumimoji="0" lang="en-US" sz="1100" b="0" i="0" u="none" strike="noStrike" kern="1200" cap="none" spc="0" normalizeH="0" baseline="0" noProof="0" dirty="0" smtClean="0">
                <a:ln>
                  <a:noFill/>
                </a:ln>
                <a:solidFill>
                  <a:prstClr val="black"/>
                </a:solidFill>
                <a:effectLst/>
                <a:uLnTx/>
                <a:uFillTx/>
                <a:latin typeface="FrutigerLT-Roman"/>
              </a:rPr>
              <a:t>while in higher education; and the </a:t>
            </a:r>
            <a:r>
              <a:rPr kumimoji="0" lang="en-US" sz="1100" b="0" i="1" u="none" strike="noStrike" kern="1200" cap="none" spc="0" normalizeH="0" baseline="0" noProof="0" dirty="0" smtClean="0">
                <a:ln>
                  <a:noFill/>
                </a:ln>
                <a:solidFill>
                  <a:prstClr val="black"/>
                </a:solidFill>
                <a:effectLst/>
                <a:uLnTx/>
                <a:uFillTx/>
                <a:latin typeface="FrutigerLT-Italic"/>
              </a:rPr>
              <a:t>increased income taxes, transfers, and social welfare contributions </a:t>
            </a:r>
            <a:r>
              <a:rPr kumimoji="0" lang="en-US" sz="1100" b="0" i="0" u="none" strike="noStrike" kern="1200" cap="none" spc="0" normalizeH="0" baseline="0" noProof="0" dirty="0" smtClean="0">
                <a:ln>
                  <a:noFill/>
                </a:ln>
                <a:solidFill>
                  <a:prstClr val="black"/>
                </a:solidFill>
                <a:effectLst/>
                <a:uLnTx/>
                <a:uFillTx/>
                <a:latin typeface="FrutigerLT-Roman"/>
              </a:rPr>
              <a:t>that individuals with higher levels of education typically pay to the government.</a:t>
            </a:r>
            <a:endParaRPr kumimoji="0" lang="en-US" sz="1100" b="1" i="0" u="none" strike="noStrike" kern="1200" cap="none" spc="0" normalizeH="0" baseline="0" noProof="0" dirty="0" smtClean="0">
              <a:ln>
                <a:noFill/>
              </a:ln>
              <a:solidFill>
                <a:prstClr val="black"/>
              </a:solidFill>
              <a:effectLst/>
              <a:uLnTx/>
              <a:uFillTx/>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smtClean="0">
              <a:ln>
                <a:noFill/>
              </a:ln>
              <a:solidFill>
                <a:prstClr val="black"/>
              </a:solidFill>
              <a:effectLst/>
              <a:uLnTx/>
              <a:uFillTx/>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mn-lt"/>
              </a:rPr>
              <a:t>The OECD average private net return to tertiary education, compared to returns of upper sec or post-sec non-tertiary, exceeds 185,000 USD for a man, and the public net return is about 105,000 USD. These are substantially higher than the returns to upper sec. or post-sec. non-tertiary compared to below upper secondary: for a man, the private return for this level of education is 100,000 USD but with great variations. </a:t>
            </a:r>
            <a:r>
              <a:rPr kumimoji="0" lang="en-GB" sz="1200" b="0" i="0" u="none" strike="noStrike" kern="1200" cap="none" spc="0" normalizeH="0" baseline="0" noProof="0" dirty="0" smtClean="0">
                <a:ln>
                  <a:noFill/>
                </a:ln>
                <a:solidFill>
                  <a:prstClr val="black"/>
                </a:solidFill>
                <a:effectLst/>
                <a:uLnTx/>
                <a:uFillTx/>
                <a:latin typeface="ChaparralPro-Regular"/>
              </a:rPr>
              <a:t>In Ireland, them </a:t>
            </a:r>
            <a:r>
              <a:rPr kumimoji="0" lang="en-US" sz="1200" b="0" i="0" u="none" strike="noStrike" kern="1200" cap="none" spc="0" normalizeH="0" baseline="0" noProof="0" dirty="0" smtClean="0">
                <a:ln>
                  <a:noFill/>
                </a:ln>
                <a:solidFill>
                  <a:prstClr val="black"/>
                </a:solidFill>
                <a:effectLst/>
                <a:uLnTx/>
                <a:uFillTx/>
                <a:latin typeface="ChaparralPro-Regular"/>
              </a:rPr>
              <a:t>Slovak Republic and the United States, this level of education generates USD 160 000 or more over a man’s </a:t>
            </a:r>
            <a:r>
              <a:rPr kumimoji="0" lang="en-GB" sz="1200" b="0" i="0" u="none" strike="noStrike" kern="1200" cap="none" spc="0" normalizeH="0" baseline="0" noProof="0" dirty="0" smtClean="0">
                <a:ln>
                  <a:noFill/>
                </a:ln>
                <a:solidFill>
                  <a:prstClr val="black"/>
                </a:solidFill>
                <a:effectLst/>
                <a:uLnTx/>
                <a:uFillTx/>
                <a:latin typeface="ChaparralPro-Regular"/>
              </a:rPr>
              <a:t>working life. The public return is 38,000 USD.</a:t>
            </a:r>
            <a:endParaRPr kumimoji="0" lang="en-GB" sz="1200" b="0" i="0" u="none" strike="noStrike" kern="1200" cap="none" spc="0" normalizeH="0" baseline="0" noProof="0" dirty="0" smtClean="0">
              <a:ln>
                <a:noFill/>
              </a:ln>
              <a:solidFill>
                <a:prstClr val="black"/>
              </a:solidFill>
              <a:effectLst/>
              <a:uLnTx/>
              <a:uFillTx/>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smtClean="0">
              <a:ln>
                <a:noFill/>
              </a:ln>
              <a:solidFill>
                <a:prstClr val="black"/>
              </a:solidFill>
              <a:effectLst/>
              <a:uLnTx/>
              <a:uFillTx/>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ChaparralPro-Semibold"/>
              </a:rPr>
              <a:t>The net private returns related to attaining a tertiary education exceed those related to attaining upper secondary or post-secondary non-tertiary education</a:t>
            </a:r>
            <a:r>
              <a:rPr kumimoji="0" lang="en-US" sz="1200" b="0" i="0" u="none" strike="noStrike" kern="1200" cap="none" spc="0" normalizeH="0" baseline="0" noProof="0" dirty="0" smtClean="0">
                <a:ln>
                  <a:noFill/>
                </a:ln>
                <a:solidFill>
                  <a:prstClr val="black"/>
                </a:solidFill>
                <a:effectLst/>
                <a:uLnTx/>
                <a:uFillTx/>
                <a:latin typeface="ChaparralPro-Regular"/>
              </a:rPr>
              <a:t>. Only in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ChaparralPro-Regular"/>
              </a:rPr>
              <a:t>Norway and Sweden does upper secondary or post-secondary non-tertiary education bring higher </a:t>
            </a:r>
            <a:r>
              <a:rPr kumimoji="0" lang="en-GB" sz="1200" b="0" i="0" u="none" strike="noStrike" kern="1200" cap="none" spc="0" normalizeH="0" baseline="0" noProof="0" dirty="0" smtClean="0">
                <a:ln>
                  <a:noFill/>
                </a:ln>
                <a:solidFill>
                  <a:prstClr val="black"/>
                </a:solidFill>
                <a:effectLst/>
                <a:uLnTx/>
                <a:uFillTx/>
                <a:latin typeface="ChaparralPro-Regular"/>
              </a:rPr>
              <a:t>returns to men.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smtClean="0">
              <a:ln>
                <a:noFill/>
              </a:ln>
              <a:solidFill>
                <a:prstClr val="black"/>
              </a:solidFill>
              <a:effectLst/>
              <a:uLnTx/>
              <a:uFillTx/>
              <a:latin typeface="ChaparralPro-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ChaparralPro-Regular"/>
              </a:rPr>
              <a:t>Note that private returns are higher for men than women. </a:t>
            </a:r>
            <a:endParaRPr kumimoji="0" lang="en-GB" sz="1200" b="0" i="0" u="none" strike="noStrike" kern="1200" cap="none" spc="0" normalizeH="0" baseline="0" noProof="0" dirty="0" smtClean="0">
              <a:ln>
                <a:noFill/>
              </a:ln>
              <a:solidFill>
                <a:prstClr val="black"/>
              </a:solidFill>
              <a:effectLst/>
              <a:uLnTx/>
              <a:uFillTx/>
              <a:latin typeface="+mn-lt"/>
            </a:endParaRPr>
          </a:p>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pPr/>
              <a:t>14</a:t>
            </a:fld>
            <a:endParaRPr lang="en-US"/>
          </a:p>
        </p:txBody>
      </p:sp>
    </p:spTree>
    <p:extLst>
      <p:ext uri="{BB962C8B-B14F-4D97-AF65-F5344CB8AC3E}">
        <p14:creationId xmlns:p14="http://schemas.microsoft.com/office/powerpoint/2010/main" val="42001345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Check the returns</a:t>
            </a:r>
            <a:r>
              <a:rPr lang="en-GB" baseline="0" dirty="0" smtClean="0"/>
              <a:t> for Ireland over time</a:t>
            </a:r>
          </a:p>
          <a:p>
            <a:r>
              <a:rPr lang="en-GB" baseline="0" dirty="0" smtClean="0"/>
              <a:t>Based on EAG data, Dirk Van </a:t>
            </a:r>
            <a:r>
              <a:rPr lang="en-GB" baseline="0" dirty="0" err="1" smtClean="0"/>
              <a:t>Damme</a:t>
            </a:r>
            <a:r>
              <a:rPr lang="en-GB" baseline="0" dirty="0" smtClean="0"/>
              <a:t> (Head of CERI) has sought to correlate the proportion of HE-educated people with the wage premiums for HE education compared to upper secondary or lower secondary. Four groups of countries:</a:t>
            </a:r>
          </a:p>
          <a:p>
            <a:pPr marL="171450" indent="-171450">
              <a:buFontTx/>
              <a:buChar char="-"/>
            </a:pPr>
            <a:r>
              <a:rPr lang="en-GB" baseline="0" dirty="0" smtClean="0"/>
              <a:t>Those with high attainment and high premiums – often in open liberalised labour markets – includes Ireland and the US, UK and </a:t>
            </a:r>
            <a:r>
              <a:rPr lang="en-GB" baseline="0" dirty="0" err="1" smtClean="0"/>
              <a:t>Luxembour</a:t>
            </a:r>
            <a:endParaRPr lang="en-GB" baseline="0" dirty="0" smtClean="0"/>
          </a:p>
          <a:p>
            <a:pPr marL="171450" indent="-171450">
              <a:buFontTx/>
              <a:buChar char="-"/>
            </a:pPr>
            <a:r>
              <a:rPr lang="en-GB" baseline="0" dirty="0" smtClean="0"/>
              <a:t>Those with high attainment and lower premiums – many countries in that group including Nordics, Netherlands and Belgium but also NZ, Australia, Canada – while this is the group where the risk of </a:t>
            </a:r>
            <a:r>
              <a:rPr lang="en-GB" baseline="0" dirty="0" err="1" smtClean="0"/>
              <a:t>overschooling</a:t>
            </a:r>
            <a:r>
              <a:rPr lang="en-GB" baseline="0" dirty="0" smtClean="0"/>
              <a:t> is strongest, many of these countries have a more compressed wage distribution due to welfare-state models that can account for this</a:t>
            </a:r>
          </a:p>
          <a:p>
            <a:pPr marL="171450" indent="-171450">
              <a:buFontTx/>
              <a:buChar char="-"/>
            </a:pPr>
            <a:r>
              <a:rPr lang="en-GB" baseline="0" dirty="0" smtClean="0"/>
              <a:t>Those with low attainment and relatively low premiums: few countries, including Greece, Spain and France – countries with economic troubles where relative scarcity of highly-educated workers may not lead to better pay – doesn’t mean that economy doesn’t need these workers over the longer-run</a:t>
            </a:r>
          </a:p>
          <a:p>
            <a:pPr marL="171450" indent="-171450">
              <a:buFontTx/>
              <a:buChar char="-"/>
            </a:pPr>
            <a:r>
              <a:rPr lang="en-GB" baseline="0" dirty="0" smtClean="0"/>
              <a:t>Those with low attainment and high premiums like Germany or Slovenia: may face undersupply</a:t>
            </a:r>
          </a:p>
          <a:p>
            <a:pPr marL="0" indent="0">
              <a:buFontTx/>
              <a:buNone/>
            </a:pPr>
            <a:r>
              <a:rPr lang="en-GB" baseline="0" dirty="0" smtClean="0"/>
              <a:t>Overall: an increasing supply may lead to lower wages for younger tertiary-educated workers but the relationship is not strong. No clear answer regarding whether to focus on “just in time” production of skills for the LM or longer-term skills that are flexible for a changing economy</a:t>
            </a:r>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75815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07358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a:t>
            </a:r>
            <a:r>
              <a:rPr lang="en-GB" baseline="0" dirty="0" smtClean="0"/>
              <a:t> chart represents the annual expenditure per student by educational institutions multiplied by the average duration of tertiary studies, in equivalent USD converted using PPPs</a:t>
            </a:r>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8795854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Add EAG analysis</a:t>
            </a:r>
            <a:r>
              <a:rPr lang="en-GB" baseline="0" dirty="0" smtClean="0"/>
              <a:t> p.213</a:t>
            </a:r>
          </a:p>
          <a:p>
            <a:r>
              <a:rPr lang="en-GB" baseline="0" dirty="0" smtClean="0"/>
              <a:t>In Ireland, the annual expenditure per student and the rate of change of these expenditures are both increasing.</a:t>
            </a:r>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684777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smtClean="0">
                <a:ln>
                  <a:noFill/>
                </a:ln>
                <a:solidFill>
                  <a:prstClr val="white"/>
                </a:solidFill>
                <a:effectLst/>
                <a:uLnTx/>
                <a:uFillTx/>
                <a:latin typeface="+mn-lt"/>
                <a:cs typeface="Arial" pitchFamily="34" charset="0"/>
              </a:rPr>
              <a:t>The share of private expenditure on tertiary institutions increased from 25% in 2000 to 31% in 2011</a:t>
            </a:r>
            <a:endParaRPr lang="en-GB" sz="1200" b="0" dirty="0">
              <a:latin typeface="+mn-lt"/>
            </a:endParaRPr>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667820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Ireland is</a:t>
            </a:r>
            <a:r>
              <a:rPr lang="en-GB" baseline="0" dirty="0" smtClean="0"/>
              <a:t> among the minority of countries (5 out of 26 with comparable data) where the share of private funding has decreased in percentage points over 2000-2011. However, like Spain and the US, while this share has decreased between 2000 and 2008, it has increased although not as much between 2008-2011.</a:t>
            </a:r>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167995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The arrows show how the average tuition fees and the proportion of students who benefit from public support have changed since 1995, following reforms. A number of countries have chosen to move forward with higher tuition fees and have increased financial aid. On this chart we see that this is the case for </a:t>
            </a:r>
            <a:r>
              <a:rPr lang="en-GB" baseline="0" dirty="0" err="1" smtClean="0"/>
              <a:t>anglosaxon</a:t>
            </a:r>
            <a:r>
              <a:rPr lang="en-GB" baseline="0" dirty="0" smtClean="0"/>
              <a:t> countries like the US, Australia and Nez Zealand, but also Japan or European countries like the Netherlands and Switzerland. And of course, although recent and not reflected here, the UK is a prime example of a strong shift towards a high tuition-fee, large student aid approach – the impact of which is not shown yet in our data which has a 2-year lag.  </a:t>
            </a:r>
          </a:p>
          <a:p>
            <a:endParaRPr lang="en-GB" baseline="0" dirty="0" smtClean="0"/>
          </a:p>
          <a:p>
            <a:r>
              <a:rPr lang="en-GB" baseline="0" dirty="0" smtClean="0"/>
              <a:t>There are different ways of differentiating tuition fees, one main approach is that of charging more non-national students (even Nordic countries like Sweden have recently moved towards this). For national students, some countries differentiate fees for primary- or second-degree programmes, although EAG data doesn’t show a lot of differences generally. Second-degree programmes tend to be similar or slightly more expensive than first-degrees in countries with available data, with the exception of countries like Australia which has fees that are 55% higher for second-degree (although it is a bit lower in private institutions).</a:t>
            </a:r>
          </a:p>
          <a:p>
            <a:endParaRPr lang="en-GB" baseline="0" dirty="0" smtClean="0"/>
          </a:p>
          <a:p>
            <a:r>
              <a:rPr lang="en-GB" baseline="0" dirty="0" smtClean="0"/>
              <a:t>Australia, Chile and the UK also differentiate fees according to the field of study, raising questions about whether fee levels should potentially have linkages with the labour outcomes in certain fields, in addition to considerations like the cost structure of particular programmes (e.g. medicine or other requiring more equipment).</a:t>
            </a:r>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154800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177558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pPr/>
              <a:t>23</a:t>
            </a:fld>
            <a:endParaRPr lang="en-US"/>
          </a:p>
        </p:txBody>
      </p:sp>
    </p:spTree>
    <p:extLst>
      <p:ext uri="{BB962C8B-B14F-4D97-AF65-F5344CB8AC3E}">
        <p14:creationId xmlns:p14="http://schemas.microsoft.com/office/powerpoint/2010/main" val="2058320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mn-lt"/>
              </a:rPr>
              <a:t>OECD average unemployment rate for below </a:t>
            </a:r>
            <a:r>
              <a:rPr kumimoji="0" lang="en-GB" sz="1200" b="0" i="0" u="none" strike="noStrike" kern="1200" cap="none" spc="0" normalizeH="0" baseline="0" noProof="0" dirty="0" err="1" smtClean="0">
                <a:ln>
                  <a:noFill/>
                </a:ln>
                <a:solidFill>
                  <a:prstClr val="black"/>
                </a:solidFill>
                <a:effectLst/>
                <a:uLnTx/>
                <a:uFillTx/>
                <a:latin typeface="+mn-lt"/>
              </a:rPr>
              <a:t>upp</a:t>
            </a:r>
            <a:r>
              <a:rPr kumimoji="0" lang="en-GB" sz="1200" b="0" i="0" u="none" strike="noStrike" kern="1200" cap="none" spc="0" normalizeH="0" baseline="0" noProof="0" dirty="0" smtClean="0">
                <a:ln>
                  <a:noFill/>
                </a:ln>
                <a:solidFill>
                  <a:prstClr val="black"/>
                </a:solidFill>
                <a:effectLst/>
                <a:uLnTx/>
                <a:uFillTx/>
                <a:latin typeface="+mn-lt"/>
              </a:rPr>
              <a:t> secondary: 10.7% in 2005, 12.5% in 2010, 13.6% in 2012</a:t>
            </a:r>
          </a:p>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268479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mn-lt"/>
              </a:rPr>
              <a:t>For </a:t>
            </a:r>
            <a:r>
              <a:rPr kumimoji="0" lang="en-GB" sz="1200" b="0" i="0" u="none" strike="noStrike" kern="1200" cap="none" spc="0" normalizeH="0" baseline="0" noProof="0" dirty="0" err="1" smtClean="0">
                <a:ln>
                  <a:noFill/>
                </a:ln>
                <a:solidFill>
                  <a:prstClr val="black"/>
                </a:solidFill>
                <a:effectLst/>
                <a:uLnTx/>
                <a:uFillTx/>
                <a:latin typeface="+mn-lt"/>
              </a:rPr>
              <a:t>upp</a:t>
            </a:r>
            <a:r>
              <a:rPr kumimoji="0" lang="en-GB" sz="1200" b="0" i="0" u="none" strike="noStrike" kern="1200" cap="none" spc="0" normalizeH="0" baseline="0" noProof="0" dirty="0" smtClean="0">
                <a:ln>
                  <a:noFill/>
                </a:ln>
                <a:solidFill>
                  <a:prstClr val="black"/>
                </a:solidFill>
                <a:effectLst/>
                <a:uLnTx/>
                <a:uFillTx/>
                <a:latin typeface="+mn-lt"/>
              </a:rPr>
              <a:t> sec, post-sec non-tertiary: 6.2% in 2005, 7.6% in 2010, 7.8% in 2012</a:t>
            </a:r>
          </a:p>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597246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mn-lt"/>
              </a:rPr>
              <a:t>For tertiary: 3.9% in 2005, 4.7% in 2010, 5% in 2012</a:t>
            </a:r>
          </a:p>
          <a:p>
            <a:endParaRPr lang="en-GB" dirty="0" smtClean="0"/>
          </a:p>
          <a:p>
            <a:pPr marL="342000" marR="0" lvl="0" indent="-342000" algn="l" defTabSz="914400" rtl="0" eaLnBrk="1" fontAlgn="auto" latinLnBrk="0" hangingPunct="1">
              <a:lnSpc>
                <a:spcPct val="100000"/>
              </a:lnSpc>
              <a:spcBef>
                <a:spcPts val="768"/>
              </a:spcBef>
              <a:spcAft>
                <a:spcPts val="0"/>
              </a:spcAft>
              <a:buClr>
                <a:srgbClr val="727272"/>
              </a:buClr>
              <a:buSzTx/>
              <a:buFont typeface="Arial" pitchFamily="34" charset="0"/>
              <a:buChar char="•"/>
              <a:tabLst/>
              <a:defRPr/>
            </a:pPr>
            <a:r>
              <a:rPr kumimoji="0" lang="en-GB" sz="1200" b="0" i="0" u="none" strike="noStrike" kern="1200" cap="none" spc="0" normalizeH="0" baseline="0" noProof="0" dirty="0" smtClean="0">
                <a:ln>
                  <a:noFill/>
                </a:ln>
                <a:solidFill>
                  <a:srgbClr val="727272"/>
                </a:solidFill>
                <a:effectLst/>
                <a:uLnTx/>
                <a:uFillTx/>
                <a:latin typeface="+mn-lt"/>
              </a:rPr>
              <a:t>HE-educated individuals have lower unemployment rates throughout the period</a:t>
            </a:r>
          </a:p>
          <a:p>
            <a:pPr marL="342000" marR="0" lvl="0" indent="-342000" algn="l" defTabSz="914400" rtl="0" eaLnBrk="1" fontAlgn="auto" latinLnBrk="0" hangingPunct="1">
              <a:lnSpc>
                <a:spcPct val="100000"/>
              </a:lnSpc>
              <a:spcBef>
                <a:spcPts val="768"/>
              </a:spcBef>
              <a:spcAft>
                <a:spcPts val="0"/>
              </a:spcAft>
              <a:buClr>
                <a:srgbClr val="727272"/>
              </a:buClr>
              <a:buSzTx/>
              <a:buFont typeface="Arial" pitchFamily="34" charset="0"/>
              <a:buChar char="•"/>
              <a:tabLst/>
              <a:defRPr/>
            </a:pPr>
            <a:r>
              <a:rPr kumimoji="0" lang="en-GB" sz="1200" b="0" i="0" u="none" strike="noStrike" kern="1200" cap="none" spc="0" normalizeH="0" baseline="0" noProof="0" dirty="0" smtClean="0">
                <a:ln>
                  <a:noFill/>
                </a:ln>
                <a:solidFill>
                  <a:srgbClr val="727272"/>
                </a:solidFill>
                <a:effectLst/>
                <a:uLnTx/>
                <a:uFillTx/>
                <a:latin typeface="+mn-lt"/>
              </a:rPr>
              <a:t>In some countries, especially Southern and Eastern Europe, tertiary-educated people have been hit hard – but UR have increased across all education levels</a:t>
            </a:r>
          </a:p>
          <a:p>
            <a:pPr marL="342000" marR="0" lvl="0" indent="-342000" algn="l" defTabSz="914400" rtl="0" eaLnBrk="1" fontAlgn="auto" latinLnBrk="0" hangingPunct="1">
              <a:lnSpc>
                <a:spcPct val="100000"/>
              </a:lnSpc>
              <a:spcBef>
                <a:spcPts val="768"/>
              </a:spcBef>
              <a:spcAft>
                <a:spcPts val="0"/>
              </a:spcAft>
              <a:buClr>
                <a:srgbClr val="727272"/>
              </a:buClr>
              <a:buSzTx/>
              <a:buFont typeface="Arial" pitchFamily="34" charset="0"/>
              <a:buChar char="•"/>
              <a:tabLst/>
              <a:defRPr/>
            </a:pPr>
            <a:r>
              <a:rPr kumimoji="0" lang="en-GB" sz="1200" b="0" i="0" u="none" strike="noStrike" kern="1200" cap="none" spc="0" normalizeH="0" baseline="0" noProof="0" dirty="0" smtClean="0">
                <a:ln>
                  <a:noFill/>
                </a:ln>
                <a:solidFill>
                  <a:srgbClr val="727272"/>
                </a:solidFill>
                <a:effectLst/>
                <a:uLnTx/>
                <a:uFillTx/>
                <a:latin typeface="+mn-lt"/>
              </a:rPr>
              <a:t>Factors leading to unemployment of HE-educated people are complex</a:t>
            </a:r>
          </a:p>
          <a:p>
            <a:pPr marL="741600" marR="0" lvl="1" indent="-284400" algn="l" defTabSz="914400" rtl="0" eaLnBrk="1" fontAlgn="auto" latinLnBrk="0" hangingPunct="1">
              <a:lnSpc>
                <a:spcPct val="100000"/>
              </a:lnSpc>
              <a:spcBef>
                <a:spcPts val="672"/>
              </a:spcBef>
              <a:spcAft>
                <a:spcPts val="0"/>
              </a:spcAft>
              <a:buClr>
                <a:srgbClr val="727272"/>
              </a:buClr>
              <a:buSzTx/>
              <a:buFont typeface="Arial" pitchFamily="34" charset="0"/>
              <a:buChar char="–"/>
              <a:tabLst/>
              <a:defRPr/>
            </a:pPr>
            <a:r>
              <a:rPr kumimoji="0" lang="en-GB" sz="1200" b="0" i="0" u="none" strike="noStrike" kern="1200" cap="none" spc="0" normalizeH="0" baseline="0" noProof="0" dirty="0" smtClean="0">
                <a:ln>
                  <a:noFill/>
                </a:ln>
                <a:solidFill>
                  <a:srgbClr val="727272"/>
                </a:solidFill>
                <a:effectLst/>
                <a:uLnTx/>
                <a:uFillTx/>
                <a:latin typeface="+mn-lt"/>
              </a:rPr>
              <a:t> Supply side: potential oversupply in some fields, relevance of degrees to labour market, variations in skill level </a:t>
            </a:r>
          </a:p>
          <a:p>
            <a:pPr marL="741600" marR="0" lvl="1" indent="-284400" algn="l" defTabSz="914400" rtl="0" eaLnBrk="1" fontAlgn="auto" latinLnBrk="0" hangingPunct="1">
              <a:lnSpc>
                <a:spcPct val="100000"/>
              </a:lnSpc>
              <a:spcBef>
                <a:spcPts val="672"/>
              </a:spcBef>
              <a:spcAft>
                <a:spcPts val="0"/>
              </a:spcAft>
              <a:buClr>
                <a:srgbClr val="727272"/>
              </a:buClr>
              <a:buSzTx/>
              <a:buFont typeface="Arial" pitchFamily="34" charset="0"/>
              <a:buChar char="–"/>
              <a:tabLst/>
              <a:defRPr/>
            </a:pPr>
            <a:r>
              <a:rPr kumimoji="0" lang="en-GB" sz="1200" b="0" i="0" u="none" strike="noStrike" kern="1200" cap="none" spc="0" normalizeH="0" baseline="0" noProof="0" dirty="0" smtClean="0">
                <a:ln>
                  <a:noFill/>
                </a:ln>
                <a:solidFill>
                  <a:srgbClr val="727272"/>
                </a:solidFill>
                <a:effectLst/>
                <a:uLnTx/>
                <a:uFillTx/>
                <a:latin typeface="+mn-lt"/>
              </a:rPr>
              <a:t>But also demand side: economic restructuring and destruction of jobs, features of national labour market (e.g. minimum wage, hiring/firing rules, </a:t>
            </a:r>
            <a:r>
              <a:rPr kumimoji="0" lang="en-GB" sz="1200" b="0" i="0" u="none" strike="noStrike" kern="1200" cap="none" spc="0" normalizeH="0" baseline="0" noProof="0" dirty="0" err="1" smtClean="0">
                <a:ln>
                  <a:noFill/>
                </a:ln>
                <a:solidFill>
                  <a:srgbClr val="727272"/>
                </a:solidFill>
                <a:effectLst/>
                <a:uLnTx/>
                <a:uFillTx/>
                <a:latin typeface="+mn-lt"/>
              </a:rPr>
              <a:t>etc</a:t>
            </a:r>
            <a:r>
              <a:rPr kumimoji="0" lang="en-GB" sz="1200" b="0" i="0" u="none" strike="noStrike" kern="1200" cap="none" spc="0" normalizeH="0" baseline="0" noProof="0" dirty="0" smtClean="0">
                <a:ln>
                  <a:noFill/>
                </a:ln>
                <a:solidFill>
                  <a:srgbClr val="727272"/>
                </a:solidFill>
                <a:effectLst/>
                <a:uLnTx/>
                <a:uFillTx/>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smtClean="0">
              <a:ln>
                <a:noFill/>
              </a:ln>
              <a:solidFill>
                <a:prstClr val="black"/>
              </a:solidFill>
              <a:effectLst/>
              <a:uLnTx/>
              <a:uFillTx/>
              <a:latin typeface="+mn-lt"/>
            </a:endParaRPr>
          </a:p>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8238958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22634E27-29A1-4A50-B589-FD8E91EFD9E4}" type="slidenum">
              <a:rPr lang="en-US" smtClean="0"/>
              <a:pPr/>
              <a:t>29</a:t>
            </a:fld>
            <a:endParaRPr lang="en-US"/>
          </a:p>
        </p:txBody>
      </p:sp>
    </p:spTree>
    <p:extLst>
      <p:ext uri="{BB962C8B-B14F-4D97-AF65-F5344CB8AC3E}">
        <p14:creationId xmlns:p14="http://schemas.microsoft.com/office/powerpoint/2010/main" val="2901450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pPr/>
              <a:t>30</a:t>
            </a:fld>
            <a:endParaRPr lang="en-US"/>
          </a:p>
        </p:txBody>
      </p:sp>
    </p:spTree>
    <p:extLst>
      <p:ext uri="{BB962C8B-B14F-4D97-AF65-F5344CB8AC3E}">
        <p14:creationId xmlns:p14="http://schemas.microsoft.com/office/powerpoint/2010/main" val="2813636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Only 6 countries</a:t>
            </a:r>
            <a:r>
              <a:rPr lang="en-GB" baseline="0" dirty="0" smtClean="0"/>
              <a:t> cut funding on educational institutional, even though 15 saw their GDP decline over the period. Two countries cut funding while their GDP remained stable (US and Russian Federation). Ireland is among the countries that saw a sharp GDP decline but actually increased spending on education institutions (all levels).</a:t>
            </a:r>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pPr/>
              <a:t>31</a:t>
            </a:fld>
            <a:endParaRPr lang="en-US"/>
          </a:p>
        </p:txBody>
      </p:sp>
    </p:spTree>
    <p:extLst>
      <p:ext uri="{BB962C8B-B14F-4D97-AF65-F5344CB8AC3E}">
        <p14:creationId xmlns:p14="http://schemas.microsoft.com/office/powerpoint/2010/main" val="41976150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However, at the tertiary level, the number of students in Ireland has</a:t>
            </a:r>
            <a:r>
              <a:rPr lang="en-GB" baseline="0" dirty="0" smtClean="0"/>
              <a:t> increased more than funding, resulting in the second more severe decrease in per student funding after Iceland – this can create risk for quality and poses the question of sustainability in a context of growing HE + continued labour market demand for highly educated workers in Ireland. BUT this is also to put in the context that Ireland has higher-than average per student expenditures in </a:t>
            </a:r>
            <a:r>
              <a:rPr lang="en-GB" baseline="0" smtClean="0"/>
              <a:t>tertiary education (slide 17).</a:t>
            </a:r>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pPr/>
              <a:t>32</a:t>
            </a:fld>
            <a:endParaRPr lang="en-US"/>
          </a:p>
        </p:txBody>
      </p:sp>
    </p:spTree>
    <p:extLst>
      <p:ext uri="{BB962C8B-B14F-4D97-AF65-F5344CB8AC3E}">
        <p14:creationId xmlns:p14="http://schemas.microsoft.com/office/powerpoint/2010/main" val="34063235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pPr/>
              <a:t>33</a:t>
            </a:fld>
            <a:endParaRPr lang="en-US"/>
          </a:p>
        </p:txBody>
      </p:sp>
    </p:spTree>
    <p:extLst>
      <p:ext uri="{BB962C8B-B14F-4D97-AF65-F5344CB8AC3E}">
        <p14:creationId xmlns:p14="http://schemas.microsoft.com/office/powerpoint/2010/main" val="40483616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z="1800" dirty="0">
              <a:cs typeface="Arial" charset="0"/>
            </a:endParaRPr>
          </a:p>
        </p:txBody>
      </p:sp>
      <p:sp>
        <p:nvSpPr>
          <p:cNvPr id="64516" name="Slide Number Placeholder 3"/>
          <p:cNvSpPr>
            <a:spLocks noGrp="1"/>
          </p:cNvSpPr>
          <p:nvPr>
            <p:ph type="sldNum" sz="quarter" idx="5"/>
          </p:nvPr>
        </p:nvSpPr>
        <p:spPr/>
        <p:txBody>
          <a:bodyPr/>
          <a:lstStyle/>
          <a:p>
            <a:pPr>
              <a:defRPr/>
            </a:pPr>
            <a:fld id="{4F024A8C-8C62-4430-9CCA-1EADF7310881}" type="slidenum">
              <a:rPr lang="en-US" smtClean="0"/>
              <a:pPr>
                <a:defRPr/>
              </a:pPr>
              <a:t>35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Ireland: difference between two generation=</a:t>
            </a:r>
            <a:r>
              <a:rPr lang="en-GB" baseline="0" dirty="0" smtClean="0"/>
              <a:t> 24 percentage points, compared to 15 percentage points in OECD average</a:t>
            </a:r>
          </a:p>
          <a:p>
            <a:r>
              <a:rPr lang="en-GB" baseline="0" dirty="0" smtClean="0"/>
              <a:t>55-64 year-olds: 25% HE attainment, compared to 24% for OECD average - consistent</a:t>
            </a:r>
          </a:p>
          <a:p>
            <a:r>
              <a:rPr lang="en-GB" dirty="0" smtClean="0"/>
              <a:t>25-34: 49% in Ireland, versus 39% in</a:t>
            </a:r>
            <a:r>
              <a:rPr lang="en-GB" baseline="0" dirty="0" smtClean="0"/>
              <a:t> OECD on average</a:t>
            </a:r>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451470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Between 20 and 60% of</a:t>
            </a:r>
            <a:r>
              <a:rPr lang="en-GB" baseline="0" dirty="0" smtClean="0"/>
              <a:t> adults are more educated than their parents.  It should be noted that this is “absolute mobility” – just whether people have higher attainment. It is not about the likelihood to have more education across the population. In fact, the risk is that those whose parents already have some education – have completed upper sec or PSE non-tertiary gain the most from this mobility – case in France for example.</a:t>
            </a:r>
          </a:p>
          <a:p>
            <a:endParaRPr lang="en-GB" baseline="0" dirty="0" smtClean="0"/>
          </a:p>
          <a:p>
            <a:r>
              <a:rPr lang="en-GB" baseline="0" dirty="0" smtClean="0"/>
              <a:t>One could think that this progression also depends on the level of education of the older generation – but the previous slide showed very different situations. Some countries like Korea, Poland or Portugal had low tertiary attainment rates among the 55-64 and show a significant progression in their younger generation. Other countries that had relatively low or moderate tertiary attainment did not improve much, like Brazil, Austria or Germany. Some countries whose 55-64 years-old already had high tertiary attainment rate like Canada, the Russian Federation or New Zealand have seen this rate grow even higher in their younger population – </a:t>
            </a:r>
            <a:r>
              <a:rPr lang="en-GB" b="1" baseline="0" dirty="0" smtClean="0"/>
              <a:t>this is also the case of Ireland which has both higher than average attainment rate of the younger generation and higher than average mobility. </a:t>
            </a:r>
          </a:p>
          <a:p>
            <a:r>
              <a:rPr lang="en-GB" baseline="0" dirty="0" smtClean="0"/>
              <a:t>By contrast in some countries with high attainment in the 55-64 year-olds, tertiary attainment has stagnated (US) or even fallen a bit (Israel).</a:t>
            </a:r>
          </a:p>
          <a:p>
            <a:endParaRPr lang="en-GB" baseline="0" dirty="0" smtClean="0"/>
          </a:p>
        </p:txBody>
      </p:sp>
      <p:sp>
        <p:nvSpPr>
          <p:cNvPr id="4" name="Slide Number Placeholder 3"/>
          <p:cNvSpPr>
            <a:spLocks noGrp="1"/>
          </p:cNvSpPr>
          <p:nvPr>
            <p:ph type="sldNum" sz="quarter" idx="10"/>
          </p:nvPr>
        </p:nvSpPr>
        <p:spPr/>
        <p:txBody>
          <a:bodyPr/>
          <a:lstStyle/>
          <a:p>
            <a:fld id="{22634E27-29A1-4A50-B589-FD8E91EFD9E4}" type="slidenum">
              <a:rPr lang="en-US" smtClean="0"/>
              <a:pPr/>
              <a:t>4</a:t>
            </a:fld>
            <a:endParaRPr lang="en-US"/>
          </a:p>
        </p:txBody>
      </p:sp>
    </p:spTree>
    <p:extLst>
      <p:ext uri="{BB962C8B-B14F-4D97-AF65-F5344CB8AC3E}">
        <p14:creationId xmlns:p14="http://schemas.microsoft.com/office/powerpoint/2010/main" val="788590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dirty="0" smtClean="0"/>
              <a:t>Based</a:t>
            </a:r>
            <a:r>
              <a:rPr lang="en-GB" baseline="0" dirty="0" smtClean="0"/>
              <a:t> on PIAAC data 2012.</a:t>
            </a:r>
          </a:p>
          <a:p>
            <a:endParaRPr lang="en-GB" baseline="0" dirty="0" smtClean="0"/>
          </a:p>
          <a:p>
            <a:r>
              <a:rPr lang="en-GB" dirty="0" smtClean="0"/>
              <a:t>In all countries, around 55% of more of 20-34</a:t>
            </a:r>
            <a:r>
              <a:rPr lang="en-GB" baseline="0" dirty="0" smtClean="0"/>
              <a:t> year-old tertiary students have at least one parent who has completed that level of education. In Canada,, Estonia, Germany, Japan, Norway and Sweden, 65% or more of students do (some caveats for countries, like Sweden where some students (for instance, those from an academic family background) may enrol in longer programmes which may inflate numbers. In all countries with available data, except Spain, the proportion of tertiary students with parents with upper secondary education is larger than the proportion of these students with parents with below secondary education. </a:t>
            </a:r>
            <a:r>
              <a:rPr lang="en-GB" b="1" baseline="0" dirty="0" smtClean="0"/>
              <a:t>In Ireland, those without tertiary-educated parents are able to access tertiary education more than on average across OECD </a:t>
            </a:r>
            <a:r>
              <a:rPr lang="en-GB" baseline="0" dirty="0" smtClean="0"/>
              <a:t>– which suggests a relative equity of access, as many people benefited from significant mobility as we saw in previous slide, and not just those with highly-educated parents although these are still the largest beneficiaries.</a:t>
            </a:r>
          </a:p>
          <a:p>
            <a:endParaRPr lang="en-GB" baseline="0" dirty="0" smtClean="0"/>
          </a:p>
          <a:p>
            <a:r>
              <a:rPr lang="en-GB" baseline="0" dirty="0" smtClean="0"/>
              <a:t>The concept of relative mobility helps assess whether there is equality of access to education, or not. Across countries with available data, the likelihood of a student participating in tertiary education, depending on the level of education attained by his or her parents  and compared with the likelihood of those whose parents have attained below upper secondary, is </a:t>
            </a:r>
            <a:r>
              <a:rPr lang="en-GB" b="1" baseline="0" dirty="0" smtClean="0"/>
              <a:t>twice as great if at least one parent attained upper secondary education or post-sec non-tertiary </a:t>
            </a:r>
            <a:r>
              <a:rPr lang="en-GB" baseline="0" dirty="0" smtClean="0"/>
              <a:t>and </a:t>
            </a:r>
            <a:r>
              <a:rPr lang="en-GB" b="1" baseline="0" dirty="0" smtClean="0"/>
              <a:t>4.5 time</a:t>
            </a:r>
            <a:r>
              <a:rPr lang="en-GB" b="0" baseline="0" dirty="0" smtClean="0"/>
              <a:t>s greater if the parents attained tertiary education.</a:t>
            </a:r>
            <a:endParaRPr lang="en-GB" b="1" dirty="0" smtClean="0"/>
          </a:p>
          <a:p>
            <a:endParaRPr lang="en-GB" dirty="0" smtClean="0"/>
          </a:p>
          <a:p>
            <a:r>
              <a:rPr lang="en-GB" dirty="0" smtClean="0"/>
              <a:t>Caution</a:t>
            </a:r>
            <a:r>
              <a:rPr lang="en-GB" baseline="0" dirty="0" smtClean="0"/>
              <a:t> – </a:t>
            </a:r>
            <a:r>
              <a:rPr lang="en-GB" baseline="0" dirty="0" err="1" smtClean="0"/>
              <a:t>statlink</a:t>
            </a:r>
            <a:r>
              <a:rPr lang="en-GB" baseline="0" dirty="0" smtClean="0"/>
              <a:t> from EAG 2014 sends people to a wrong version of chart (number for below </a:t>
            </a:r>
            <a:r>
              <a:rPr lang="en-GB" baseline="0" dirty="0" err="1" smtClean="0"/>
              <a:t>upp</a:t>
            </a:r>
            <a:r>
              <a:rPr lang="en-GB" baseline="0" dirty="0" smtClean="0"/>
              <a:t> sec and </a:t>
            </a:r>
            <a:r>
              <a:rPr lang="en-GB" baseline="0" dirty="0" err="1" smtClean="0"/>
              <a:t>upp</a:t>
            </a:r>
            <a:r>
              <a:rPr lang="en-GB" baseline="0" dirty="0" smtClean="0"/>
              <a:t> sec post-sec non-</a:t>
            </a:r>
            <a:r>
              <a:rPr lang="en-GB" baseline="0" dirty="0" err="1" smtClean="0"/>
              <a:t>tert</a:t>
            </a:r>
            <a:r>
              <a:rPr lang="en-GB" baseline="0" dirty="0" smtClean="0"/>
              <a:t> are inverted)</a:t>
            </a:r>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pPr/>
              <a:t>5</a:t>
            </a:fld>
            <a:endParaRPr lang="en-US"/>
          </a:p>
        </p:txBody>
      </p:sp>
    </p:spTree>
    <p:extLst>
      <p:ext uri="{BB962C8B-B14F-4D97-AF65-F5344CB8AC3E}">
        <p14:creationId xmlns:p14="http://schemas.microsoft.com/office/powerpoint/2010/main" val="2304123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mean literacy score of</a:t>
            </a:r>
            <a:r>
              <a:rPr lang="en-GB" baseline="0" dirty="0" smtClean="0"/>
              <a:t> tertiary-educated people in Ireland is lower than on average in OECD: 292 in Ireland, 297 on average. This might, although no direct relationship at all, suggest quality improvements are possible in tertiary (but many other factors: selectivity of HE, </a:t>
            </a:r>
            <a:r>
              <a:rPr lang="en-GB" baseline="0" dirty="0" err="1" smtClean="0"/>
              <a:t>etc</a:t>
            </a:r>
            <a:r>
              <a:rPr lang="en-GB" baseline="0" dirty="0" smtClean="0"/>
              <a:t>)</a:t>
            </a:r>
          </a:p>
          <a:p>
            <a:r>
              <a:rPr lang="en-GB" baseline="0" dirty="0" err="1" smtClean="0"/>
              <a:t>Upp</a:t>
            </a:r>
            <a:r>
              <a:rPr lang="en-GB" baseline="0" dirty="0" smtClean="0"/>
              <a:t> sec or post-sec non-tertiary: In Ireland, the mean score is 267, vs. 269 on average – so consistent</a:t>
            </a:r>
          </a:p>
          <a:p>
            <a:r>
              <a:rPr lang="en-GB" baseline="0" dirty="0" smtClean="0"/>
              <a:t>Below upper secondary: In Ireland, the mean score is 231, lower than the OECD average of 235 – suggesting gaps in basic skills for those with low educational attainment. May be important to focus also on these people given </a:t>
            </a:r>
            <a:r>
              <a:rPr lang="en-GB" b="1" baseline="0" dirty="0" smtClean="0">
                <a:solidFill>
                  <a:srgbClr val="FF0000"/>
                </a:solidFill>
              </a:rPr>
              <a:t>high level of NEETs in Ireland (22% versus 15% in OECD). CHECK MEDIA ARTICLE</a:t>
            </a:r>
            <a:endParaRPr lang="en-GB" b="1" dirty="0">
              <a:solidFill>
                <a:srgbClr val="FF0000"/>
              </a:solidFill>
            </a:endParaRPr>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410120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What</a:t>
            </a:r>
            <a:r>
              <a:rPr lang="en-GB" baseline="0" dirty="0" smtClean="0"/>
              <a:t> this graph shows is the proportion of people scoring at levels 4 or 5 in literacy according to their level of education. We can see that over 30% of the tertiary-educated score at 4 or 5 in Japan, Finland or the Netherlands, but, at the other hand of the spectrum, that only between 10 and 15% of the tertiary educated perform at that level in Korea, Russian Federation, Spain and Italy. A note on Korea: the high attainment rates in Korea could suggest a more open tertiary system (</a:t>
            </a:r>
            <a:r>
              <a:rPr lang="en-GB" baseline="0" dirty="0" smtClean="0">
                <a:solidFill>
                  <a:srgbClr val="FF0000"/>
                </a:solidFill>
              </a:rPr>
              <a:t>ASK SHINYOUNG)</a:t>
            </a:r>
          </a:p>
          <a:p>
            <a:endParaRPr lang="en-GB" baseline="0" dirty="0" smtClean="0">
              <a:solidFill>
                <a:srgbClr val="FF0000"/>
              </a:solidFill>
            </a:endParaRPr>
          </a:p>
          <a:p>
            <a:r>
              <a:rPr lang="en-GB" baseline="0" dirty="0" smtClean="0">
                <a:solidFill>
                  <a:srgbClr val="FF0000"/>
                </a:solidFill>
              </a:rPr>
              <a:t>This chart is consistent with previous one: in Ireland, fewer tertiary-educated people perform at the highest literacy level than on average in the OECD (19% vs. 24%).</a:t>
            </a:r>
            <a:endParaRPr lang="en-GB" dirty="0">
              <a:solidFill>
                <a:srgbClr val="FF0000"/>
              </a:solidFill>
            </a:endParaRPr>
          </a:p>
        </p:txBody>
      </p:sp>
      <p:sp>
        <p:nvSpPr>
          <p:cNvPr id="4" name="Slide Number Placeholder 3"/>
          <p:cNvSpPr>
            <a:spLocks noGrp="1"/>
          </p:cNvSpPr>
          <p:nvPr>
            <p:ph type="sldNum" sz="quarter" idx="10"/>
          </p:nvPr>
        </p:nvSpPr>
        <p:spPr/>
        <p:txBody>
          <a:bodyPr/>
          <a:lstStyle/>
          <a:p>
            <a:fld id="{22634E27-29A1-4A50-B589-FD8E91EFD9E4}"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316245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634E27-29A1-4A50-B589-FD8E91EFD9E4}" type="slidenum">
              <a:rPr lang="en-US" smtClean="0"/>
              <a:pPr/>
              <a:t>9</a:t>
            </a:fld>
            <a:endParaRPr lang="en-US"/>
          </a:p>
        </p:txBody>
      </p:sp>
    </p:spTree>
    <p:extLst>
      <p:ext uri="{BB962C8B-B14F-4D97-AF65-F5344CB8AC3E}">
        <p14:creationId xmlns:p14="http://schemas.microsoft.com/office/powerpoint/2010/main" val="4180539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Overall:</a:t>
            </a:r>
          </a:p>
          <a:p>
            <a:pPr marL="171450" indent="-171450">
              <a:buFontTx/>
              <a:buChar char="-"/>
            </a:pPr>
            <a:r>
              <a:rPr lang="en-GB" dirty="0" smtClean="0"/>
              <a:t>Key point:</a:t>
            </a:r>
            <a:r>
              <a:rPr lang="en-GB" baseline="0" dirty="0" smtClean="0"/>
              <a:t> </a:t>
            </a:r>
            <a:r>
              <a:rPr lang="en-GB" dirty="0" smtClean="0"/>
              <a:t>HE</a:t>
            </a:r>
            <a:r>
              <a:rPr lang="en-GB" baseline="0" dirty="0" smtClean="0"/>
              <a:t> is still the best protection against unemployment. Of course, these are averages and there are differences among fields</a:t>
            </a:r>
          </a:p>
          <a:p>
            <a:pPr marL="171450" indent="-171450">
              <a:buFontTx/>
              <a:buChar char="-"/>
            </a:pPr>
            <a:r>
              <a:rPr lang="en-GB" baseline="0" dirty="0" smtClean="0"/>
              <a:t>In some countries, differences are much smaller, reflecting greater challenges of HE grads, perhaps revealing issues of relevance of HE programmes, but also higher returns to lower levels of education possibly due to the structure of the economy (e.g. Australia, Brazil, NZ, Spain)</a:t>
            </a:r>
          </a:p>
          <a:p>
            <a:pPr marL="171450" indent="-171450">
              <a:buFontTx/>
              <a:buChar char="-"/>
            </a:pPr>
            <a:r>
              <a:rPr lang="en-GB" baseline="0" dirty="0" smtClean="0"/>
              <a:t>In some countries, differences between the tertiary educated and those with less than secondary education are particularly large, including countries in central and eastern Europe like CZ, Hungary, Poland, Slovak Republic. These are countries both hard hit by the crisis but with perhaps smaller shares of highly-educated people who thus captures a greater premium on the labour market. </a:t>
            </a:r>
            <a:r>
              <a:rPr lang="en-GB" b="1" baseline="0" dirty="0" smtClean="0"/>
              <a:t>This is also the case of Ireland to some extent, where those with below secondary education are hard hit. However, employment rates remain lower than average across all categories in Ireland, suggesting the impact of the crisis is lingering.</a:t>
            </a:r>
          </a:p>
          <a:p>
            <a:pPr marL="171450" indent="-171450">
              <a:buFontTx/>
              <a:buChar char="-"/>
            </a:pPr>
            <a:r>
              <a:rPr lang="en-GB" baseline="0" dirty="0" smtClean="0"/>
              <a:t>Also note that tertiary-educated workers are more likely to be employed full-time: across OECD countries 70% of earners at all education levels work full-time. Among employed adults, 71% of those with upper secondary education work full-time, compared with 74% of those with a tertiary degree. 64% of those with below upper secondary education are employed full time. </a:t>
            </a:r>
          </a:p>
        </p:txBody>
      </p:sp>
      <p:sp>
        <p:nvSpPr>
          <p:cNvPr id="4" name="Slide Number Placeholder 3"/>
          <p:cNvSpPr>
            <a:spLocks noGrp="1"/>
          </p:cNvSpPr>
          <p:nvPr>
            <p:ph type="sldNum" sz="quarter" idx="10"/>
          </p:nvPr>
        </p:nvSpPr>
        <p:spPr/>
        <p:txBody>
          <a:bodyPr/>
          <a:lstStyle/>
          <a:p>
            <a:fld id="{22634E27-29A1-4A50-B589-FD8E91EFD9E4}" type="slidenum">
              <a:rPr lang="en-US" smtClean="0"/>
              <a:pPr/>
              <a:t>11</a:t>
            </a:fld>
            <a:endParaRPr lang="en-US"/>
          </a:p>
        </p:txBody>
      </p:sp>
    </p:spTree>
    <p:extLst>
      <p:ext uri="{BB962C8B-B14F-4D97-AF65-F5344CB8AC3E}">
        <p14:creationId xmlns:p14="http://schemas.microsoft.com/office/powerpoint/2010/main" val="2496698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4.xml"/><Relationship Id="rId5" Type="http://schemas.openxmlformats.org/officeDocument/2006/relationships/image" Target="../media/image17.png"/><Relationship Id="rId4" Type="http://schemas.openxmlformats.org/officeDocument/2006/relationships/image" Target="../media/image16.jpe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 name="Picture 8" descr="PPT_fondcouv.png"/>
          <p:cNvPicPr>
            <a:picLocks noChangeAspect="1"/>
          </p:cNvPicPr>
          <p:nvPr/>
        </p:nvPicPr>
        <p:blipFill>
          <a:blip r:embed="rId2" cstate="print"/>
          <a:stretch>
            <a:fillRect/>
          </a:stretch>
        </p:blipFill>
        <p:spPr bwMode="auto">
          <a:xfrm>
            <a:off x="0" y="0"/>
            <a:ext cx="9144000" cy="6858000"/>
          </a:xfrm>
          <a:prstGeom prst="rect">
            <a:avLst/>
          </a:prstGeom>
          <a:noFill/>
          <a:ln w="9525">
            <a:noFill/>
            <a:miter lim="800000"/>
            <a:headEnd/>
            <a:tailEnd/>
          </a:ln>
        </p:spPr>
      </p:pic>
      <p:sp>
        <p:nvSpPr>
          <p:cNvPr id="443394" name="Rectangle 2"/>
          <p:cNvSpPr>
            <a:spLocks noGrp="1" noChangeArrowheads="1"/>
          </p:cNvSpPr>
          <p:nvPr>
            <p:ph type="ctrTitle"/>
          </p:nvPr>
        </p:nvSpPr>
        <p:spPr>
          <a:xfrm>
            <a:off x="3009726" y="1341438"/>
            <a:ext cx="4894263" cy="1470025"/>
          </a:xfrm>
        </p:spPr>
        <p:txBody>
          <a:bodyPr/>
          <a:lstStyle>
            <a:lvl1pPr algn="l">
              <a:defRPr>
                <a:solidFill>
                  <a:srgbClr val="727272"/>
                </a:solidFill>
              </a:defRPr>
            </a:lvl1pPr>
          </a:lstStyle>
          <a:p>
            <a:r>
              <a:rPr lang="en-US" smtClean="0"/>
              <a:t>Click to edit Master title style</a:t>
            </a:r>
            <a:endParaRPr lang="en-GB" dirty="0"/>
          </a:p>
        </p:txBody>
      </p:sp>
      <p:sp>
        <p:nvSpPr>
          <p:cNvPr id="443395" name="Rectangle 3"/>
          <p:cNvSpPr>
            <a:spLocks noGrp="1" noChangeArrowheads="1"/>
          </p:cNvSpPr>
          <p:nvPr>
            <p:ph type="subTitle" idx="1"/>
          </p:nvPr>
        </p:nvSpPr>
        <p:spPr>
          <a:xfrm>
            <a:off x="3008139" y="2924175"/>
            <a:ext cx="4929187" cy="1752600"/>
          </a:xfrm>
        </p:spPr>
        <p:txBody>
          <a:bodyPr/>
          <a:lstStyle>
            <a:lvl1pPr marL="0" indent="0" algn="l">
              <a:buFontTx/>
              <a:buNone/>
              <a:defRPr>
                <a:solidFill>
                  <a:srgbClr val="727272"/>
                </a:solidFill>
              </a:defRPr>
            </a:lvl1pPr>
          </a:lstStyle>
          <a:p>
            <a:r>
              <a:rPr lang="en-US" smtClean="0"/>
              <a:t>Click to edit Master subtitle style</a:t>
            </a:r>
            <a:endParaRPr lang="en-GB" dirty="0"/>
          </a:p>
        </p:txBody>
      </p:sp>
      <p:sp>
        <p:nvSpPr>
          <p:cNvPr id="443396" name="Rectangle 4"/>
          <p:cNvSpPr>
            <a:spLocks noGrp="1" noChangeArrowheads="1"/>
          </p:cNvSpPr>
          <p:nvPr>
            <p:ph type="dt" sz="half" idx="2"/>
          </p:nvPr>
        </p:nvSpPr>
        <p:spPr>
          <a:xfrm>
            <a:off x="251520" y="6245225"/>
            <a:ext cx="4042792" cy="476250"/>
          </a:xfrm>
        </p:spPr>
        <p:txBody>
          <a:bodyPr/>
          <a:lstStyle>
            <a:lvl1pPr>
              <a:defRPr>
                <a:solidFill>
                  <a:srgbClr val="727272"/>
                </a:solidFill>
              </a:defRPr>
            </a:lvl1pPr>
          </a:lstStyle>
          <a:p>
            <a:fld id="{41EC9B8D-1375-4A1C-ADF5-6E1613513C09}" type="datetime1">
              <a:rPr lang="en-US" smtClean="0"/>
              <a:t>30-Sep-2014</a:t>
            </a:fld>
            <a:endParaRPr lang="en-US"/>
          </a:p>
        </p:txBody>
      </p:sp>
      <p:sp>
        <p:nvSpPr>
          <p:cNvPr id="443397" name="Rectangle 5"/>
          <p:cNvSpPr>
            <a:spLocks noGrp="1" noChangeArrowheads="1"/>
          </p:cNvSpPr>
          <p:nvPr>
            <p:ph type="ftr" sz="quarter" idx="3"/>
          </p:nvPr>
        </p:nvSpPr>
        <p:spPr/>
        <p:txBody>
          <a:bodyPr/>
          <a:lstStyle>
            <a:lvl1pPr>
              <a:defRPr>
                <a:solidFill>
                  <a:srgbClr val="727272"/>
                </a:solidFill>
              </a:defRPr>
            </a:lvl1pPr>
          </a:lstStyle>
          <a:p>
            <a:endParaRPr lang="en-US"/>
          </a:p>
        </p:txBody>
      </p:sp>
      <p:sp>
        <p:nvSpPr>
          <p:cNvPr id="443398" name="Rectangle 6"/>
          <p:cNvSpPr>
            <a:spLocks noGrp="1" noChangeArrowheads="1"/>
          </p:cNvSpPr>
          <p:nvPr>
            <p:ph type="sldNum" sz="quarter" idx="4"/>
          </p:nvPr>
        </p:nvSpPr>
        <p:spPr>
          <a:xfrm>
            <a:off x="6553200" y="6245225"/>
            <a:ext cx="2133600" cy="476250"/>
          </a:xfrm>
        </p:spPr>
        <p:txBody>
          <a:bodyPr/>
          <a:lstStyle>
            <a:lvl1pPr>
              <a:defRPr>
                <a:solidFill>
                  <a:srgbClr val="727272"/>
                </a:solidFill>
              </a:defRPr>
            </a:lvl1pPr>
          </a:lstStyle>
          <a:p>
            <a:fld id="{9FBB7C22-0419-459F-A959-94A90B8CB293}" type="slidenum">
              <a:rPr lang="en-US" smtClean="0"/>
              <a:pPr/>
              <a:t>‹#›</a:t>
            </a:fld>
            <a:endParaRPr lang="en-US"/>
          </a:p>
        </p:txBody>
      </p:sp>
      <p:pic>
        <p:nvPicPr>
          <p:cNvPr id="11" name="Picture 10" descr="Logo_ENG.png"/>
          <p:cNvPicPr>
            <a:picLocks noChangeAspect="1"/>
          </p:cNvPicPr>
          <p:nvPr/>
        </p:nvPicPr>
        <p:blipFill>
          <a:blip r:embed="rId3" cstate="print"/>
          <a:stretch>
            <a:fillRect/>
          </a:stretch>
        </p:blipFill>
        <p:spPr>
          <a:xfrm>
            <a:off x="1" y="1"/>
            <a:ext cx="3761998" cy="110360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fld id="{9B646B48-175C-4768-A901-43211125CD9F}" type="datetime1">
              <a:rPr lang="en-US" smtClean="0"/>
              <a:t>30-Sep-2014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fld id="{5B1D9088-A97E-44B2-B0D4-BE895FF5D2B0}" type="datetime1">
              <a:rPr lang="en-US" smtClean="0"/>
              <a:t>30-Sep-2014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 name="Picture 8" descr="PPT_fondcouv.png"/>
          <p:cNvPicPr>
            <a:picLocks noChangeAspect="1"/>
          </p:cNvPicPr>
          <p:nvPr/>
        </p:nvPicPr>
        <p:blipFill>
          <a:blip r:embed="rId2" cstate="print"/>
          <a:stretch>
            <a:fillRect/>
          </a:stretch>
        </p:blipFill>
        <p:spPr bwMode="auto">
          <a:xfrm>
            <a:off x="0" y="0"/>
            <a:ext cx="9144000" cy="6858000"/>
          </a:xfrm>
          <a:prstGeom prst="rect">
            <a:avLst/>
          </a:prstGeom>
          <a:noFill/>
          <a:ln w="9525">
            <a:noFill/>
            <a:miter lim="800000"/>
            <a:headEnd/>
            <a:tailEnd/>
          </a:ln>
        </p:spPr>
      </p:pic>
      <p:sp>
        <p:nvSpPr>
          <p:cNvPr id="443394" name="Rectangle 2"/>
          <p:cNvSpPr>
            <a:spLocks noGrp="1" noChangeArrowheads="1"/>
          </p:cNvSpPr>
          <p:nvPr>
            <p:ph type="ctrTitle"/>
          </p:nvPr>
        </p:nvSpPr>
        <p:spPr>
          <a:xfrm>
            <a:off x="3009726" y="1341438"/>
            <a:ext cx="4894263" cy="1470025"/>
          </a:xfrm>
        </p:spPr>
        <p:txBody>
          <a:bodyPr/>
          <a:lstStyle>
            <a:lvl1pPr algn="l">
              <a:defRPr>
                <a:solidFill>
                  <a:srgbClr val="727272"/>
                </a:solidFill>
              </a:defRPr>
            </a:lvl1pPr>
          </a:lstStyle>
          <a:p>
            <a:r>
              <a:rPr lang="en-US" smtClean="0"/>
              <a:t>Click to edit Master title style</a:t>
            </a:r>
            <a:endParaRPr lang="en-GB" dirty="0"/>
          </a:p>
        </p:txBody>
      </p:sp>
      <p:sp>
        <p:nvSpPr>
          <p:cNvPr id="443395" name="Rectangle 3"/>
          <p:cNvSpPr>
            <a:spLocks noGrp="1" noChangeArrowheads="1"/>
          </p:cNvSpPr>
          <p:nvPr>
            <p:ph type="subTitle" idx="1"/>
          </p:nvPr>
        </p:nvSpPr>
        <p:spPr>
          <a:xfrm>
            <a:off x="3008139" y="2924175"/>
            <a:ext cx="4929187" cy="1752600"/>
          </a:xfrm>
        </p:spPr>
        <p:txBody>
          <a:bodyPr/>
          <a:lstStyle>
            <a:lvl1pPr marL="0" indent="0" algn="l">
              <a:buFontTx/>
              <a:buNone/>
              <a:defRPr>
                <a:solidFill>
                  <a:srgbClr val="727272"/>
                </a:solidFill>
              </a:defRPr>
            </a:lvl1pPr>
          </a:lstStyle>
          <a:p>
            <a:r>
              <a:rPr lang="en-US" smtClean="0"/>
              <a:t>Click to edit Master subtitle style</a:t>
            </a:r>
            <a:endParaRPr lang="en-GB" dirty="0"/>
          </a:p>
        </p:txBody>
      </p:sp>
      <p:sp>
        <p:nvSpPr>
          <p:cNvPr id="443396" name="Rectangle 4"/>
          <p:cNvSpPr>
            <a:spLocks noGrp="1" noChangeArrowheads="1"/>
          </p:cNvSpPr>
          <p:nvPr>
            <p:ph type="dt" sz="half" idx="2"/>
          </p:nvPr>
        </p:nvSpPr>
        <p:spPr>
          <a:xfrm>
            <a:off x="251520" y="6245225"/>
            <a:ext cx="4042792" cy="476250"/>
          </a:xfrm>
        </p:spPr>
        <p:txBody>
          <a:bodyPr/>
          <a:lstStyle>
            <a:lvl1pPr>
              <a:defRPr>
                <a:solidFill>
                  <a:srgbClr val="727272"/>
                </a:solidFill>
              </a:defRPr>
            </a:lvl1pPr>
          </a:lstStyle>
          <a:p>
            <a:fld id="{E8DDADC5-EF5A-4DF4-A26E-3ABF9EF46CD6}" type="datetime1">
              <a:rPr lang="en-US" smtClean="0"/>
              <a:t>30-Sep-2014</a:t>
            </a:fld>
            <a:endParaRPr lang="en-US"/>
          </a:p>
        </p:txBody>
      </p:sp>
      <p:sp>
        <p:nvSpPr>
          <p:cNvPr id="443397" name="Rectangle 5"/>
          <p:cNvSpPr>
            <a:spLocks noGrp="1" noChangeArrowheads="1"/>
          </p:cNvSpPr>
          <p:nvPr>
            <p:ph type="ftr" sz="quarter" idx="3"/>
          </p:nvPr>
        </p:nvSpPr>
        <p:spPr/>
        <p:txBody>
          <a:bodyPr/>
          <a:lstStyle>
            <a:lvl1pPr>
              <a:defRPr>
                <a:solidFill>
                  <a:srgbClr val="727272"/>
                </a:solidFill>
              </a:defRPr>
            </a:lvl1pPr>
          </a:lstStyle>
          <a:p>
            <a:endParaRPr lang="en-US"/>
          </a:p>
        </p:txBody>
      </p:sp>
      <p:sp>
        <p:nvSpPr>
          <p:cNvPr id="443398" name="Rectangle 6"/>
          <p:cNvSpPr>
            <a:spLocks noGrp="1" noChangeArrowheads="1"/>
          </p:cNvSpPr>
          <p:nvPr>
            <p:ph type="sldNum" sz="quarter" idx="4"/>
          </p:nvPr>
        </p:nvSpPr>
        <p:spPr>
          <a:xfrm>
            <a:off x="6553200" y="6245225"/>
            <a:ext cx="2133600" cy="476250"/>
          </a:xfrm>
        </p:spPr>
        <p:txBody>
          <a:bodyPr/>
          <a:lstStyle>
            <a:lvl1pPr>
              <a:defRPr>
                <a:solidFill>
                  <a:srgbClr val="727272"/>
                </a:solidFill>
              </a:defRPr>
            </a:lvl1pPr>
          </a:lstStyle>
          <a:p>
            <a:fld id="{9FBB7C22-0419-459F-A959-94A90B8CB293}" type="slidenum">
              <a:rPr lang="en-US" smtClean="0"/>
              <a:pPr/>
              <a:t>‹#›</a:t>
            </a:fld>
            <a:endParaRPr lang="en-US"/>
          </a:p>
        </p:txBody>
      </p:sp>
      <p:pic>
        <p:nvPicPr>
          <p:cNvPr id="12" name="Picture 11" descr="Logo_ENG.png"/>
          <p:cNvPicPr>
            <a:picLocks noChangeAspect="1"/>
          </p:cNvPicPr>
          <p:nvPr/>
        </p:nvPicPr>
        <p:blipFill>
          <a:blip r:embed="rId3" cstate="print"/>
          <a:stretch>
            <a:fillRect/>
          </a:stretch>
        </p:blipFill>
        <p:spPr>
          <a:xfrm>
            <a:off x="0" y="1"/>
            <a:ext cx="3762000" cy="110360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lvl1pPr>
              <a:defRPr/>
            </a:lvl1pPr>
          </a:lstStyle>
          <a:p>
            <a:fld id="{1C37EC98-337F-4B4C-971D-C1B0E782698E}" type="datetime1">
              <a:rPr lang="en-US" smtClean="0"/>
              <a:t>30-Sep-2014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CE23511D-B765-45A8-A40F-A52F70B8CE54}" type="datetime1">
              <a:rPr lang="en-US" smtClean="0"/>
              <a:t>30-Sep-2014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00200"/>
            <a:ext cx="40322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2963" y="1600200"/>
            <a:ext cx="40338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fld id="{B560A30A-BCA0-4689-A463-8CED6D05285B}" type="datetime1">
              <a:rPr lang="en-US" smtClean="0"/>
              <a:t>30-Sep-2014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fld id="{AB825467-6507-4F1C-89A1-CB65C75E417D}" type="datetime1">
              <a:rPr lang="en-US" smtClean="0"/>
              <a:t>30-Sep-2014</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fld id="{729474A5-0788-43F6-B956-B3ECB55C4925}" type="datetime1">
              <a:rPr lang="en-US" smtClean="0"/>
              <a:t>30-Sep-2014</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1A659D8A-9865-4E91-A550-762366A3FF19}" type="datetime1">
              <a:rPr lang="en-US" smtClean="0"/>
              <a:t>30-Sep-2014</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5D62CFFE-0E0C-49AE-98C9-EF4BADD6E79F}" type="datetime1">
              <a:rPr lang="en-US" smtClean="0"/>
              <a:t>30-Sep-2014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lvl1pPr>
              <a:defRPr/>
            </a:lvl1pPr>
          </a:lstStyle>
          <a:p>
            <a:fld id="{551861A7-B2B2-4E79-BC31-AE27BEF092BA}" type="datetime1">
              <a:rPr lang="en-US" smtClean="0"/>
              <a:t>30-Sep-2014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727272"/>
                </a:solidFill>
              </a:defRPr>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BB36F24C-24D6-476B-85AF-5090389BCE2B}" type="datetime1">
              <a:rPr lang="en-US" smtClean="0"/>
              <a:t>30-Sep-2014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fld id="{397B4704-7EA2-4D53-AAFE-45E3B70C26D0}" type="datetime1">
              <a:rPr lang="en-US" smtClean="0"/>
              <a:t>30-Sep-2014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fld id="{22AB353F-7B86-495A-A7D4-BA832B6B1A3D}" type="datetime1">
              <a:rPr lang="en-US" smtClean="0"/>
              <a:t>30-Sep-2014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1E44F1F4-FA96-4D97-AFB7-6ECD94E128F2}" type="datetime1">
              <a:rPr lang="en-US" smtClean="0"/>
              <a:t>30-Sep-2014</a:t>
            </a:fld>
            <a:endParaRPr lang="en-US"/>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US"/>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F96B0DB7-FAE5-4B55-919E-0DB1D796408B}" type="datetime1">
              <a:rPr lang="en-US" smtClean="0"/>
              <a:t>30-Sep-2014</a:t>
            </a:fld>
            <a:endParaRPr lang="en-US"/>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US"/>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9FBB7C22-0419-459F-A959-94A90B8CB293}" type="slidenum">
              <a:rPr lang="en-US" smtClean="0"/>
              <a:pPr/>
              <a:t>‹#›</a:t>
            </a:fld>
            <a:endParaRPr lang="en-US"/>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DF3BBAD6-5FAC-4437-A1A4-C6017A6FD3E8}" type="datetime1">
              <a:rPr lang="en-US" smtClean="0"/>
              <a:t>30-Sep-2014</a:t>
            </a:fld>
            <a:endParaRPr lang="en-US"/>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US"/>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9FBB7C22-0419-459F-A959-94A90B8CB293}"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Slide1">
    <p:spTree>
      <p:nvGrpSpPr>
        <p:cNvPr id="1" name=""/>
        <p:cNvGrpSpPr/>
        <p:nvPr/>
      </p:nvGrpSpPr>
      <p:grpSpPr>
        <a:xfrm>
          <a:off x="0" y="0"/>
          <a:ext cx="0" cy="0"/>
          <a:chOff x="0" y="0"/>
          <a:chExt cx="0" cy="0"/>
        </a:xfrm>
      </p:grpSpPr>
      <p:sp>
        <p:nvSpPr>
          <p:cNvPr id="29" name="슬라이드 번호 개체 틀 38"/>
          <p:cNvSpPr txBox="1">
            <a:spLocks/>
          </p:cNvSpPr>
          <p:nvPr/>
        </p:nvSpPr>
        <p:spPr>
          <a:xfrm>
            <a:off x="6553200" y="6356506"/>
            <a:ext cx="2133600" cy="365125"/>
          </a:xfrm>
          <a:prstGeom prst="rect">
            <a:avLst/>
          </a:prstGeom>
        </p:spPr>
        <p:txBody>
          <a:bodyPr vert="horz" lIns="91440" tIns="45720" rIns="91440" bIns="45720" rtlCol="0" anchor="ctr"/>
          <a:lstStyle/>
          <a:p>
            <a:pPr algn="r">
              <a:defRPr/>
            </a:pPr>
            <a:fld id="{56CE0F94-88E1-4810-8429-2312EEB4C30A}" type="slidenum">
              <a:rPr lang="en-GB" sz="1200" smtClean="0">
                <a:solidFill>
                  <a:prstClr val="black">
                    <a:tint val="75000"/>
                  </a:prstClr>
                </a:solidFill>
                <a:latin typeface="Arial" pitchFamily="34" charset="0"/>
                <a:cs typeface="Arial" pitchFamily="34" charset="0"/>
              </a:rPr>
              <a:pPr algn="r">
                <a:defRPr/>
              </a:pPr>
              <a:t>‹#›</a:t>
            </a:fld>
            <a:endParaRPr lang="en-GB" sz="1200" dirty="0">
              <a:solidFill>
                <a:prstClr val="black">
                  <a:tint val="75000"/>
                </a:prstClr>
              </a:solidFill>
              <a:latin typeface="Arial" pitchFamily="34" charset="0"/>
              <a:cs typeface="Arial" pitchFamily="34" charset="0"/>
            </a:endParaRPr>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91707" y="-99392"/>
            <a:ext cx="3452293" cy="4795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4896" y="2412285"/>
            <a:ext cx="4172483" cy="278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1760" y="4282076"/>
            <a:ext cx="4698268" cy="3133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직각 삼각형 18"/>
          <p:cNvSpPr/>
          <p:nvPr/>
        </p:nvSpPr>
        <p:spPr>
          <a:xfrm rot="5400000">
            <a:off x="-2046361" y="2046361"/>
            <a:ext cx="10824961" cy="6732239"/>
          </a:xfrm>
          <a:prstGeom prst="r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31" name="직각 삼각형 30"/>
          <p:cNvSpPr/>
          <p:nvPr/>
        </p:nvSpPr>
        <p:spPr>
          <a:xfrm rot="5400000">
            <a:off x="-1799784" y="1799783"/>
            <a:ext cx="9899759" cy="6300191"/>
          </a:xfrm>
          <a:prstGeom prst="rtTriangle">
            <a:avLst/>
          </a:prstGeom>
          <a:solidFill>
            <a:srgbClr val="635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26" name="Right Triangle 21"/>
          <p:cNvSpPr/>
          <p:nvPr/>
        </p:nvSpPr>
        <p:spPr>
          <a:xfrm flipH="1">
            <a:off x="5652120" y="747210"/>
            <a:ext cx="3491880" cy="6110790"/>
          </a:xfrm>
          <a:prstGeom prst="rtTriangle">
            <a:avLst/>
          </a:prstGeom>
          <a:solidFill>
            <a:sysClr val="window" lastClr="FFFFFF"/>
          </a:solidFill>
          <a:ln w="19050" cap="flat" cmpd="sng" algn="ctr">
            <a:noFill/>
            <a:prstDash val="solid"/>
          </a:ln>
          <a:effectLst/>
        </p:spPr>
        <p:txBody>
          <a:bodyPr rtlCol="0" anchor="ctr"/>
          <a:lstStyle/>
          <a:p>
            <a:pPr algn="ctr">
              <a:defRPr/>
            </a:pPr>
            <a:endParaRPr lang="en-GB" kern="0" dirty="0">
              <a:solidFill>
                <a:sysClr val="window" lastClr="FFFFFF"/>
              </a:solidFill>
              <a:latin typeface="Arial" pitchFamily="34" charset="0"/>
              <a:cs typeface="Arial" pitchFamily="34" charset="0"/>
            </a:endParaRPr>
          </a:p>
        </p:txBody>
      </p:sp>
      <p:pic>
        <p:nvPicPr>
          <p:cNvPr id="27" name="Picture 7" descr="OECD_TEXT_20cm.png"/>
          <p:cNvPicPr>
            <a:picLocks noChangeAspect="1"/>
          </p:cNvPicPr>
          <p:nvPr/>
        </p:nvPicPr>
        <p:blipFill>
          <a:blip r:embed="rId5" cstate="print"/>
          <a:stretch>
            <a:fillRect/>
          </a:stretch>
        </p:blipFill>
        <p:spPr>
          <a:xfrm>
            <a:off x="6688910" y="5961687"/>
            <a:ext cx="2059554" cy="635665"/>
          </a:xfrm>
          <a:prstGeom prst="rect">
            <a:avLst/>
          </a:prstGeom>
        </p:spPr>
      </p:pic>
      <p:sp>
        <p:nvSpPr>
          <p:cNvPr id="3" name="부제목 2"/>
          <p:cNvSpPr>
            <a:spLocks noGrp="1"/>
          </p:cNvSpPr>
          <p:nvPr>
            <p:ph type="subTitle" idx="1" hasCustomPrompt="1"/>
          </p:nvPr>
        </p:nvSpPr>
        <p:spPr>
          <a:xfrm>
            <a:off x="323528" y="1268760"/>
            <a:ext cx="4176464" cy="1752600"/>
          </a:xfrm>
        </p:spPr>
        <p:txBody>
          <a:bodyPr>
            <a:normAutofit/>
          </a:bodyPr>
          <a:lstStyle>
            <a:lvl1pPr marL="0" indent="0" algn="l">
              <a:buNone/>
              <a:defRPr sz="2800" i="1">
                <a:solidFill>
                  <a:schemeClr val="bg1">
                    <a:lumMod val="8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ltLang="ko-KR" noProof="0" dirty="0" smtClean="0"/>
              <a:t>Subtitle</a:t>
            </a:r>
            <a:endParaRPr lang="en-GB" altLang="ko-KR" noProof="0" dirty="0"/>
          </a:p>
        </p:txBody>
      </p:sp>
      <p:sp>
        <p:nvSpPr>
          <p:cNvPr id="33" name="제목 32"/>
          <p:cNvSpPr>
            <a:spLocks noGrp="1"/>
          </p:cNvSpPr>
          <p:nvPr>
            <p:ph type="title" hasCustomPrompt="1"/>
          </p:nvPr>
        </p:nvSpPr>
        <p:spPr>
          <a:xfrm>
            <a:off x="323528" y="620688"/>
            <a:ext cx="5050904" cy="648072"/>
          </a:xfrm>
        </p:spPr>
        <p:txBody>
          <a:bodyPr>
            <a:normAutofit/>
          </a:bodyPr>
          <a:lstStyle>
            <a:lvl1pPr algn="l">
              <a:defRPr sz="4000" b="1">
                <a:solidFill>
                  <a:schemeClr val="bg1"/>
                </a:solidFill>
                <a:latin typeface="Arial" pitchFamily="34" charset="0"/>
                <a:cs typeface="Arial" pitchFamily="34" charset="0"/>
              </a:defRPr>
            </a:lvl1pPr>
          </a:lstStyle>
          <a:p>
            <a:r>
              <a:rPr lang="en-GB" altLang="ko-KR" noProof="0" dirty="0" smtClean="0"/>
              <a:t>TITLE</a:t>
            </a:r>
            <a:endParaRPr lang="en-GB" altLang="ko-KR" noProof="0" dirty="0"/>
          </a:p>
        </p:txBody>
      </p:sp>
    </p:spTree>
    <p:extLst>
      <p:ext uri="{BB962C8B-B14F-4D97-AF65-F5344CB8AC3E}">
        <p14:creationId xmlns:p14="http://schemas.microsoft.com/office/powerpoint/2010/main" val="4123701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8" name="차트 개체 틀 7"/>
          <p:cNvSpPr>
            <a:spLocks noGrp="1"/>
          </p:cNvSpPr>
          <p:nvPr>
            <p:ph type="chart" sz="quarter" idx="10" hasCustomPrompt="1"/>
          </p:nvPr>
        </p:nvSpPr>
        <p:spPr>
          <a:xfrm>
            <a:off x="0" y="1628800"/>
            <a:ext cx="9144000" cy="4679950"/>
          </a:xfrm>
        </p:spPr>
        <p:txBody>
          <a:bodyPr/>
          <a:lstStyle>
            <a:lvl1pPr marL="0" indent="0">
              <a:buNone/>
              <a:defRPr/>
            </a:lvl1pPr>
          </a:lstStyle>
          <a:p>
            <a:r>
              <a:rPr lang="en-GB" altLang="ko-KR" noProof="0" dirty="0" smtClean="0"/>
              <a:t> </a:t>
            </a:r>
            <a:endParaRPr lang="en-GB" altLang="ko-KR" noProof="0" dirty="0"/>
          </a:p>
        </p:txBody>
      </p:sp>
      <p:sp>
        <p:nvSpPr>
          <p:cNvPr id="9" name="평행 사변형 8"/>
          <p:cNvSpPr/>
          <p:nvPr/>
        </p:nvSpPr>
        <p:spPr>
          <a:xfrm>
            <a:off x="-180528" y="0"/>
            <a:ext cx="9289032"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10" name="평행 사변형 9"/>
          <p:cNvSpPr/>
          <p:nvPr/>
        </p:nvSpPr>
        <p:spPr>
          <a:xfrm>
            <a:off x="-540568" y="0"/>
            <a:ext cx="8568952" cy="672360"/>
          </a:xfrm>
          <a:prstGeom prst="parallelogram">
            <a:avLst>
              <a:gd name="adj" fmla="val 79101"/>
            </a:avLst>
          </a:prstGeom>
          <a:solidFill>
            <a:srgbClr val="635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GB" altLang="ko-KR" dirty="0">
              <a:solidFill>
                <a:prstClr val="white"/>
              </a:solidFill>
              <a:latin typeface="Arial" pitchFamily="34" charset="0"/>
              <a:cs typeface="Arial" pitchFamily="34" charset="0"/>
            </a:endParaRPr>
          </a:p>
        </p:txBody>
      </p:sp>
      <p:sp>
        <p:nvSpPr>
          <p:cNvPr id="11" name="평행 사변형 10"/>
          <p:cNvSpPr/>
          <p:nvPr/>
        </p:nvSpPr>
        <p:spPr>
          <a:xfrm>
            <a:off x="-532184" y="0"/>
            <a:ext cx="1359768"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17" name="제목 31"/>
          <p:cNvSpPr>
            <a:spLocks noGrp="1"/>
          </p:cNvSpPr>
          <p:nvPr>
            <p:ph type="title"/>
          </p:nvPr>
        </p:nvSpPr>
        <p:spPr>
          <a:xfrm>
            <a:off x="827584" y="0"/>
            <a:ext cx="6552728" cy="620688"/>
          </a:xfrm>
        </p:spPr>
        <p:txBody>
          <a:bodyPr>
            <a:noAutofit/>
          </a:bodyPr>
          <a:lstStyle>
            <a:lvl1pPr algn="l" latinLnBrk="0">
              <a:defRPr sz="2000" b="1">
                <a:solidFill>
                  <a:schemeClr val="bg1"/>
                </a:solidFill>
              </a:defRPr>
            </a:lvl1pPr>
          </a:lstStyle>
          <a:p>
            <a:r>
              <a:rPr lang="en-GB" altLang="ko-KR" noProof="0" dirty="0" smtClean="0"/>
              <a:t>Click to edit Master title style</a:t>
            </a:r>
            <a:endParaRPr lang="en-GB" altLang="ko-KR" noProof="0" dirty="0"/>
          </a:p>
        </p:txBody>
      </p:sp>
      <p:sp>
        <p:nvSpPr>
          <p:cNvPr id="14" name="Content Placeholder 4"/>
          <p:cNvSpPr>
            <a:spLocks noGrp="1"/>
          </p:cNvSpPr>
          <p:nvPr>
            <p:ph sz="quarter" idx="17" hasCustomPrompt="1"/>
          </p:nvPr>
        </p:nvSpPr>
        <p:spPr>
          <a:xfrm>
            <a:off x="7740650" y="336550"/>
            <a:ext cx="863600" cy="336550"/>
          </a:xfrm>
        </p:spPr>
        <p:txBody>
          <a:bodyPr>
            <a:normAutofit/>
          </a:bodyPr>
          <a:lstStyle>
            <a:lvl1pPr marL="0" indent="0">
              <a:buNone/>
              <a:defRPr sz="1400">
                <a:solidFill>
                  <a:srgbClr val="635C85"/>
                </a:solidFill>
              </a:defRPr>
            </a:lvl1pPr>
          </a:lstStyle>
          <a:p>
            <a:pPr lvl="0"/>
            <a:r>
              <a:rPr lang="en-GB" noProof="0" dirty="0" smtClean="0"/>
              <a:t>Chart #</a:t>
            </a:r>
            <a:endParaRPr lang="en-GB" noProof="0" dirty="0"/>
          </a:p>
        </p:txBody>
      </p:sp>
      <p:sp>
        <p:nvSpPr>
          <p:cNvPr id="12" name="Content Placeholder 5"/>
          <p:cNvSpPr>
            <a:spLocks noGrp="1"/>
          </p:cNvSpPr>
          <p:nvPr>
            <p:ph sz="quarter" idx="18" hasCustomPrompt="1"/>
          </p:nvPr>
        </p:nvSpPr>
        <p:spPr>
          <a:xfrm>
            <a:off x="35496" y="836712"/>
            <a:ext cx="9073008" cy="360363"/>
          </a:xfrm>
        </p:spPr>
        <p:txBody>
          <a:bodyPr>
            <a:normAutofit/>
          </a:bodyPr>
          <a:lstStyle>
            <a:lvl1pPr marL="0" indent="0">
              <a:buNone/>
              <a:defRPr sz="1300"/>
            </a:lvl1pPr>
          </a:lstStyle>
          <a:p>
            <a:pPr lvl="0"/>
            <a:r>
              <a:rPr lang="en-GB" noProof="0" dirty="0" smtClean="0"/>
              <a:t>Click to enter subtitle</a:t>
            </a:r>
            <a:endParaRPr lang="en-GB" noProof="0" dirty="0"/>
          </a:p>
        </p:txBody>
      </p:sp>
    </p:spTree>
    <p:extLst>
      <p:ext uri="{BB962C8B-B14F-4D97-AF65-F5344CB8AC3E}">
        <p14:creationId xmlns:p14="http://schemas.microsoft.com/office/powerpoint/2010/main" val="236897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nt 1">
    <p:spTree>
      <p:nvGrpSpPr>
        <p:cNvPr id="1" name=""/>
        <p:cNvGrpSpPr/>
        <p:nvPr/>
      </p:nvGrpSpPr>
      <p:grpSpPr>
        <a:xfrm>
          <a:off x="0" y="0"/>
          <a:ext cx="0" cy="0"/>
          <a:chOff x="0" y="0"/>
          <a:chExt cx="0" cy="0"/>
        </a:xfrm>
      </p:grpSpPr>
      <p:sp>
        <p:nvSpPr>
          <p:cNvPr id="8" name="평행 사변형 7"/>
          <p:cNvSpPr/>
          <p:nvPr/>
        </p:nvSpPr>
        <p:spPr>
          <a:xfrm>
            <a:off x="-180528" y="0"/>
            <a:ext cx="9289032"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9" name="평행 사변형 8"/>
          <p:cNvSpPr/>
          <p:nvPr/>
        </p:nvSpPr>
        <p:spPr>
          <a:xfrm>
            <a:off x="-540568" y="0"/>
            <a:ext cx="8568952" cy="672360"/>
          </a:xfrm>
          <a:prstGeom prst="parallelogram">
            <a:avLst>
              <a:gd name="adj" fmla="val 79101"/>
            </a:avLst>
          </a:prstGeom>
          <a:solidFill>
            <a:srgbClr val="635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10" name="평행 사변형 9"/>
          <p:cNvSpPr/>
          <p:nvPr/>
        </p:nvSpPr>
        <p:spPr>
          <a:xfrm>
            <a:off x="-532184" y="0"/>
            <a:ext cx="1359768"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28" name="내용 개체 틀 27"/>
          <p:cNvSpPr>
            <a:spLocks noGrp="1"/>
          </p:cNvSpPr>
          <p:nvPr>
            <p:ph sz="quarter" idx="16"/>
          </p:nvPr>
        </p:nvSpPr>
        <p:spPr>
          <a:xfrm>
            <a:off x="468313" y="1125538"/>
            <a:ext cx="8135937" cy="5327650"/>
          </a:xfrm>
        </p:spPr>
        <p:txBody>
          <a:bodyPr/>
          <a:lstStyle>
            <a:lvl1pPr>
              <a:defRPr>
                <a:solidFill>
                  <a:schemeClr val="bg1"/>
                </a:solidFill>
                <a:latin typeface="Arial" pitchFamily="34" charset="0"/>
                <a:cs typeface="Arial" pitchFamily="34" charset="0"/>
              </a:defRPr>
            </a:lvl1pPr>
            <a:lvl2pPr>
              <a:defRPr>
                <a:solidFill>
                  <a:schemeClr val="bg1"/>
                </a:solidFill>
                <a:latin typeface="Arial" pitchFamily="34" charset="0"/>
                <a:cs typeface="Arial" pitchFamily="34" charset="0"/>
              </a:defRPr>
            </a:lvl2pPr>
            <a:lvl3pPr>
              <a:defRPr>
                <a:solidFill>
                  <a:schemeClr val="bg1"/>
                </a:solidFill>
                <a:latin typeface="Arial" pitchFamily="34" charset="0"/>
                <a:cs typeface="Arial" pitchFamily="34" charset="0"/>
              </a:defRPr>
            </a:lvl3pPr>
            <a:lvl4pPr>
              <a:defRPr>
                <a:solidFill>
                  <a:schemeClr val="bg1"/>
                </a:solidFill>
                <a:latin typeface="Arial" pitchFamily="34" charset="0"/>
                <a:cs typeface="Arial" pitchFamily="34" charset="0"/>
              </a:defRPr>
            </a:lvl4pPr>
            <a:lvl5pPr>
              <a:defRPr>
                <a:solidFill>
                  <a:schemeClr val="bg1"/>
                </a:solidFill>
                <a:latin typeface="Arial" pitchFamily="34" charset="0"/>
                <a:cs typeface="Arial" pitchFamily="34" charset="0"/>
              </a:defRPr>
            </a:lvl5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32" name="제목 31"/>
          <p:cNvSpPr>
            <a:spLocks noGrp="1"/>
          </p:cNvSpPr>
          <p:nvPr>
            <p:ph type="title"/>
          </p:nvPr>
        </p:nvSpPr>
        <p:spPr>
          <a:xfrm>
            <a:off x="827584" y="0"/>
            <a:ext cx="6552728" cy="620688"/>
          </a:xfrm>
        </p:spPr>
        <p:txBody>
          <a:bodyPr>
            <a:normAutofit/>
          </a:bodyPr>
          <a:lstStyle>
            <a:lvl1pPr algn="l">
              <a:defRPr sz="2000" b="1">
                <a:solidFill>
                  <a:schemeClr val="bg1"/>
                </a:solidFill>
              </a:defRPr>
            </a:lvl1pPr>
          </a:lstStyle>
          <a:p>
            <a:r>
              <a:rPr lang="en-GB" altLang="ko-KR" noProof="0" dirty="0" smtClean="0"/>
              <a:t>Click to edit Master title</a:t>
            </a:r>
            <a:endParaRPr lang="en-GB" altLang="ko-KR" noProof="0" dirty="0"/>
          </a:p>
        </p:txBody>
      </p:sp>
      <p:sp>
        <p:nvSpPr>
          <p:cNvPr id="5" name="Content Placeholder 4"/>
          <p:cNvSpPr>
            <a:spLocks noGrp="1"/>
          </p:cNvSpPr>
          <p:nvPr>
            <p:ph sz="quarter" idx="17" hasCustomPrompt="1"/>
          </p:nvPr>
        </p:nvSpPr>
        <p:spPr>
          <a:xfrm>
            <a:off x="7740650" y="336550"/>
            <a:ext cx="863600" cy="336550"/>
          </a:xfrm>
        </p:spPr>
        <p:txBody>
          <a:bodyPr>
            <a:normAutofit/>
          </a:bodyPr>
          <a:lstStyle>
            <a:lvl1pPr marL="0" indent="0">
              <a:buNone/>
              <a:defRPr sz="1400">
                <a:solidFill>
                  <a:srgbClr val="635C85"/>
                </a:solidFill>
              </a:defRPr>
            </a:lvl1pPr>
          </a:lstStyle>
          <a:p>
            <a:pPr lvl="0"/>
            <a:r>
              <a:rPr lang="en-GB" noProof="0" dirty="0" smtClean="0"/>
              <a:t>Chart #</a:t>
            </a:r>
            <a:endParaRPr lang="en-GB" noProof="0" dirty="0"/>
          </a:p>
        </p:txBody>
      </p:sp>
      <p:sp>
        <p:nvSpPr>
          <p:cNvPr id="6" name="Content Placeholder 5"/>
          <p:cNvSpPr>
            <a:spLocks noGrp="1"/>
          </p:cNvSpPr>
          <p:nvPr>
            <p:ph sz="quarter" idx="18" hasCustomPrompt="1"/>
          </p:nvPr>
        </p:nvSpPr>
        <p:spPr>
          <a:xfrm>
            <a:off x="468313" y="765175"/>
            <a:ext cx="8135937" cy="360363"/>
          </a:xfrm>
        </p:spPr>
        <p:txBody>
          <a:bodyPr>
            <a:normAutofit/>
          </a:bodyPr>
          <a:lstStyle>
            <a:lvl1pPr marL="0" indent="0">
              <a:buNone/>
              <a:defRPr sz="1600"/>
            </a:lvl1pPr>
          </a:lstStyle>
          <a:p>
            <a:pPr lvl="0"/>
            <a:r>
              <a:rPr lang="en-GB" noProof="0" dirty="0" smtClean="0"/>
              <a:t>Click to enter subtitle</a:t>
            </a:r>
            <a:endParaRPr lang="en-GB" noProof="0" dirty="0"/>
          </a:p>
        </p:txBody>
      </p:sp>
    </p:spTree>
    <p:extLst>
      <p:ext uri="{BB962C8B-B14F-4D97-AF65-F5344CB8AC3E}">
        <p14:creationId xmlns:p14="http://schemas.microsoft.com/office/powerpoint/2010/main" val="435999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ntent 2">
    <p:spTree>
      <p:nvGrpSpPr>
        <p:cNvPr id="1" name=""/>
        <p:cNvGrpSpPr/>
        <p:nvPr/>
      </p:nvGrpSpPr>
      <p:grpSpPr>
        <a:xfrm>
          <a:off x="0" y="0"/>
          <a:ext cx="0" cy="0"/>
          <a:chOff x="0" y="0"/>
          <a:chExt cx="0" cy="0"/>
        </a:xfrm>
      </p:grpSpPr>
      <p:sp>
        <p:nvSpPr>
          <p:cNvPr id="3" name="내용 개체 틀 2"/>
          <p:cNvSpPr>
            <a:spLocks noGrp="1"/>
          </p:cNvSpPr>
          <p:nvPr>
            <p:ph sz="half" idx="1"/>
          </p:nvPr>
        </p:nvSpPr>
        <p:spPr>
          <a:xfrm>
            <a:off x="457200" y="1355577"/>
            <a:ext cx="4038600" cy="2332856"/>
          </a:xfrm>
        </p:spPr>
        <p:txBody>
          <a:bodyPr>
            <a:normAutofit/>
          </a:bodyPr>
          <a:lstStyle>
            <a:lvl1pPr>
              <a:defRPr sz="1400">
                <a:solidFill>
                  <a:schemeClr val="bg1"/>
                </a:solidFill>
                <a:latin typeface="Arial" pitchFamily="34" charset="0"/>
                <a:cs typeface="Arial" pitchFamily="34" charset="0"/>
              </a:defRPr>
            </a:lvl1pPr>
            <a:lvl2pPr>
              <a:defRPr sz="1400">
                <a:solidFill>
                  <a:schemeClr val="bg1"/>
                </a:solidFill>
                <a:latin typeface="Arial" pitchFamily="34" charset="0"/>
                <a:cs typeface="Arial" pitchFamily="34" charset="0"/>
              </a:defRPr>
            </a:lvl2pPr>
            <a:lvl3pPr>
              <a:defRPr sz="1400">
                <a:solidFill>
                  <a:schemeClr val="bg1"/>
                </a:solidFill>
                <a:latin typeface="Arial" pitchFamily="34" charset="0"/>
                <a:cs typeface="Arial" pitchFamily="34" charset="0"/>
              </a:defRPr>
            </a:lvl3pPr>
            <a:lvl4pPr>
              <a:defRPr sz="1400">
                <a:solidFill>
                  <a:schemeClr val="bg1"/>
                </a:solidFill>
                <a:latin typeface="Arial" pitchFamily="34" charset="0"/>
                <a:cs typeface="Arial" pitchFamily="34" charset="0"/>
              </a:defRPr>
            </a:lvl4pPr>
            <a:lvl5pPr>
              <a:defRPr sz="1400">
                <a:solidFill>
                  <a:schemeClr val="bg1"/>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4" name="내용 개체 틀 3"/>
          <p:cNvSpPr>
            <a:spLocks noGrp="1"/>
          </p:cNvSpPr>
          <p:nvPr>
            <p:ph sz="half" idx="2"/>
          </p:nvPr>
        </p:nvSpPr>
        <p:spPr>
          <a:xfrm>
            <a:off x="4648200" y="1355577"/>
            <a:ext cx="4038600" cy="2332856"/>
          </a:xfrm>
        </p:spPr>
        <p:txBody>
          <a:bodyPr>
            <a:normAutofit/>
          </a:bodyPr>
          <a:lstStyle>
            <a:lvl1pPr>
              <a:defRPr sz="1400">
                <a:solidFill>
                  <a:schemeClr val="bg1"/>
                </a:solidFill>
                <a:latin typeface="Arial" pitchFamily="34" charset="0"/>
                <a:cs typeface="Arial" pitchFamily="34" charset="0"/>
              </a:defRPr>
            </a:lvl1pPr>
            <a:lvl2pPr>
              <a:defRPr sz="1400">
                <a:solidFill>
                  <a:schemeClr val="bg1"/>
                </a:solidFill>
                <a:latin typeface="Arial" pitchFamily="34" charset="0"/>
                <a:cs typeface="Arial" pitchFamily="34" charset="0"/>
              </a:defRPr>
            </a:lvl2pPr>
            <a:lvl3pPr>
              <a:defRPr sz="1400">
                <a:solidFill>
                  <a:schemeClr val="bg1"/>
                </a:solidFill>
                <a:latin typeface="Arial" pitchFamily="34" charset="0"/>
                <a:cs typeface="Arial" pitchFamily="34" charset="0"/>
              </a:defRPr>
            </a:lvl3pPr>
            <a:lvl4pPr>
              <a:defRPr sz="1400">
                <a:solidFill>
                  <a:schemeClr val="bg1"/>
                </a:solidFill>
                <a:latin typeface="Arial" pitchFamily="34" charset="0"/>
                <a:cs typeface="Arial" pitchFamily="34" charset="0"/>
              </a:defRPr>
            </a:lvl4pPr>
            <a:lvl5pPr>
              <a:defRPr sz="1400">
                <a:solidFill>
                  <a:schemeClr val="bg1"/>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8" name="평행 사변형 7"/>
          <p:cNvSpPr/>
          <p:nvPr/>
        </p:nvSpPr>
        <p:spPr>
          <a:xfrm>
            <a:off x="-180528" y="0"/>
            <a:ext cx="9289032"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9" name="평행 사변형 8"/>
          <p:cNvSpPr/>
          <p:nvPr/>
        </p:nvSpPr>
        <p:spPr>
          <a:xfrm>
            <a:off x="-540568" y="0"/>
            <a:ext cx="8568952" cy="672360"/>
          </a:xfrm>
          <a:prstGeom prst="parallelogram">
            <a:avLst>
              <a:gd name="adj" fmla="val 79101"/>
            </a:avLst>
          </a:prstGeom>
          <a:solidFill>
            <a:srgbClr val="635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10" name="평행 사변형 9"/>
          <p:cNvSpPr/>
          <p:nvPr/>
        </p:nvSpPr>
        <p:spPr>
          <a:xfrm>
            <a:off x="-532184" y="0"/>
            <a:ext cx="1359768"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13" name="내용 개체 틀 2"/>
          <p:cNvSpPr>
            <a:spLocks noGrp="1"/>
          </p:cNvSpPr>
          <p:nvPr>
            <p:ph sz="half" idx="13"/>
          </p:nvPr>
        </p:nvSpPr>
        <p:spPr>
          <a:xfrm>
            <a:off x="467544" y="3904456"/>
            <a:ext cx="4038600" cy="2332856"/>
          </a:xfrm>
        </p:spPr>
        <p:txBody>
          <a:bodyPr>
            <a:normAutofit/>
          </a:bodyPr>
          <a:lstStyle>
            <a:lvl1pPr>
              <a:defRPr sz="1400">
                <a:solidFill>
                  <a:schemeClr val="bg1"/>
                </a:solidFill>
                <a:latin typeface="Arial" pitchFamily="34" charset="0"/>
                <a:cs typeface="Arial" pitchFamily="34" charset="0"/>
              </a:defRPr>
            </a:lvl1pPr>
            <a:lvl2pPr>
              <a:defRPr sz="1400">
                <a:solidFill>
                  <a:schemeClr val="bg1"/>
                </a:solidFill>
                <a:latin typeface="Arial" pitchFamily="34" charset="0"/>
                <a:cs typeface="Arial" pitchFamily="34" charset="0"/>
              </a:defRPr>
            </a:lvl2pPr>
            <a:lvl3pPr>
              <a:defRPr sz="1400">
                <a:solidFill>
                  <a:schemeClr val="bg1"/>
                </a:solidFill>
                <a:latin typeface="Arial" pitchFamily="34" charset="0"/>
                <a:cs typeface="Arial" pitchFamily="34" charset="0"/>
              </a:defRPr>
            </a:lvl3pPr>
            <a:lvl4pPr>
              <a:defRPr sz="1400">
                <a:solidFill>
                  <a:schemeClr val="bg1"/>
                </a:solidFill>
                <a:latin typeface="Arial" pitchFamily="34" charset="0"/>
                <a:cs typeface="Arial" pitchFamily="34" charset="0"/>
              </a:defRPr>
            </a:lvl4pPr>
            <a:lvl5pPr>
              <a:defRPr sz="1400">
                <a:solidFill>
                  <a:schemeClr val="bg1"/>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14" name="내용 개체 틀 3"/>
          <p:cNvSpPr>
            <a:spLocks noGrp="1"/>
          </p:cNvSpPr>
          <p:nvPr>
            <p:ph sz="half" idx="14"/>
          </p:nvPr>
        </p:nvSpPr>
        <p:spPr>
          <a:xfrm>
            <a:off x="4658544" y="3904456"/>
            <a:ext cx="4038600" cy="2332856"/>
          </a:xfrm>
        </p:spPr>
        <p:txBody>
          <a:bodyPr>
            <a:normAutofit/>
          </a:bodyPr>
          <a:lstStyle>
            <a:lvl1pPr>
              <a:defRPr sz="1400">
                <a:solidFill>
                  <a:schemeClr val="bg1"/>
                </a:solidFill>
                <a:latin typeface="Arial" pitchFamily="34" charset="0"/>
                <a:cs typeface="Arial" pitchFamily="34" charset="0"/>
              </a:defRPr>
            </a:lvl1pPr>
            <a:lvl2pPr>
              <a:defRPr sz="1400">
                <a:solidFill>
                  <a:schemeClr val="bg1"/>
                </a:solidFill>
                <a:latin typeface="Arial" pitchFamily="34" charset="0"/>
                <a:cs typeface="Arial" pitchFamily="34" charset="0"/>
              </a:defRPr>
            </a:lvl2pPr>
            <a:lvl3pPr>
              <a:defRPr sz="1400">
                <a:solidFill>
                  <a:schemeClr val="bg1"/>
                </a:solidFill>
                <a:latin typeface="Arial" pitchFamily="34" charset="0"/>
                <a:cs typeface="Arial" pitchFamily="34" charset="0"/>
              </a:defRPr>
            </a:lvl3pPr>
            <a:lvl4pPr>
              <a:defRPr sz="1400">
                <a:solidFill>
                  <a:schemeClr val="bg1"/>
                </a:solidFill>
                <a:latin typeface="Arial" pitchFamily="34" charset="0"/>
                <a:cs typeface="Arial" pitchFamily="34" charset="0"/>
              </a:defRPr>
            </a:lvl4pPr>
            <a:lvl5pPr>
              <a:defRPr sz="1400">
                <a:solidFill>
                  <a:schemeClr val="bg1"/>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16" name="제목 31"/>
          <p:cNvSpPr>
            <a:spLocks noGrp="1"/>
          </p:cNvSpPr>
          <p:nvPr>
            <p:ph type="title"/>
          </p:nvPr>
        </p:nvSpPr>
        <p:spPr>
          <a:xfrm>
            <a:off x="827584" y="0"/>
            <a:ext cx="6552728" cy="620688"/>
          </a:xfrm>
        </p:spPr>
        <p:txBody>
          <a:bodyPr>
            <a:noAutofit/>
          </a:bodyPr>
          <a:lstStyle>
            <a:lvl1pPr algn="l">
              <a:defRPr sz="2000" b="1">
                <a:solidFill>
                  <a:schemeClr val="bg1"/>
                </a:solidFill>
              </a:defRPr>
            </a:lvl1pPr>
          </a:lstStyle>
          <a:p>
            <a:r>
              <a:rPr lang="en-GB" altLang="ko-KR" noProof="0" dirty="0" smtClean="0"/>
              <a:t>Click to edit Master title style</a:t>
            </a:r>
            <a:endParaRPr lang="en-GB" altLang="ko-KR" noProof="0" dirty="0"/>
          </a:p>
        </p:txBody>
      </p:sp>
      <p:sp>
        <p:nvSpPr>
          <p:cNvPr id="20" name="Content Placeholder 4"/>
          <p:cNvSpPr>
            <a:spLocks noGrp="1"/>
          </p:cNvSpPr>
          <p:nvPr>
            <p:ph sz="quarter" idx="17" hasCustomPrompt="1"/>
          </p:nvPr>
        </p:nvSpPr>
        <p:spPr>
          <a:xfrm>
            <a:off x="7740650" y="336550"/>
            <a:ext cx="863600" cy="336550"/>
          </a:xfrm>
        </p:spPr>
        <p:txBody>
          <a:bodyPr>
            <a:normAutofit/>
          </a:bodyPr>
          <a:lstStyle>
            <a:lvl1pPr marL="0" indent="0">
              <a:buNone/>
              <a:defRPr sz="1400">
                <a:solidFill>
                  <a:srgbClr val="635C85"/>
                </a:solidFill>
              </a:defRPr>
            </a:lvl1pPr>
          </a:lstStyle>
          <a:p>
            <a:pPr lvl="0"/>
            <a:r>
              <a:rPr lang="en-GB" noProof="0" dirty="0" smtClean="0"/>
              <a:t>Chart #</a:t>
            </a:r>
            <a:endParaRPr lang="en-GB" noProof="0" dirty="0"/>
          </a:p>
        </p:txBody>
      </p:sp>
      <p:sp>
        <p:nvSpPr>
          <p:cNvPr id="11" name="Content Placeholder 5"/>
          <p:cNvSpPr>
            <a:spLocks noGrp="1"/>
          </p:cNvSpPr>
          <p:nvPr>
            <p:ph sz="quarter" idx="18" hasCustomPrompt="1"/>
          </p:nvPr>
        </p:nvSpPr>
        <p:spPr>
          <a:xfrm>
            <a:off x="468313" y="765175"/>
            <a:ext cx="8135937" cy="360363"/>
          </a:xfrm>
        </p:spPr>
        <p:txBody>
          <a:bodyPr>
            <a:normAutofit/>
          </a:bodyPr>
          <a:lstStyle>
            <a:lvl1pPr marL="0" indent="0">
              <a:buNone/>
              <a:defRPr sz="1600"/>
            </a:lvl1pPr>
          </a:lstStyle>
          <a:p>
            <a:pPr lvl="0"/>
            <a:r>
              <a:rPr lang="en-GB" noProof="0" dirty="0" smtClean="0"/>
              <a:t>Click to enter subtitle</a:t>
            </a:r>
            <a:endParaRPr lang="en-GB" noProof="0" dirty="0"/>
          </a:p>
        </p:txBody>
      </p:sp>
    </p:spTree>
    <p:extLst>
      <p:ext uri="{BB962C8B-B14F-4D97-AF65-F5344CB8AC3E}">
        <p14:creationId xmlns:p14="http://schemas.microsoft.com/office/powerpoint/2010/main" val="1344588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98C92117-5F15-4941-AA5D-5271938EDDE0}" type="datetime1">
              <a:rPr lang="en-US" smtClean="0"/>
              <a:t>30-Sep-2014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평행 사변형 5"/>
          <p:cNvSpPr/>
          <p:nvPr/>
        </p:nvSpPr>
        <p:spPr>
          <a:xfrm>
            <a:off x="-180528" y="0"/>
            <a:ext cx="9289032"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7" name="평행 사변형 6"/>
          <p:cNvSpPr/>
          <p:nvPr/>
        </p:nvSpPr>
        <p:spPr>
          <a:xfrm>
            <a:off x="-540568" y="0"/>
            <a:ext cx="8568952" cy="672360"/>
          </a:xfrm>
          <a:prstGeom prst="parallelogram">
            <a:avLst>
              <a:gd name="adj" fmla="val 79101"/>
            </a:avLst>
          </a:prstGeom>
          <a:solidFill>
            <a:srgbClr val="635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8" name="평행 사변형 7"/>
          <p:cNvSpPr/>
          <p:nvPr/>
        </p:nvSpPr>
        <p:spPr>
          <a:xfrm>
            <a:off x="-532184" y="0"/>
            <a:ext cx="1359768"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11" name="내용 개체 틀 2"/>
          <p:cNvSpPr>
            <a:spLocks noGrp="1"/>
          </p:cNvSpPr>
          <p:nvPr>
            <p:ph sz="half" idx="1"/>
          </p:nvPr>
        </p:nvSpPr>
        <p:spPr>
          <a:xfrm>
            <a:off x="457200" y="866330"/>
            <a:ext cx="8075240" cy="1281335"/>
          </a:xfrm>
        </p:spPr>
        <p:txBody>
          <a:bodyPr>
            <a:normAutofit/>
          </a:bodyPr>
          <a:lstStyle>
            <a:lvl1pPr>
              <a:defRPr sz="1400">
                <a:solidFill>
                  <a:schemeClr val="bg1"/>
                </a:solidFill>
                <a:latin typeface="Arial" pitchFamily="34" charset="0"/>
                <a:cs typeface="Arial" pitchFamily="34" charset="0"/>
              </a:defRPr>
            </a:lvl1pPr>
            <a:lvl2pPr>
              <a:defRPr sz="1400">
                <a:solidFill>
                  <a:schemeClr val="bg1"/>
                </a:solidFill>
                <a:latin typeface="Arial" pitchFamily="34" charset="0"/>
                <a:cs typeface="Arial" pitchFamily="34" charset="0"/>
              </a:defRPr>
            </a:lvl2pPr>
            <a:lvl3pPr>
              <a:defRPr sz="1400">
                <a:solidFill>
                  <a:schemeClr val="bg1"/>
                </a:solidFill>
                <a:latin typeface="Arial" pitchFamily="34" charset="0"/>
                <a:cs typeface="Arial" pitchFamily="34" charset="0"/>
              </a:defRPr>
            </a:lvl3pPr>
            <a:lvl4pPr>
              <a:defRPr sz="1400">
                <a:solidFill>
                  <a:schemeClr val="bg1"/>
                </a:solidFill>
                <a:latin typeface="Arial" pitchFamily="34" charset="0"/>
                <a:cs typeface="Arial" pitchFamily="34" charset="0"/>
              </a:defRPr>
            </a:lvl4pPr>
            <a:lvl5pPr>
              <a:defRPr sz="1400">
                <a:solidFill>
                  <a:schemeClr val="bg1"/>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12" name="내용 개체 틀 2"/>
          <p:cNvSpPr>
            <a:spLocks noGrp="1"/>
          </p:cNvSpPr>
          <p:nvPr>
            <p:ph sz="half" idx="10"/>
          </p:nvPr>
        </p:nvSpPr>
        <p:spPr>
          <a:xfrm>
            <a:off x="457200" y="2378498"/>
            <a:ext cx="8075240" cy="1281335"/>
          </a:xfrm>
        </p:spPr>
        <p:txBody>
          <a:bodyPr>
            <a:normAutofit/>
          </a:bodyPr>
          <a:lstStyle>
            <a:lvl1pPr>
              <a:defRPr sz="1400">
                <a:solidFill>
                  <a:schemeClr val="bg1"/>
                </a:solidFill>
                <a:latin typeface="Arial" pitchFamily="34" charset="0"/>
                <a:cs typeface="Arial" pitchFamily="34" charset="0"/>
              </a:defRPr>
            </a:lvl1pPr>
            <a:lvl2pPr>
              <a:defRPr sz="1400">
                <a:solidFill>
                  <a:schemeClr val="bg1"/>
                </a:solidFill>
                <a:latin typeface="Arial" pitchFamily="34" charset="0"/>
                <a:cs typeface="Arial" pitchFamily="34" charset="0"/>
              </a:defRPr>
            </a:lvl2pPr>
            <a:lvl3pPr>
              <a:defRPr sz="1400">
                <a:solidFill>
                  <a:schemeClr val="bg1"/>
                </a:solidFill>
                <a:latin typeface="Arial" pitchFamily="34" charset="0"/>
                <a:cs typeface="Arial" pitchFamily="34" charset="0"/>
              </a:defRPr>
            </a:lvl3pPr>
            <a:lvl4pPr>
              <a:defRPr sz="1400">
                <a:solidFill>
                  <a:schemeClr val="bg1"/>
                </a:solidFill>
                <a:latin typeface="Arial" pitchFamily="34" charset="0"/>
                <a:cs typeface="Arial" pitchFamily="34" charset="0"/>
              </a:defRPr>
            </a:lvl4pPr>
            <a:lvl5pPr>
              <a:defRPr sz="1400">
                <a:solidFill>
                  <a:schemeClr val="bg1"/>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13" name="내용 개체 틀 2"/>
          <p:cNvSpPr>
            <a:spLocks noGrp="1"/>
          </p:cNvSpPr>
          <p:nvPr>
            <p:ph sz="half" idx="11"/>
          </p:nvPr>
        </p:nvSpPr>
        <p:spPr>
          <a:xfrm>
            <a:off x="467544" y="3875857"/>
            <a:ext cx="8075240" cy="1281335"/>
          </a:xfrm>
        </p:spPr>
        <p:txBody>
          <a:bodyPr>
            <a:normAutofit/>
          </a:bodyPr>
          <a:lstStyle>
            <a:lvl1pPr>
              <a:defRPr sz="1400">
                <a:solidFill>
                  <a:schemeClr val="bg1"/>
                </a:solidFill>
                <a:latin typeface="Arial" pitchFamily="34" charset="0"/>
                <a:cs typeface="Arial" pitchFamily="34" charset="0"/>
              </a:defRPr>
            </a:lvl1pPr>
            <a:lvl2pPr>
              <a:defRPr sz="1400">
                <a:solidFill>
                  <a:schemeClr val="bg1"/>
                </a:solidFill>
                <a:latin typeface="Arial" pitchFamily="34" charset="0"/>
                <a:cs typeface="Arial" pitchFamily="34" charset="0"/>
              </a:defRPr>
            </a:lvl2pPr>
            <a:lvl3pPr>
              <a:defRPr sz="1400">
                <a:solidFill>
                  <a:schemeClr val="bg1"/>
                </a:solidFill>
                <a:latin typeface="Arial" pitchFamily="34" charset="0"/>
                <a:cs typeface="Arial" pitchFamily="34" charset="0"/>
              </a:defRPr>
            </a:lvl3pPr>
            <a:lvl4pPr>
              <a:defRPr sz="1400">
                <a:solidFill>
                  <a:schemeClr val="bg1"/>
                </a:solidFill>
                <a:latin typeface="Arial" pitchFamily="34" charset="0"/>
                <a:cs typeface="Arial" pitchFamily="34" charset="0"/>
              </a:defRPr>
            </a:lvl4pPr>
            <a:lvl5pPr>
              <a:defRPr sz="1400">
                <a:solidFill>
                  <a:schemeClr val="bg1"/>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14" name="내용 개체 틀 2"/>
          <p:cNvSpPr>
            <a:spLocks noGrp="1"/>
          </p:cNvSpPr>
          <p:nvPr>
            <p:ph sz="half" idx="12"/>
          </p:nvPr>
        </p:nvSpPr>
        <p:spPr>
          <a:xfrm>
            <a:off x="467544" y="5388025"/>
            <a:ext cx="8075240" cy="1281335"/>
          </a:xfrm>
        </p:spPr>
        <p:txBody>
          <a:bodyPr>
            <a:normAutofit/>
          </a:bodyPr>
          <a:lstStyle>
            <a:lvl1pPr>
              <a:defRPr sz="1400">
                <a:solidFill>
                  <a:schemeClr val="bg1"/>
                </a:solidFill>
                <a:latin typeface="Arial" pitchFamily="34" charset="0"/>
                <a:cs typeface="Arial" pitchFamily="34" charset="0"/>
              </a:defRPr>
            </a:lvl1pPr>
            <a:lvl2pPr>
              <a:defRPr sz="1400">
                <a:solidFill>
                  <a:schemeClr val="bg1"/>
                </a:solidFill>
                <a:latin typeface="Arial" pitchFamily="34" charset="0"/>
                <a:cs typeface="Arial" pitchFamily="34" charset="0"/>
              </a:defRPr>
            </a:lvl2pPr>
            <a:lvl3pPr>
              <a:defRPr sz="1400">
                <a:solidFill>
                  <a:schemeClr val="bg1"/>
                </a:solidFill>
                <a:latin typeface="Arial" pitchFamily="34" charset="0"/>
                <a:cs typeface="Arial" pitchFamily="34" charset="0"/>
              </a:defRPr>
            </a:lvl3pPr>
            <a:lvl4pPr>
              <a:defRPr sz="1400">
                <a:solidFill>
                  <a:schemeClr val="bg1"/>
                </a:solidFill>
                <a:latin typeface="Arial" pitchFamily="34" charset="0"/>
                <a:cs typeface="Arial" pitchFamily="34" charset="0"/>
              </a:defRPr>
            </a:lvl4pPr>
            <a:lvl5pPr>
              <a:defRPr sz="1400">
                <a:solidFill>
                  <a:schemeClr val="bg1"/>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18" name="제목 31"/>
          <p:cNvSpPr>
            <a:spLocks noGrp="1"/>
          </p:cNvSpPr>
          <p:nvPr>
            <p:ph type="title"/>
          </p:nvPr>
        </p:nvSpPr>
        <p:spPr>
          <a:xfrm>
            <a:off x="827584" y="0"/>
            <a:ext cx="6552728" cy="620688"/>
          </a:xfrm>
        </p:spPr>
        <p:txBody>
          <a:bodyPr>
            <a:noAutofit/>
          </a:bodyPr>
          <a:lstStyle>
            <a:lvl1pPr algn="l">
              <a:defRPr sz="2000" b="1">
                <a:solidFill>
                  <a:schemeClr val="bg1"/>
                </a:solidFill>
              </a:defRPr>
            </a:lvl1pPr>
          </a:lstStyle>
          <a:p>
            <a:r>
              <a:rPr lang="en-GB" altLang="ko-KR" noProof="0" dirty="0" smtClean="0"/>
              <a:t>Click to edit Master title style</a:t>
            </a:r>
            <a:endParaRPr lang="en-GB" altLang="ko-KR" noProof="0" dirty="0"/>
          </a:p>
        </p:txBody>
      </p:sp>
      <p:sp>
        <p:nvSpPr>
          <p:cNvPr id="15" name="Content Placeholder 4"/>
          <p:cNvSpPr>
            <a:spLocks noGrp="1"/>
          </p:cNvSpPr>
          <p:nvPr>
            <p:ph sz="quarter" idx="17" hasCustomPrompt="1"/>
          </p:nvPr>
        </p:nvSpPr>
        <p:spPr>
          <a:xfrm>
            <a:off x="7740650" y="336550"/>
            <a:ext cx="863600" cy="336550"/>
          </a:xfrm>
        </p:spPr>
        <p:txBody>
          <a:bodyPr>
            <a:normAutofit/>
          </a:bodyPr>
          <a:lstStyle>
            <a:lvl1pPr marL="0" indent="0">
              <a:buNone/>
              <a:defRPr sz="1400">
                <a:solidFill>
                  <a:srgbClr val="635C85"/>
                </a:solidFill>
              </a:defRPr>
            </a:lvl1pPr>
          </a:lstStyle>
          <a:p>
            <a:pPr lvl="0"/>
            <a:r>
              <a:rPr lang="en-GB" noProof="0" dirty="0" smtClean="0"/>
              <a:t>Chart #</a:t>
            </a:r>
            <a:endParaRPr lang="en-GB" noProof="0" dirty="0"/>
          </a:p>
        </p:txBody>
      </p:sp>
    </p:spTree>
    <p:extLst>
      <p:ext uri="{BB962C8B-B14F-4D97-AF65-F5344CB8AC3E}">
        <p14:creationId xmlns:p14="http://schemas.microsoft.com/office/powerpoint/2010/main" val="284381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ustom Layout1">
    <p:spTree>
      <p:nvGrpSpPr>
        <p:cNvPr id="1" name=""/>
        <p:cNvGrpSpPr/>
        <p:nvPr/>
      </p:nvGrpSpPr>
      <p:grpSpPr>
        <a:xfrm>
          <a:off x="0" y="0"/>
          <a:ext cx="0" cy="0"/>
          <a:chOff x="0" y="0"/>
          <a:chExt cx="0" cy="0"/>
        </a:xfrm>
      </p:grpSpPr>
      <p:sp>
        <p:nvSpPr>
          <p:cNvPr id="6" name="평행 사변형 5"/>
          <p:cNvSpPr/>
          <p:nvPr/>
        </p:nvSpPr>
        <p:spPr>
          <a:xfrm>
            <a:off x="-180528" y="0"/>
            <a:ext cx="9289032"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7" name="평행 사변형 6"/>
          <p:cNvSpPr/>
          <p:nvPr/>
        </p:nvSpPr>
        <p:spPr>
          <a:xfrm>
            <a:off x="-540568" y="0"/>
            <a:ext cx="8568952" cy="672360"/>
          </a:xfrm>
          <a:prstGeom prst="parallelogram">
            <a:avLst>
              <a:gd name="adj" fmla="val 79101"/>
            </a:avLst>
          </a:prstGeom>
          <a:solidFill>
            <a:srgbClr val="635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8" name="평행 사변형 7"/>
          <p:cNvSpPr/>
          <p:nvPr/>
        </p:nvSpPr>
        <p:spPr>
          <a:xfrm>
            <a:off x="-532184" y="0"/>
            <a:ext cx="1359768" cy="672360"/>
          </a:xfrm>
          <a:prstGeom prst="parallelogram">
            <a:avLst>
              <a:gd name="adj" fmla="val 7910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latin typeface="Arial" pitchFamily="34" charset="0"/>
              <a:cs typeface="Arial" pitchFamily="34" charset="0"/>
            </a:endParaRPr>
          </a:p>
        </p:txBody>
      </p:sp>
      <p:sp>
        <p:nvSpPr>
          <p:cNvPr id="13" name="내용 개체 틀 12"/>
          <p:cNvSpPr>
            <a:spLocks noGrp="1"/>
          </p:cNvSpPr>
          <p:nvPr>
            <p:ph sz="quarter" idx="10"/>
          </p:nvPr>
        </p:nvSpPr>
        <p:spPr>
          <a:xfrm>
            <a:off x="395288" y="1268760"/>
            <a:ext cx="8353425" cy="5184428"/>
          </a:xfrm>
        </p:spPr>
        <p:txBody>
          <a:bodyPr/>
          <a:lstStyle>
            <a:lvl1pPr>
              <a:defRPr>
                <a:solidFill>
                  <a:schemeClr val="bg1"/>
                </a:solidFill>
                <a:latin typeface="Arial" pitchFamily="34" charset="0"/>
                <a:cs typeface="Arial" pitchFamily="34" charset="0"/>
              </a:defRPr>
            </a:lvl1pPr>
            <a:lvl2pPr>
              <a:defRPr>
                <a:solidFill>
                  <a:schemeClr val="bg1"/>
                </a:solidFill>
                <a:latin typeface="Arial" pitchFamily="34" charset="0"/>
                <a:cs typeface="Arial" pitchFamily="34" charset="0"/>
              </a:defRPr>
            </a:lvl2pPr>
            <a:lvl3pPr>
              <a:defRPr>
                <a:solidFill>
                  <a:schemeClr val="bg1"/>
                </a:solidFill>
                <a:latin typeface="Arial" pitchFamily="34" charset="0"/>
                <a:cs typeface="Arial" pitchFamily="34" charset="0"/>
              </a:defRPr>
            </a:lvl3pPr>
            <a:lvl4pPr>
              <a:defRPr>
                <a:solidFill>
                  <a:schemeClr val="bg1"/>
                </a:solidFill>
                <a:latin typeface="Arial" pitchFamily="34" charset="0"/>
                <a:cs typeface="Arial" pitchFamily="34" charset="0"/>
              </a:defRPr>
            </a:lvl4pPr>
            <a:lvl5pPr>
              <a:defRPr>
                <a:solidFill>
                  <a:schemeClr val="bg1"/>
                </a:solidFill>
                <a:latin typeface="Arial" pitchFamily="34" charset="0"/>
                <a:cs typeface="Arial" pitchFamily="34" charset="0"/>
              </a:defRPr>
            </a:lvl5pPr>
          </a:lstStyle>
          <a:p>
            <a:pPr lvl="0"/>
            <a:r>
              <a:rPr lang="en-GB" noProof="0" dirty="0" smtClean="0">
                <a:effectLst/>
              </a:rPr>
              <a:t>Click to edit Master text styles</a:t>
            </a:r>
            <a:endParaRPr lang="en-GB" altLang="ko-KR" noProof="0" dirty="0" smtClean="0"/>
          </a:p>
          <a:p>
            <a:pPr lvl="1"/>
            <a:r>
              <a:rPr lang="en-GB" noProof="0" dirty="0" smtClean="0">
                <a:effectLst/>
              </a:rPr>
              <a:t>Second level</a:t>
            </a:r>
            <a:endParaRPr lang="en-GB" altLang="ko-KR" noProof="0" dirty="0" smtClean="0"/>
          </a:p>
          <a:p>
            <a:pPr lvl="2"/>
            <a:r>
              <a:rPr lang="en-GB" altLang="ko-KR" noProof="0" dirty="0" smtClean="0"/>
              <a:t>Third level</a:t>
            </a:r>
          </a:p>
          <a:p>
            <a:pPr lvl="3"/>
            <a:r>
              <a:rPr lang="en-GB" altLang="ko-KR" noProof="0" dirty="0" smtClean="0"/>
              <a:t>Fourth level</a:t>
            </a:r>
          </a:p>
          <a:p>
            <a:pPr lvl="4"/>
            <a:r>
              <a:rPr lang="en-GB" altLang="ko-KR" noProof="0" dirty="0" smtClean="0"/>
              <a:t>Fifth level</a:t>
            </a:r>
            <a:endParaRPr lang="en-GB" altLang="ko-KR" noProof="0" dirty="0"/>
          </a:p>
        </p:txBody>
      </p:sp>
      <p:sp>
        <p:nvSpPr>
          <p:cNvPr id="15" name="제목 31"/>
          <p:cNvSpPr>
            <a:spLocks noGrp="1"/>
          </p:cNvSpPr>
          <p:nvPr>
            <p:ph type="title"/>
          </p:nvPr>
        </p:nvSpPr>
        <p:spPr>
          <a:xfrm>
            <a:off x="827584" y="0"/>
            <a:ext cx="6552728" cy="620688"/>
          </a:xfrm>
        </p:spPr>
        <p:txBody>
          <a:bodyPr>
            <a:noAutofit/>
          </a:bodyPr>
          <a:lstStyle>
            <a:lvl1pPr algn="l">
              <a:defRPr sz="2000" b="1">
                <a:solidFill>
                  <a:schemeClr val="bg1"/>
                </a:solidFill>
              </a:defRPr>
            </a:lvl1pPr>
          </a:lstStyle>
          <a:p>
            <a:r>
              <a:rPr lang="en-GB" altLang="ko-KR" noProof="0" dirty="0" smtClean="0"/>
              <a:t>Click to edit Master title style</a:t>
            </a:r>
            <a:endParaRPr lang="en-GB" altLang="ko-KR" noProof="0" dirty="0"/>
          </a:p>
        </p:txBody>
      </p:sp>
      <p:sp>
        <p:nvSpPr>
          <p:cNvPr id="9" name="Content Placeholder 4"/>
          <p:cNvSpPr>
            <a:spLocks noGrp="1"/>
          </p:cNvSpPr>
          <p:nvPr>
            <p:ph sz="quarter" idx="17" hasCustomPrompt="1"/>
          </p:nvPr>
        </p:nvSpPr>
        <p:spPr>
          <a:xfrm>
            <a:off x="7740650" y="336550"/>
            <a:ext cx="863600" cy="336550"/>
          </a:xfrm>
        </p:spPr>
        <p:txBody>
          <a:bodyPr>
            <a:normAutofit/>
          </a:bodyPr>
          <a:lstStyle>
            <a:lvl1pPr marL="0" indent="0">
              <a:buNone/>
              <a:defRPr sz="1400">
                <a:solidFill>
                  <a:srgbClr val="635C85"/>
                </a:solidFill>
              </a:defRPr>
            </a:lvl1pPr>
          </a:lstStyle>
          <a:p>
            <a:pPr lvl="0"/>
            <a:r>
              <a:rPr lang="en-GB" noProof="0" dirty="0" smtClean="0"/>
              <a:t>Chart #</a:t>
            </a:r>
            <a:endParaRPr lang="en-GB" noProof="0" dirty="0"/>
          </a:p>
        </p:txBody>
      </p:sp>
      <p:sp>
        <p:nvSpPr>
          <p:cNvPr id="10" name="Content Placeholder 5"/>
          <p:cNvSpPr>
            <a:spLocks noGrp="1"/>
          </p:cNvSpPr>
          <p:nvPr>
            <p:ph sz="quarter" idx="18" hasCustomPrompt="1"/>
          </p:nvPr>
        </p:nvSpPr>
        <p:spPr>
          <a:xfrm>
            <a:off x="468313" y="765175"/>
            <a:ext cx="8135937" cy="360363"/>
          </a:xfrm>
        </p:spPr>
        <p:txBody>
          <a:bodyPr>
            <a:normAutofit/>
          </a:bodyPr>
          <a:lstStyle>
            <a:lvl1pPr marL="0" indent="0">
              <a:buNone/>
              <a:defRPr sz="1600"/>
            </a:lvl1pPr>
          </a:lstStyle>
          <a:p>
            <a:pPr lvl="0"/>
            <a:r>
              <a:rPr lang="en-GB" noProof="0" dirty="0" smtClean="0"/>
              <a:t>Click to enter subtitle</a:t>
            </a:r>
            <a:endParaRPr lang="en-GB" noProof="0" dirty="0"/>
          </a:p>
        </p:txBody>
      </p:sp>
    </p:spTree>
    <p:extLst>
      <p:ext uri="{BB962C8B-B14F-4D97-AF65-F5344CB8AC3E}">
        <p14:creationId xmlns:p14="http://schemas.microsoft.com/office/powerpoint/2010/main" val="1195790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14" name="그림 개체 틀 13"/>
          <p:cNvSpPr>
            <a:spLocks noGrp="1"/>
          </p:cNvSpPr>
          <p:nvPr>
            <p:ph type="pic" sz="quarter" idx="10" hasCustomPrompt="1"/>
          </p:nvPr>
        </p:nvSpPr>
        <p:spPr>
          <a:xfrm>
            <a:off x="0" y="0"/>
            <a:ext cx="9144000" cy="4437063"/>
          </a:xfrm>
        </p:spPr>
        <p:txBody>
          <a:bodyPr/>
          <a:lstStyle>
            <a:lvl1pPr>
              <a:defRPr/>
            </a:lvl1pPr>
          </a:lstStyle>
          <a:p>
            <a:r>
              <a:rPr lang="en-GB" altLang="ko-KR" noProof="0" dirty="0" smtClean="0"/>
              <a:t>Click icon to add a picture</a:t>
            </a:r>
            <a:endParaRPr lang="en-GB" altLang="ko-KR" noProof="0" dirty="0"/>
          </a:p>
        </p:txBody>
      </p:sp>
      <p:sp>
        <p:nvSpPr>
          <p:cNvPr id="6" name="평행 사변형 5"/>
          <p:cNvSpPr/>
          <p:nvPr/>
        </p:nvSpPr>
        <p:spPr>
          <a:xfrm>
            <a:off x="1835696" y="4077072"/>
            <a:ext cx="8712968" cy="1728192"/>
          </a:xfrm>
          <a:prstGeom prst="parallelogram">
            <a:avLst>
              <a:gd name="adj" fmla="val 8130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endParaRPr>
          </a:p>
        </p:txBody>
      </p:sp>
      <p:sp>
        <p:nvSpPr>
          <p:cNvPr id="8" name="평행 사변형 7"/>
          <p:cNvSpPr/>
          <p:nvPr/>
        </p:nvSpPr>
        <p:spPr>
          <a:xfrm>
            <a:off x="-1404664" y="4077072"/>
            <a:ext cx="4680519" cy="1728192"/>
          </a:xfrm>
          <a:prstGeom prst="parallelogram">
            <a:avLst>
              <a:gd name="adj" fmla="val 81305"/>
            </a:avLst>
          </a:prstGeom>
          <a:solidFill>
            <a:srgbClr val="635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endParaRPr>
          </a:p>
        </p:txBody>
      </p:sp>
      <p:sp>
        <p:nvSpPr>
          <p:cNvPr id="9" name="평행 사변형 8"/>
          <p:cNvSpPr/>
          <p:nvPr/>
        </p:nvSpPr>
        <p:spPr>
          <a:xfrm>
            <a:off x="-972616" y="5976664"/>
            <a:ext cx="7704856" cy="764704"/>
          </a:xfrm>
          <a:prstGeom prst="parallelogram">
            <a:avLst>
              <a:gd name="adj" fmla="val 81305"/>
            </a:avLst>
          </a:prstGeom>
          <a:solidFill>
            <a:srgbClr val="625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ko-KR" dirty="0">
              <a:solidFill>
                <a:prstClr val="white"/>
              </a:solidFill>
            </a:endParaRPr>
          </a:p>
        </p:txBody>
      </p:sp>
      <p:sp>
        <p:nvSpPr>
          <p:cNvPr id="10" name="TextBox 9"/>
          <p:cNvSpPr txBox="1"/>
          <p:nvPr/>
        </p:nvSpPr>
        <p:spPr>
          <a:xfrm>
            <a:off x="395536" y="6093296"/>
            <a:ext cx="9289032" cy="523220"/>
          </a:xfrm>
          <a:prstGeom prst="rect">
            <a:avLst/>
          </a:prstGeom>
          <a:solidFill>
            <a:srgbClr val="635C85"/>
          </a:solidFill>
        </p:spPr>
        <p:txBody>
          <a:bodyPr wrap="square" rtlCol="0">
            <a:spAutoFit/>
          </a:bodyPr>
          <a:lstStyle/>
          <a:p>
            <a:r>
              <a:rPr lang="en-GB" altLang="ko-KR" sz="2800" b="1" dirty="0" smtClean="0">
                <a:solidFill>
                  <a:prstClr val="white"/>
                </a:solidFill>
                <a:latin typeface="Arial" pitchFamily="34" charset="0"/>
                <a:cs typeface="Arial" pitchFamily="34" charset="0"/>
              </a:rPr>
              <a:t>Subtitle</a:t>
            </a:r>
            <a:endParaRPr lang="en-GB" altLang="ko-KR" sz="1600" dirty="0">
              <a:solidFill>
                <a:prstClr val="white"/>
              </a:solidFill>
              <a:latin typeface="Arial" pitchFamily="34" charset="0"/>
              <a:cs typeface="Arial" pitchFamily="34" charset="0"/>
            </a:endParaRPr>
          </a:p>
        </p:txBody>
      </p:sp>
      <p:pic>
        <p:nvPicPr>
          <p:cNvPr id="11" name="Picture 36"/>
          <p:cNvPicPr>
            <a:picLocks noChangeAspect="1"/>
          </p:cNvPicPr>
          <p:nvPr/>
        </p:nvPicPr>
        <p:blipFill rotWithShape="1">
          <a:blip r:embed="rId2" cstate="print">
            <a:duotone>
              <a:schemeClr val="bg2">
                <a:shade val="45000"/>
                <a:satMod val="135000"/>
              </a:schemeClr>
              <a:prstClr val="white"/>
            </a:duotone>
            <a:lum bright="40000"/>
            <a:extLst>
              <a:ext uri="{28A0092B-C50C-407E-A947-70E740481C1C}">
                <a14:useLocalDpi xmlns:a14="http://schemas.microsoft.com/office/drawing/2010/main" val="0"/>
              </a:ext>
            </a:extLst>
          </a:blip>
          <a:srcRect l="24247" r="59854" b="17579"/>
          <a:stretch/>
        </p:blipFill>
        <p:spPr>
          <a:xfrm>
            <a:off x="899592" y="4408333"/>
            <a:ext cx="648072" cy="1036891"/>
          </a:xfrm>
          <a:prstGeom prst="rect">
            <a:avLst/>
          </a:prstGeom>
        </p:spPr>
      </p:pic>
      <p:sp>
        <p:nvSpPr>
          <p:cNvPr id="2" name="제목 1"/>
          <p:cNvSpPr>
            <a:spLocks noGrp="1"/>
          </p:cNvSpPr>
          <p:nvPr>
            <p:ph type="title"/>
          </p:nvPr>
        </p:nvSpPr>
        <p:spPr>
          <a:xfrm>
            <a:off x="3131840" y="4365104"/>
            <a:ext cx="5544616" cy="1143000"/>
          </a:xfrm>
        </p:spPr>
        <p:txBody>
          <a:bodyPr>
            <a:noAutofit/>
          </a:bodyPr>
          <a:lstStyle>
            <a:lvl1pPr>
              <a:defRPr sz="3600" b="1">
                <a:solidFill>
                  <a:srgbClr val="635C85"/>
                </a:solidFill>
                <a:latin typeface="Arial" pitchFamily="34" charset="0"/>
                <a:cs typeface="Arial" pitchFamily="34" charset="0"/>
              </a:defRPr>
            </a:lvl1pPr>
          </a:lstStyle>
          <a:p>
            <a:r>
              <a:rPr lang="en-GB" noProof="0" dirty="0" smtClean="0">
                <a:effectLst/>
              </a:rPr>
              <a:t>Click to edit Master title style</a:t>
            </a:r>
            <a:endParaRPr lang="en-GB" altLang="ko-KR" noProof="0" dirty="0"/>
          </a:p>
        </p:txBody>
      </p:sp>
      <p:pic>
        <p:nvPicPr>
          <p:cNvPr id="12" name="Picture 7" descr="OECD_TEXT_20cm.png"/>
          <p:cNvPicPr>
            <a:picLocks noChangeAspect="1"/>
          </p:cNvPicPr>
          <p:nvPr/>
        </p:nvPicPr>
        <p:blipFill>
          <a:blip r:embed="rId2" cstate="print"/>
          <a:stretch>
            <a:fillRect/>
          </a:stretch>
        </p:blipFill>
        <p:spPr>
          <a:xfrm>
            <a:off x="6948264" y="6093296"/>
            <a:ext cx="1800200" cy="555617"/>
          </a:xfrm>
          <a:prstGeom prst="rect">
            <a:avLst/>
          </a:prstGeom>
        </p:spPr>
      </p:pic>
    </p:spTree>
    <p:extLst>
      <p:ext uri="{BB962C8B-B14F-4D97-AF65-F5344CB8AC3E}">
        <p14:creationId xmlns:p14="http://schemas.microsoft.com/office/powerpoint/2010/main" val="41647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84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noProof="0" dirty="0" smtClean="0"/>
              <a:t>Click to edit Slide title</a:t>
            </a:r>
            <a:endParaRPr lang="en-GB" noProof="0" dirty="0"/>
          </a:p>
        </p:txBody>
      </p:sp>
      <p:sp>
        <p:nvSpPr>
          <p:cNvPr id="3" name="Content Placeholder 2"/>
          <p:cNvSpPr>
            <a:spLocks noGrp="1"/>
          </p:cNvSpPr>
          <p:nvPr>
            <p:ph idx="1"/>
          </p:nvPr>
        </p:nvSpPr>
        <p:spPr/>
        <p:txBody>
          <a:bodyPr/>
          <a:lstStyle>
            <a:lvl1pPr>
              <a:defRPr>
                <a:solidFill>
                  <a:schemeClr val="bg1"/>
                </a:solidFill>
              </a:defRPr>
            </a:lvl1pPr>
            <a:lvl2pPr>
              <a:buClr>
                <a:schemeClr val="tx1"/>
              </a:buCl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4" name="Date Placeholder 3"/>
          <p:cNvSpPr>
            <a:spLocks noGrp="1"/>
          </p:cNvSpPr>
          <p:nvPr>
            <p:ph type="dt" sz="half" idx="10"/>
          </p:nvPr>
        </p:nvSpPr>
        <p:spPr>
          <a:xfrm>
            <a:off x="403200" y="6411600"/>
            <a:ext cx="900000" cy="244800"/>
          </a:xfrm>
          <a:prstGeom prst="rect">
            <a:avLst/>
          </a:prstGeom>
        </p:spPr>
        <p:txBody>
          <a:bodyPr/>
          <a:lstStyle/>
          <a:p>
            <a:fld id="{330E7764-1277-458E-9D8E-39F64F5D6DD0}" type="datetimeFigureOut">
              <a:rPr lang="en-GB" smtClean="0">
                <a:solidFill>
                  <a:prstClr val="black"/>
                </a:solidFill>
              </a:rPr>
              <a:pPr/>
              <a:t>30/09/2014</a:t>
            </a:fld>
            <a:endParaRPr lang="en-GB" dirty="0">
              <a:solidFill>
                <a:prstClr val="black"/>
              </a:solidFill>
            </a:endParaRPr>
          </a:p>
        </p:txBody>
      </p:sp>
      <p:sp>
        <p:nvSpPr>
          <p:cNvPr id="5" name="Footer Placeholder 4"/>
          <p:cNvSpPr>
            <a:spLocks noGrp="1"/>
          </p:cNvSpPr>
          <p:nvPr>
            <p:ph type="ftr" sz="quarter" idx="11"/>
          </p:nvPr>
        </p:nvSpPr>
        <p:spPr>
          <a:xfrm>
            <a:off x="1368000" y="6411600"/>
            <a:ext cx="4680000" cy="244800"/>
          </a:xfrm>
          <a:prstGeom prst="rect">
            <a:avLst/>
          </a:prstGeom>
        </p:spPr>
        <p:txBody>
          <a:bodyPr/>
          <a:lstStyle/>
          <a:p>
            <a:endParaRPr lang="en-GB" dirty="0">
              <a:solidFill>
                <a:prstClr val="black"/>
              </a:solidFill>
            </a:endParaRPr>
          </a:p>
        </p:txBody>
      </p:sp>
      <p:sp>
        <p:nvSpPr>
          <p:cNvPr id="6" name="Slide Number Placeholder 5"/>
          <p:cNvSpPr>
            <a:spLocks noGrp="1"/>
          </p:cNvSpPr>
          <p:nvPr>
            <p:ph type="sldNum" sz="quarter" idx="12"/>
          </p:nvPr>
        </p:nvSpPr>
        <p:spPr>
          <a:xfrm>
            <a:off x="8640000" y="6411600"/>
            <a:ext cx="342000" cy="244800"/>
          </a:xfrm>
          <a:prstGeom prst="rect">
            <a:avLst/>
          </a:prstGeom>
        </p:spPr>
        <p:txBody>
          <a:bodyPr/>
          <a:lstStyle/>
          <a:p>
            <a:fld id="{2A020832-E319-49F4-8DFE-4C9D4DD7AAB2}"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954112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noProof="0" dirty="0" smtClean="0"/>
              <a:t>Click to edit Master title style</a:t>
            </a:r>
            <a:endParaRPr lang="en-GB" noProof="0"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noProof="0" dirty="0" smtClean="0"/>
              <a:t>Click to edit Master subtitle style</a:t>
            </a:r>
            <a:endParaRPr lang="en-GB" noProof="0"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0D3A275-E608-44BE-B620-A8F7450561AD}" type="datetimeFigureOut">
              <a:rPr lang="en-GB" smtClean="0">
                <a:solidFill>
                  <a:prstClr val="black"/>
                </a:solidFill>
              </a:rPr>
              <a:pPr/>
              <a:t>30/09/2014</a:t>
            </a:fld>
            <a:endParaRPr lang="en-GB"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F1D2C88-D673-4953-94C2-03EF3B4B55C2}"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714489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00200"/>
            <a:ext cx="40322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2963" y="1600200"/>
            <a:ext cx="40338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fld id="{477E2D43-49B9-43D7-8B6A-30CAA13A2406}" type="datetime1">
              <a:rPr lang="en-US" smtClean="0"/>
              <a:t>30-Sep-2014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fld id="{6F055728-6DCE-47C7-8AE1-073948A07ED8}" type="datetime1">
              <a:rPr lang="en-US" smtClean="0"/>
              <a:t>30-Sep-2014</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fld id="{E1D9704C-18FF-4FDC-B8C7-F199A1C069E4}" type="datetime1">
              <a:rPr lang="en-US" smtClean="0"/>
              <a:t>30-Sep-2014</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50B15C19-3FB3-4EBD-8D90-2E8CB4B1E239}" type="datetime1">
              <a:rPr lang="en-US" smtClean="0"/>
              <a:t>30-Sep-2014</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FDD8409-8EE1-4CB3-B65D-0B38A8FAF806}" type="datetime1">
              <a:rPr lang="en-US" smtClean="0"/>
              <a:t>30-Sep-2014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727272"/>
                </a:solidFill>
              </a:defRPr>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D44ADE50-BB97-4C88-8884-8C40BF41A4FD}" type="datetime1">
              <a:rPr lang="en-US" smtClean="0"/>
              <a:t>30-Sep-2014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FBB7C22-0419-459F-A959-94A90B8CB29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theme" Target="../theme/theme4.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10" descr="PPT_fondslide.png"/>
          <p:cNvPicPr>
            <a:picLocks noChangeAspect="1"/>
          </p:cNvPicPr>
          <p:nvPr/>
        </p:nvPicPr>
        <p:blipFill>
          <a:blip r:embed="rId13" cstate="print"/>
          <a:stretch>
            <a:fillRect/>
          </a:stretch>
        </p:blipFill>
        <p:spPr bwMode="auto">
          <a:xfrm>
            <a:off x="0" y="0"/>
            <a:ext cx="9144000" cy="6858000"/>
          </a:xfrm>
          <a:prstGeom prst="rect">
            <a:avLst/>
          </a:prstGeom>
          <a:noFill/>
          <a:ln w="9525">
            <a:noFill/>
            <a:miter lim="800000"/>
            <a:headEnd/>
            <a:tailEnd/>
          </a:ln>
        </p:spPr>
      </p:pic>
      <p:sp>
        <p:nvSpPr>
          <p:cNvPr id="439298" name="Rectangle 2"/>
          <p:cNvSpPr>
            <a:spLocks noGrp="1" noChangeArrowheads="1"/>
          </p:cNvSpPr>
          <p:nvPr>
            <p:ph type="title"/>
          </p:nvPr>
        </p:nvSpPr>
        <p:spPr bwMode="auto">
          <a:xfrm>
            <a:off x="467544" y="-2031"/>
            <a:ext cx="8219256" cy="64807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GB" dirty="0" smtClean="0"/>
          </a:p>
        </p:txBody>
      </p:sp>
      <p:sp>
        <p:nvSpPr>
          <p:cNvPr id="439299" name="Rectangle 3"/>
          <p:cNvSpPr>
            <a:spLocks noGrp="1" noChangeArrowheads="1"/>
          </p:cNvSpPr>
          <p:nvPr>
            <p:ph type="body" idx="1"/>
          </p:nvPr>
        </p:nvSpPr>
        <p:spPr bwMode="auto">
          <a:xfrm>
            <a:off x="468313" y="1600200"/>
            <a:ext cx="8218487"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439300" name="Rectangle 4"/>
          <p:cNvSpPr>
            <a:spLocks noGrp="1" noChangeArrowheads="1"/>
          </p:cNvSpPr>
          <p:nvPr>
            <p:ph type="dt" sz="half" idx="2"/>
          </p:nvPr>
        </p:nvSpPr>
        <p:spPr bwMode="auto">
          <a:xfrm>
            <a:off x="1718320" y="6237312"/>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fld id="{AB9F5F98-B081-477C-88DE-B14D6A8D0C6D}" type="datetime1">
              <a:rPr lang="en-US" smtClean="0"/>
              <a:t>30-Sep-2014</a:t>
            </a:fld>
            <a:endParaRPr lang="en-US"/>
          </a:p>
        </p:txBody>
      </p:sp>
      <p:sp>
        <p:nvSpPr>
          <p:cNvPr id="439301" name="Rectangle 5"/>
          <p:cNvSpPr>
            <a:spLocks noGrp="1" noChangeArrowheads="1"/>
          </p:cNvSpPr>
          <p:nvPr>
            <p:ph type="ftr" sz="quarter" idx="3"/>
          </p:nvPr>
        </p:nvSpPr>
        <p:spPr bwMode="auto">
          <a:xfrm>
            <a:off x="455672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727272"/>
                </a:solidFill>
              </a:defRPr>
            </a:lvl1pPr>
          </a:lstStyle>
          <a:p>
            <a:endParaRPr lang="en-US"/>
          </a:p>
        </p:txBody>
      </p:sp>
      <p:sp>
        <p:nvSpPr>
          <p:cNvPr id="439302" name="Rectangle 6"/>
          <p:cNvSpPr>
            <a:spLocks noGrp="1" noChangeArrowheads="1"/>
          </p:cNvSpPr>
          <p:nvPr>
            <p:ph type="sldNum" sz="quarter" idx="4"/>
          </p:nvPr>
        </p:nvSpPr>
        <p:spPr bwMode="auto">
          <a:xfrm>
            <a:off x="7596336" y="6245225"/>
            <a:ext cx="11144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fld id="{9FBB7C22-0419-459F-A959-94A90B8CB293}" type="slidenum">
              <a:rPr lang="en-US" smtClean="0"/>
              <a:pPr/>
              <a:t>‹#›</a:t>
            </a:fld>
            <a:endParaRPr lang="en-US"/>
          </a:p>
        </p:txBody>
      </p:sp>
      <p:pic>
        <p:nvPicPr>
          <p:cNvPr id="9" name="Picture 8" descr="OECD_10cm.png"/>
          <p:cNvPicPr>
            <a:picLocks noChangeAspect="1"/>
          </p:cNvPicPr>
          <p:nvPr/>
        </p:nvPicPr>
        <p:blipFill>
          <a:blip r:embed="rId14" cstate="print"/>
          <a:stretch>
            <a:fillRect/>
          </a:stretch>
        </p:blipFill>
        <p:spPr>
          <a:xfrm>
            <a:off x="468000" y="6171747"/>
            <a:ext cx="582171" cy="5616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1" fontAlgn="base" hangingPunct="1">
        <a:spcBef>
          <a:spcPct val="0"/>
        </a:spcBef>
        <a:spcAft>
          <a:spcPct val="0"/>
        </a:spcAft>
        <a:defRPr sz="4000">
          <a:solidFill>
            <a:srgbClr val="727272"/>
          </a:solidFill>
          <a:latin typeface="+mj-lt"/>
          <a:ea typeface="+mj-ea"/>
          <a:cs typeface="+mj-cs"/>
        </a:defRPr>
      </a:lvl1pPr>
      <a:lvl2pPr algn="ctr" rtl="0" eaLnBrk="1" fontAlgn="base" hangingPunct="1">
        <a:spcBef>
          <a:spcPct val="0"/>
        </a:spcBef>
        <a:spcAft>
          <a:spcPct val="0"/>
        </a:spcAft>
        <a:defRPr sz="4400">
          <a:solidFill>
            <a:schemeClr val="bg2"/>
          </a:solidFill>
          <a:latin typeface="Helvetica" pitchFamily="34" charset="0"/>
          <a:cs typeface="Arial" charset="0"/>
        </a:defRPr>
      </a:lvl2pPr>
      <a:lvl3pPr algn="ctr" rtl="0" eaLnBrk="1" fontAlgn="base" hangingPunct="1">
        <a:spcBef>
          <a:spcPct val="0"/>
        </a:spcBef>
        <a:spcAft>
          <a:spcPct val="0"/>
        </a:spcAft>
        <a:defRPr sz="4400">
          <a:solidFill>
            <a:schemeClr val="bg2"/>
          </a:solidFill>
          <a:latin typeface="Helvetica" pitchFamily="34" charset="0"/>
          <a:cs typeface="Arial" charset="0"/>
        </a:defRPr>
      </a:lvl3pPr>
      <a:lvl4pPr algn="ctr" rtl="0" eaLnBrk="1" fontAlgn="base" hangingPunct="1">
        <a:spcBef>
          <a:spcPct val="0"/>
        </a:spcBef>
        <a:spcAft>
          <a:spcPct val="0"/>
        </a:spcAft>
        <a:defRPr sz="4400">
          <a:solidFill>
            <a:schemeClr val="bg2"/>
          </a:solidFill>
          <a:latin typeface="Helvetica" pitchFamily="34" charset="0"/>
          <a:cs typeface="Arial" charset="0"/>
        </a:defRPr>
      </a:lvl4pPr>
      <a:lvl5pPr algn="ctr" rtl="0" eaLnBrk="1" fontAlgn="base" hangingPunct="1">
        <a:spcBef>
          <a:spcPct val="0"/>
        </a:spcBef>
        <a:spcAft>
          <a:spcPct val="0"/>
        </a:spcAft>
        <a:defRPr sz="4400">
          <a:solidFill>
            <a:schemeClr val="bg2"/>
          </a:solidFill>
          <a:latin typeface="Helvetica" pitchFamily="34" charset="0"/>
          <a:cs typeface="Arial" charset="0"/>
        </a:defRPr>
      </a:lvl5pPr>
      <a:lvl6pPr marL="457200" algn="ctr" rtl="0" eaLnBrk="1" fontAlgn="base" hangingPunct="1">
        <a:spcBef>
          <a:spcPct val="0"/>
        </a:spcBef>
        <a:spcAft>
          <a:spcPct val="0"/>
        </a:spcAft>
        <a:defRPr sz="4400">
          <a:solidFill>
            <a:schemeClr val="bg2"/>
          </a:solidFill>
          <a:latin typeface="Helvetica" pitchFamily="34" charset="0"/>
          <a:cs typeface="Arial" charset="0"/>
        </a:defRPr>
      </a:lvl6pPr>
      <a:lvl7pPr marL="914400" algn="ctr" rtl="0" eaLnBrk="1" fontAlgn="base" hangingPunct="1">
        <a:spcBef>
          <a:spcPct val="0"/>
        </a:spcBef>
        <a:spcAft>
          <a:spcPct val="0"/>
        </a:spcAft>
        <a:defRPr sz="4400">
          <a:solidFill>
            <a:schemeClr val="bg2"/>
          </a:solidFill>
          <a:latin typeface="Helvetica" pitchFamily="34" charset="0"/>
          <a:cs typeface="Arial" charset="0"/>
        </a:defRPr>
      </a:lvl7pPr>
      <a:lvl8pPr marL="1371600" algn="ctr" rtl="0" eaLnBrk="1" fontAlgn="base" hangingPunct="1">
        <a:spcBef>
          <a:spcPct val="0"/>
        </a:spcBef>
        <a:spcAft>
          <a:spcPct val="0"/>
        </a:spcAft>
        <a:defRPr sz="4400">
          <a:solidFill>
            <a:schemeClr val="bg2"/>
          </a:solidFill>
          <a:latin typeface="Helvetica" pitchFamily="34" charset="0"/>
          <a:cs typeface="Arial" charset="0"/>
        </a:defRPr>
      </a:lvl8pPr>
      <a:lvl9pPr marL="1828800" algn="ctr" rtl="0" eaLnBrk="1" fontAlgn="base" hangingPunct="1">
        <a:spcBef>
          <a:spcPct val="0"/>
        </a:spcBef>
        <a:spcAft>
          <a:spcPct val="0"/>
        </a:spcAft>
        <a:defRPr sz="4400">
          <a:solidFill>
            <a:schemeClr val="bg2"/>
          </a:solidFill>
          <a:latin typeface="Helvetica" pitchFamily="34" charset="0"/>
          <a:cs typeface="Arial" charset="0"/>
        </a:defRPr>
      </a:lvl9pPr>
    </p:titleStyle>
    <p:bodyStyle>
      <a:lvl1pPr marL="342900" indent="-342900" algn="l" rtl="0" eaLnBrk="1" fontAlgn="base" hangingPunct="1">
        <a:spcBef>
          <a:spcPct val="20000"/>
        </a:spcBef>
        <a:spcAft>
          <a:spcPct val="0"/>
        </a:spcAft>
        <a:buChar char="•"/>
        <a:defRPr sz="3200">
          <a:solidFill>
            <a:srgbClr val="004B78"/>
          </a:solidFill>
          <a:latin typeface="+mn-lt"/>
          <a:ea typeface="+mn-ea"/>
          <a:cs typeface="+mn-cs"/>
        </a:defRPr>
      </a:lvl1pPr>
      <a:lvl2pPr marL="742950" indent="-285750" algn="l" rtl="0" eaLnBrk="1" fontAlgn="base" hangingPunct="1">
        <a:spcBef>
          <a:spcPct val="20000"/>
        </a:spcBef>
        <a:spcAft>
          <a:spcPct val="0"/>
        </a:spcAft>
        <a:buChar char="–"/>
        <a:defRPr sz="2800">
          <a:solidFill>
            <a:srgbClr val="004B78"/>
          </a:solidFill>
          <a:latin typeface="+mn-lt"/>
          <a:cs typeface="+mn-cs"/>
        </a:defRPr>
      </a:lvl2pPr>
      <a:lvl3pPr marL="1143000" indent="-228600" algn="l" rtl="0" eaLnBrk="1" fontAlgn="base" hangingPunct="1">
        <a:spcBef>
          <a:spcPct val="20000"/>
        </a:spcBef>
        <a:spcAft>
          <a:spcPct val="0"/>
        </a:spcAft>
        <a:buChar char="•"/>
        <a:defRPr sz="2400">
          <a:solidFill>
            <a:srgbClr val="004B78"/>
          </a:solidFill>
          <a:latin typeface="+mn-lt"/>
          <a:cs typeface="+mn-cs"/>
        </a:defRPr>
      </a:lvl3pPr>
      <a:lvl4pPr marL="1600200" indent="-228600" algn="l" rtl="0" eaLnBrk="1" fontAlgn="base" hangingPunct="1">
        <a:spcBef>
          <a:spcPct val="20000"/>
        </a:spcBef>
        <a:spcAft>
          <a:spcPct val="0"/>
        </a:spcAft>
        <a:buChar char="–"/>
        <a:defRPr sz="2000">
          <a:solidFill>
            <a:srgbClr val="004B78"/>
          </a:solidFill>
          <a:latin typeface="+mn-lt"/>
          <a:cs typeface="+mn-cs"/>
        </a:defRPr>
      </a:lvl4pPr>
      <a:lvl5pPr marL="2057400" indent="-228600" algn="l" rtl="0" eaLnBrk="1" fontAlgn="base" hangingPunct="1">
        <a:spcBef>
          <a:spcPct val="20000"/>
        </a:spcBef>
        <a:spcAft>
          <a:spcPct val="0"/>
        </a:spcAft>
        <a:buChar char="»"/>
        <a:defRPr sz="2000">
          <a:solidFill>
            <a:srgbClr val="004B78"/>
          </a:solidFill>
          <a:latin typeface="+mn-lt"/>
          <a:cs typeface="+mn-cs"/>
        </a:defRPr>
      </a:lvl5pPr>
      <a:lvl6pPr marL="2514600" indent="-228600" algn="l" rtl="0" eaLnBrk="1" fontAlgn="base" hangingPunct="1">
        <a:spcBef>
          <a:spcPct val="20000"/>
        </a:spcBef>
        <a:spcAft>
          <a:spcPct val="0"/>
        </a:spcAft>
        <a:buChar char="»"/>
        <a:defRPr sz="2000">
          <a:solidFill>
            <a:srgbClr val="0073CF"/>
          </a:solidFill>
          <a:latin typeface="+mn-lt"/>
          <a:cs typeface="+mn-cs"/>
        </a:defRPr>
      </a:lvl6pPr>
      <a:lvl7pPr marL="2971800" indent="-228600" algn="l" rtl="0" eaLnBrk="1" fontAlgn="base" hangingPunct="1">
        <a:spcBef>
          <a:spcPct val="20000"/>
        </a:spcBef>
        <a:spcAft>
          <a:spcPct val="0"/>
        </a:spcAft>
        <a:buChar char="»"/>
        <a:defRPr sz="2000">
          <a:solidFill>
            <a:srgbClr val="0073CF"/>
          </a:solidFill>
          <a:latin typeface="+mn-lt"/>
          <a:cs typeface="+mn-cs"/>
        </a:defRPr>
      </a:lvl7pPr>
      <a:lvl8pPr marL="3429000" indent="-228600" algn="l" rtl="0" eaLnBrk="1" fontAlgn="base" hangingPunct="1">
        <a:spcBef>
          <a:spcPct val="20000"/>
        </a:spcBef>
        <a:spcAft>
          <a:spcPct val="0"/>
        </a:spcAft>
        <a:buChar char="»"/>
        <a:defRPr sz="2000">
          <a:solidFill>
            <a:srgbClr val="0073CF"/>
          </a:solidFill>
          <a:latin typeface="+mn-lt"/>
          <a:cs typeface="+mn-cs"/>
        </a:defRPr>
      </a:lvl8pPr>
      <a:lvl9pPr marL="3886200" indent="-228600" algn="l" rtl="0" eaLnBrk="1" fontAlgn="base" hangingPunct="1">
        <a:spcBef>
          <a:spcPct val="20000"/>
        </a:spcBef>
        <a:spcAft>
          <a:spcPct val="0"/>
        </a:spcAft>
        <a:buChar char="»"/>
        <a:defRPr sz="2000">
          <a:solidFill>
            <a:srgbClr val="0073C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10" descr="PPT_fondslide.png"/>
          <p:cNvPicPr>
            <a:picLocks noChangeAspect="1"/>
          </p:cNvPicPr>
          <p:nvPr/>
        </p:nvPicPr>
        <p:blipFill>
          <a:blip r:embed="rId13" cstate="print"/>
          <a:stretch>
            <a:fillRect/>
          </a:stretch>
        </p:blipFill>
        <p:spPr bwMode="auto">
          <a:xfrm>
            <a:off x="0" y="0"/>
            <a:ext cx="9144000" cy="6858000"/>
          </a:xfrm>
          <a:prstGeom prst="rect">
            <a:avLst/>
          </a:prstGeom>
          <a:noFill/>
          <a:ln w="9525">
            <a:noFill/>
            <a:miter lim="800000"/>
            <a:headEnd/>
            <a:tailEnd/>
          </a:ln>
        </p:spPr>
      </p:pic>
      <p:sp>
        <p:nvSpPr>
          <p:cNvPr id="439298" name="Rectangle 2"/>
          <p:cNvSpPr>
            <a:spLocks noGrp="1" noChangeArrowheads="1"/>
          </p:cNvSpPr>
          <p:nvPr>
            <p:ph type="title"/>
          </p:nvPr>
        </p:nvSpPr>
        <p:spPr bwMode="auto">
          <a:xfrm>
            <a:off x="467544" y="-2031"/>
            <a:ext cx="8219256" cy="64807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GB" dirty="0" smtClean="0"/>
          </a:p>
        </p:txBody>
      </p:sp>
      <p:sp>
        <p:nvSpPr>
          <p:cNvPr id="439299" name="Rectangle 3"/>
          <p:cNvSpPr>
            <a:spLocks noGrp="1" noChangeArrowheads="1"/>
          </p:cNvSpPr>
          <p:nvPr>
            <p:ph type="body" idx="1"/>
          </p:nvPr>
        </p:nvSpPr>
        <p:spPr bwMode="auto">
          <a:xfrm>
            <a:off x="468313" y="1600200"/>
            <a:ext cx="8218487"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439300" name="Rectangle 4"/>
          <p:cNvSpPr>
            <a:spLocks noGrp="1" noChangeArrowheads="1"/>
          </p:cNvSpPr>
          <p:nvPr>
            <p:ph type="dt" sz="half" idx="2"/>
          </p:nvPr>
        </p:nvSpPr>
        <p:spPr bwMode="auto">
          <a:xfrm>
            <a:off x="1718320" y="6237312"/>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fld id="{80F04ED6-9304-472D-B0A4-F437935E81D9}" type="datetime1">
              <a:rPr lang="en-US" smtClean="0"/>
              <a:t>30-Sep-2014</a:t>
            </a:fld>
            <a:endParaRPr lang="en-US"/>
          </a:p>
        </p:txBody>
      </p:sp>
      <p:sp>
        <p:nvSpPr>
          <p:cNvPr id="439301" name="Rectangle 5"/>
          <p:cNvSpPr>
            <a:spLocks noGrp="1" noChangeArrowheads="1"/>
          </p:cNvSpPr>
          <p:nvPr>
            <p:ph type="ftr" sz="quarter" idx="3"/>
          </p:nvPr>
        </p:nvSpPr>
        <p:spPr bwMode="auto">
          <a:xfrm>
            <a:off x="455672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727272"/>
                </a:solidFill>
              </a:defRPr>
            </a:lvl1pPr>
          </a:lstStyle>
          <a:p>
            <a:endParaRPr lang="en-US"/>
          </a:p>
        </p:txBody>
      </p:sp>
      <p:sp>
        <p:nvSpPr>
          <p:cNvPr id="439302" name="Rectangle 6"/>
          <p:cNvSpPr>
            <a:spLocks noGrp="1" noChangeArrowheads="1"/>
          </p:cNvSpPr>
          <p:nvPr>
            <p:ph type="sldNum" sz="quarter" idx="4"/>
          </p:nvPr>
        </p:nvSpPr>
        <p:spPr bwMode="auto">
          <a:xfrm>
            <a:off x="7596336" y="6245225"/>
            <a:ext cx="11144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fld id="{9FBB7C22-0419-459F-A959-94A90B8CB293}" type="slidenum">
              <a:rPr lang="en-US" smtClean="0"/>
              <a:pPr/>
              <a:t>‹#›</a:t>
            </a:fld>
            <a:endParaRPr lang="en-US"/>
          </a:p>
        </p:txBody>
      </p:sp>
      <p:pic>
        <p:nvPicPr>
          <p:cNvPr id="12" name="Picture 11" descr="OECD_10cm.png"/>
          <p:cNvPicPr>
            <a:picLocks noChangeAspect="1"/>
          </p:cNvPicPr>
          <p:nvPr/>
        </p:nvPicPr>
        <p:blipFill>
          <a:blip r:embed="rId14" cstate="print"/>
          <a:stretch>
            <a:fillRect/>
          </a:stretch>
        </p:blipFill>
        <p:spPr>
          <a:xfrm>
            <a:off x="468000" y="6171747"/>
            <a:ext cx="582171" cy="561600"/>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eaLnBrk="1" fontAlgn="base" hangingPunct="1">
        <a:spcBef>
          <a:spcPct val="0"/>
        </a:spcBef>
        <a:spcAft>
          <a:spcPct val="0"/>
        </a:spcAft>
        <a:defRPr sz="4000">
          <a:solidFill>
            <a:srgbClr val="727272"/>
          </a:solidFill>
          <a:latin typeface="+mj-lt"/>
          <a:ea typeface="+mj-ea"/>
          <a:cs typeface="+mj-cs"/>
        </a:defRPr>
      </a:lvl1pPr>
      <a:lvl2pPr algn="ctr" rtl="0" eaLnBrk="1" fontAlgn="base" hangingPunct="1">
        <a:spcBef>
          <a:spcPct val="0"/>
        </a:spcBef>
        <a:spcAft>
          <a:spcPct val="0"/>
        </a:spcAft>
        <a:defRPr sz="4400">
          <a:solidFill>
            <a:schemeClr val="bg2"/>
          </a:solidFill>
          <a:latin typeface="Helvetica" pitchFamily="34" charset="0"/>
          <a:cs typeface="Arial" charset="0"/>
        </a:defRPr>
      </a:lvl2pPr>
      <a:lvl3pPr algn="ctr" rtl="0" eaLnBrk="1" fontAlgn="base" hangingPunct="1">
        <a:spcBef>
          <a:spcPct val="0"/>
        </a:spcBef>
        <a:spcAft>
          <a:spcPct val="0"/>
        </a:spcAft>
        <a:defRPr sz="4400">
          <a:solidFill>
            <a:schemeClr val="bg2"/>
          </a:solidFill>
          <a:latin typeface="Helvetica" pitchFamily="34" charset="0"/>
          <a:cs typeface="Arial" charset="0"/>
        </a:defRPr>
      </a:lvl3pPr>
      <a:lvl4pPr algn="ctr" rtl="0" eaLnBrk="1" fontAlgn="base" hangingPunct="1">
        <a:spcBef>
          <a:spcPct val="0"/>
        </a:spcBef>
        <a:spcAft>
          <a:spcPct val="0"/>
        </a:spcAft>
        <a:defRPr sz="4400">
          <a:solidFill>
            <a:schemeClr val="bg2"/>
          </a:solidFill>
          <a:latin typeface="Helvetica" pitchFamily="34" charset="0"/>
          <a:cs typeface="Arial" charset="0"/>
        </a:defRPr>
      </a:lvl4pPr>
      <a:lvl5pPr algn="ctr" rtl="0" eaLnBrk="1" fontAlgn="base" hangingPunct="1">
        <a:spcBef>
          <a:spcPct val="0"/>
        </a:spcBef>
        <a:spcAft>
          <a:spcPct val="0"/>
        </a:spcAft>
        <a:defRPr sz="4400">
          <a:solidFill>
            <a:schemeClr val="bg2"/>
          </a:solidFill>
          <a:latin typeface="Helvetica" pitchFamily="34" charset="0"/>
          <a:cs typeface="Arial" charset="0"/>
        </a:defRPr>
      </a:lvl5pPr>
      <a:lvl6pPr marL="457200" algn="ctr" rtl="0" eaLnBrk="1" fontAlgn="base" hangingPunct="1">
        <a:spcBef>
          <a:spcPct val="0"/>
        </a:spcBef>
        <a:spcAft>
          <a:spcPct val="0"/>
        </a:spcAft>
        <a:defRPr sz="4400">
          <a:solidFill>
            <a:schemeClr val="bg2"/>
          </a:solidFill>
          <a:latin typeface="Helvetica" pitchFamily="34" charset="0"/>
          <a:cs typeface="Arial" charset="0"/>
        </a:defRPr>
      </a:lvl6pPr>
      <a:lvl7pPr marL="914400" algn="ctr" rtl="0" eaLnBrk="1" fontAlgn="base" hangingPunct="1">
        <a:spcBef>
          <a:spcPct val="0"/>
        </a:spcBef>
        <a:spcAft>
          <a:spcPct val="0"/>
        </a:spcAft>
        <a:defRPr sz="4400">
          <a:solidFill>
            <a:schemeClr val="bg2"/>
          </a:solidFill>
          <a:latin typeface="Helvetica" pitchFamily="34" charset="0"/>
          <a:cs typeface="Arial" charset="0"/>
        </a:defRPr>
      </a:lvl7pPr>
      <a:lvl8pPr marL="1371600" algn="ctr" rtl="0" eaLnBrk="1" fontAlgn="base" hangingPunct="1">
        <a:spcBef>
          <a:spcPct val="0"/>
        </a:spcBef>
        <a:spcAft>
          <a:spcPct val="0"/>
        </a:spcAft>
        <a:defRPr sz="4400">
          <a:solidFill>
            <a:schemeClr val="bg2"/>
          </a:solidFill>
          <a:latin typeface="Helvetica" pitchFamily="34" charset="0"/>
          <a:cs typeface="Arial" charset="0"/>
        </a:defRPr>
      </a:lvl8pPr>
      <a:lvl9pPr marL="1828800" algn="ctr" rtl="0" eaLnBrk="1" fontAlgn="base" hangingPunct="1">
        <a:spcBef>
          <a:spcPct val="0"/>
        </a:spcBef>
        <a:spcAft>
          <a:spcPct val="0"/>
        </a:spcAft>
        <a:defRPr sz="4400">
          <a:solidFill>
            <a:schemeClr val="bg2"/>
          </a:solidFill>
          <a:latin typeface="Helvetica" pitchFamily="34" charset="0"/>
          <a:cs typeface="Arial" charset="0"/>
        </a:defRPr>
      </a:lvl9pPr>
    </p:titleStyle>
    <p:bodyStyle>
      <a:lvl1pPr marL="342900" indent="-342900" algn="l" rtl="0" eaLnBrk="1" fontAlgn="base" hangingPunct="1">
        <a:spcBef>
          <a:spcPct val="20000"/>
        </a:spcBef>
        <a:spcAft>
          <a:spcPct val="0"/>
        </a:spcAft>
        <a:buChar char="•"/>
        <a:defRPr sz="3200">
          <a:solidFill>
            <a:srgbClr val="004B78"/>
          </a:solidFill>
          <a:latin typeface="+mn-lt"/>
          <a:ea typeface="+mn-ea"/>
          <a:cs typeface="+mn-cs"/>
        </a:defRPr>
      </a:lvl1pPr>
      <a:lvl2pPr marL="742950" indent="-285750" algn="l" rtl="0" eaLnBrk="1" fontAlgn="base" hangingPunct="1">
        <a:spcBef>
          <a:spcPct val="20000"/>
        </a:spcBef>
        <a:spcAft>
          <a:spcPct val="0"/>
        </a:spcAft>
        <a:buChar char="–"/>
        <a:defRPr sz="2800">
          <a:solidFill>
            <a:srgbClr val="004B78"/>
          </a:solidFill>
          <a:latin typeface="+mn-lt"/>
          <a:cs typeface="+mn-cs"/>
        </a:defRPr>
      </a:lvl2pPr>
      <a:lvl3pPr marL="1143000" indent="-228600" algn="l" rtl="0" eaLnBrk="1" fontAlgn="base" hangingPunct="1">
        <a:spcBef>
          <a:spcPct val="20000"/>
        </a:spcBef>
        <a:spcAft>
          <a:spcPct val="0"/>
        </a:spcAft>
        <a:buChar char="•"/>
        <a:defRPr sz="2400">
          <a:solidFill>
            <a:srgbClr val="004B78"/>
          </a:solidFill>
          <a:latin typeface="+mn-lt"/>
          <a:cs typeface="+mn-cs"/>
        </a:defRPr>
      </a:lvl3pPr>
      <a:lvl4pPr marL="1600200" indent="-228600" algn="l" rtl="0" eaLnBrk="1" fontAlgn="base" hangingPunct="1">
        <a:spcBef>
          <a:spcPct val="20000"/>
        </a:spcBef>
        <a:spcAft>
          <a:spcPct val="0"/>
        </a:spcAft>
        <a:buChar char="–"/>
        <a:defRPr sz="2000">
          <a:solidFill>
            <a:srgbClr val="004B78"/>
          </a:solidFill>
          <a:latin typeface="+mn-lt"/>
          <a:cs typeface="+mn-cs"/>
        </a:defRPr>
      </a:lvl4pPr>
      <a:lvl5pPr marL="2057400" indent="-228600" algn="l" rtl="0" eaLnBrk="1" fontAlgn="base" hangingPunct="1">
        <a:spcBef>
          <a:spcPct val="20000"/>
        </a:spcBef>
        <a:spcAft>
          <a:spcPct val="0"/>
        </a:spcAft>
        <a:buChar char="»"/>
        <a:defRPr sz="2000">
          <a:solidFill>
            <a:srgbClr val="004B78"/>
          </a:solidFill>
          <a:latin typeface="+mn-lt"/>
          <a:cs typeface="+mn-cs"/>
        </a:defRPr>
      </a:lvl5pPr>
      <a:lvl6pPr marL="2514600" indent="-228600" algn="l" rtl="0" eaLnBrk="1" fontAlgn="base" hangingPunct="1">
        <a:spcBef>
          <a:spcPct val="20000"/>
        </a:spcBef>
        <a:spcAft>
          <a:spcPct val="0"/>
        </a:spcAft>
        <a:buChar char="»"/>
        <a:defRPr sz="2000">
          <a:solidFill>
            <a:srgbClr val="0073CF"/>
          </a:solidFill>
          <a:latin typeface="+mn-lt"/>
          <a:cs typeface="+mn-cs"/>
        </a:defRPr>
      </a:lvl6pPr>
      <a:lvl7pPr marL="2971800" indent="-228600" algn="l" rtl="0" eaLnBrk="1" fontAlgn="base" hangingPunct="1">
        <a:spcBef>
          <a:spcPct val="20000"/>
        </a:spcBef>
        <a:spcAft>
          <a:spcPct val="0"/>
        </a:spcAft>
        <a:buChar char="»"/>
        <a:defRPr sz="2000">
          <a:solidFill>
            <a:srgbClr val="0073CF"/>
          </a:solidFill>
          <a:latin typeface="+mn-lt"/>
          <a:cs typeface="+mn-cs"/>
        </a:defRPr>
      </a:lvl7pPr>
      <a:lvl8pPr marL="3429000" indent="-228600" algn="l" rtl="0" eaLnBrk="1" fontAlgn="base" hangingPunct="1">
        <a:spcBef>
          <a:spcPct val="20000"/>
        </a:spcBef>
        <a:spcAft>
          <a:spcPct val="0"/>
        </a:spcAft>
        <a:buChar char="»"/>
        <a:defRPr sz="2000">
          <a:solidFill>
            <a:srgbClr val="0073CF"/>
          </a:solidFill>
          <a:latin typeface="+mn-lt"/>
          <a:cs typeface="+mn-cs"/>
        </a:defRPr>
      </a:lvl8pPr>
      <a:lvl9pPr marL="3886200" indent="-228600" algn="l" rtl="0" eaLnBrk="1" fontAlgn="base" hangingPunct="1">
        <a:spcBef>
          <a:spcPct val="20000"/>
        </a:spcBef>
        <a:spcAft>
          <a:spcPct val="0"/>
        </a:spcAft>
        <a:buChar char="»"/>
        <a:defRPr sz="2000">
          <a:solidFill>
            <a:srgbClr val="0073C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smtClean="0">
              <a:ln>
                <a:noFill/>
              </a:ln>
              <a:solidFill>
                <a:schemeClr val="tx1"/>
              </a:solidFill>
              <a:effectLst/>
              <a:latin typeface="Helvetica 65 Medium" pitchFamily="34" charset="0"/>
            </a:endParaRPr>
          </a:p>
        </p:txBody>
      </p:sp>
      <p:pic>
        <p:nvPicPr>
          <p:cNvPr id="24" name="Image 7"/>
          <p:cNvPicPr>
            <a:picLocks noChangeAspect="1"/>
          </p:cNvPicPr>
          <p:nvPr/>
        </p:nvPicPr>
        <p:blipFill>
          <a:blip r:embed="rId6"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ABCEB5F9-323B-48B2-8208-BBA00EAEE45F}" type="datetime1">
              <a:rPr lang="en-US" smtClean="0"/>
              <a:t>30-Sep-2014</a:t>
            </a:fld>
            <a:endParaRPr lang="en-US"/>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US"/>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9FBB7C22-0419-459F-A959-94A90B8CB29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00131E"/>
            </a:gs>
            <a:gs pos="50000">
              <a:srgbClr val="00456C"/>
            </a:gs>
            <a:gs pos="100000">
              <a:srgbClr val="00131E"/>
            </a:gs>
          </a:gsLst>
          <a:lin ang="5400000" scaled="1"/>
          <a:tileRect/>
        </a:gradFill>
        <a:effectLst/>
      </p:bgPr>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dirty="0" smtClean="0">
                <a:effectLst/>
              </a:rPr>
              <a:t>Click to edit Master title style</a:t>
            </a:r>
            <a:endParaRPr lang="ko-KR" altLang="en-US" dirty="0"/>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effectLst/>
              </a:rPr>
              <a:t>Click to edit Master text styles</a:t>
            </a:r>
            <a:endParaRPr lang="ko-KR" altLang="en-US" dirty="0" smtClean="0"/>
          </a:p>
          <a:p>
            <a:pPr lvl="1"/>
            <a:r>
              <a:rPr lang="en-GB" dirty="0" smtClean="0">
                <a:effectLst/>
              </a:rPr>
              <a:t>Second level</a:t>
            </a:r>
            <a:endParaRPr lang="ko-KR" altLang="en-US" dirty="0" smtClean="0"/>
          </a:p>
          <a:p>
            <a:pPr lvl="2"/>
            <a:r>
              <a:rPr lang="en-GB" altLang="ko-KR" dirty="0" smtClean="0"/>
              <a:t>Third level</a:t>
            </a:r>
            <a:endParaRPr lang="ko-KR" altLang="en-US" dirty="0" smtClean="0"/>
          </a:p>
          <a:p>
            <a:pPr lvl="3"/>
            <a:r>
              <a:rPr lang="en-GB" altLang="ko-KR" dirty="0" smtClean="0"/>
              <a:t>Fourth level</a:t>
            </a:r>
            <a:endParaRPr lang="ko-KR" altLang="en-US" dirty="0" smtClean="0"/>
          </a:p>
          <a:p>
            <a:pPr lvl="4"/>
            <a:r>
              <a:rPr lang="en-GB" altLang="ko-KR" dirty="0" smtClean="0"/>
              <a:t>Fifth level</a:t>
            </a:r>
            <a:endParaRPr lang="ko-KR" altLang="en-US" dirty="0"/>
          </a:p>
        </p:txBody>
      </p:sp>
    </p:spTree>
    <p:extLst>
      <p:ext uri="{BB962C8B-B14F-4D97-AF65-F5344CB8AC3E}">
        <p14:creationId xmlns:p14="http://schemas.microsoft.com/office/powerpoint/2010/main" val="1417936699"/>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ctr" defTabSz="914400" rtl="0" eaLnBrk="1" latinLnBrk="1" hangingPunct="1">
        <a:spcBef>
          <a:spcPct val="0"/>
        </a:spcBef>
        <a:buNone/>
        <a:defRPr sz="4400" kern="1200">
          <a:solidFill>
            <a:schemeClr val="bg1"/>
          </a:solidFill>
          <a:latin typeface="Arial" pitchFamily="34" charset="0"/>
          <a:ea typeface="+mj-ea"/>
          <a:cs typeface="Arial" pitchFamily="34" charset="0"/>
        </a:defRPr>
      </a:lvl1pPr>
    </p:titleStyle>
    <p:bodyStyle>
      <a:lvl1pPr marL="342900" indent="-342900" algn="l" defTabSz="914400" rtl="0" eaLnBrk="1" latinLnBrk="1" hangingPunct="1">
        <a:spcBef>
          <a:spcPct val="20000"/>
        </a:spcBef>
        <a:buFont typeface="Arial" pitchFamily="34" charset="0"/>
        <a:buChar char="•"/>
        <a:defRPr sz="32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1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hyperlink" Target="mailto:Karine.Tremblay@oecd.org" TargetMode="External"/><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2209800"/>
            <a:ext cx="6516960" cy="685800"/>
          </a:xfrm>
        </p:spPr>
        <p:txBody>
          <a:bodyPr>
            <a:normAutofit fontScale="90000"/>
          </a:bodyPr>
          <a:lstStyle/>
          <a:p>
            <a:r>
              <a:rPr lang="en-GB" sz="3600" cap="none" dirty="0" smtClean="0"/>
              <a:t>Overview of Higher Education Trends: Returns and Financing</a:t>
            </a:r>
            <a:br>
              <a:rPr lang="en-GB" sz="3600" cap="none" dirty="0" smtClean="0"/>
            </a:br>
            <a:r>
              <a:rPr lang="en-GB" sz="3100" i="1" cap="none" dirty="0" smtClean="0"/>
              <a:t>Highlights from EAG 2014</a:t>
            </a:r>
            <a:endParaRPr lang="en-GB" sz="3100" i="1" cap="none" dirty="0"/>
          </a:p>
        </p:txBody>
      </p:sp>
      <p:sp>
        <p:nvSpPr>
          <p:cNvPr id="3" name="Subtitle 2"/>
          <p:cNvSpPr>
            <a:spLocks noGrp="1"/>
          </p:cNvSpPr>
          <p:nvPr>
            <p:ph type="subTitle" idx="1"/>
          </p:nvPr>
        </p:nvSpPr>
        <p:spPr>
          <a:xfrm>
            <a:off x="1066800" y="3048000"/>
            <a:ext cx="6745560" cy="3505200"/>
          </a:xfrm>
        </p:spPr>
        <p:txBody>
          <a:bodyPr>
            <a:normAutofit/>
          </a:bodyPr>
          <a:lstStyle/>
          <a:p>
            <a:pPr>
              <a:spcAft>
                <a:spcPts val="1200"/>
              </a:spcAft>
            </a:pPr>
            <a:endParaRPr lang="en-US" sz="2000" dirty="0" smtClean="0">
              <a:solidFill>
                <a:schemeClr val="tx2">
                  <a:lumMod val="20000"/>
                  <a:lumOff val="80000"/>
                </a:schemeClr>
              </a:solidFill>
            </a:endParaRPr>
          </a:p>
          <a:p>
            <a:pPr>
              <a:spcAft>
                <a:spcPts val="1200"/>
              </a:spcAft>
            </a:pPr>
            <a:r>
              <a:rPr lang="fr-FR" sz="2000" dirty="0">
                <a:solidFill>
                  <a:schemeClr val="tx2">
                    <a:lumMod val="20000"/>
                    <a:lumOff val="80000"/>
                  </a:schemeClr>
                </a:solidFill>
              </a:rPr>
              <a:t>2</a:t>
            </a:r>
            <a:r>
              <a:rPr lang="fr-FR" sz="2000" dirty="0" smtClean="0">
                <a:solidFill>
                  <a:schemeClr val="tx2">
                    <a:lumMod val="20000"/>
                    <a:lumOff val="80000"/>
                  </a:schemeClr>
                </a:solidFill>
              </a:rPr>
              <a:t>9 </a:t>
            </a:r>
            <a:r>
              <a:rPr lang="fr-FR" sz="2000" dirty="0" err="1" smtClean="0">
                <a:solidFill>
                  <a:schemeClr val="tx2">
                    <a:lumMod val="20000"/>
                    <a:lumOff val="80000"/>
                  </a:schemeClr>
                </a:solidFill>
              </a:rPr>
              <a:t>September</a:t>
            </a:r>
            <a:r>
              <a:rPr lang="fr-FR" sz="2000" dirty="0" smtClean="0">
                <a:solidFill>
                  <a:schemeClr val="tx2">
                    <a:lumMod val="20000"/>
                    <a:lumOff val="80000"/>
                  </a:schemeClr>
                </a:solidFill>
              </a:rPr>
              <a:t> 2014</a:t>
            </a:r>
          </a:p>
          <a:p>
            <a:pPr>
              <a:spcAft>
                <a:spcPts val="1200"/>
              </a:spcAft>
            </a:pPr>
            <a:endParaRPr lang="fr-FR" sz="2000" dirty="0" smtClean="0">
              <a:solidFill>
                <a:schemeClr val="tx2">
                  <a:lumMod val="20000"/>
                  <a:lumOff val="80000"/>
                </a:schemeClr>
              </a:solidFill>
            </a:endParaRPr>
          </a:p>
          <a:p>
            <a:pPr>
              <a:spcAft>
                <a:spcPts val="1200"/>
              </a:spcAft>
            </a:pPr>
            <a:r>
              <a:rPr lang="fr-FR" sz="2000" dirty="0" smtClean="0"/>
              <a:t>Patricia </a:t>
            </a:r>
            <a:r>
              <a:rPr lang="fr-FR" sz="2000" dirty="0" err="1" smtClean="0"/>
              <a:t>Mangeol</a:t>
            </a:r>
            <a:endParaRPr lang="fr-FR" sz="2000" dirty="0" smtClean="0"/>
          </a:p>
          <a:p>
            <a:pPr>
              <a:spcAft>
                <a:spcPts val="1200"/>
              </a:spcAft>
            </a:pPr>
            <a:r>
              <a:rPr lang="fr-FR" sz="2000" dirty="0" smtClean="0"/>
              <a:t>OECD </a:t>
            </a:r>
            <a:r>
              <a:rPr lang="fr-FR" sz="2000" dirty="0" err="1" smtClean="0"/>
              <a:t>Higher</a:t>
            </a:r>
            <a:r>
              <a:rPr lang="fr-FR" sz="2000" dirty="0" smtClean="0"/>
              <a:t> </a:t>
            </a:r>
            <a:r>
              <a:rPr lang="fr-FR" sz="2000" dirty="0" err="1" smtClean="0"/>
              <a:t>Education</a:t>
            </a:r>
            <a:r>
              <a:rPr lang="fr-FR" sz="2000" dirty="0" smtClean="0"/>
              <a:t> Programme</a:t>
            </a:r>
          </a:p>
          <a:p>
            <a:pPr>
              <a:spcAft>
                <a:spcPts val="1200"/>
              </a:spcAft>
            </a:pPr>
            <a:r>
              <a:rPr lang="fr-FR" sz="2000" dirty="0" err="1" smtClean="0"/>
              <a:t>Directorate</a:t>
            </a:r>
            <a:r>
              <a:rPr lang="fr-FR" sz="2000" dirty="0" smtClean="0"/>
              <a:t> for </a:t>
            </a:r>
            <a:r>
              <a:rPr lang="fr-FR" sz="2000" dirty="0" err="1" smtClean="0"/>
              <a:t>Education</a:t>
            </a:r>
            <a:r>
              <a:rPr lang="fr-FR" sz="2000" dirty="0" smtClean="0"/>
              <a:t> and </a:t>
            </a:r>
            <a:r>
              <a:rPr lang="fr-FR" sz="2000" dirty="0" err="1" smtClean="0"/>
              <a:t>Skills</a:t>
            </a:r>
            <a:endParaRPr lang="fr-FR" sz="2000" dirty="0" smtClean="0"/>
          </a:p>
        </p:txBody>
      </p:sp>
    </p:spTree>
    <p:extLst>
      <p:ext uri="{BB962C8B-B14F-4D97-AF65-F5344CB8AC3E}">
        <p14:creationId xmlns:p14="http://schemas.microsoft.com/office/powerpoint/2010/main" val="1719927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60000" y="2216412"/>
            <a:ext cx="6624000" cy="2464777"/>
          </a:xfrm>
        </p:spPr>
        <p:txBody>
          <a:bodyPr/>
          <a:lstStyle/>
          <a:p>
            <a:r>
              <a:rPr lang="en-GB" dirty="0" smtClean="0"/>
              <a:t>RETURNS TO HIGHER EDUCATION: RECENT FINDINGS</a:t>
            </a:r>
            <a:br>
              <a:rPr lang="en-GB" dirty="0" smtClean="0"/>
            </a:br>
            <a:r>
              <a:rPr lang="en-GB" dirty="0" smtClean="0"/>
              <a:t/>
            </a:r>
            <a:br>
              <a:rPr lang="en-GB" dirty="0" smtClean="0"/>
            </a:br>
            <a:endParaRPr lang="en-GB" dirty="0"/>
          </a:p>
        </p:txBody>
      </p:sp>
      <p:sp>
        <p:nvSpPr>
          <p:cNvPr id="3" name="Slide Number Placeholder 2"/>
          <p:cNvSpPr>
            <a:spLocks noGrp="1"/>
          </p:cNvSpPr>
          <p:nvPr>
            <p:ph type="sldNum" sz="quarter" idx="4"/>
          </p:nvPr>
        </p:nvSpPr>
        <p:spPr/>
        <p:txBody>
          <a:bodyPr/>
          <a:lstStyle/>
          <a:p>
            <a:fld id="{9FBB7C22-0419-459F-A959-94A90B8CB293}" type="slidenum">
              <a:rPr lang="en-US" smtClean="0"/>
              <a:pPr/>
              <a:t>10</a:t>
            </a:fld>
            <a:endParaRPr lang="en-US"/>
          </a:p>
        </p:txBody>
      </p:sp>
    </p:spTree>
    <p:extLst>
      <p:ext uri="{BB962C8B-B14F-4D97-AF65-F5344CB8AC3E}">
        <p14:creationId xmlns:p14="http://schemas.microsoft.com/office/powerpoint/2010/main" val="313192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pPr/>
              <a:t>11</a:t>
            </a:fld>
            <a:endParaRPr lang="en-US"/>
          </a:p>
        </p:txBody>
      </p:sp>
      <p:sp>
        <p:nvSpPr>
          <p:cNvPr id="4" name="Title 3"/>
          <p:cNvSpPr>
            <a:spLocks noGrp="1"/>
          </p:cNvSpPr>
          <p:nvPr>
            <p:ph type="title"/>
          </p:nvPr>
        </p:nvSpPr>
        <p:spPr>
          <a:xfrm>
            <a:off x="1080000" y="237600"/>
            <a:ext cx="7683000" cy="1022400"/>
          </a:xfrm>
        </p:spPr>
        <p:txBody>
          <a:bodyPr/>
          <a:lstStyle/>
          <a:p>
            <a:r>
              <a:rPr lang="en-GB" dirty="0" smtClean="0"/>
              <a:t>Individuals with HE Have Higher Employment Rates …</a:t>
            </a:r>
            <a:endParaRPr lang="en-GB" dirty="0"/>
          </a:p>
        </p:txBody>
      </p:sp>
      <p:graphicFrame>
        <p:nvGraphicFramePr>
          <p:cNvPr id="7" name="Chart 6"/>
          <p:cNvGraphicFramePr>
            <a:graphicFrameLocks/>
          </p:cNvGraphicFramePr>
          <p:nvPr>
            <p:extLst>
              <p:ext uri="{D42A27DB-BD31-4B8C-83A1-F6EECF244321}">
                <p14:modId xmlns:p14="http://schemas.microsoft.com/office/powerpoint/2010/main" val="1170768909"/>
              </p:ext>
            </p:extLst>
          </p:nvPr>
        </p:nvGraphicFramePr>
        <p:xfrm>
          <a:off x="228600" y="1371600"/>
          <a:ext cx="88138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rot="5400000">
            <a:off x="2790824" y="3857626"/>
            <a:ext cx="4267200" cy="209550"/>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152400" y="6504801"/>
            <a:ext cx="2286000" cy="276999"/>
          </a:xfrm>
          <a:prstGeom prst="rect">
            <a:avLst/>
          </a:prstGeom>
          <a:noFill/>
        </p:spPr>
        <p:txBody>
          <a:bodyPr wrap="square" rtlCol="0">
            <a:spAutoFit/>
          </a:bodyPr>
          <a:lstStyle/>
          <a:p>
            <a:r>
              <a:rPr lang="en-GB" sz="1200" b="1" dirty="0" smtClean="0">
                <a:solidFill>
                  <a:srgbClr val="000000"/>
                </a:solidFill>
                <a:latin typeface="+mj-lt"/>
              </a:rPr>
              <a:t>Chart A5.1 – EAG 2014</a:t>
            </a:r>
            <a:endParaRPr lang="en-GB" sz="1200" b="1" dirty="0">
              <a:solidFill>
                <a:srgbClr val="000000"/>
              </a:solidFill>
              <a:latin typeface="+mj-lt"/>
            </a:endParaRPr>
          </a:p>
        </p:txBody>
      </p:sp>
      <p:sp>
        <p:nvSpPr>
          <p:cNvPr id="9" name="Rectangle 8"/>
          <p:cNvSpPr/>
          <p:nvPr/>
        </p:nvSpPr>
        <p:spPr>
          <a:xfrm rot="5400000">
            <a:off x="4295794" y="3857607"/>
            <a:ext cx="4267192" cy="209580"/>
          </a:xfrm>
          <a:prstGeom prst="rect">
            <a:avLst/>
          </a:prstGeom>
          <a:solidFill>
            <a:srgbClr val="FF0000">
              <a:alpha val="1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Tree>
    <p:extLst>
      <p:ext uri="{BB962C8B-B14F-4D97-AF65-F5344CB8AC3E}">
        <p14:creationId xmlns:p14="http://schemas.microsoft.com/office/powerpoint/2010/main" val="1265323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12</a:t>
            </a:fld>
            <a:endParaRPr lang="en-US">
              <a:solidFill>
                <a:prstClr val="white"/>
              </a:solidFill>
            </a:endParaRPr>
          </a:p>
        </p:txBody>
      </p:sp>
      <p:sp>
        <p:nvSpPr>
          <p:cNvPr id="4" name="Title 3"/>
          <p:cNvSpPr>
            <a:spLocks noGrp="1"/>
          </p:cNvSpPr>
          <p:nvPr>
            <p:ph type="title"/>
          </p:nvPr>
        </p:nvSpPr>
        <p:spPr/>
        <p:txBody>
          <a:bodyPr/>
          <a:lstStyle/>
          <a:p>
            <a:r>
              <a:rPr lang="en-GB" dirty="0" smtClean="0"/>
              <a:t>... And Higher Earnings</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58133708"/>
              </p:ext>
            </p:extLst>
          </p:nvPr>
        </p:nvGraphicFramePr>
        <p:xfrm>
          <a:off x="-1" y="1628798"/>
          <a:ext cx="9144000" cy="5229201"/>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4"/>
          <p:cNvSpPr>
            <a:spLocks noGrp="1"/>
          </p:cNvSpPr>
          <p:nvPr>
            <p:ph sz="quarter" idx="4294967295"/>
          </p:nvPr>
        </p:nvSpPr>
        <p:spPr>
          <a:xfrm>
            <a:off x="223392" y="1316037"/>
            <a:ext cx="9073008" cy="360363"/>
          </a:xfrm>
          <a:prstGeom prst="rect">
            <a:avLst/>
          </a:prstGeom>
        </p:spPr>
        <p:txBody>
          <a:bodyPr/>
          <a:lstStyle/>
          <a:p>
            <a:pPr marL="0" indent="0">
              <a:buNone/>
            </a:pPr>
            <a:r>
              <a:rPr lang="en-US" sz="1400" b="1" dirty="0" smtClean="0">
                <a:solidFill>
                  <a:srgbClr val="000000"/>
                </a:solidFill>
                <a:latin typeface="+mj-lt"/>
              </a:rPr>
              <a:t>Relative earnings, by educational attainment and gender (2012); upper secondary education = 100</a:t>
            </a:r>
            <a:endParaRPr lang="en-GB" sz="1400" b="1" dirty="0">
              <a:solidFill>
                <a:srgbClr val="000000"/>
              </a:solidFill>
              <a:latin typeface="+mj-lt"/>
            </a:endParaRPr>
          </a:p>
        </p:txBody>
      </p:sp>
    </p:spTree>
    <p:extLst>
      <p:ext uri="{BB962C8B-B14F-4D97-AF65-F5344CB8AC3E}">
        <p14:creationId xmlns:p14="http://schemas.microsoft.com/office/powerpoint/2010/main" val="2333127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down)">
                                      <p:cBhvr>
                                        <p:cTn id="7" dur="500"/>
                                        <p:tgtEl>
                                          <p:spTgt spid="5">
                                            <p:graphicEl>
                                              <a:chart seriesIdx="0" categoryIdx="-4" bldStep="series"/>
                                            </p:graphicEl>
                                          </p:spTgt>
                                        </p:tgtEl>
                                      </p:cBhvr>
                                    </p:animEffect>
                                  </p:childTnLst>
                                </p:cTn>
                              </p:par>
                            </p:childTnLst>
                          </p:cTn>
                        </p:par>
                        <p:par>
                          <p:cTn id="8" fill="hold">
                            <p:stCondLst>
                              <p:cond delay="1000"/>
                            </p:stCondLst>
                            <p:childTnLst>
                              <p:par>
                                <p:cTn id="9" presetID="22" presetClass="entr" presetSubtype="4" fill="hold" grpId="0" nodeType="afterEffect">
                                  <p:stCondLst>
                                    <p:cond delay="500"/>
                                  </p:stCondLst>
                                  <p:childTnLst>
                                    <p:set>
                                      <p:cBhvr>
                                        <p:cTn id="10"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down)">
                                      <p:cBhvr>
                                        <p:cTn id="11" dur="500"/>
                                        <p:tgtEl>
                                          <p:spTgt spid="5">
                                            <p:graphicEl>
                                              <a:chart seriesIdx="1"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animBg="0"/>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pPr/>
              <a:t>13</a:t>
            </a:fld>
            <a:endParaRPr lang="en-US"/>
          </a:p>
        </p:txBody>
      </p:sp>
      <p:sp>
        <p:nvSpPr>
          <p:cNvPr id="4" name="Title 3"/>
          <p:cNvSpPr>
            <a:spLocks noGrp="1"/>
          </p:cNvSpPr>
          <p:nvPr>
            <p:ph type="title"/>
          </p:nvPr>
        </p:nvSpPr>
        <p:spPr/>
        <p:txBody>
          <a:bodyPr/>
          <a:lstStyle/>
          <a:p>
            <a:r>
              <a:rPr lang="en-GB" dirty="0" smtClean="0"/>
              <a:t>Individuals with HE Have Better Social Outcomes/ Enjoy Better Quality of Life</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3315074191"/>
              </p:ext>
            </p:extLst>
          </p:nvPr>
        </p:nvGraphicFramePr>
        <p:xfrm>
          <a:off x="381000" y="1447800"/>
          <a:ext cx="3960000" cy="2628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Placeholder 7"/>
          <p:cNvGraphicFramePr>
            <a:graphicFrameLocks/>
          </p:cNvGraphicFramePr>
          <p:nvPr>
            <p:extLst>
              <p:ext uri="{D42A27DB-BD31-4B8C-83A1-F6EECF244321}">
                <p14:modId xmlns:p14="http://schemas.microsoft.com/office/powerpoint/2010/main" val="2317585504"/>
              </p:ext>
            </p:extLst>
          </p:nvPr>
        </p:nvGraphicFramePr>
        <p:xfrm>
          <a:off x="4724400" y="1447800"/>
          <a:ext cx="3960000" cy="262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Chart 6"/>
          <p:cNvGraphicFramePr>
            <a:graphicFrameLocks/>
          </p:cNvGraphicFramePr>
          <p:nvPr>
            <p:extLst>
              <p:ext uri="{D42A27DB-BD31-4B8C-83A1-F6EECF244321}">
                <p14:modId xmlns:p14="http://schemas.microsoft.com/office/powerpoint/2010/main" val="142344484"/>
              </p:ext>
            </p:extLst>
          </p:nvPr>
        </p:nvGraphicFramePr>
        <p:xfrm>
          <a:off x="349837" y="4122894"/>
          <a:ext cx="3960000" cy="2628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Chart 7"/>
          <p:cNvGraphicFramePr>
            <a:graphicFrameLocks/>
          </p:cNvGraphicFramePr>
          <p:nvPr>
            <p:extLst>
              <p:ext uri="{D42A27DB-BD31-4B8C-83A1-F6EECF244321}">
                <p14:modId xmlns:p14="http://schemas.microsoft.com/office/powerpoint/2010/main" val="1097251802"/>
              </p:ext>
            </p:extLst>
          </p:nvPr>
        </p:nvGraphicFramePr>
        <p:xfrm>
          <a:off x="4724400" y="4038600"/>
          <a:ext cx="3960000" cy="2628000"/>
        </p:xfrm>
        <a:graphic>
          <a:graphicData uri="http://schemas.openxmlformats.org/drawingml/2006/chart">
            <c:chart xmlns:c="http://schemas.openxmlformats.org/drawingml/2006/chart" xmlns:r="http://schemas.openxmlformats.org/officeDocument/2006/relationships" r:id="rId6"/>
          </a:graphicData>
        </a:graphic>
      </p:graphicFrame>
      <p:sp>
        <p:nvSpPr>
          <p:cNvPr id="9" name="Content Placeholder 4"/>
          <p:cNvSpPr txBox="1">
            <a:spLocks/>
          </p:cNvSpPr>
          <p:nvPr/>
        </p:nvSpPr>
        <p:spPr>
          <a:xfrm>
            <a:off x="152400" y="1371600"/>
            <a:ext cx="4572000" cy="288032"/>
          </a:xfrm>
          <a:prstGeom prst="rect">
            <a:avLst/>
          </a:prstGeom>
        </p:spPr>
        <p:txBody>
          <a:bodyPr vert="horz" lIns="91440" tIns="45720" rIns="91440" bIns="45720" rtlCol="0">
            <a:noAutofit/>
          </a:bodyPr>
          <a:lstStyle>
            <a:lvl1pPr marL="0" indent="0" algn="l" defTabSz="914400" rtl="0" eaLnBrk="1" latinLnBrk="1" hangingPunct="1">
              <a:spcBef>
                <a:spcPct val="20000"/>
              </a:spcBef>
              <a:buFont typeface="Arial" pitchFamily="34" charset="0"/>
              <a:buNone/>
              <a:defRPr sz="13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1"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rgbClr val="000000"/>
                </a:solidFill>
                <a:effectLst/>
                <a:uLnTx/>
                <a:uFillTx/>
                <a:latin typeface="Arial" pitchFamily="34" charset="0"/>
                <a:cs typeface="Arial" pitchFamily="34" charset="0"/>
              </a:rPr>
              <a:t>Proportion of adults reporting that they are in good health</a:t>
            </a:r>
            <a:endParaRPr kumimoji="0" lang="en-GB" sz="1200" b="1" i="0" u="none" strike="noStrike" kern="1200" cap="none" spc="0" normalizeH="0" baseline="0" noProof="0" dirty="0">
              <a:ln>
                <a:noFill/>
              </a:ln>
              <a:solidFill>
                <a:srgbClr val="000000"/>
              </a:solidFill>
              <a:effectLst/>
              <a:uLnTx/>
              <a:uFillTx/>
              <a:latin typeface="Arial" pitchFamily="34" charset="0"/>
              <a:cs typeface="Arial" pitchFamily="34" charset="0"/>
            </a:endParaRPr>
          </a:p>
        </p:txBody>
      </p:sp>
      <p:sp>
        <p:nvSpPr>
          <p:cNvPr id="10" name="Content Placeholder 4"/>
          <p:cNvSpPr txBox="1">
            <a:spLocks/>
          </p:cNvSpPr>
          <p:nvPr/>
        </p:nvSpPr>
        <p:spPr>
          <a:xfrm>
            <a:off x="4876800" y="1295400"/>
            <a:ext cx="3960000" cy="289521"/>
          </a:xfrm>
          <a:prstGeom prst="rect">
            <a:avLst/>
          </a:prstGeom>
        </p:spPr>
        <p:txBody>
          <a:bodyPr vert="horz" lIns="91440" tIns="45720" rIns="91440" bIns="4572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latinLnBrk="0"/>
            <a:r>
              <a:rPr lang="en-US" sz="1200" b="1" dirty="0" smtClean="0">
                <a:solidFill>
                  <a:srgbClr val="000000"/>
                </a:solidFill>
                <a:latin typeface="+mj-lt"/>
              </a:rPr>
              <a:t>Proportion of adults reporting that they believe they have a say in government
</a:t>
            </a:r>
            <a:endParaRPr lang="en-GB" sz="1200" b="1" dirty="0">
              <a:solidFill>
                <a:srgbClr val="000000"/>
              </a:solidFill>
              <a:latin typeface="+mj-lt"/>
            </a:endParaRPr>
          </a:p>
        </p:txBody>
      </p:sp>
      <p:sp>
        <p:nvSpPr>
          <p:cNvPr id="11" name="Content Placeholder 4"/>
          <p:cNvSpPr txBox="1">
            <a:spLocks/>
          </p:cNvSpPr>
          <p:nvPr/>
        </p:nvSpPr>
        <p:spPr>
          <a:xfrm>
            <a:off x="352705" y="4042741"/>
            <a:ext cx="4248472" cy="360363"/>
          </a:xfrm>
          <a:prstGeom prst="rect">
            <a:avLst/>
          </a:prstGeom>
        </p:spPr>
        <p:txBody>
          <a:bodyPr vert="horz" lIns="91440" tIns="45720" rIns="91440" bIns="45720" rtlCol="0">
            <a:noAutofit/>
          </a:bodyPr>
          <a:lstStyle>
            <a:lvl1pPr marL="0" indent="0" algn="l" defTabSz="914400" rtl="0" eaLnBrk="1" latinLnBrk="1" hangingPunct="1">
              <a:spcBef>
                <a:spcPct val="20000"/>
              </a:spcBef>
              <a:buFont typeface="Arial" pitchFamily="34" charset="0"/>
              <a:buNone/>
              <a:defRPr sz="13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rgbClr val="000000"/>
                </a:solidFill>
                <a:effectLst/>
                <a:uLnTx/>
                <a:uFillTx/>
                <a:latin typeface="Arial" pitchFamily="34" charset="0"/>
                <a:cs typeface="Arial" pitchFamily="34" charset="0"/>
              </a:rPr>
              <a:t>Proportion of adults reporting that they volunteer at least once a month </a:t>
            </a:r>
            <a:endParaRPr kumimoji="0" lang="en-GB" sz="1200" b="1" i="0" u="none" strike="noStrike" kern="1200" cap="none" spc="0" normalizeH="0" baseline="0" noProof="0" dirty="0">
              <a:ln>
                <a:noFill/>
              </a:ln>
              <a:solidFill>
                <a:srgbClr val="000000"/>
              </a:solidFill>
              <a:effectLst/>
              <a:uLnTx/>
              <a:uFillTx/>
              <a:latin typeface="Arial" pitchFamily="34" charset="0"/>
              <a:cs typeface="Arial" pitchFamily="34" charset="0"/>
            </a:endParaRPr>
          </a:p>
        </p:txBody>
      </p:sp>
      <p:sp>
        <p:nvSpPr>
          <p:cNvPr id="12" name="Content Placeholder 4"/>
          <p:cNvSpPr txBox="1">
            <a:spLocks/>
          </p:cNvSpPr>
          <p:nvPr/>
        </p:nvSpPr>
        <p:spPr>
          <a:xfrm>
            <a:off x="4800600" y="4135437"/>
            <a:ext cx="4392488" cy="360363"/>
          </a:xfrm>
          <a:prstGeom prst="rect">
            <a:avLst/>
          </a:prstGeom>
        </p:spPr>
        <p:txBody>
          <a:bodyPr vert="horz" lIns="91440" tIns="45720" rIns="91440" bIns="45720" rtlCol="0">
            <a:normAutofit/>
          </a:bodyPr>
          <a:lstStyle>
            <a:lvl1pPr marL="0" indent="0" algn="l" defTabSz="914400" rtl="0" eaLnBrk="1" latinLnBrk="1" hangingPunct="1">
              <a:spcBef>
                <a:spcPct val="20000"/>
              </a:spcBef>
              <a:buFont typeface="Arial" pitchFamily="34" charset="0"/>
              <a:buNone/>
              <a:defRPr sz="13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1"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rgbClr val="000000"/>
                </a:solidFill>
                <a:effectLst/>
                <a:uLnTx/>
                <a:uFillTx/>
                <a:latin typeface="Arial" pitchFamily="34" charset="0"/>
                <a:cs typeface="Arial" pitchFamily="34" charset="0"/>
              </a:rPr>
              <a:t>Proportion of adults reporting that they can  trust others</a:t>
            </a:r>
            <a:endParaRPr kumimoji="0" lang="en-GB" sz="1200" b="1" i="0" u="none" strike="noStrike" kern="1200" cap="none" spc="0" normalizeH="0" baseline="0" noProof="0" dirty="0">
              <a:ln>
                <a:noFill/>
              </a:ln>
              <a:solidFill>
                <a:srgbClr val="000000"/>
              </a:solidFill>
              <a:effectLst/>
              <a:uLnTx/>
              <a:uFillTx/>
              <a:latin typeface="Arial" pitchFamily="34" charset="0"/>
              <a:cs typeface="Arial" pitchFamily="34" charset="0"/>
            </a:endParaRPr>
          </a:p>
        </p:txBody>
      </p:sp>
      <p:sp>
        <p:nvSpPr>
          <p:cNvPr id="13" name="TextBox 12"/>
          <p:cNvSpPr txBox="1"/>
          <p:nvPr/>
        </p:nvSpPr>
        <p:spPr>
          <a:xfrm>
            <a:off x="152400" y="6553200"/>
            <a:ext cx="2286000" cy="276999"/>
          </a:xfrm>
          <a:prstGeom prst="rect">
            <a:avLst/>
          </a:prstGeom>
          <a:noFill/>
        </p:spPr>
        <p:txBody>
          <a:bodyPr wrap="square" rtlCol="0">
            <a:spAutoFit/>
          </a:bodyPr>
          <a:lstStyle/>
          <a:p>
            <a:r>
              <a:rPr lang="en-GB" sz="1200" b="1" dirty="0" smtClean="0">
                <a:solidFill>
                  <a:srgbClr val="000000"/>
                </a:solidFill>
                <a:latin typeface="+mj-lt"/>
              </a:rPr>
              <a:t>Chart A8.1 – EAG 2014</a:t>
            </a:r>
            <a:endParaRPr lang="en-GB" sz="1200" b="1" dirty="0">
              <a:solidFill>
                <a:srgbClr val="000000"/>
              </a:solidFill>
              <a:latin typeface="+mj-lt"/>
            </a:endParaRPr>
          </a:p>
        </p:txBody>
      </p:sp>
    </p:spTree>
    <p:extLst>
      <p:ext uri="{BB962C8B-B14F-4D97-AF65-F5344CB8AC3E}">
        <p14:creationId xmlns:p14="http://schemas.microsoft.com/office/powerpoint/2010/main" val="406570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down)">
                                      <p:cBhvr>
                                        <p:cTn id="7" dur="500"/>
                                        <p:tgtEl>
                                          <p:spTgt spid="5">
                                            <p:graphicEl>
                                              <a:chart seriesIdx="-4" categoryIdx="0" bldStep="category"/>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down)">
                                      <p:cBhvr>
                                        <p:cTn id="10" dur="500"/>
                                        <p:tgtEl>
                                          <p:spTgt spid="5">
                                            <p:graphicEl>
                                              <a:chart seriesIdx="-4" categoryIdx="1" bldStep="category"/>
                                            </p:graphic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down)">
                                      <p:cBhvr>
                                        <p:cTn id="13" dur="500"/>
                                        <p:tgtEl>
                                          <p:spTgt spid="5">
                                            <p:graphicEl>
                                              <a:chart seriesIdx="-4" categoryIdx="2" bldStep="category"/>
                                            </p:graphic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down)">
                                      <p:cBhvr>
                                        <p:cTn id="16" dur="500"/>
                                        <p:tgtEl>
                                          <p:spTgt spid="5">
                                            <p:graphicEl>
                                              <a:chart seriesIdx="-4" categoryIdx="3" bldStep="category"/>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21" dur="500"/>
                                        <p:tgtEl>
                                          <p:spTgt spid="6">
                                            <p:graphicEl>
                                              <a:chart seriesIdx="-3" categoryIdx="-3" bldStep="gridLegend"/>
                                            </p:graphic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wipe(down)">
                                      <p:cBhvr>
                                        <p:cTn id="24" dur="500"/>
                                        <p:tgtEl>
                                          <p:spTgt spid="6">
                                            <p:graphicEl>
                                              <a:chart seriesIdx="-4" categoryIdx="0" bldStep="category"/>
                                            </p:graphic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wipe(down)">
                                      <p:cBhvr>
                                        <p:cTn id="27" dur="500"/>
                                        <p:tgtEl>
                                          <p:spTgt spid="6">
                                            <p:graphicEl>
                                              <a:chart seriesIdx="-4" categoryIdx="1" bldStep="category"/>
                                            </p:graphic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wipe(down)">
                                      <p:cBhvr>
                                        <p:cTn id="30" dur="500"/>
                                        <p:tgtEl>
                                          <p:spTgt spid="6">
                                            <p:graphicEl>
                                              <a:chart seriesIdx="-4" categoryIdx="2" bldStep="category"/>
                                            </p:graphic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wipe(down)">
                                      <p:cBhvr>
                                        <p:cTn id="33" dur="500"/>
                                        <p:tgtEl>
                                          <p:spTgt spid="6">
                                            <p:graphicEl>
                                              <a:chart seriesIdx="-4" categoryIdx="3" bldStep="category"/>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38" dur="500"/>
                                        <p:tgtEl>
                                          <p:spTgt spid="7">
                                            <p:graphicEl>
                                              <a:chart seriesIdx="-3" categoryIdx="-3" bldStep="gridLegend"/>
                                            </p:graphic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wipe(down)">
                                      <p:cBhvr>
                                        <p:cTn id="41" dur="500"/>
                                        <p:tgtEl>
                                          <p:spTgt spid="7">
                                            <p:graphicEl>
                                              <a:chart seriesIdx="-4" categoryIdx="0" bldStep="category"/>
                                            </p:graphic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wipe(down)">
                                      <p:cBhvr>
                                        <p:cTn id="44" dur="500"/>
                                        <p:tgtEl>
                                          <p:spTgt spid="7">
                                            <p:graphicEl>
                                              <a:chart seriesIdx="-4" categoryIdx="1" bldStep="category"/>
                                            </p:graphicEl>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wipe(down)">
                                      <p:cBhvr>
                                        <p:cTn id="47" dur="500"/>
                                        <p:tgtEl>
                                          <p:spTgt spid="7">
                                            <p:graphicEl>
                                              <a:chart seriesIdx="-4" categoryIdx="2" bldStep="category"/>
                                            </p:graphicEl>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7">
                                            <p:graphicEl>
                                              <a:chart seriesIdx="-4" categoryIdx="3" bldStep="category"/>
                                            </p:graphicEl>
                                          </p:spTgt>
                                        </p:tgtEl>
                                        <p:attrNameLst>
                                          <p:attrName>style.visibility</p:attrName>
                                        </p:attrNameLst>
                                      </p:cBhvr>
                                      <p:to>
                                        <p:strVal val="visible"/>
                                      </p:to>
                                    </p:set>
                                    <p:animEffect transition="in" filter="wipe(down)">
                                      <p:cBhvr>
                                        <p:cTn id="50" dur="500"/>
                                        <p:tgtEl>
                                          <p:spTgt spid="7">
                                            <p:graphicEl>
                                              <a:chart seriesIdx="-4" categoryIdx="3" bldStep="category"/>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55" dur="500"/>
                                        <p:tgtEl>
                                          <p:spTgt spid="8">
                                            <p:graphicEl>
                                              <a:chart seriesIdx="-3" categoryIdx="-3" bldStep="gridLegend"/>
                                            </p:graphicEl>
                                          </p:spTgt>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down)">
                                      <p:cBhvr>
                                        <p:cTn id="58" dur="500"/>
                                        <p:tgtEl>
                                          <p:spTgt spid="8">
                                            <p:graphicEl>
                                              <a:chart seriesIdx="-4" categoryIdx="0" bldStep="category"/>
                                            </p:graphicEl>
                                          </p:spTgt>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down)">
                                      <p:cBhvr>
                                        <p:cTn id="61" dur="500"/>
                                        <p:tgtEl>
                                          <p:spTgt spid="8">
                                            <p:graphicEl>
                                              <a:chart seriesIdx="-4" categoryIdx="1" bldStep="category"/>
                                            </p:graphicEl>
                                          </p:spTgt>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down)">
                                      <p:cBhvr>
                                        <p:cTn id="64" dur="500"/>
                                        <p:tgtEl>
                                          <p:spTgt spid="8">
                                            <p:graphicEl>
                                              <a:chart seriesIdx="-4" categoryIdx="2" bldStep="category"/>
                                            </p:graphicEl>
                                          </p:spTgt>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down)">
                                      <p:cBhvr>
                                        <p:cTn id="67" dur="500"/>
                                        <p:tgtEl>
                                          <p:spTgt spid="8">
                                            <p:graphicEl>
                                              <a:chart seriesIdx="-4" categoryIdx="3" bldStep="category"/>
                                            </p:graphicEl>
                                          </p:spTgt>
                                        </p:tgtEl>
                                      </p:cBhvr>
                                    </p:animEffect>
                                  </p:childTnLst>
                                </p:cTn>
                              </p:par>
                              <p:par>
                                <p:cTn id="68" presetID="1" presetClass="entr" presetSubtype="0" fill="hold" grpId="0" nodeType="withEffect">
                                  <p:stCondLst>
                                    <p:cond delay="0"/>
                                  </p:stCondLst>
                                  <p:childTnLst>
                                    <p:set>
                                      <p:cBhvr>
                                        <p:cTn id="69" dur="1" fill="hold">
                                          <p:stCondLst>
                                            <p:cond delay="0"/>
                                          </p:stCondLst>
                                        </p:cTn>
                                        <p:tgtEl>
                                          <p:spTgt spid="9">
                                            <p:txEl>
                                              <p:pRg st="0" end="0"/>
                                            </p:txEl>
                                          </p:spTgt>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animBg="0"/>
        </p:bldSub>
      </p:bldGraphic>
      <p:bldGraphic spid="6" grpId="0">
        <p:bldSub>
          <a:bldChart bld="category"/>
        </p:bldSub>
      </p:bldGraphic>
      <p:bldGraphic spid="7" grpId="0">
        <p:bldSub>
          <a:bldChart bld="category"/>
        </p:bldSub>
      </p:bldGraphic>
      <p:bldGraphic spid="8" grpId="0">
        <p:bldSub>
          <a:bldChart bld="category"/>
        </p:bldSub>
      </p:bldGraphic>
      <p:bldP spid="9" grpId="0" build="p"/>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pPr/>
              <a:t>14</a:t>
            </a:fld>
            <a:endParaRPr lang="en-US"/>
          </a:p>
        </p:txBody>
      </p:sp>
      <p:sp>
        <p:nvSpPr>
          <p:cNvPr id="4" name="Title 3"/>
          <p:cNvSpPr>
            <a:spLocks noGrp="1"/>
          </p:cNvSpPr>
          <p:nvPr>
            <p:ph type="title"/>
          </p:nvPr>
        </p:nvSpPr>
        <p:spPr>
          <a:xfrm>
            <a:off x="1080000" y="237600"/>
            <a:ext cx="7835400" cy="1022400"/>
          </a:xfrm>
        </p:spPr>
        <p:txBody>
          <a:bodyPr/>
          <a:lstStyle/>
          <a:p>
            <a:r>
              <a:rPr lang="en-GB" dirty="0" smtClean="0"/>
              <a:t>Returns to HE: Is the Investment Worth It?</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3347255700"/>
              </p:ext>
            </p:extLst>
          </p:nvPr>
        </p:nvGraphicFramePr>
        <p:xfrm>
          <a:off x="228600" y="1600200"/>
          <a:ext cx="8763000" cy="491256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09600" y="1295400"/>
            <a:ext cx="8305800" cy="338554"/>
          </a:xfrm>
          <a:prstGeom prst="rect">
            <a:avLst/>
          </a:prstGeom>
          <a:noFill/>
        </p:spPr>
        <p:txBody>
          <a:bodyPr wrap="square" rtlCol="0">
            <a:spAutoFit/>
          </a:bodyPr>
          <a:lstStyle/>
          <a:p>
            <a:r>
              <a:rPr lang="en-GB" sz="1600" b="1" dirty="0" smtClean="0">
                <a:solidFill>
                  <a:srgbClr val="000000"/>
                </a:solidFill>
              </a:rPr>
              <a:t>Man with HE, compared with returns from </a:t>
            </a:r>
            <a:r>
              <a:rPr lang="en-GB" sz="1600" b="1" dirty="0" err="1" smtClean="0">
                <a:solidFill>
                  <a:srgbClr val="000000"/>
                </a:solidFill>
              </a:rPr>
              <a:t>upp</a:t>
            </a:r>
            <a:r>
              <a:rPr lang="en-GB" sz="1600" b="1" dirty="0" smtClean="0">
                <a:solidFill>
                  <a:srgbClr val="000000"/>
                </a:solidFill>
              </a:rPr>
              <a:t> sec or post-sec. non-tertiary</a:t>
            </a:r>
            <a:endParaRPr lang="en-GB" sz="1600" b="1" dirty="0">
              <a:solidFill>
                <a:srgbClr val="000000"/>
              </a:solidFill>
            </a:endParaRPr>
          </a:p>
        </p:txBody>
      </p:sp>
      <p:sp>
        <p:nvSpPr>
          <p:cNvPr id="9" name="TextBox 8"/>
          <p:cNvSpPr txBox="1"/>
          <p:nvPr/>
        </p:nvSpPr>
        <p:spPr>
          <a:xfrm>
            <a:off x="304800" y="6477000"/>
            <a:ext cx="2286000" cy="276999"/>
          </a:xfrm>
          <a:prstGeom prst="rect">
            <a:avLst/>
          </a:prstGeom>
          <a:noFill/>
        </p:spPr>
        <p:txBody>
          <a:bodyPr wrap="square" rtlCol="0">
            <a:spAutoFit/>
          </a:bodyPr>
          <a:lstStyle/>
          <a:p>
            <a:r>
              <a:rPr lang="en-GB" sz="1200" b="1" dirty="0" smtClean="0">
                <a:solidFill>
                  <a:srgbClr val="000000"/>
                </a:solidFill>
              </a:rPr>
              <a:t>Chart A7.1 – EAG 2014</a:t>
            </a:r>
            <a:endParaRPr lang="en-GB" sz="1200" b="1" dirty="0">
              <a:solidFill>
                <a:srgbClr val="000000"/>
              </a:solidFill>
            </a:endParaRPr>
          </a:p>
        </p:txBody>
      </p:sp>
      <p:sp>
        <p:nvSpPr>
          <p:cNvPr id="10" name="Rectangle 9"/>
          <p:cNvSpPr/>
          <p:nvPr/>
        </p:nvSpPr>
        <p:spPr>
          <a:xfrm rot="5400000">
            <a:off x="2133601" y="4000473"/>
            <a:ext cx="4571995" cy="304860"/>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p>
        </p:txBody>
      </p:sp>
      <p:sp>
        <p:nvSpPr>
          <p:cNvPr id="8" name="Rectangle 7"/>
          <p:cNvSpPr/>
          <p:nvPr/>
        </p:nvSpPr>
        <p:spPr>
          <a:xfrm rot="5400000">
            <a:off x="-838198" y="4010012"/>
            <a:ext cx="4571996" cy="285781"/>
          </a:xfrm>
          <a:prstGeom prst="rect">
            <a:avLst/>
          </a:prstGeom>
          <a:solidFill>
            <a:srgbClr val="FF0000">
              <a:alpha val="1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Tree>
    <p:extLst>
      <p:ext uri="{BB962C8B-B14F-4D97-AF65-F5344CB8AC3E}">
        <p14:creationId xmlns:p14="http://schemas.microsoft.com/office/powerpoint/2010/main" val="3104302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5">
                                            <p:graphicEl>
                                              <a:chart seriesIdx="0" categoryIdx="-4" bldStep="series"/>
                                            </p:graphic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499"/>
                                          </p:stCondLst>
                                        </p:cTn>
                                        <p:tgtEl>
                                          <p:spTgt spid="5">
                                            <p:graphicEl>
                                              <a:chart seriesIdx="1"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602000"/>
            <a:ext cx="8839200" cy="5408400"/>
          </a:xfrm>
        </p:spPr>
        <p:txBody>
          <a:bodyPr>
            <a:normAutofit/>
          </a:bodyPr>
          <a:lstStyle/>
          <a:p>
            <a:r>
              <a:rPr lang="en-GB" sz="2400" dirty="0"/>
              <a:t>N</a:t>
            </a:r>
            <a:r>
              <a:rPr lang="en-GB" sz="2400" dirty="0" smtClean="0"/>
              <a:t>et public and private returns increase with the level of education, both for individuals and the public</a:t>
            </a:r>
          </a:p>
          <a:p>
            <a:r>
              <a:rPr lang="en-GB" sz="2400" dirty="0" smtClean="0"/>
              <a:t>“Net present value”: complex calculation and caution needed</a:t>
            </a:r>
          </a:p>
          <a:p>
            <a:pPr lvl="1"/>
            <a:r>
              <a:rPr lang="en-GB" sz="2000" dirty="0" smtClean="0"/>
              <a:t>Social outcomes are not included – hard to measure but important</a:t>
            </a:r>
          </a:p>
          <a:p>
            <a:pPr lvl="1"/>
            <a:r>
              <a:rPr lang="en-GB" sz="2000" dirty="0" smtClean="0"/>
              <a:t>No distinction along key aspects like field of study</a:t>
            </a:r>
          </a:p>
          <a:p>
            <a:pPr lvl="1"/>
            <a:r>
              <a:rPr lang="en-GB" sz="2000" dirty="0"/>
              <a:t>C</a:t>
            </a:r>
            <a:r>
              <a:rPr lang="en-GB" sz="2000" dirty="0" smtClean="0"/>
              <a:t>ontextual factors have an impact (local employment regulations, tax systems, </a:t>
            </a:r>
            <a:r>
              <a:rPr lang="en-GB" sz="2000" dirty="0" err="1" smtClean="0"/>
              <a:t>etc</a:t>
            </a:r>
            <a:r>
              <a:rPr lang="en-GB" sz="2000" dirty="0" smtClean="0"/>
              <a:t>)</a:t>
            </a:r>
          </a:p>
          <a:p>
            <a:pPr marL="342000" lvl="1" indent="-342000">
              <a:spcBef>
                <a:spcPts val="768"/>
              </a:spcBef>
              <a:buFont typeface="Arial" pitchFamily="34" charset="0"/>
              <a:buChar char="•"/>
            </a:pPr>
            <a:r>
              <a:rPr lang="en-GB" sz="2400" dirty="0"/>
              <a:t>But useful </a:t>
            </a:r>
            <a:r>
              <a:rPr lang="en-GB" sz="2400" dirty="0" smtClean="0"/>
              <a:t>to have a broad picture and </a:t>
            </a:r>
            <a:r>
              <a:rPr lang="en-GB" sz="2400" dirty="0"/>
              <a:t>take into account both the direct and indirect costs and benefits of HE </a:t>
            </a:r>
            <a:endParaRPr lang="en-GB" sz="2400" dirty="0" smtClean="0"/>
          </a:p>
          <a:p>
            <a:pPr marL="403200" lvl="2" indent="0">
              <a:spcBef>
                <a:spcPts val="768"/>
              </a:spcBef>
              <a:buNone/>
            </a:pPr>
            <a:r>
              <a:rPr lang="en-GB" sz="2000" dirty="0" smtClean="0"/>
              <a:t>	E.g</a:t>
            </a:r>
            <a:r>
              <a:rPr lang="en-GB" sz="2000" dirty="0"/>
              <a:t>. foregone earnings, foregone tax revenues for government, but </a:t>
            </a:r>
            <a:r>
              <a:rPr lang="en-GB" sz="2000" dirty="0" smtClean="0"/>
              <a:t>	also </a:t>
            </a:r>
            <a:r>
              <a:rPr lang="en-GB" sz="2000" dirty="0"/>
              <a:t>lesser social transfers </a:t>
            </a:r>
          </a:p>
          <a:p>
            <a:pPr marL="342000" lvl="1" indent="-342000">
              <a:spcBef>
                <a:spcPts val="768"/>
              </a:spcBef>
              <a:buClr>
                <a:srgbClr val="727272"/>
              </a:buClr>
              <a:buFont typeface="Arial" pitchFamily="34" charset="0"/>
              <a:buChar char="•"/>
            </a:pPr>
            <a:r>
              <a:rPr lang="en-GB" sz="2400" dirty="0" smtClean="0">
                <a:solidFill>
                  <a:srgbClr val="727272"/>
                </a:solidFill>
              </a:rPr>
              <a:t>The question of a potential “oversupply” of HE educated people on returns – no clear answer</a:t>
            </a:r>
            <a:endParaRPr lang="en-GB" sz="2000" dirty="0"/>
          </a:p>
          <a:p>
            <a:pPr marL="403200" lvl="2" indent="0">
              <a:spcBef>
                <a:spcPts val="768"/>
              </a:spcBef>
              <a:buNone/>
            </a:pPr>
            <a:endParaRPr lang="en-GB" sz="2000" dirty="0" smtClean="0"/>
          </a:p>
        </p:txBody>
      </p:sp>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15</a:t>
            </a:fld>
            <a:endParaRPr lang="en-US">
              <a:solidFill>
                <a:prstClr val="white"/>
              </a:solidFill>
            </a:endParaRPr>
          </a:p>
        </p:txBody>
      </p:sp>
      <p:sp>
        <p:nvSpPr>
          <p:cNvPr id="4" name="Title 3"/>
          <p:cNvSpPr>
            <a:spLocks noGrp="1"/>
          </p:cNvSpPr>
          <p:nvPr>
            <p:ph type="title"/>
          </p:nvPr>
        </p:nvSpPr>
        <p:spPr/>
        <p:txBody>
          <a:bodyPr/>
          <a:lstStyle/>
          <a:p>
            <a:r>
              <a:rPr lang="en-GB" dirty="0" smtClean="0"/>
              <a:t>Returns to HE: What to Keep in Mind</a:t>
            </a:r>
            <a:endParaRPr lang="en-GB" dirty="0"/>
          </a:p>
        </p:txBody>
      </p:sp>
    </p:spTree>
    <p:extLst>
      <p:ext uri="{BB962C8B-B14F-4D97-AF65-F5344CB8AC3E}">
        <p14:creationId xmlns:p14="http://schemas.microsoft.com/office/powerpoint/2010/main" val="14321549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60000" y="3165389"/>
            <a:ext cx="6624000" cy="566822"/>
          </a:xfrm>
        </p:spPr>
        <p:txBody>
          <a:bodyPr/>
          <a:lstStyle/>
          <a:p>
            <a:r>
              <a:rPr lang="en-GB" dirty="0" smtClean="0"/>
              <a:t>HE FINANCING TRENDS</a:t>
            </a:r>
            <a:endParaRPr lang="en-GB" dirty="0"/>
          </a:p>
        </p:txBody>
      </p:sp>
      <p:sp>
        <p:nvSpPr>
          <p:cNvPr id="3" name="Slide Number Placeholder 2"/>
          <p:cNvSpPr>
            <a:spLocks noGrp="1"/>
          </p:cNvSpPr>
          <p:nvPr>
            <p:ph type="sldNum" sz="quarter" idx="4"/>
          </p:nvPr>
        </p:nvSpPr>
        <p:spPr/>
        <p:txBody>
          <a:bodyPr/>
          <a:lstStyle/>
          <a:p>
            <a:fld id="{9FBB7C22-0419-459F-A959-94A90B8CB293}" type="slidenum">
              <a:rPr lang="en-US" smtClean="0">
                <a:solidFill>
                  <a:srgbClr val="006299"/>
                </a:solidFill>
              </a:rPr>
              <a:pPr/>
              <a:t>16</a:t>
            </a:fld>
            <a:endParaRPr lang="en-US">
              <a:solidFill>
                <a:srgbClr val="006299"/>
              </a:solidFill>
            </a:endParaRPr>
          </a:p>
        </p:txBody>
      </p:sp>
    </p:spTree>
    <p:extLst>
      <p:ext uri="{BB962C8B-B14F-4D97-AF65-F5344CB8AC3E}">
        <p14:creationId xmlns:p14="http://schemas.microsoft.com/office/powerpoint/2010/main" val="1365289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17</a:t>
            </a:fld>
            <a:endParaRPr lang="en-US">
              <a:solidFill>
                <a:prstClr val="white"/>
              </a:solidFill>
            </a:endParaRPr>
          </a:p>
        </p:txBody>
      </p:sp>
      <p:sp>
        <p:nvSpPr>
          <p:cNvPr id="4" name="Title 3"/>
          <p:cNvSpPr>
            <a:spLocks noGrp="1"/>
          </p:cNvSpPr>
          <p:nvPr>
            <p:ph type="title"/>
          </p:nvPr>
        </p:nvSpPr>
        <p:spPr/>
        <p:txBody>
          <a:bodyPr/>
          <a:lstStyle/>
          <a:p>
            <a:r>
              <a:rPr lang="en-GB" dirty="0" smtClean="0"/>
              <a:t>State of HE Funding: Per Student Expenditures</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541990083"/>
              </p:ext>
            </p:extLst>
          </p:nvPr>
        </p:nvGraphicFramePr>
        <p:xfrm>
          <a:off x="381000" y="1752600"/>
          <a:ext cx="8305800"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4"/>
          <p:cNvSpPr txBox="1">
            <a:spLocks/>
          </p:cNvSpPr>
          <p:nvPr/>
        </p:nvSpPr>
        <p:spPr>
          <a:xfrm>
            <a:off x="304800" y="1524000"/>
            <a:ext cx="8610600" cy="457200"/>
          </a:xfrm>
          <a:prstGeom prst="rect">
            <a:avLst/>
          </a:prstGeom>
        </p:spPr>
        <p:txBody>
          <a:bodyPr vert="horz" lIns="91440" tIns="45720" rIns="91440" bIns="45720" rtlCol="0">
            <a:noAutofit/>
          </a:bodyPr>
          <a:lstStyle>
            <a:lvl1pPr marL="0" indent="0" algn="l" defTabSz="914400" rtl="0" eaLnBrk="1" latinLnBrk="1" hangingPunct="1">
              <a:spcBef>
                <a:spcPct val="20000"/>
              </a:spcBef>
              <a:buFont typeface="Arial" pitchFamily="34" charset="0"/>
              <a:buNone/>
              <a:defRPr sz="13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400" b="1" dirty="0" smtClean="0">
                <a:solidFill>
                  <a:srgbClr val="000000"/>
                </a:solidFill>
              </a:rPr>
              <a:t>Annual expenditure per student by educational institutions for all services, tertiary education (2011)</a:t>
            </a:r>
            <a:endParaRPr lang="en-GB" sz="1400" b="1" dirty="0">
              <a:solidFill>
                <a:srgbClr val="000000"/>
              </a:solidFill>
            </a:endParaRPr>
          </a:p>
        </p:txBody>
      </p:sp>
      <p:sp>
        <p:nvSpPr>
          <p:cNvPr id="7" name="TextBox 6"/>
          <p:cNvSpPr txBox="1"/>
          <p:nvPr/>
        </p:nvSpPr>
        <p:spPr>
          <a:xfrm>
            <a:off x="304800" y="6477000"/>
            <a:ext cx="2286000" cy="276999"/>
          </a:xfrm>
          <a:prstGeom prst="rect">
            <a:avLst/>
          </a:prstGeom>
          <a:noFill/>
        </p:spPr>
        <p:txBody>
          <a:bodyPr wrap="square" rtlCol="0">
            <a:spAutoFit/>
          </a:bodyPr>
          <a:lstStyle/>
          <a:p>
            <a:r>
              <a:rPr lang="en-GB" sz="1200" b="1" dirty="0" smtClean="0">
                <a:solidFill>
                  <a:srgbClr val="000000"/>
                </a:solidFill>
              </a:rPr>
              <a:t>Chart B1.2a– EAG 2014</a:t>
            </a:r>
            <a:endParaRPr lang="en-GB" sz="1200" b="1" dirty="0">
              <a:solidFill>
                <a:srgbClr val="000000"/>
              </a:solidFill>
            </a:endParaRPr>
          </a:p>
        </p:txBody>
      </p:sp>
      <p:sp>
        <p:nvSpPr>
          <p:cNvPr id="8" name="Rectangle 7"/>
          <p:cNvSpPr/>
          <p:nvPr/>
        </p:nvSpPr>
        <p:spPr>
          <a:xfrm rot="5400000">
            <a:off x="1057292" y="4124308"/>
            <a:ext cx="4571996" cy="285781"/>
          </a:xfrm>
          <a:prstGeom prst="rect">
            <a:avLst/>
          </a:prstGeom>
          <a:solidFill>
            <a:srgbClr val="FF0000">
              <a:alpha val="1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Tree>
    <p:extLst>
      <p:ext uri="{BB962C8B-B14F-4D97-AF65-F5344CB8AC3E}">
        <p14:creationId xmlns:p14="http://schemas.microsoft.com/office/powerpoint/2010/main" val="371710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5">
                                            <p:graphicEl>
                                              <a:chart seriesIdx="0" categoryIdx="-4" bldStep="series"/>
                                            </p:graphic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499"/>
                                          </p:stCondLst>
                                        </p:cTn>
                                        <p:tgtEl>
                                          <p:spTgt spid="5">
                                            <p:graphicEl>
                                              <a:chart seriesIdx="1"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18</a:t>
            </a:fld>
            <a:endParaRPr lang="en-US">
              <a:solidFill>
                <a:prstClr val="white"/>
              </a:solidFill>
            </a:endParaRPr>
          </a:p>
        </p:txBody>
      </p:sp>
      <p:sp>
        <p:nvSpPr>
          <p:cNvPr id="4" name="Title 3"/>
          <p:cNvSpPr>
            <a:spLocks noGrp="1"/>
          </p:cNvSpPr>
          <p:nvPr>
            <p:ph type="title"/>
          </p:nvPr>
        </p:nvSpPr>
        <p:spPr/>
        <p:txBody>
          <a:bodyPr/>
          <a:lstStyle/>
          <a:p>
            <a:r>
              <a:rPr lang="en-GB" dirty="0" smtClean="0"/>
              <a:t>State of HE Funding: Cumulative Expenditures (Over Duration of Studies)</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932300753"/>
              </p:ext>
            </p:extLst>
          </p:nvPr>
        </p:nvGraphicFramePr>
        <p:xfrm>
          <a:off x="304800" y="1752600"/>
          <a:ext cx="8458200" cy="4876800"/>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Arrow Connector 6"/>
          <p:cNvCxnSpPr/>
          <p:nvPr/>
        </p:nvCxnSpPr>
        <p:spPr>
          <a:xfrm flipH="1">
            <a:off x="6781800" y="3429000"/>
            <a:ext cx="533400" cy="304800"/>
          </a:xfrm>
          <a:prstGeom prst="straightConnector1">
            <a:avLst/>
          </a:prstGeom>
          <a:ln>
            <a:solidFill>
              <a:srgbClr val="000000"/>
            </a:solidFill>
            <a:tailEnd type="arrow"/>
          </a:ln>
        </p:spPr>
        <p:style>
          <a:lnRef idx="1">
            <a:schemeClr val="accent1"/>
          </a:lnRef>
          <a:fillRef idx="0">
            <a:schemeClr val="accent1"/>
          </a:fillRef>
          <a:effectRef idx="0">
            <a:schemeClr val="accent1"/>
          </a:effectRef>
          <a:fontRef idx="minor">
            <a:schemeClr val="tx1"/>
          </a:fontRef>
        </p:style>
      </p:cxnSp>
      <p:sp>
        <p:nvSpPr>
          <p:cNvPr id="9" name="Content Placeholder 4"/>
          <p:cNvSpPr txBox="1">
            <a:spLocks/>
          </p:cNvSpPr>
          <p:nvPr/>
        </p:nvSpPr>
        <p:spPr>
          <a:xfrm>
            <a:off x="444500" y="1371600"/>
            <a:ext cx="8001000" cy="457200"/>
          </a:xfrm>
          <a:prstGeom prst="rect">
            <a:avLst/>
          </a:prstGeom>
        </p:spPr>
        <p:txBody>
          <a:bodyPr vert="horz" lIns="91440" tIns="45720" rIns="91440" bIns="45720" rtlCol="0">
            <a:noAutofit/>
          </a:bodyPr>
          <a:lstStyle>
            <a:lvl1pPr marL="0" indent="0" algn="l" defTabSz="914400" rtl="0" eaLnBrk="1" latinLnBrk="1" hangingPunct="1">
              <a:spcBef>
                <a:spcPct val="20000"/>
              </a:spcBef>
              <a:buFont typeface="Arial" pitchFamily="34" charset="0"/>
              <a:buNone/>
              <a:defRPr sz="13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400" b="1" dirty="0" smtClean="0">
                <a:solidFill>
                  <a:srgbClr val="000000"/>
                </a:solidFill>
              </a:rPr>
              <a:t>Cumulative expenditure per student by educational institutions over the average duration of tertiary studies (2011)</a:t>
            </a:r>
            <a:endParaRPr lang="en-GB" sz="1400" b="1" dirty="0">
              <a:solidFill>
                <a:srgbClr val="000000"/>
              </a:solidFill>
            </a:endParaRPr>
          </a:p>
        </p:txBody>
      </p:sp>
      <p:sp>
        <p:nvSpPr>
          <p:cNvPr id="10" name="TextBox 9"/>
          <p:cNvSpPr txBox="1"/>
          <p:nvPr/>
        </p:nvSpPr>
        <p:spPr>
          <a:xfrm>
            <a:off x="304800" y="6477000"/>
            <a:ext cx="2286000" cy="276999"/>
          </a:xfrm>
          <a:prstGeom prst="rect">
            <a:avLst/>
          </a:prstGeom>
          <a:noFill/>
        </p:spPr>
        <p:txBody>
          <a:bodyPr wrap="square" rtlCol="0">
            <a:spAutoFit/>
          </a:bodyPr>
          <a:lstStyle/>
          <a:p>
            <a:r>
              <a:rPr lang="en-GB" sz="1200" b="1" dirty="0" smtClean="0">
                <a:solidFill>
                  <a:srgbClr val="000000"/>
                </a:solidFill>
              </a:rPr>
              <a:t>Chart B1.4– EAG 2014</a:t>
            </a:r>
            <a:endParaRPr lang="en-GB" sz="1200" b="1" dirty="0">
              <a:solidFill>
                <a:srgbClr val="000000"/>
              </a:solidFill>
            </a:endParaRPr>
          </a:p>
        </p:txBody>
      </p:sp>
    </p:spTree>
    <p:extLst>
      <p:ext uri="{BB962C8B-B14F-4D97-AF65-F5344CB8AC3E}">
        <p14:creationId xmlns:p14="http://schemas.microsoft.com/office/powerpoint/2010/main" val="217808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5">
                                            <p:graphicEl>
                                              <a:chart seriesIdx="0" categoryIdx="-4" bldStep="series"/>
                                            </p:graphic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499"/>
                                          </p:stCondLst>
                                        </p:cTn>
                                        <p:tgtEl>
                                          <p:spTgt spid="5">
                                            <p:graphicEl>
                                              <a:chart seriesIdx="1" categoryIdx="-4" bldStep="series"/>
                                            </p:graphic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500"/>
                                  </p:stCondLst>
                                  <p:childTnLst>
                                    <p:set>
                                      <p:cBhvr>
                                        <p:cTn id="15" dur="1" fill="hold">
                                          <p:stCondLst>
                                            <p:cond delay="499"/>
                                          </p:stCondLst>
                                        </p:cTn>
                                        <p:tgtEl>
                                          <p:spTgt spid="5">
                                            <p:graphicEl>
                                              <a:chart seriesIdx="2" categoryIdx="-4" bldStep="series"/>
                                            </p:graphicEl>
                                          </p:spTgt>
                                        </p:tgtEl>
                                        <p:attrNameLst>
                                          <p:attrName>style.visibility</p:attrName>
                                        </p:attrNameLst>
                                      </p:cBhvr>
                                      <p:to>
                                        <p:strVal val="visible"/>
                                      </p:to>
                                    </p:set>
                                  </p:childTnLst>
                                </p:cTn>
                              </p:par>
                            </p:childTnLst>
                          </p:cTn>
                        </p:par>
                        <p:par>
                          <p:cTn id="16" fill="hold">
                            <p:stCondLst>
                              <p:cond delay="3500"/>
                            </p:stCondLst>
                            <p:childTnLst>
                              <p:par>
                                <p:cTn id="17" presetID="1" presetClass="entr" presetSubtype="0" fill="hold" grpId="0" nodeType="afterEffect">
                                  <p:stCondLst>
                                    <p:cond delay="500"/>
                                  </p:stCondLst>
                                  <p:childTnLst>
                                    <p:set>
                                      <p:cBhvr>
                                        <p:cTn id="18" dur="1" fill="hold">
                                          <p:stCondLst>
                                            <p:cond delay="499"/>
                                          </p:stCondLst>
                                        </p:cTn>
                                        <p:tgtEl>
                                          <p:spTgt spid="5">
                                            <p:graphicEl>
                                              <a:chart seriesIdx="3" categoryIdx="-4" bldStep="series"/>
                                            </p:graphicEl>
                                          </p:spTgt>
                                        </p:tgtEl>
                                        <p:attrNameLst>
                                          <p:attrName>style.visibility</p:attrName>
                                        </p:attrNameLst>
                                      </p:cBhvr>
                                      <p:to>
                                        <p:strVal val="visible"/>
                                      </p:to>
                                    </p:set>
                                  </p:childTnLst>
                                </p:cTn>
                              </p:par>
                            </p:childTnLst>
                          </p:cTn>
                        </p:par>
                        <p:par>
                          <p:cTn id="19" fill="hold">
                            <p:stCondLst>
                              <p:cond delay="4500"/>
                            </p:stCondLst>
                            <p:childTnLst>
                              <p:par>
                                <p:cTn id="20" presetID="1" presetClass="entr" presetSubtype="0" fill="hold" grpId="0" nodeType="afterEffect">
                                  <p:stCondLst>
                                    <p:cond delay="500"/>
                                  </p:stCondLst>
                                  <p:childTnLst>
                                    <p:set>
                                      <p:cBhvr>
                                        <p:cTn id="21" dur="1" fill="hold">
                                          <p:stCondLst>
                                            <p:cond delay="499"/>
                                          </p:stCondLst>
                                        </p:cTn>
                                        <p:tgtEl>
                                          <p:spTgt spid="5">
                                            <p:graphicEl>
                                              <a:chart seriesIdx="4" categoryIdx="-4" bldStep="series"/>
                                            </p:graphicEl>
                                          </p:spTgt>
                                        </p:tgtEl>
                                        <p:attrNameLst>
                                          <p:attrName>style.visibility</p:attrName>
                                        </p:attrNameLst>
                                      </p:cBhvr>
                                      <p:to>
                                        <p:strVal val="visible"/>
                                      </p:to>
                                    </p:set>
                                  </p:childTnLst>
                                </p:cTn>
                              </p:par>
                            </p:childTnLst>
                          </p:cTn>
                        </p:par>
                        <p:par>
                          <p:cTn id="22" fill="hold">
                            <p:stCondLst>
                              <p:cond delay="5500"/>
                            </p:stCondLst>
                            <p:childTnLst>
                              <p:par>
                                <p:cTn id="23" presetID="1" presetClass="entr" presetSubtype="0" fill="hold" grpId="0" nodeType="afterEffect">
                                  <p:stCondLst>
                                    <p:cond delay="500"/>
                                  </p:stCondLst>
                                  <p:childTnLst>
                                    <p:set>
                                      <p:cBhvr>
                                        <p:cTn id="24" dur="1" fill="hold">
                                          <p:stCondLst>
                                            <p:cond delay="499"/>
                                          </p:stCondLst>
                                        </p:cTn>
                                        <p:tgtEl>
                                          <p:spTgt spid="5">
                                            <p:graphicEl>
                                              <a:chart seriesIdx="5" categoryIdx="-4" bldStep="series"/>
                                            </p:graphicEl>
                                          </p:spTgt>
                                        </p:tgtEl>
                                        <p:attrNameLst>
                                          <p:attrName>style.visibility</p:attrName>
                                        </p:attrNameLst>
                                      </p:cBhvr>
                                      <p:to>
                                        <p:strVal val="visible"/>
                                      </p:to>
                                    </p:set>
                                  </p:childTnLst>
                                </p:cTn>
                              </p:par>
                            </p:childTnLst>
                          </p:cTn>
                        </p:par>
                        <p:par>
                          <p:cTn id="25" fill="hold">
                            <p:stCondLst>
                              <p:cond delay="6500"/>
                            </p:stCondLst>
                            <p:childTnLst>
                              <p:par>
                                <p:cTn id="26" presetID="1" presetClass="entr" presetSubtype="0" fill="hold" grpId="0" nodeType="afterEffect">
                                  <p:stCondLst>
                                    <p:cond delay="500"/>
                                  </p:stCondLst>
                                  <p:childTnLst>
                                    <p:set>
                                      <p:cBhvr>
                                        <p:cTn id="27" dur="1" fill="hold">
                                          <p:stCondLst>
                                            <p:cond delay="499"/>
                                          </p:stCondLst>
                                        </p:cTn>
                                        <p:tgtEl>
                                          <p:spTgt spid="5">
                                            <p:graphicEl>
                                              <a:chart seriesIdx="6" categoryIdx="-4" bldStep="series"/>
                                            </p:graphicEl>
                                          </p:spTgt>
                                        </p:tgtEl>
                                        <p:attrNameLst>
                                          <p:attrName>style.visibility</p:attrName>
                                        </p:attrNameLst>
                                      </p:cBhvr>
                                      <p:to>
                                        <p:strVal val="visible"/>
                                      </p:to>
                                    </p:set>
                                  </p:childTnLst>
                                </p:cTn>
                              </p:par>
                            </p:childTnLst>
                          </p:cTn>
                        </p:par>
                        <p:par>
                          <p:cTn id="28" fill="hold">
                            <p:stCondLst>
                              <p:cond delay="7500"/>
                            </p:stCondLst>
                            <p:childTnLst>
                              <p:par>
                                <p:cTn id="29" presetID="1" presetClass="entr" presetSubtype="0" fill="hold" grpId="0" nodeType="afterEffect">
                                  <p:stCondLst>
                                    <p:cond delay="500"/>
                                  </p:stCondLst>
                                  <p:childTnLst>
                                    <p:set>
                                      <p:cBhvr>
                                        <p:cTn id="30" dur="1" fill="hold">
                                          <p:stCondLst>
                                            <p:cond delay="499"/>
                                          </p:stCondLst>
                                        </p:cTn>
                                        <p:tgtEl>
                                          <p:spTgt spid="5">
                                            <p:graphicEl>
                                              <a:chart seriesIdx="7" categoryIdx="-4" bldStep="series"/>
                                            </p:graphicEl>
                                          </p:spTgt>
                                        </p:tgtEl>
                                        <p:attrNameLst>
                                          <p:attrName>style.visibility</p:attrName>
                                        </p:attrNameLst>
                                      </p:cBhvr>
                                      <p:to>
                                        <p:strVal val="visible"/>
                                      </p:to>
                                    </p:set>
                                  </p:childTnLst>
                                </p:cTn>
                              </p:par>
                            </p:childTnLst>
                          </p:cTn>
                        </p:par>
                        <p:par>
                          <p:cTn id="31" fill="hold">
                            <p:stCondLst>
                              <p:cond delay="8500"/>
                            </p:stCondLst>
                            <p:childTnLst>
                              <p:par>
                                <p:cTn id="32" presetID="1" presetClass="entr" presetSubtype="0" fill="hold" grpId="0" nodeType="afterEffect">
                                  <p:stCondLst>
                                    <p:cond delay="500"/>
                                  </p:stCondLst>
                                  <p:childTnLst>
                                    <p:set>
                                      <p:cBhvr>
                                        <p:cTn id="33" dur="1" fill="hold">
                                          <p:stCondLst>
                                            <p:cond delay="499"/>
                                          </p:stCondLst>
                                        </p:cTn>
                                        <p:tgtEl>
                                          <p:spTgt spid="5">
                                            <p:graphicEl>
                                              <a:chart seriesIdx="8"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19</a:t>
            </a:fld>
            <a:endParaRPr lang="en-US">
              <a:solidFill>
                <a:prstClr val="white"/>
              </a:solidFill>
            </a:endParaRPr>
          </a:p>
        </p:txBody>
      </p:sp>
      <p:sp>
        <p:nvSpPr>
          <p:cNvPr id="4" name="Title 3"/>
          <p:cNvSpPr>
            <a:spLocks noGrp="1"/>
          </p:cNvSpPr>
          <p:nvPr>
            <p:ph type="title"/>
          </p:nvPr>
        </p:nvSpPr>
        <p:spPr/>
        <p:txBody>
          <a:bodyPr/>
          <a:lstStyle/>
          <a:p>
            <a:r>
              <a:rPr lang="en-GB" dirty="0" smtClean="0"/>
              <a:t>Annual Spending Per Student and Rate of Change Between 2005 and 2011</a:t>
            </a:r>
            <a:endParaRPr lang="en-GB" dirty="0"/>
          </a:p>
        </p:txBody>
      </p:sp>
      <p:graphicFrame>
        <p:nvGraphicFramePr>
          <p:cNvPr id="6" name="Chart 5"/>
          <p:cNvGraphicFramePr>
            <a:graphicFrameLocks/>
          </p:cNvGraphicFramePr>
          <p:nvPr>
            <p:extLst>
              <p:ext uri="{D42A27DB-BD31-4B8C-83A1-F6EECF244321}">
                <p14:modId xmlns:p14="http://schemas.microsoft.com/office/powerpoint/2010/main" val="238246307"/>
              </p:ext>
            </p:extLst>
          </p:nvPr>
        </p:nvGraphicFramePr>
        <p:xfrm>
          <a:off x="152400" y="1573599"/>
          <a:ext cx="8839199"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304800" y="6477000"/>
            <a:ext cx="2286000" cy="276999"/>
          </a:xfrm>
          <a:prstGeom prst="rect">
            <a:avLst/>
          </a:prstGeom>
          <a:noFill/>
        </p:spPr>
        <p:txBody>
          <a:bodyPr wrap="square" rtlCol="0">
            <a:spAutoFit/>
          </a:bodyPr>
          <a:lstStyle/>
          <a:p>
            <a:r>
              <a:rPr lang="en-GB" sz="1200" b="1" dirty="0" smtClean="0">
                <a:solidFill>
                  <a:srgbClr val="000000"/>
                </a:solidFill>
              </a:rPr>
              <a:t>Chart B1.5– EAG 2014</a:t>
            </a:r>
            <a:endParaRPr lang="en-GB" sz="1200" b="1" dirty="0">
              <a:solidFill>
                <a:srgbClr val="000000"/>
              </a:solidFill>
            </a:endParaRPr>
          </a:p>
        </p:txBody>
      </p:sp>
    </p:spTree>
    <p:extLst>
      <p:ext uri="{BB962C8B-B14F-4D97-AF65-F5344CB8AC3E}">
        <p14:creationId xmlns:p14="http://schemas.microsoft.com/office/powerpoint/2010/main" val="376964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6">
                                            <p:graphicEl>
                                              <a:chart seriesIdx="0"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18800" cy="4525200"/>
          </a:xfrm>
        </p:spPr>
        <p:txBody>
          <a:bodyPr>
            <a:normAutofit fontScale="70000" lnSpcReduction="20000"/>
          </a:bodyPr>
          <a:lstStyle/>
          <a:p>
            <a:r>
              <a:rPr lang="en-GB" dirty="0" smtClean="0"/>
              <a:t>Higher education attainment and returns </a:t>
            </a:r>
          </a:p>
          <a:p>
            <a:pPr lvl="1"/>
            <a:r>
              <a:rPr lang="en-GB" dirty="0" smtClean="0"/>
              <a:t>What </a:t>
            </a:r>
            <a:r>
              <a:rPr lang="en-GB" dirty="0"/>
              <a:t>is the relationship between HE and Skills?</a:t>
            </a:r>
          </a:p>
          <a:p>
            <a:pPr lvl="1"/>
            <a:r>
              <a:rPr lang="en-GB" dirty="0" smtClean="0"/>
              <a:t>Is higher education still a strong protection against unemployment? </a:t>
            </a:r>
          </a:p>
          <a:p>
            <a:pPr lvl="1"/>
            <a:r>
              <a:rPr lang="en-GB" dirty="0" smtClean="0"/>
              <a:t>What are some of the non-financial returns?</a:t>
            </a:r>
          </a:p>
          <a:p>
            <a:r>
              <a:rPr lang="en-GB" dirty="0" smtClean="0"/>
              <a:t>Financing higher education</a:t>
            </a:r>
          </a:p>
          <a:p>
            <a:pPr lvl="1"/>
            <a:r>
              <a:rPr lang="en-GB" dirty="0" smtClean="0"/>
              <a:t>How much do countries spend per student across the OECD and who pays?</a:t>
            </a:r>
          </a:p>
          <a:p>
            <a:pPr lvl="1"/>
            <a:r>
              <a:rPr lang="en-GB" dirty="0" smtClean="0"/>
              <a:t>How have funding models and student aid systems evolved?</a:t>
            </a:r>
          </a:p>
          <a:p>
            <a:r>
              <a:rPr lang="en-GB" dirty="0" smtClean="0"/>
              <a:t>Impact of the crisis and key challenges:</a:t>
            </a:r>
          </a:p>
          <a:p>
            <a:pPr lvl="1"/>
            <a:r>
              <a:rPr lang="en-GB" dirty="0" smtClean="0"/>
              <a:t>Impact of crisis on returns and financing</a:t>
            </a:r>
          </a:p>
          <a:p>
            <a:pPr lvl="1"/>
            <a:r>
              <a:rPr lang="en-GB" dirty="0" smtClean="0"/>
              <a:t>How to make HE high quality and relevant to the labour market, while maintaining affordability and expanding access?</a:t>
            </a:r>
          </a:p>
          <a:p>
            <a:pPr marL="0" indent="0">
              <a:buNone/>
            </a:pPr>
            <a:endParaRPr lang="en-GB" dirty="0" smtClean="0"/>
          </a:p>
        </p:txBody>
      </p:sp>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2</a:t>
            </a:fld>
            <a:endParaRPr lang="en-US">
              <a:solidFill>
                <a:prstClr val="white"/>
              </a:solidFill>
            </a:endParaRPr>
          </a:p>
        </p:txBody>
      </p:sp>
      <p:sp>
        <p:nvSpPr>
          <p:cNvPr id="4" name="Title 3"/>
          <p:cNvSpPr>
            <a:spLocks noGrp="1"/>
          </p:cNvSpPr>
          <p:nvPr>
            <p:ph type="title"/>
          </p:nvPr>
        </p:nvSpPr>
        <p:spPr/>
        <p:txBody>
          <a:bodyPr/>
          <a:lstStyle/>
          <a:p>
            <a:r>
              <a:rPr lang="en-GB" dirty="0" smtClean="0"/>
              <a:t>Key Questions on OECD Trends</a:t>
            </a:r>
            <a:endParaRPr lang="en-GB" dirty="0"/>
          </a:p>
        </p:txBody>
      </p:sp>
    </p:spTree>
    <p:extLst>
      <p:ext uri="{BB962C8B-B14F-4D97-AF65-F5344CB8AC3E}">
        <p14:creationId xmlns:p14="http://schemas.microsoft.com/office/powerpoint/2010/main" val="1696436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20</a:t>
            </a:fld>
            <a:endParaRPr lang="en-US">
              <a:solidFill>
                <a:prstClr val="white"/>
              </a:solidFill>
            </a:endParaRPr>
          </a:p>
        </p:txBody>
      </p:sp>
      <p:sp>
        <p:nvSpPr>
          <p:cNvPr id="4" name="Title 3"/>
          <p:cNvSpPr>
            <a:spLocks noGrp="1"/>
          </p:cNvSpPr>
          <p:nvPr>
            <p:ph type="title"/>
          </p:nvPr>
        </p:nvSpPr>
        <p:spPr>
          <a:xfrm>
            <a:off x="1080000" y="237600"/>
            <a:ext cx="7835400" cy="1022400"/>
          </a:xfrm>
        </p:spPr>
        <p:txBody>
          <a:bodyPr/>
          <a:lstStyle/>
          <a:p>
            <a:r>
              <a:rPr lang="en-GB" dirty="0" smtClean="0"/>
              <a:t>State of Financing: Private Expenditures Represent a Larger Share…</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3511915215"/>
              </p:ext>
            </p:extLst>
          </p:nvPr>
        </p:nvGraphicFramePr>
        <p:xfrm>
          <a:off x="152400" y="1447800"/>
          <a:ext cx="86868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rot="5400000">
            <a:off x="1714516" y="4305311"/>
            <a:ext cx="4267194" cy="228573"/>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
        <p:nvSpPr>
          <p:cNvPr id="7" name="Content Placeholder 4"/>
          <p:cNvSpPr txBox="1">
            <a:spLocks/>
          </p:cNvSpPr>
          <p:nvPr/>
        </p:nvSpPr>
        <p:spPr>
          <a:xfrm>
            <a:off x="457200" y="1447800"/>
            <a:ext cx="7701408" cy="360363"/>
          </a:xfrm>
          <a:prstGeom prst="rect">
            <a:avLst/>
          </a:prstGeom>
        </p:spPr>
        <p:txBody>
          <a:bodyPr vert="horz" lIns="91440" tIns="45720" rIns="91440" bIns="45720" rtlCol="0">
            <a:normAutofit/>
          </a:bodyPr>
          <a:lstStyle>
            <a:lvl1pPr marL="0" indent="0" algn="l" defTabSz="914400" rtl="0" eaLnBrk="1" latinLnBrk="1" hangingPunct="1">
              <a:spcBef>
                <a:spcPct val="20000"/>
              </a:spcBef>
              <a:buFont typeface="Arial" pitchFamily="34" charset="0"/>
              <a:buNone/>
              <a:defRPr sz="13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sz="1400" b="1" smtClean="0">
                <a:solidFill>
                  <a:srgbClr val="000000"/>
                </a:solidFill>
              </a:rPr>
              <a:t>Share of private expenditure on tertiary educational institutions (2000, 2008 and 2011)</a:t>
            </a:r>
            <a:endParaRPr lang="en-GB" sz="1400" b="1" dirty="0">
              <a:solidFill>
                <a:srgbClr val="000000"/>
              </a:solidFill>
            </a:endParaRPr>
          </a:p>
        </p:txBody>
      </p:sp>
      <p:sp>
        <p:nvSpPr>
          <p:cNvPr id="8" name="TextBox 7"/>
          <p:cNvSpPr txBox="1"/>
          <p:nvPr/>
        </p:nvSpPr>
        <p:spPr>
          <a:xfrm>
            <a:off x="152400" y="6504801"/>
            <a:ext cx="2286000" cy="276999"/>
          </a:xfrm>
          <a:prstGeom prst="rect">
            <a:avLst/>
          </a:prstGeom>
          <a:noFill/>
        </p:spPr>
        <p:txBody>
          <a:bodyPr wrap="square" rtlCol="0">
            <a:spAutoFit/>
          </a:bodyPr>
          <a:lstStyle/>
          <a:p>
            <a:r>
              <a:rPr lang="en-GB" sz="1200" b="1" dirty="0" smtClean="0">
                <a:solidFill>
                  <a:srgbClr val="000000"/>
                </a:solidFill>
                <a:latin typeface="+mj-lt"/>
              </a:rPr>
              <a:t>Chart B3.3 – EAG 2014</a:t>
            </a:r>
            <a:endParaRPr lang="en-GB" sz="1200" b="1" dirty="0">
              <a:solidFill>
                <a:srgbClr val="000000"/>
              </a:solidFill>
              <a:latin typeface="+mj-lt"/>
            </a:endParaRPr>
          </a:p>
        </p:txBody>
      </p:sp>
    </p:spTree>
    <p:extLst>
      <p:ext uri="{BB962C8B-B14F-4D97-AF65-F5344CB8AC3E}">
        <p14:creationId xmlns:p14="http://schemas.microsoft.com/office/powerpoint/2010/main" val="69943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5">
                                            <p:graphicEl>
                                              <a:chart seriesIdx="0" categoryIdx="-4" bldStep="series"/>
                                            </p:graphic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499"/>
                                          </p:stCondLst>
                                        </p:cTn>
                                        <p:tgtEl>
                                          <p:spTgt spid="5">
                                            <p:graphicEl>
                                              <a:chart seriesIdx="1" categoryIdx="-4" bldStep="series"/>
                                            </p:graphic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500"/>
                                  </p:stCondLst>
                                  <p:childTnLst>
                                    <p:set>
                                      <p:cBhvr>
                                        <p:cTn id="15" dur="1" fill="hold">
                                          <p:stCondLst>
                                            <p:cond delay="499"/>
                                          </p:stCondLst>
                                        </p:cTn>
                                        <p:tgtEl>
                                          <p:spTgt spid="5">
                                            <p:graphicEl>
                                              <a:chart seriesIdx="2"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21</a:t>
            </a:fld>
            <a:endParaRPr lang="en-US">
              <a:solidFill>
                <a:prstClr val="white"/>
              </a:solidFill>
            </a:endParaRPr>
          </a:p>
        </p:txBody>
      </p:sp>
      <p:sp>
        <p:nvSpPr>
          <p:cNvPr id="4" name="Title 3"/>
          <p:cNvSpPr>
            <a:spLocks noGrp="1"/>
          </p:cNvSpPr>
          <p:nvPr>
            <p:ph type="title"/>
          </p:nvPr>
        </p:nvSpPr>
        <p:spPr/>
        <p:txBody>
          <a:bodyPr/>
          <a:lstStyle/>
          <a:p>
            <a:r>
              <a:rPr lang="en-GB" dirty="0" smtClean="0"/>
              <a:t>… But With Large Differences in Recent Patterns Across Countries</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1677294305"/>
              </p:ext>
            </p:extLst>
          </p:nvPr>
        </p:nvGraphicFramePr>
        <p:xfrm>
          <a:off x="304800" y="1628800"/>
          <a:ext cx="8534400" cy="477200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4"/>
          <p:cNvSpPr txBox="1">
            <a:spLocks/>
          </p:cNvSpPr>
          <p:nvPr/>
        </p:nvSpPr>
        <p:spPr>
          <a:xfrm>
            <a:off x="381000" y="1371600"/>
            <a:ext cx="8458200" cy="360363"/>
          </a:xfrm>
          <a:prstGeom prst="rect">
            <a:avLst/>
          </a:prstGeom>
        </p:spPr>
        <p:txBody>
          <a:bodyPr vert="horz" lIns="91440" tIns="45720" rIns="91440" bIns="45720" rtlCol="0">
            <a:normAutofit/>
          </a:bodyPr>
          <a:lstStyle>
            <a:lvl1pPr marL="0" indent="0" algn="l" defTabSz="914400" rtl="0" eaLnBrk="1" latinLnBrk="1" hangingPunct="1">
              <a:spcBef>
                <a:spcPct val="20000"/>
              </a:spcBef>
              <a:buFont typeface="Arial" pitchFamily="34" charset="0"/>
              <a:buNone/>
              <a:defRPr sz="13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sz="1400" b="1" smtClean="0">
                <a:solidFill>
                  <a:srgbClr val="000000"/>
                </a:solidFill>
              </a:rPr>
              <a:t>Change (in percentage points) in the proportion of private expenditure between 2000 and 2011</a:t>
            </a:r>
            <a:endParaRPr lang="en-GB" sz="1400" b="1" dirty="0">
              <a:solidFill>
                <a:srgbClr val="000000"/>
              </a:solidFill>
            </a:endParaRPr>
          </a:p>
        </p:txBody>
      </p:sp>
      <p:sp>
        <p:nvSpPr>
          <p:cNvPr id="7" name="TextBox 6"/>
          <p:cNvSpPr txBox="1"/>
          <p:nvPr/>
        </p:nvSpPr>
        <p:spPr>
          <a:xfrm>
            <a:off x="152400" y="6504801"/>
            <a:ext cx="2286000" cy="276999"/>
          </a:xfrm>
          <a:prstGeom prst="rect">
            <a:avLst/>
          </a:prstGeom>
          <a:noFill/>
        </p:spPr>
        <p:txBody>
          <a:bodyPr wrap="square" rtlCol="0">
            <a:spAutoFit/>
          </a:bodyPr>
          <a:lstStyle/>
          <a:p>
            <a:r>
              <a:rPr lang="en-GB" sz="1200" b="1" dirty="0" smtClean="0">
                <a:solidFill>
                  <a:srgbClr val="000000"/>
                </a:solidFill>
                <a:latin typeface="+mj-lt"/>
              </a:rPr>
              <a:t>Chart B3.3 – EAG 2014</a:t>
            </a:r>
            <a:endParaRPr lang="en-GB" sz="1200" b="1" dirty="0">
              <a:solidFill>
                <a:srgbClr val="000000"/>
              </a:solidFill>
              <a:latin typeface="+mj-lt"/>
            </a:endParaRPr>
          </a:p>
        </p:txBody>
      </p:sp>
      <p:sp>
        <p:nvSpPr>
          <p:cNvPr id="8" name="Rectangle 7"/>
          <p:cNvSpPr/>
          <p:nvPr/>
        </p:nvSpPr>
        <p:spPr>
          <a:xfrm rot="5400000">
            <a:off x="1828802" y="4152910"/>
            <a:ext cx="4267194" cy="228573"/>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
        <p:nvSpPr>
          <p:cNvPr id="9" name="Rectangle 8"/>
          <p:cNvSpPr/>
          <p:nvPr/>
        </p:nvSpPr>
        <p:spPr>
          <a:xfrm rot="5400000">
            <a:off x="3581401" y="4102095"/>
            <a:ext cx="4267198" cy="304800"/>
          </a:xfrm>
          <a:prstGeom prst="rect">
            <a:avLst/>
          </a:prstGeom>
          <a:solidFill>
            <a:srgbClr val="FF0000">
              <a:alpha val="1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Tree>
    <p:extLst>
      <p:ext uri="{BB962C8B-B14F-4D97-AF65-F5344CB8AC3E}">
        <p14:creationId xmlns:p14="http://schemas.microsoft.com/office/powerpoint/2010/main" val="2700957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5">
                                            <p:graphicEl>
                                              <a:chart seriesIdx="0" categoryIdx="-4" bldStep="series"/>
                                            </p:graphic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499"/>
                                          </p:stCondLst>
                                        </p:cTn>
                                        <p:tgtEl>
                                          <p:spTgt spid="5">
                                            <p:graphicEl>
                                              <a:chart seriesIdx="1" categoryIdx="-4" bldStep="series"/>
                                            </p:graphic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500"/>
                                  </p:stCondLst>
                                  <p:childTnLst>
                                    <p:set>
                                      <p:cBhvr>
                                        <p:cTn id="15" dur="1" fill="hold">
                                          <p:stCondLst>
                                            <p:cond delay="499"/>
                                          </p:stCondLst>
                                        </p:cTn>
                                        <p:tgtEl>
                                          <p:spTgt spid="5">
                                            <p:graphicEl>
                                              <a:chart seriesIdx="2"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22</a:t>
            </a:fld>
            <a:endParaRPr lang="en-US">
              <a:solidFill>
                <a:prstClr val="white"/>
              </a:solidFill>
            </a:endParaRPr>
          </a:p>
        </p:txBody>
      </p:sp>
      <p:sp>
        <p:nvSpPr>
          <p:cNvPr id="4" name="Title 3"/>
          <p:cNvSpPr>
            <a:spLocks noGrp="1"/>
          </p:cNvSpPr>
          <p:nvPr>
            <p:ph type="title"/>
          </p:nvPr>
        </p:nvSpPr>
        <p:spPr>
          <a:xfrm>
            <a:off x="1080000" y="237600"/>
            <a:ext cx="7708400" cy="1022400"/>
          </a:xfrm>
        </p:spPr>
        <p:txBody>
          <a:bodyPr/>
          <a:lstStyle/>
          <a:p>
            <a:r>
              <a:rPr lang="en-GB" dirty="0" smtClean="0"/>
              <a:t>Fees and Student Aid – Select OECD Countries</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3636545384"/>
              </p:ext>
            </p:extLst>
          </p:nvPr>
        </p:nvGraphicFramePr>
        <p:xfrm>
          <a:off x="330200" y="2590800"/>
          <a:ext cx="8610600" cy="402469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04800" y="6477000"/>
            <a:ext cx="2286000" cy="276999"/>
          </a:xfrm>
          <a:prstGeom prst="rect">
            <a:avLst/>
          </a:prstGeom>
          <a:noFill/>
        </p:spPr>
        <p:txBody>
          <a:bodyPr wrap="square" rtlCol="0">
            <a:spAutoFit/>
          </a:bodyPr>
          <a:lstStyle/>
          <a:p>
            <a:r>
              <a:rPr lang="en-GB" sz="1200" b="1" dirty="0" smtClean="0">
                <a:solidFill>
                  <a:srgbClr val="000000"/>
                </a:solidFill>
              </a:rPr>
              <a:t>Chart B5.1– EAG 2014</a:t>
            </a:r>
            <a:endParaRPr lang="en-GB" sz="1200" b="1" dirty="0">
              <a:solidFill>
                <a:srgbClr val="000000"/>
              </a:solidFill>
            </a:endParaRPr>
          </a:p>
        </p:txBody>
      </p:sp>
      <p:sp>
        <p:nvSpPr>
          <p:cNvPr id="7" name="TextBox 1"/>
          <p:cNvSpPr txBox="1"/>
          <p:nvPr/>
        </p:nvSpPr>
        <p:spPr>
          <a:xfrm>
            <a:off x="330200" y="1600200"/>
            <a:ext cx="8458200" cy="45954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400" b="1" dirty="0" smtClean="0">
                <a:solidFill>
                  <a:srgbClr val="000000"/>
                </a:solidFill>
                <a:latin typeface="+mj-lt"/>
              </a:rPr>
              <a:t>Relationship between:</a:t>
            </a:r>
          </a:p>
          <a:p>
            <a:pPr marL="285750" indent="-285750">
              <a:buFont typeface="Arial" panose="020B0604020202020204" pitchFamily="34" charset="0"/>
              <a:buChar char="•"/>
            </a:pPr>
            <a:r>
              <a:rPr lang="en-GB" sz="1400" b="1" dirty="0" smtClean="0">
                <a:solidFill>
                  <a:srgbClr val="000000"/>
                </a:solidFill>
                <a:latin typeface="+mj-lt"/>
              </a:rPr>
              <a:t>average tuition fees charged by public institutions and </a:t>
            </a:r>
          </a:p>
          <a:p>
            <a:pPr marL="285750" indent="-285750">
              <a:buFont typeface="Arial" panose="020B0604020202020204" pitchFamily="34" charset="0"/>
              <a:buChar char="•"/>
            </a:pPr>
            <a:r>
              <a:rPr lang="en-GB" sz="1400" b="1" dirty="0" smtClean="0">
                <a:solidFill>
                  <a:srgbClr val="000000"/>
                </a:solidFill>
                <a:latin typeface="+mj-lt"/>
              </a:rPr>
              <a:t>proportion of students who benefit from public institutions and proportion of students who benefit from public loans and/or scholarships/grants in tertiary-type A education (2011)</a:t>
            </a:r>
            <a:endParaRPr lang="en-GB" sz="1400" b="1" dirty="0">
              <a:solidFill>
                <a:srgbClr val="000000"/>
              </a:solidFill>
              <a:latin typeface="+mj-lt"/>
            </a:endParaRPr>
          </a:p>
        </p:txBody>
      </p:sp>
      <p:sp>
        <p:nvSpPr>
          <p:cNvPr id="2" name="TextBox 1"/>
          <p:cNvSpPr txBox="1"/>
          <p:nvPr/>
        </p:nvSpPr>
        <p:spPr>
          <a:xfrm>
            <a:off x="330200" y="2743199"/>
            <a:ext cx="8331200" cy="276999"/>
          </a:xfrm>
          <a:prstGeom prst="rect">
            <a:avLst/>
          </a:prstGeom>
          <a:noFill/>
        </p:spPr>
        <p:txBody>
          <a:bodyPr wrap="square" rtlCol="0">
            <a:spAutoFit/>
          </a:bodyPr>
          <a:lstStyle/>
          <a:p>
            <a:r>
              <a:rPr lang="en-GB" sz="1200" dirty="0" smtClean="0">
                <a:solidFill>
                  <a:srgbClr val="000000"/>
                </a:solidFill>
                <a:latin typeface="+mj-lt"/>
              </a:rPr>
              <a:t>For full-time national students, in USD converted using PPPs for GDP, academic  year 2010/11</a:t>
            </a:r>
            <a:endParaRPr lang="en-GB" sz="1200" dirty="0">
              <a:solidFill>
                <a:srgbClr val="000000"/>
              </a:solidFill>
              <a:latin typeface="+mj-lt"/>
            </a:endParaRPr>
          </a:p>
        </p:txBody>
      </p:sp>
    </p:spTree>
    <p:extLst>
      <p:ext uri="{BB962C8B-B14F-4D97-AF65-F5344CB8AC3E}">
        <p14:creationId xmlns:p14="http://schemas.microsoft.com/office/powerpoint/2010/main" val="3801434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5">
                                            <p:graphicEl>
                                              <a:chart seriesIdx="0"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23</a:t>
            </a:fld>
            <a:endParaRPr lang="en-US">
              <a:solidFill>
                <a:prstClr val="white"/>
              </a:solidFill>
            </a:endParaRPr>
          </a:p>
        </p:txBody>
      </p:sp>
      <p:sp>
        <p:nvSpPr>
          <p:cNvPr id="4" name="Title 3"/>
          <p:cNvSpPr>
            <a:spLocks noGrp="1"/>
          </p:cNvSpPr>
          <p:nvPr>
            <p:ph type="title"/>
          </p:nvPr>
        </p:nvSpPr>
        <p:spPr/>
        <p:txBody>
          <a:bodyPr/>
          <a:lstStyle/>
          <a:p>
            <a:r>
              <a:rPr lang="en-GB" dirty="0"/>
              <a:t>Financing Models and </a:t>
            </a:r>
            <a:r>
              <a:rPr lang="en-GB" dirty="0" smtClean="0"/>
              <a:t>Access in Select OECD Countries: </a:t>
            </a:r>
            <a:r>
              <a:rPr lang="en-GB" dirty="0"/>
              <a:t>What Interactions?</a:t>
            </a:r>
          </a:p>
        </p:txBody>
      </p:sp>
      <p:graphicFrame>
        <p:nvGraphicFramePr>
          <p:cNvPr id="13" name="Table 12"/>
          <p:cNvGraphicFramePr>
            <a:graphicFrameLocks noGrp="1"/>
          </p:cNvGraphicFramePr>
          <p:nvPr>
            <p:extLst>
              <p:ext uri="{D42A27DB-BD31-4B8C-83A1-F6EECF244321}">
                <p14:modId xmlns:p14="http://schemas.microsoft.com/office/powerpoint/2010/main" val="3566577251"/>
              </p:ext>
            </p:extLst>
          </p:nvPr>
        </p:nvGraphicFramePr>
        <p:xfrm>
          <a:off x="381000" y="1332809"/>
          <a:ext cx="8534401" cy="5047488"/>
        </p:xfrm>
        <a:graphic>
          <a:graphicData uri="http://schemas.openxmlformats.org/drawingml/2006/table">
            <a:tbl>
              <a:tblPr firstRow="1" firstCol="1" bandRow="1">
                <a:tableStyleId>{5C22544A-7EE6-4342-B048-85BDC9FD1C3A}</a:tableStyleId>
              </a:tblPr>
              <a:tblGrid>
                <a:gridCol w="1182805"/>
                <a:gridCol w="1837899"/>
                <a:gridCol w="1837899"/>
                <a:gridCol w="1837899"/>
                <a:gridCol w="1837899"/>
              </a:tblGrid>
              <a:tr h="147896">
                <a:tc>
                  <a:txBody>
                    <a:bodyPr/>
                    <a:lstStyle/>
                    <a:p>
                      <a:pPr algn="ctr">
                        <a:lnSpc>
                          <a:spcPct val="115000"/>
                        </a:lnSpc>
                        <a:spcAft>
                          <a:spcPts val="0"/>
                        </a:spcAft>
                        <a:tabLst>
                          <a:tab pos="539750" algn="l"/>
                          <a:tab pos="756285" algn="l"/>
                          <a:tab pos="972185" algn="l"/>
                        </a:tabLst>
                      </a:pPr>
                      <a:r>
                        <a:rPr lang="en-US" sz="1200" dirty="0">
                          <a:effectLst/>
                        </a:rPr>
                        <a:t> </a:t>
                      </a:r>
                      <a:endParaRPr lang="en-GB" sz="1200" dirty="0">
                        <a:effectLst/>
                        <a:latin typeface="Calibri"/>
                        <a:ea typeface="Calibri"/>
                        <a:cs typeface="Times New Roman"/>
                      </a:endParaRPr>
                    </a:p>
                  </a:txBody>
                  <a:tcPr marL="44993" marR="44993" marT="0" marB="0" anchor="ctr"/>
                </a:tc>
                <a:tc>
                  <a:txBody>
                    <a:bodyPr/>
                    <a:lstStyle/>
                    <a:p>
                      <a:pPr algn="ctr">
                        <a:lnSpc>
                          <a:spcPct val="115000"/>
                        </a:lnSpc>
                        <a:spcAft>
                          <a:spcPts val="0"/>
                        </a:spcAft>
                        <a:tabLst>
                          <a:tab pos="539750" algn="l"/>
                          <a:tab pos="756285" algn="l"/>
                          <a:tab pos="972185" algn="l"/>
                        </a:tabLst>
                      </a:pPr>
                      <a:r>
                        <a:rPr lang="en-US" sz="1200">
                          <a:effectLst/>
                        </a:rPr>
                        <a:t>Model 1</a:t>
                      </a:r>
                      <a:endParaRPr lang="en-GB" sz="1200">
                        <a:effectLst/>
                        <a:latin typeface="Calibri"/>
                        <a:ea typeface="Calibri"/>
                        <a:cs typeface="Times New Roman"/>
                      </a:endParaRPr>
                    </a:p>
                  </a:txBody>
                  <a:tcPr marL="44993" marR="44993" marT="0" marB="0" anchor="ctr"/>
                </a:tc>
                <a:tc>
                  <a:txBody>
                    <a:bodyPr/>
                    <a:lstStyle/>
                    <a:p>
                      <a:pPr algn="ctr">
                        <a:lnSpc>
                          <a:spcPct val="115000"/>
                        </a:lnSpc>
                        <a:spcAft>
                          <a:spcPts val="0"/>
                        </a:spcAft>
                        <a:tabLst>
                          <a:tab pos="539750" algn="l"/>
                          <a:tab pos="756285" algn="l"/>
                          <a:tab pos="972185" algn="l"/>
                        </a:tabLst>
                      </a:pPr>
                      <a:r>
                        <a:rPr lang="en-US" sz="1200">
                          <a:effectLst/>
                        </a:rPr>
                        <a:t>Model 2</a:t>
                      </a:r>
                      <a:endParaRPr lang="en-GB" sz="1200">
                        <a:effectLst/>
                        <a:latin typeface="Calibri"/>
                        <a:ea typeface="Calibri"/>
                        <a:cs typeface="Times New Roman"/>
                      </a:endParaRPr>
                    </a:p>
                  </a:txBody>
                  <a:tcPr marL="44993" marR="44993" marT="0" marB="0" anchor="ctr"/>
                </a:tc>
                <a:tc>
                  <a:txBody>
                    <a:bodyPr/>
                    <a:lstStyle/>
                    <a:p>
                      <a:pPr algn="ctr">
                        <a:lnSpc>
                          <a:spcPct val="115000"/>
                        </a:lnSpc>
                        <a:spcAft>
                          <a:spcPts val="0"/>
                        </a:spcAft>
                        <a:tabLst>
                          <a:tab pos="539750" algn="l"/>
                          <a:tab pos="756285" algn="l"/>
                          <a:tab pos="972185" algn="l"/>
                        </a:tabLst>
                      </a:pPr>
                      <a:r>
                        <a:rPr lang="en-US" sz="1200">
                          <a:effectLst/>
                        </a:rPr>
                        <a:t>Model 3</a:t>
                      </a:r>
                      <a:endParaRPr lang="en-GB" sz="1200">
                        <a:effectLst/>
                        <a:latin typeface="Calibri"/>
                        <a:ea typeface="Calibri"/>
                        <a:cs typeface="Times New Roman"/>
                      </a:endParaRPr>
                    </a:p>
                  </a:txBody>
                  <a:tcPr marL="44993" marR="44993" marT="0" marB="0" anchor="ctr"/>
                </a:tc>
                <a:tc>
                  <a:txBody>
                    <a:bodyPr/>
                    <a:lstStyle/>
                    <a:p>
                      <a:pPr algn="ctr">
                        <a:lnSpc>
                          <a:spcPct val="115000"/>
                        </a:lnSpc>
                        <a:spcAft>
                          <a:spcPts val="0"/>
                        </a:spcAft>
                        <a:tabLst>
                          <a:tab pos="539750" algn="l"/>
                          <a:tab pos="756285" algn="l"/>
                          <a:tab pos="972185" algn="l"/>
                        </a:tabLst>
                      </a:pPr>
                      <a:r>
                        <a:rPr lang="en-US" sz="1200">
                          <a:effectLst/>
                        </a:rPr>
                        <a:t>Model 4</a:t>
                      </a:r>
                      <a:endParaRPr lang="en-GB" sz="1200">
                        <a:effectLst/>
                        <a:latin typeface="Calibri"/>
                        <a:ea typeface="Calibri"/>
                        <a:cs typeface="Times New Roman"/>
                      </a:endParaRPr>
                    </a:p>
                  </a:txBody>
                  <a:tcPr marL="44993" marR="44993" marT="0" marB="0" anchor="ctr"/>
                </a:tc>
              </a:tr>
              <a:tr h="244418">
                <a:tc>
                  <a:txBody>
                    <a:bodyPr/>
                    <a:lstStyle/>
                    <a:p>
                      <a:pPr>
                        <a:lnSpc>
                          <a:spcPct val="115000"/>
                        </a:lnSpc>
                        <a:spcAft>
                          <a:spcPts val="0"/>
                        </a:spcAft>
                        <a:tabLst>
                          <a:tab pos="539750" algn="l"/>
                          <a:tab pos="756285" algn="l"/>
                          <a:tab pos="972185" algn="l"/>
                        </a:tabLst>
                      </a:pPr>
                      <a:r>
                        <a:rPr lang="en-US" sz="1200">
                          <a:effectLst/>
                        </a:rPr>
                        <a:t>Tuition fees</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No/low</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High</a:t>
                      </a:r>
                      <a:endParaRPr lang="en-GB" sz="1200">
                        <a:effectLst/>
                      </a:endParaRPr>
                    </a:p>
                    <a:p>
                      <a:pPr>
                        <a:lnSpc>
                          <a:spcPct val="115000"/>
                        </a:lnSpc>
                        <a:spcAft>
                          <a:spcPts val="0"/>
                        </a:spcAft>
                        <a:tabLst>
                          <a:tab pos="539750" algn="l"/>
                          <a:tab pos="756285" algn="l"/>
                          <a:tab pos="972185" algn="l"/>
                        </a:tabLst>
                      </a:pPr>
                      <a:r>
                        <a:rPr lang="en-US" sz="1200">
                          <a:effectLst/>
                        </a:rPr>
                        <a:t>(&gt; 1500 USD)</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High</a:t>
                      </a:r>
                      <a:endParaRPr lang="en-GB" sz="1200">
                        <a:effectLst/>
                      </a:endParaRPr>
                    </a:p>
                    <a:p>
                      <a:pPr>
                        <a:lnSpc>
                          <a:spcPct val="115000"/>
                        </a:lnSpc>
                        <a:spcAft>
                          <a:spcPts val="0"/>
                        </a:spcAft>
                        <a:tabLst>
                          <a:tab pos="539750" algn="l"/>
                          <a:tab pos="756285" algn="l"/>
                          <a:tab pos="972185" algn="l"/>
                        </a:tabLst>
                      </a:pPr>
                      <a:r>
                        <a:rPr lang="en-US" sz="1200">
                          <a:effectLst/>
                        </a:rPr>
                        <a:t>(&gt;4500 USD)</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Low</a:t>
                      </a:r>
                      <a:endParaRPr lang="en-GB" sz="1200">
                        <a:effectLst/>
                      </a:endParaRPr>
                    </a:p>
                    <a:p>
                      <a:pPr>
                        <a:lnSpc>
                          <a:spcPct val="115000"/>
                        </a:lnSpc>
                        <a:spcAft>
                          <a:spcPts val="0"/>
                        </a:spcAft>
                        <a:tabLst>
                          <a:tab pos="539750" algn="l"/>
                          <a:tab pos="756285" algn="l"/>
                          <a:tab pos="972185" algn="l"/>
                        </a:tabLst>
                      </a:pPr>
                      <a:r>
                        <a:rPr lang="en-US" sz="1200">
                          <a:effectLst/>
                        </a:rPr>
                        <a:t>(&lt;1300 USD)</a:t>
                      </a:r>
                      <a:endParaRPr lang="en-GB" sz="1200">
                        <a:effectLst/>
                        <a:latin typeface="Calibri"/>
                        <a:ea typeface="Calibri"/>
                        <a:cs typeface="Times New Roman"/>
                      </a:endParaRPr>
                    </a:p>
                  </a:txBody>
                  <a:tcPr marL="44993" marR="44993" marT="0" marB="0"/>
                </a:tc>
              </a:tr>
              <a:tr h="455954">
                <a:tc>
                  <a:txBody>
                    <a:bodyPr/>
                    <a:lstStyle/>
                    <a:p>
                      <a:pPr>
                        <a:lnSpc>
                          <a:spcPct val="115000"/>
                        </a:lnSpc>
                        <a:spcAft>
                          <a:spcPts val="0"/>
                        </a:spcAft>
                        <a:tabLst>
                          <a:tab pos="539750" algn="l"/>
                          <a:tab pos="756285" algn="l"/>
                          <a:tab pos="972185" algn="l"/>
                        </a:tabLst>
                      </a:pPr>
                      <a:r>
                        <a:rPr lang="en-US" sz="1200">
                          <a:effectLst/>
                        </a:rPr>
                        <a:t>Student support systems </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Well-developed</a:t>
                      </a:r>
                      <a:endParaRPr lang="en-GB" sz="1200">
                        <a:effectLst/>
                      </a:endParaRPr>
                    </a:p>
                    <a:p>
                      <a:pPr>
                        <a:lnSpc>
                          <a:spcPct val="115000"/>
                        </a:lnSpc>
                        <a:spcAft>
                          <a:spcPts val="0"/>
                        </a:spcAft>
                        <a:tabLst>
                          <a:tab pos="539750" algn="l"/>
                          <a:tab pos="756285" algn="l"/>
                          <a:tab pos="972185" algn="l"/>
                        </a:tabLst>
                      </a:pPr>
                      <a:r>
                        <a:rPr lang="en-US" sz="1200">
                          <a:effectLst/>
                        </a:rPr>
                        <a:t>(&gt; 55% of students receive aid)</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Well-developed (&gt;75% of students receive aid)</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Less developed </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dirty="0">
                          <a:effectLst/>
                        </a:rPr>
                        <a:t>Less developed</a:t>
                      </a:r>
                      <a:endParaRPr lang="en-GB" sz="1200" dirty="0">
                        <a:effectLst/>
                      </a:endParaRPr>
                    </a:p>
                    <a:p>
                      <a:pPr>
                        <a:lnSpc>
                          <a:spcPct val="115000"/>
                        </a:lnSpc>
                        <a:spcAft>
                          <a:spcPts val="0"/>
                        </a:spcAft>
                        <a:tabLst>
                          <a:tab pos="539750" algn="l"/>
                          <a:tab pos="756285" algn="l"/>
                          <a:tab pos="972185" algn="l"/>
                        </a:tabLst>
                      </a:pPr>
                      <a:r>
                        <a:rPr lang="en-US" sz="1200" dirty="0">
                          <a:effectLst/>
                        </a:rPr>
                        <a:t>(&lt;40% students receive </a:t>
                      </a:r>
                      <a:r>
                        <a:rPr lang="en-US" sz="1200" dirty="0" smtClean="0">
                          <a:effectLst/>
                        </a:rPr>
                        <a:t>aid)</a:t>
                      </a:r>
                      <a:endParaRPr lang="en-GB" sz="1200" dirty="0">
                        <a:effectLst/>
                      </a:endParaRPr>
                    </a:p>
                  </a:txBody>
                  <a:tcPr marL="44993" marR="44993" marT="0" marB="0"/>
                </a:tc>
              </a:tr>
              <a:tr h="687619">
                <a:tc>
                  <a:txBody>
                    <a:bodyPr/>
                    <a:lstStyle/>
                    <a:p>
                      <a:pPr>
                        <a:lnSpc>
                          <a:spcPct val="115000"/>
                        </a:lnSpc>
                        <a:spcAft>
                          <a:spcPts val="0"/>
                        </a:spcAft>
                        <a:tabLst>
                          <a:tab pos="539750" algn="l"/>
                          <a:tab pos="756285" algn="l"/>
                          <a:tab pos="972185" algn="l"/>
                        </a:tabLst>
                      </a:pPr>
                      <a:r>
                        <a:rPr lang="en-US" sz="1200">
                          <a:effectLst/>
                        </a:rPr>
                        <a:t>Countries</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dirty="0">
                          <a:effectLst/>
                        </a:rPr>
                        <a:t>Denmark, Finland, Iceland, Norway, Sweden</a:t>
                      </a:r>
                      <a:endParaRPr lang="en-GB" sz="1200" dirty="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dirty="0">
                          <a:effectLst/>
                        </a:rPr>
                        <a:t>Australia, Canada, Netherlands, New Zealand, United Kingdom, United States</a:t>
                      </a:r>
                      <a:endParaRPr lang="en-GB" sz="1200" dirty="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dirty="0">
                          <a:effectLst/>
                        </a:rPr>
                        <a:t>Chile, Japan, Korea</a:t>
                      </a:r>
                      <a:endParaRPr lang="en-GB" sz="1200" dirty="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dirty="0">
                          <a:effectLst/>
                        </a:rPr>
                        <a:t>Austria, Belgium, Czech Republic, France</a:t>
                      </a:r>
                      <a:r>
                        <a:rPr lang="en-US" sz="1200" dirty="0" smtClean="0">
                          <a:effectLst/>
                        </a:rPr>
                        <a:t>, </a:t>
                      </a:r>
                      <a:r>
                        <a:rPr lang="en-US" sz="1200" dirty="0">
                          <a:effectLst/>
                        </a:rPr>
                        <a:t>Italy, Mexico, Poland, Portugal, Switzerland, Spain</a:t>
                      </a:r>
                      <a:endParaRPr lang="en-GB" sz="1200" dirty="0">
                        <a:effectLst/>
                        <a:latin typeface="Calibri"/>
                        <a:ea typeface="Calibri"/>
                        <a:cs typeface="Times New Roman"/>
                      </a:endParaRPr>
                    </a:p>
                  </a:txBody>
                  <a:tcPr marL="44993" marR="44993" marT="0" marB="0"/>
                </a:tc>
              </a:tr>
              <a:tr h="1035115">
                <a:tc>
                  <a:txBody>
                    <a:bodyPr/>
                    <a:lstStyle/>
                    <a:p>
                      <a:pPr>
                        <a:lnSpc>
                          <a:spcPct val="115000"/>
                        </a:lnSpc>
                        <a:spcAft>
                          <a:spcPts val="0"/>
                        </a:spcAft>
                        <a:tabLst>
                          <a:tab pos="539750" algn="l"/>
                          <a:tab pos="756285" algn="l"/>
                          <a:tab pos="972185" algn="l"/>
                        </a:tabLst>
                      </a:pPr>
                      <a:r>
                        <a:rPr lang="en-US" sz="1200" dirty="0">
                          <a:effectLst/>
                        </a:rPr>
                        <a:t>Entry Rates in Tertiary Type A compared to OECD average (59%)</a:t>
                      </a:r>
                      <a:endParaRPr lang="en-GB" sz="1200" dirty="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dirty="0">
                          <a:effectLst/>
                        </a:rPr>
                        <a:t>Above average: 74% </a:t>
                      </a:r>
                      <a:endParaRPr lang="en-GB" sz="1200" dirty="0">
                        <a:effectLst/>
                      </a:endParaRPr>
                    </a:p>
                    <a:p>
                      <a:pPr>
                        <a:lnSpc>
                          <a:spcPct val="115000"/>
                        </a:lnSpc>
                        <a:spcAft>
                          <a:spcPts val="0"/>
                        </a:spcAft>
                        <a:tabLst>
                          <a:tab pos="539750" algn="l"/>
                          <a:tab pos="756285" algn="l"/>
                          <a:tab pos="972185" algn="l"/>
                        </a:tabLst>
                      </a:pPr>
                      <a:r>
                        <a:rPr lang="en-US" sz="1200" dirty="0">
                          <a:effectLst/>
                        </a:rPr>
                        <a:t> </a:t>
                      </a:r>
                      <a:endParaRPr lang="en-GB" sz="1200" dirty="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Above average: ranging from 64% in the UK to 96% in Australia (due in part to high number of internat. students)</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dirty="0">
                          <a:effectLst/>
                        </a:rPr>
                        <a:t>Below average in Chile (45%) and Japan (52%), but significantly above average in Korea (69%)</a:t>
                      </a:r>
                      <a:endParaRPr lang="en-GB" sz="1200" dirty="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Below average: 56% (In Belgium, relatively low rate counterbalanced by high entry rate in tertiary type 5B)</a:t>
                      </a:r>
                      <a:endParaRPr lang="en-GB" sz="1200">
                        <a:effectLst/>
                        <a:latin typeface="Calibri"/>
                        <a:ea typeface="Calibri"/>
                        <a:cs typeface="Times New Roman"/>
                      </a:endParaRPr>
                    </a:p>
                  </a:txBody>
                  <a:tcPr marL="44993" marR="44993" marT="0" marB="0"/>
                </a:tc>
              </a:tr>
              <a:tr h="1150947">
                <a:tc>
                  <a:txBody>
                    <a:bodyPr/>
                    <a:lstStyle/>
                    <a:p>
                      <a:pPr>
                        <a:lnSpc>
                          <a:spcPct val="115000"/>
                        </a:lnSpc>
                        <a:spcAft>
                          <a:spcPts val="0"/>
                        </a:spcAft>
                        <a:tabLst>
                          <a:tab pos="539750" algn="l"/>
                          <a:tab pos="756285" algn="l"/>
                          <a:tab pos="972185" algn="l"/>
                        </a:tabLst>
                      </a:pPr>
                      <a:r>
                        <a:rPr lang="en-US" sz="1200">
                          <a:effectLst/>
                        </a:rPr>
                        <a:t>Recent changes</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Introducing tuition fees for international students (Denmark and Sweden, 2011)</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dirty="0">
                          <a:effectLst/>
                        </a:rPr>
                        <a:t>The Netherlands and the </a:t>
                      </a:r>
                      <a:r>
                        <a:rPr lang="en-US" sz="1200" dirty="0" smtClean="0">
                          <a:effectLst/>
                        </a:rPr>
                        <a:t>UK moved </a:t>
                      </a:r>
                      <a:r>
                        <a:rPr lang="en-US" sz="1200" dirty="0">
                          <a:effectLst/>
                        </a:rPr>
                        <a:t>from model 4 to model 2 since approx. </a:t>
                      </a:r>
                      <a:r>
                        <a:rPr lang="en-US" sz="1200" dirty="0" smtClean="0">
                          <a:effectLst/>
                        </a:rPr>
                        <a:t>1995 and with</a:t>
                      </a:r>
                      <a:r>
                        <a:rPr lang="en-US" sz="1200" baseline="0" dirty="0" smtClean="0">
                          <a:effectLst/>
                        </a:rPr>
                        <a:t> recent fee hikes in UK</a:t>
                      </a:r>
                      <a:endParaRPr lang="en-GB" sz="1200" dirty="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a:effectLst/>
                        </a:rPr>
                        <a:t>Reforms to enhance student support systems in Japan and Korea, in addition to existing fee reductions/ exemptions for top students with financial barriers</a:t>
                      </a:r>
                      <a:endParaRPr lang="en-GB" sz="1200">
                        <a:effectLst/>
                        <a:latin typeface="Calibri"/>
                        <a:ea typeface="Calibri"/>
                        <a:cs typeface="Times New Roman"/>
                      </a:endParaRPr>
                    </a:p>
                  </a:txBody>
                  <a:tcPr marL="44993" marR="44993" marT="0" marB="0"/>
                </a:tc>
                <a:tc>
                  <a:txBody>
                    <a:bodyPr/>
                    <a:lstStyle/>
                    <a:p>
                      <a:pPr>
                        <a:lnSpc>
                          <a:spcPct val="115000"/>
                        </a:lnSpc>
                        <a:spcAft>
                          <a:spcPts val="0"/>
                        </a:spcAft>
                        <a:tabLst>
                          <a:tab pos="539750" algn="l"/>
                          <a:tab pos="756285" algn="l"/>
                          <a:tab pos="972185" algn="l"/>
                        </a:tabLst>
                      </a:pPr>
                      <a:r>
                        <a:rPr lang="en-US" sz="1200" dirty="0">
                          <a:effectLst/>
                        </a:rPr>
                        <a:t>Since 1995, reforms to increase tuition fees in public institutions (in particular in Austria and Italy)</a:t>
                      </a:r>
                      <a:endParaRPr lang="en-GB" sz="1200" dirty="0">
                        <a:effectLst/>
                        <a:latin typeface="Calibri"/>
                        <a:ea typeface="Calibri"/>
                        <a:cs typeface="Times New Roman"/>
                      </a:endParaRPr>
                    </a:p>
                  </a:txBody>
                  <a:tcPr marL="44993" marR="44993" marT="0" marB="0"/>
                </a:tc>
              </a:tr>
            </a:tbl>
          </a:graphicData>
        </a:graphic>
      </p:graphicFrame>
    </p:spTree>
    <p:extLst>
      <p:ext uri="{BB962C8B-B14F-4D97-AF65-F5344CB8AC3E}">
        <p14:creationId xmlns:p14="http://schemas.microsoft.com/office/powerpoint/2010/main" val="28959181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Ireland is not easy to fit into the four models: tuition fees were abolished but the “student charge” represents an increasing cost to the individual </a:t>
            </a:r>
          </a:p>
          <a:p>
            <a:r>
              <a:rPr lang="en-GB" dirty="0" smtClean="0"/>
              <a:t>Any increase </a:t>
            </a:r>
            <a:r>
              <a:rPr lang="en-GB" dirty="0" smtClean="0"/>
              <a:t>in </a:t>
            </a:r>
            <a:r>
              <a:rPr lang="en-GB" smtClean="0"/>
              <a:t>student charge / tuition </a:t>
            </a:r>
            <a:r>
              <a:rPr lang="en-GB" dirty="0" smtClean="0"/>
              <a:t>fees should be accompanied </a:t>
            </a:r>
            <a:r>
              <a:rPr lang="en-GB" dirty="0" smtClean="0"/>
              <a:t>by the development of </a:t>
            </a:r>
            <a:r>
              <a:rPr lang="en-GB" dirty="0" smtClean="0"/>
              <a:t>robust student aid systems</a:t>
            </a:r>
            <a:endParaRPr lang="en-GB" dirty="0"/>
          </a:p>
        </p:txBody>
      </p:sp>
      <p:sp>
        <p:nvSpPr>
          <p:cNvPr id="3" name="Slide Number Placeholder 2"/>
          <p:cNvSpPr>
            <a:spLocks noGrp="1"/>
          </p:cNvSpPr>
          <p:nvPr>
            <p:ph type="sldNum" sz="quarter" idx="4"/>
          </p:nvPr>
        </p:nvSpPr>
        <p:spPr/>
        <p:txBody>
          <a:bodyPr/>
          <a:lstStyle/>
          <a:p>
            <a:fld id="{9FBB7C22-0419-459F-A959-94A90B8CB293}" type="slidenum">
              <a:rPr lang="en-US" smtClean="0"/>
              <a:pPr/>
              <a:t>24</a:t>
            </a:fld>
            <a:endParaRPr lang="en-US"/>
          </a:p>
        </p:txBody>
      </p:sp>
      <p:sp>
        <p:nvSpPr>
          <p:cNvPr id="4" name="Title 3"/>
          <p:cNvSpPr>
            <a:spLocks noGrp="1"/>
          </p:cNvSpPr>
          <p:nvPr>
            <p:ph type="title"/>
          </p:nvPr>
        </p:nvSpPr>
        <p:spPr/>
        <p:txBody>
          <a:bodyPr/>
          <a:lstStyle/>
          <a:p>
            <a:r>
              <a:rPr lang="en-GB" dirty="0" smtClean="0"/>
              <a:t>Issues for Ireland</a:t>
            </a:r>
            <a:endParaRPr lang="en-GB" dirty="0"/>
          </a:p>
        </p:txBody>
      </p:sp>
    </p:spTree>
    <p:extLst>
      <p:ext uri="{BB962C8B-B14F-4D97-AF65-F5344CB8AC3E}">
        <p14:creationId xmlns:p14="http://schemas.microsoft.com/office/powerpoint/2010/main" val="20806055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60000" y="2928144"/>
            <a:ext cx="6624000" cy="1041311"/>
          </a:xfrm>
        </p:spPr>
        <p:txBody>
          <a:bodyPr/>
          <a:lstStyle/>
          <a:p>
            <a:r>
              <a:rPr lang="en-GB" dirty="0" smtClean="0"/>
              <a:t>RECENT TRENDS AND IMPACT OF THE CRISIS</a:t>
            </a:r>
            <a:endParaRPr lang="en-GB" dirty="0"/>
          </a:p>
        </p:txBody>
      </p:sp>
      <p:sp>
        <p:nvSpPr>
          <p:cNvPr id="3" name="Slide Number Placeholder 2"/>
          <p:cNvSpPr>
            <a:spLocks noGrp="1"/>
          </p:cNvSpPr>
          <p:nvPr>
            <p:ph type="sldNum" sz="quarter" idx="4"/>
          </p:nvPr>
        </p:nvSpPr>
        <p:spPr/>
        <p:txBody>
          <a:bodyPr/>
          <a:lstStyle/>
          <a:p>
            <a:fld id="{9FBB7C22-0419-459F-A959-94A90B8CB293}" type="slidenum">
              <a:rPr lang="en-US" smtClean="0"/>
              <a:pPr/>
              <a:t>25</a:t>
            </a:fld>
            <a:endParaRPr lang="en-US"/>
          </a:p>
        </p:txBody>
      </p:sp>
    </p:spTree>
    <p:extLst>
      <p:ext uri="{BB962C8B-B14F-4D97-AF65-F5344CB8AC3E}">
        <p14:creationId xmlns:p14="http://schemas.microsoft.com/office/powerpoint/2010/main" val="30138635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26</a:t>
            </a:fld>
            <a:endParaRPr lang="en-US">
              <a:solidFill>
                <a:prstClr val="white"/>
              </a:solidFill>
            </a:endParaRPr>
          </a:p>
        </p:txBody>
      </p:sp>
      <p:sp>
        <p:nvSpPr>
          <p:cNvPr id="4" name="Title 3"/>
          <p:cNvSpPr>
            <a:spLocks noGrp="1"/>
          </p:cNvSpPr>
          <p:nvPr>
            <p:ph type="title"/>
          </p:nvPr>
        </p:nvSpPr>
        <p:spPr/>
        <p:txBody>
          <a:bodyPr/>
          <a:lstStyle/>
          <a:p>
            <a:r>
              <a:rPr lang="en-GB" sz="2800" dirty="0" smtClean="0"/>
              <a:t>People Without an Upper Secondary Education Face A Rising Unemployment Risk</a:t>
            </a:r>
            <a:endParaRPr lang="en-GB" sz="2800" dirty="0"/>
          </a:p>
        </p:txBody>
      </p:sp>
      <p:graphicFrame>
        <p:nvGraphicFramePr>
          <p:cNvPr id="5" name="Chart 4"/>
          <p:cNvGraphicFramePr>
            <a:graphicFrameLocks/>
          </p:cNvGraphicFramePr>
          <p:nvPr>
            <p:extLst>
              <p:ext uri="{D42A27DB-BD31-4B8C-83A1-F6EECF244321}">
                <p14:modId xmlns:p14="http://schemas.microsoft.com/office/powerpoint/2010/main" val="1920586049"/>
              </p:ext>
            </p:extLst>
          </p:nvPr>
        </p:nvGraphicFramePr>
        <p:xfrm>
          <a:off x="304799" y="1416566"/>
          <a:ext cx="8534401"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8600" y="1416566"/>
            <a:ext cx="8686800" cy="307777"/>
          </a:xfrm>
          <a:prstGeom prst="rect">
            <a:avLst/>
          </a:prstGeom>
          <a:noFill/>
        </p:spPr>
        <p:txBody>
          <a:bodyPr wrap="square" rtlCol="0">
            <a:spAutoFit/>
          </a:bodyPr>
          <a:lstStyle/>
          <a:p>
            <a:r>
              <a:rPr lang="en-GB" sz="1400" b="1" dirty="0" smtClean="0">
                <a:solidFill>
                  <a:srgbClr val="000000"/>
                </a:solidFill>
                <a:latin typeface="Arial"/>
              </a:rPr>
              <a:t>Unemployment rates 25-64 year-olds, by educational attainment – below upper secondary education</a:t>
            </a:r>
            <a:endParaRPr lang="en-GB" sz="1400" b="1" dirty="0">
              <a:solidFill>
                <a:srgbClr val="000000"/>
              </a:solidFill>
              <a:latin typeface="Arial"/>
            </a:endParaRPr>
          </a:p>
        </p:txBody>
      </p:sp>
      <p:sp>
        <p:nvSpPr>
          <p:cNvPr id="7" name="TextBox 6"/>
          <p:cNvSpPr txBox="1"/>
          <p:nvPr/>
        </p:nvSpPr>
        <p:spPr>
          <a:xfrm>
            <a:off x="444500" y="1872734"/>
            <a:ext cx="304800" cy="276999"/>
          </a:xfrm>
          <a:prstGeom prst="rect">
            <a:avLst/>
          </a:prstGeom>
          <a:noFill/>
        </p:spPr>
        <p:txBody>
          <a:bodyPr wrap="square" rtlCol="0">
            <a:spAutoFit/>
          </a:bodyPr>
          <a:lstStyle/>
          <a:p>
            <a:r>
              <a:rPr lang="en-GB" sz="1200" dirty="0" smtClean="0">
                <a:solidFill>
                  <a:srgbClr val="000000"/>
                </a:solidFill>
              </a:rPr>
              <a:t>%</a:t>
            </a:r>
            <a:endParaRPr lang="en-GB" sz="1200" dirty="0">
              <a:solidFill>
                <a:srgbClr val="000000"/>
              </a:solidFill>
            </a:endParaRPr>
          </a:p>
        </p:txBody>
      </p:sp>
      <p:sp>
        <p:nvSpPr>
          <p:cNvPr id="8" name="Rectangle 7"/>
          <p:cNvSpPr/>
          <p:nvPr/>
        </p:nvSpPr>
        <p:spPr>
          <a:xfrm rot="5400000">
            <a:off x="5410201" y="4143632"/>
            <a:ext cx="4267198" cy="304800"/>
          </a:xfrm>
          <a:prstGeom prst="rect">
            <a:avLst/>
          </a:prstGeom>
          <a:solidFill>
            <a:srgbClr val="FF0000">
              <a:alpha val="1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Tree>
    <p:extLst>
      <p:ext uri="{BB962C8B-B14F-4D97-AF65-F5344CB8AC3E}">
        <p14:creationId xmlns:p14="http://schemas.microsoft.com/office/powerpoint/2010/main" val="13449078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5">
                                            <p:graphicEl>
                                              <a:chart seriesIdx="0" categoryIdx="-4" bldStep="series"/>
                                            </p:graphic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499"/>
                                          </p:stCondLst>
                                        </p:cTn>
                                        <p:tgtEl>
                                          <p:spTgt spid="5">
                                            <p:graphicEl>
                                              <a:chart seriesIdx="1" categoryIdx="-4" bldStep="series"/>
                                            </p:graphic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500"/>
                                  </p:stCondLst>
                                  <p:childTnLst>
                                    <p:set>
                                      <p:cBhvr>
                                        <p:cTn id="15" dur="1" fill="hold">
                                          <p:stCondLst>
                                            <p:cond delay="499"/>
                                          </p:stCondLst>
                                        </p:cTn>
                                        <p:tgtEl>
                                          <p:spTgt spid="5">
                                            <p:graphicEl>
                                              <a:chart seriesIdx="2"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27</a:t>
            </a:fld>
            <a:endParaRPr lang="en-US">
              <a:solidFill>
                <a:prstClr val="white"/>
              </a:solidFill>
            </a:endParaRPr>
          </a:p>
        </p:txBody>
      </p:sp>
      <p:sp>
        <p:nvSpPr>
          <p:cNvPr id="4" name="Title 3"/>
          <p:cNvSpPr>
            <a:spLocks noGrp="1"/>
          </p:cNvSpPr>
          <p:nvPr>
            <p:ph type="title"/>
          </p:nvPr>
        </p:nvSpPr>
        <p:spPr/>
        <p:txBody>
          <a:bodyPr/>
          <a:lstStyle/>
          <a:p>
            <a:r>
              <a:rPr lang="en-GB" sz="2800" dirty="0" smtClean="0"/>
              <a:t>Those with an Upper Secondary Education Are Not Immune to Unemployment</a:t>
            </a:r>
            <a:endParaRPr lang="en-GB" sz="2800" dirty="0"/>
          </a:p>
        </p:txBody>
      </p:sp>
      <p:graphicFrame>
        <p:nvGraphicFramePr>
          <p:cNvPr id="5" name="Chart 4"/>
          <p:cNvGraphicFramePr>
            <a:graphicFrameLocks/>
          </p:cNvGraphicFramePr>
          <p:nvPr>
            <p:extLst>
              <p:ext uri="{D42A27DB-BD31-4B8C-83A1-F6EECF244321}">
                <p14:modId xmlns:p14="http://schemas.microsoft.com/office/powerpoint/2010/main" val="2477448248"/>
              </p:ext>
            </p:extLst>
          </p:nvPr>
        </p:nvGraphicFramePr>
        <p:xfrm>
          <a:off x="254000" y="1524000"/>
          <a:ext cx="8813800" cy="50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a:spLocks noChangeArrowheads="1"/>
          </p:cNvSpPr>
          <p:nvPr/>
        </p:nvSpPr>
        <p:spPr bwMode="auto">
          <a:xfrm>
            <a:off x="5638800" y="2362200"/>
            <a:ext cx="239731" cy="4150660"/>
          </a:xfrm>
          <a:prstGeom prst="rect">
            <a:avLst/>
          </a:prstGeom>
          <a:solidFill>
            <a:srgbClr val="7F7F7F">
              <a:alpha val="34117"/>
            </a:srgbClr>
          </a:solidFill>
          <a:ln w="9525" algn="ctr">
            <a:noFill/>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GB">
              <a:solidFill>
                <a:srgbClr val="727272"/>
              </a:solidFill>
            </a:endParaRPr>
          </a:p>
        </p:txBody>
      </p:sp>
      <p:sp>
        <p:nvSpPr>
          <p:cNvPr id="7" name="TextBox 6"/>
          <p:cNvSpPr txBox="1"/>
          <p:nvPr/>
        </p:nvSpPr>
        <p:spPr>
          <a:xfrm>
            <a:off x="228600" y="1416566"/>
            <a:ext cx="8686800" cy="523220"/>
          </a:xfrm>
          <a:prstGeom prst="rect">
            <a:avLst/>
          </a:prstGeom>
          <a:noFill/>
        </p:spPr>
        <p:txBody>
          <a:bodyPr wrap="square" rtlCol="0">
            <a:spAutoFit/>
          </a:bodyPr>
          <a:lstStyle/>
          <a:p>
            <a:pPr algn="ctr"/>
            <a:r>
              <a:rPr lang="en-GB" sz="1400" b="1" dirty="0" smtClean="0">
                <a:solidFill>
                  <a:srgbClr val="000000"/>
                </a:solidFill>
                <a:latin typeface="Arial"/>
              </a:rPr>
              <a:t>Unemployment rates 25-64 year-olds, by educational attainment – upper secondary education or post-secondary non-tertiary education</a:t>
            </a:r>
            <a:endParaRPr lang="en-GB" sz="1400" b="1" dirty="0">
              <a:solidFill>
                <a:srgbClr val="000000"/>
              </a:solidFill>
              <a:latin typeface="Arial"/>
            </a:endParaRPr>
          </a:p>
        </p:txBody>
      </p:sp>
    </p:spTree>
    <p:extLst>
      <p:ext uri="{BB962C8B-B14F-4D97-AF65-F5344CB8AC3E}">
        <p14:creationId xmlns:p14="http://schemas.microsoft.com/office/powerpoint/2010/main" val="315851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5">
                                            <p:graphicEl>
                                              <a:chart seriesIdx="0" categoryIdx="-4" bldStep="series"/>
                                            </p:graphic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499"/>
                                          </p:stCondLst>
                                        </p:cTn>
                                        <p:tgtEl>
                                          <p:spTgt spid="5">
                                            <p:graphicEl>
                                              <a:chart seriesIdx="1" categoryIdx="-4" bldStep="series"/>
                                            </p:graphic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500"/>
                                  </p:stCondLst>
                                  <p:childTnLst>
                                    <p:set>
                                      <p:cBhvr>
                                        <p:cTn id="15" dur="1" fill="hold">
                                          <p:stCondLst>
                                            <p:cond delay="499"/>
                                          </p:stCondLst>
                                        </p:cTn>
                                        <p:tgtEl>
                                          <p:spTgt spid="5">
                                            <p:graphicEl>
                                              <a:chart seriesIdx="2"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28</a:t>
            </a:fld>
            <a:endParaRPr lang="en-US">
              <a:solidFill>
                <a:prstClr val="white"/>
              </a:solidFill>
            </a:endParaRPr>
          </a:p>
        </p:txBody>
      </p:sp>
      <p:sp>
        <p:nvSpPr>
          <p:cNvPr id="4" name="Title 3"/>
          <p:cNvSpPr>
            <a:spLocks noGrp="1"/>
          </p:cNvSpPr>
          <p:nvPr>
            <p:ph type="title"/>
          </p:nvPr>
        </p:nvSpPr>
        <p:spPr/>
        <p:txBody>
          <a:bodyPr/>
          <a:lstStyle/>
          <a:p>
            <a:r>
              <a:rPr lang="en-GB" sz="2800" dirty="0" smtClean="0"/>
              <a:t>While People with Tertiary Education Still Have a Low Risk of Being Unemployed</a:t>
            </a:r>
            <a:endParaRPr lang="en-GB" sz="2800" dirty="0"/>
          </a:p>
        </p:txBody>
      </p:sp>
      <p:graphicFrame>
        <p:nvGraphicFramePr>
          <p:cNvPr id="5" name="Chart 4"/>
          <p:cNvGraphicFramePr>
            <a:graphicFrameLocks/>
          </p:cNvGraphicFramePr>
          <p:nvPr>
            <p:extLst>
              <p:ext uri="{D42A27DB-BD31-4B8C-83A1-F6EECF244321}">
                <p14:modId xmlns:p14="http://schemas.microsoft.com/office/powerpoint/2010/main" val="853094156"/>
              </p:ext>
            </p:extLst>
          </p:nvPr>
        </p:nvGraphicFramePr>
        <p:xfrm>
          <a:off x="228600" y="1524000"/>
          <a:ext cx="8839199"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a:spLocks noChangeArrowheads="1"/>
          </p:cNvSpPr>
          <p:nvPr/>
        </p:nvSpPr>
        <p:spPr bwMode="auto">
          <a:xfrm>
            <a:off x="6096000" y="2362200"/>
            <a:ext cx="239731" cy="4150660"/>
          </a:xfrm>
          <a:prstGeom prst="rect">
            <a:avLst/>
          </a:prstGeom>
          <a:solidFill>
            <a:srgbClr val="7F7F7F">
              <a:alpha val="34117"/>
            </a:srgbClr>
          </a:solidFill>
          <a:ln w="9525" algn="ctr">
            <a:noFill/>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GB">
              <a:solidFill>
                <a:srgbClr val="727272"/>
              </a:solidFill>
            </a:endParaRPr>
          </a:p>
        </p:txBody>
      </p:sp>
      <p:sp>
        <p:nvSpPr>
          <p:cNvPr id="7" name="TextBox 6"/>
          <p:cNvSpPr txBox="1"/>
          <p:nvPr/>
        </p:nvSpPr>
        <p:spPr>
          <a:xfrm>
            <a:off x="228600" y="1416566"/>
            <a:ext cx="8686800" cy="307777"/>
          </a:xfrm>
          <a:prstGeom prst="rect">
            <a:avLst/>
          </a:prstGeom>
          <a:noFill/>
        </p:spPr>
        <p:txBody>
          <a:bodyPr wrap="square" rtlCol="0">
            <a:spAutoFit/>
          </a:bodyPr>
          <a:lstStyle/>
          <a:p>
            <a:pPr algn="ctr"/>
            <a:r>
              <a:rPr lang="en-GB" sz="1400" b="1" dirty="0" smtClean="0">
                <a:solidFill>
                  <a:srgbClr val="000000"/>
                </a:solidFill>
                <a:latin typeface="Arial"/>
              </a:rPr>
              <a:t>Unemployment rates 25-64 year-olds, by educational attainment – tertiary education</a:t>
            </a:r>
            <a:endParaRPr lang="en-GB" sz="1400" b="1" dirty="0">
              <a:solidFill>
                <a:srgbClr val="000000"/>
              </a:solidFill>
              <a:latin typeface="Arial"/>
            </a:endParaRPr>
          </a:p>
        </p:txBody>
      </p:sp>
    </p:spTree>
    <p:extLst>
      <p:ext uri="{BB962C8B-B14F-4D97-AF65-F5344CB8AC3E}">
        <p14:creationId xmlns:p14="http://schemas.microsoft.com/office/powerpoint/2010/main" val="443361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5">
                                            <p:graphicEl>
                                              <a:chart seriesIdx="0" categoryIdx="-4" bldStep="series"/>
                                            </p:graphic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5">
                                            <p:graphicEl>
                                              <a:chart seriesIdx="1" categoryIdx="-4" bldStep="series"/>
                                            </p:graphic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0"/>
                                  </p:stCondLst>
                                  <p:childTnLst>
                                    <p:set>
                                      <p:cBhvr>
                                        <p:cTn id="15" dur="1" fill="hold">
                                          <p:stCondLst>
                                            <p:cond delay="0"/>
                                          </p:stCondLst>
                                        </p:cTn>
                                        <p:tgtEl>
                                          <p:spTgt spid="5">
                                            <p:graphicEl>
                                              <a:chart seriesIdx="2"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GB" sz="2800" dirty="0" smtClean="0"/>
              <a:t>HE-educated individuals have lower unemployment rates throughout the period</a:t>
            </a:r>
          </a:p>
          <a:p>
            <a:r>
              <a:rPr lang="en-GB" sz="2800" dirty="0" smtClean="0"/>
              <a:t>In some countries, including Ireland and Southern and Eastern Europe, tertiary-educated people have been hit hard – but UR have increased across all education levels</a:t>
            </a:r>
          </a:p>
          <a:p>
            <a:r>
              <a:rPr lang="en-GB" sz="2800" dirty="0" smtClean="0"/>
              <a:t>Factors leading to unemployment of HE-educated people are complex</a:t>
            </a:r>
          </a:p>
          <a:p>
            <a:pPr lvl="1"/>
            <a:r>
              <a:rPr lang="en-GB" sz="2400" dirty="0" smtClean="0"/>
              <a:t> Supply side: potential oversupply in some fields, relevance of degrees to labour market, variations in skill level </a:t>
            </a:r>
          </a:p>
          <a:p>
            <a:pPr lvl="1"/>
            <a:r>
              <a:rPr lang="en-GB" sz="2400" dirty="0" smtClean="0"/>
              <a:t>But also demand side: economic restructuring and destruction of jobs, features of national labour market (e.g. minimum wage, hiring/firing rules, </a:t>
            </a:r>
            <a:r>
              <a:rPr lang="en-GB" sz="2400" dirty="0" err="1" smtClean="0"/>
              <a:t>etc</a:t>
            </a:r>
            <a:r>
              <a:rPr lang="en-GB" sz="2400" dirty="0" smtClean="0"/>
              <a:t>)</a:t>
            </a:r>
            <a:endParaRPr lang="en-GB" sz="2400" dirty="0"/>
          </a:p>
        </p:txBody>
      </p:sp>
      <p:sp>
        <p:nvSpPr>
          <p:cNvPr id="3" name="Slide Number Placeholder 2"/>
          <p:cNvSpPr>
            <a:spLocks noGrp="1"/>
          </p:cNvSpPr>
          <p:nvPr>
            <p:ph type="sldNum" sz="quarter" idx="4"/>
          </p:nvPr>
        </p:nvSpPr>
        <p:spPr/>
        <p:txBody>
          <a:bodyPr/>
          <a:lstStyle/>
          <a:p>
            <a:fld id="{9FBB7C22-0419-459F-A959-94A90B8CB293}" type="slidenum">
              <a:rPr lang="en-US" smtClean="0"/>
              <a:pPr/>
              <a:t>29</a:t>
            </a:fld>
            <a:endParaRPr lang="en-US"/>
          </a:p>
        </p:txBody>
      </p:sp>
      <p:sp>
        <p:nvSpPr>
          <p:cNvPr id="4" name="Title 3"/>
          <p:cNvSpPr>
            <a:spLocks noGrp="1"/>
          </p:cNvSpPr>
          <p:nvPr>
            <p:ph type="title"/>
          </p:nvPr>
        </p:nvSpPr>
        <p:spPr/>
        <p:txBody>
          <a:bodyPr/>
          <a:lstStyle/>
          <a:p>
            <a:r>
              <a:rPr lang="en-GB" dirty="0" smtClean="0"/>
              <a:t>Impact of Crisis on Unemployment Rates – Cont’d </a:t>
            </a:r>
            <a:endParaRPr lang="en-GB" dirty="0"/>
          </a:p>
        </p:txBody>
      </p:sp>
    </p:spTree>
    <p:extLst>
      <p:ext uri="{BB962C8B-B14F-4D97-AF65-F5344CB8AC3E}">
        <p14:creationId xmlns:p14="http://schemas.microsoft.com/office/powerpoint/2010/main" val="3495653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3</a:t>
            </a:fld>
            <a:endParaRPr lang="en-US">
              <a:solidFill>
                <a:prstClr val="white"/>
              </a:solidFill>
            </a:endParaRPr>
          </a:p>
        </p:txBody>
      </p:sp>
      <p:sp>
        <p:nvSpPr>
          <p:cNvPr id="4" name="Title 3"/>
          <p:cNvSpPr>
            <a:spLocks noGrp="1"/>
          </p:cNvSpPr>
          <p:nvPr>
            <p:ph type="title"/>
          </p:nvPr>
        </p:nvSpPr>
        <p:spPr/>
        <p:txBody>
          <a:bodyPr/>
          <a:lstStyle/>
          <a:p>
            <a:r>
              <a:rPr lang="en-GB" dirty="0">
                <a:solidFill>
                  <a:srgbClr val="727272"/>
                </a:solidFill>
              </a:rPr>
              <a:t>The Rate of People with HE Still Rises</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1928281970"/>
              </p:ext>
            </p:extLst>
          </p:nvPr>
        </p:nvGraphicFramePr>
        <p:xfrm>
          <a:off x="292115" y="1577193"/>
          <a:ext cx="87630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4"/>
          <p:cNvSpPr>
            <a:spLocks noGrp="1"/>
          </p:cNvSpPr>
          <p:nvPr/>
        </p:nvSpPr>
        <p:spPr>
          <a:xfrm>
            <a:off x="76215" y="1371600"/>
            <a:ext cx="8991570" cy="360386"/>
          </a:xfrm>
          <a:prstGeom prst="rect">
            <a:avLst/>
          </a:prstGeom>
        </p:spPr>
        <p:txBody>
          <a:bodyPr vert="horz" lIns="91440" tIns="45720" rIns="91440" bIns="45720" rtlCol="0">
            <a:norm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b="1" dirty="0">
                <a:solidFill>
                  <a:srgbClr val="000000"/>
                </a:solidFill>
                <a:latin typeface="Arial"/>
              </a:rPr>
              <a:t>25-34 and 55-64 </a:t>
            </a:r>
            <a:r>
              <a:rPr lang="en-US" sz="1400" b="1" dirty="0" smtClean="0">
                <a:solidFill>
                  <a:srgbClr val="000000"/>
                </a:solidFill>
                <a:latin typeface="Arial"/>
              </a:rPr>
              <a:t>year-olds with tertiary education, </a:t>
            </a:r>
            <a:r>
              <a:rPr lang="en-US" sz="1400" b="1" dirty="0">
                <a:solidFill>
                  <a:srgbClr val="000000"/>
                </a:solidFill>
                <a:latin typeface="Arial"/>
              </a:rPr>
              <a:t>and percentage-point difference between </a:t>
            </a:r>
            <a:r>
              <a:rPr lang="en-US" sz="1400" b="1" dirty="0" smtClean="0">
                <a:solidFill>
                  <a:srgbClr val="000000"/>
                </a:solidFill>
                <a:latin typeface="Arial"/>
              </a:rPr>
              <a:t>these </a:t>
            </a:r>
            <a:r>
              <a:rPr lang="en-US" sz="1400" b="1" dirty="0">
                <a:solidFill>
                  <a:srgbClr val="000000"/>
                </a:solidFill>
                <a:latin typeface="Arial"/>
              </a:rPr>
              <a:t>groups</a:t>
            </a:r>
            <a:endParaRPr lang="en-GB" sz="1400" b="1" dirty="0">
              <a:solidFill>
                <a:srgbClr val="000000"/>
              </a:solidFill>
              <a:latin typeface="Arial"/>
            </a:endParaRPr>
          </a:p>
        </p:txBody>
      </p:sp>
      <p:sp>
        <p:nvSpPr>
          <p:cNvPr id="7" name="Rectangle 6"/>
          <p:cNvSpPr/>
          <p:nvPr/>
        </p:nvSpPr>
        <p:spPr>
          <a:xfrm rot="5400000">
            <a:off x="3209974" y="4467206"/>
            <a:ext cx="4267192" cy="209580"/>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
        <p:nvSpPr>
          <p:cNvPr id="8" name="Rectangle 7"/>
          <p:cNvSpPr/>
          <p:nvPr/>
        </p:nvSpPr>
        <p:spPr>
          <a:xfrm rot="5400000">
            <a:off x="5902686" y="4467206"/>
            <a:ext cx="4267192" cy="209580"/>
          </a:xfrm>
          <a:prstGeom prst="rect">
            <a:avLst/>
          </a:prstGeom>
          <a:solidFill>
            <a:srgbClr val="FF0000">
              <a:alpha val="1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Tree>
    <p:extLst>
      <p:ext uri="{BB962C8B-B14F-4D97-AF65-F5344CB8AC3E}">
        <p14:creationId xmlns:p14="http://schemas.microsoft.com/office/powerpoint/2010/main" val="1626935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401151473"/>
              </p:ext>
            </p:extLst>
          </p:nvPr>
        </p:nvGraphicFramePr>
        <p:xfrm>
          <a:off x="850900" y="2133600"/>
          <a:ext cx="7239000" cy="4572000"/>
        </p:xfrm>
        <a:graphic>
          <a:graphicData uri="http://schemas.openxmlformats.org/drawingml/2006/table">
            <a:tbl>
              <a:tblPr firstRow="1" bandRow="1">
                <a:tableStyleId>{5C22544A-7EE6-4342-B048-85BDC9FD1C3A}</a:tableStyleId>
              </a:tblPr>
              <a:tblGrid>
                <a:gridCol w="2425700"/>
                <a:gridCol w="1193800"/>
                <a:gridCol w="1206500"/>
                <a:gridCol w="1206500"/>
                <a:gridCol w="1206500"/>
              </a:tblGrid>
              <a:tr h="278349">
                <a:tc>
                  <a:txBody>
                    <a:bodyPr/>
                    <a:lstStyle/>
                    <a:p>
                      <a:pPr algn="ct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GB" sz="1400" dirty="0" smtClean="0"/>
                        <a:t>Below</a:t>
                      </a:r>
                      <a:r>
                        <a:rPr lang="en-GB" sz="1400" baseline="0" dirty="0" smtClean="0"/>
                        <a:t> Upper Secondary</a:t>
                      </a: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gridSpan="2">
                  <a:txBody>
                    <a:bodyPr/>
                    <a:lstStyle/>
                    <a:p>
                      <a:pPr algn="ctr"/>
                      <a:r>
                        <a:rPr lang="en-GB" sz="1400" dirty="0" smtClean="0"/>
                        <a:t>Tertiary</a:t>
                      </a: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r h="278349">
                <a:tc>
                  <a:txBody>
                    <a:bodyPr/>
                    <a:lstStyle/>
                    <a:p>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1" dirty="0" smtClean="0">
                          <a:solidFill>
                            <a:srgbClr val="000000"/>
                          </a:solidFill>
                        </a:rPr>
                        <a:t>2005</a:t>
                      </a:r>
                      <a:endParaRPr lang="en-GB" sz="1400" b="1"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1" dirty="0" smtClean="0">
                          <a:solidFill>
                            <a:srgbClr val="000000"/>
                          </a:solidFill>
                        </a:rPr>
                        <a:t>2012</a:t>
                      </a:r>
                      <a:endParaRPr lang="en-GB" sz="1400" b="1"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1" dirty="0" smtClean="0">
                          <a:solidFill>
                            <a:srgbClr val="000000"/>
                          </a:solidFill>
                        </a:rPr>
                        <a:t>2005</a:t>
                      </a:r>
                      <a:endParaRPr lang="en-GB" sz="1400" b="1"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1" dirty="0" smtClean="0">
                          <a:solidFill>
                            <a:srgbClr val="000000"/>
                          </a:solidFill>
                        </a:rPr>
                        <a:t>2012</a:t>
                      </a:r>
                      <a:endParaRPr lang="en-GB" sz="1400" b="1"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8349">
                <a:tc>
                  <a:txBody>
                    <a:bodyPr/>
                    <a:lstStyle/>
                    <a:p>
                      <a:r>
                        <a:rPr lang="en-GB" sz="1400" dirty="0" smtClean="0">
                          <a:solidFill>
                            <a:srgbClr val="000000"/>
                          </a:solidFill>
                        </a:rPr>
                        <a:t>Australia</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81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83</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134</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134</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r>
              <a:tr h="278349">
                <a:tc>
                  <a:txBody>
                    <a:bodyPr/>
                    <a:lstStyle/>
                    <a:p>
                      <a:r>
                        <a:rPr lang="en-GB" sz="1400" dirty="0" smtClean="0">
                          <a:solidFill>
                            <a:srgbClr val="000000"/>
                          </a:solidFill>
                        </a:rPr>
                        <a:t>Austria</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74</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70</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158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GB" sz="1400" dirty="0" smtClean="0">
                          <a:solidFill>
                            <a:srgbClr val="000000"/>
                          </a:solidFill>
                        </a:rPr>
                        <a:t>171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278349">
                <a:tc>
                  <a:txBody>
                    <a:bodyPr/>
                    <a:lstStyle/>
                    <a:p>
                      <a:r>
                        <a:rPr lang="en-GB" sz="1400" dirty="0" smtClean="0">
                          <a:solidFill>
                            <a:srgbClr val="000000"/>
                          </a:solidFill>
                        </a:rPr>
                        <a:t>Denmark</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82</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81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125</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GB" sz="1400" dirty="0" smtClean="0">
                          <a:solidFill>
                            <a:srgbClr val="000000"/>
                          </a:solidFill>
                        </a:rPr>
                        <a:t>128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78349">
                <a:tc>
                  <a:txBody>
                    <a:bodyPr/>
                    <a:lstStyle/>
                    <a:p>
                      <a:r>
                        <a:rPr lang="en-GB" sz="1400" dirty="0" smtClean="0">
                          <a:solidFill>
                            <a:srgbClr val="000000"/>
                          </a:solidFill>
                        </a:rPr>
                        <a:t>Germany</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89</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84</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159</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GB" sz="1400" dirty="0" smtClean="0">
                          <a:solidFill>
                            <a:srgbClr val="000000"/>
                          </a:solidFill>
                        </a:rPr>
                        <a:t>174</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78349">
                <a:tc>
                  <a:txBody>
                    <a:bodyPr/>
                    <a:lstStyle/>
                    <a:p>
                      <a:r>
                        <a:rPr lang="en-GB" sz="1400" dirty="0" smtClean="0">
                          <a:solidFill>
                            <a:srgbClr val="000000"/>
                          </a:solidFill>
                        </a:rPr>
                        <a:t>Hungary</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78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78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229</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208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278349">
                <a:tc>
                  <a:txBody>
                    <a:bodyPr/>
                    <a:lstStyle/>
                    <a:p>
                      <a:r>
                        <a:rPr lang="en-GB" sz="1400" dirty="0" smtClean="0">
                          <a:solidFill>
                            <a:srgbClr val="000000"/>
                          </a:solidFill>
                        </a:rPr>
                        <a:t>Israel</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79</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71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151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152</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r>
              <a:tr h="278349">
                <a:tc>
                  <a:txBody>
                    <a:bodyPr/>
                    <a:lstStyle/>
                    <a:p>
                      <a:r>
                        <a:rPr lang="en-GB" sz="1400" dirty="0" smtClean="0">
                          <a:solidFill>
                            <a:srgbClr val="000000"/>
                          </a:solidFill>
                        </a:rPr>
                        <a:t>Korea</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68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71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149</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147</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r>
              <a:tr h="278349">
                <a:tc>
                  <a:txBody>
                    <a:bodyPr/>
                    <a:lstStyle/>
                    <a:p>
                      <a:r>
                        <a:rPr lang="en-GB" sz="1400" dirty="0" smtClean="0">
                          <a:solidFill>
                            <a:srgbClr val="000000"/>
                          </a:solidFill>
                        </a:rPr>
                        <a:t>New Zealand</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81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82</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125</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123</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r>
              <a:tr h="278349">
                <a:tc>
                  <a:txBody>
                    <a:bodyPr/>
                    <a:lstStyle/>
                    <a:p>
                      <a:r>
                        <a:rPr lang="en-GB" sz="1400" dirty="0" smtClean="0">
                          <a:solidFill>
                            <a:srgbClr val="000000"/>
                          </a:solidFill>
                        </a:rPr>
                        <a:t>Sweden</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88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82</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130</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128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r>
              <a:tr h="278349">
                <a:tc>
                  <a:txBody>
                    <a:bodyPr/>
                    <a:lstStyle/>
                    <a:p>
                      <a:r>
                        <a:rPr lang="en-GB" sz="1400" dirty="0" smtClean="0">
                          <a:solidFill>
                            <a:srgbClr val="000000"/>
                          </a:solidFill>
                        </a:rPr>
                        <a:t>Switzerland</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76</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77</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157</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158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r>
              <a:tr h="278349">
                <a:tc>
                  <a:txBody>
                    <a:bodyPr/>
                    <a:lstStyle/>
                    <a:p>
                      <a:r>
                        <a:rPr lang="en-GB" sz="1400" dirty="0" smtClean="0">
                          <a:solidFill>
                            <a:srgbClr val="000000"/>
                          </a:solidFill>
                        </a:rPr>
                        <a:t>Turkey</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69</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63</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149</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r>
                        <a:rPr lang="en-GB" sz="1400" dirty="0" smtClean="0">
                          <a:solidFill>
                            <a:srgbClr val="000000"/>
                          </a:solidFill>
                        </a:rPr>
                        <a:t>191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78349">
                <a:tc>
                  <a:txBody>
                    <a:bodyPr/>
                    <a:lstStyle/>
                    <a:p>
                      <a:r>
                        <a:rPr lang="en-GB" sz="1400" dirty="0" smtClean="0">
                          <a:solidFill>
                            <a:srgbClr val="000000"/>
                          </a:solidFill>
                        </a:rPr>
                        <a:t>United Kingdom</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71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70</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158</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r>
                        <a:rPr lang="en-GB" sz="1400" dirty="0" smtClean="0">
                          <a:solidFill>
                            <a:srgbClr val="000000"/>
                          </a:solidFill>
                        </a:rPr>
                        <a:t>156</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r>
              <a:tr h="278349">
                <a:tc>
                  <a:txBody>
                    <a:bodyPr/>
                    <a:lstStyle/>
                    <a:p>
                      <a:r>
                        <a:rPr lang="en-GB" sz="1400" dirty="0" smtClean="0">
                          <a:solidFill>
                            <a:srgbClr val="000000"/>
                          </a:solidFill>
                        </a:rPr>
                        <a:t>United States</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dirty="0" smtClean="0">
                          <a:solidFill>
                            <a:srgbClr val="000000"/>
                          </a:solidFill>
                        </a:rPr>
                        <a:t>71</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63</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186</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GB" sz="1400" dirty="0" smtClean="0">
                          <a:solidFill>
                            <a:srgbClr val="000000"/>
                          </a:solidFill>
                        </a:rPr>
                        <a:t>174</a:t>
                      </a:r>
                      <a:endParaRPr lang="en-GB" sz="14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sp>
        <p:nvSpPr>
          <p:cNvPr id="3" name="Slide Number Placeholder 2"/>
          <p:cNvSpPr>
            <a:spLocks noGrp="1"/>
          </p:cNvSpPr>
          <p:nvPr>
            <p:ph type="sldNum" sz="quarter" idx="4"/>
          </p:nvPr>
        </p:nvSpPr>
        <p:spPr/>
        <p:txBody>
          <a:bodyPr/>
          <a:lstStyle/>
          <a:p>
            <a:fld id="{9FBB7C22-0419-459F-A959-94A90B8CB293}" type="slidenum">
              <a:rPr lang="en-US" smtClean="0"/>
              <a:pPr/>
              <a:t>30</a:t>
            </a:fld>
            <a:endParaRPr lang="en-US"/>
          </a:p>
        </p:txBody>
      </p:sp>
      <p:sp>
        <p:nvSpPr>
          <p:cNvPr id="4" name="Title 3"/>
          <p:cNvSpPr>
            <a:spLocks noGrp="1"/>
          </p:cNvSpPr>
          <p:nvPr>
            <p:ph type="title"/>
          </p:nvPr>
        </p:nvSpPr>
        <p:spPr/>
        <p:txBody>
          <a:bodyPr/>
          <a:lstStyle/>
          <a:p>
            <a:r>
              <a:rPr lang="en-GB" dirty="0" smtClean="0"/>
              <a:t>Evolution of Earnings – Widening Gap</a:t>
            </a:r>
            <a:endParaRPr lang="en-GB" dirty="0"/>
          </a:p>
        </p:txBody>
      </p:sp>
      <p:sp>
        <p:nvSpPr>
          <p:cNvPr id="7" name="TextBox 6"/>
          <p:cNvSpPr txBox="1"/>
          <p:nvPr/>
        </p:nvSpPr>
        <p:spPr>
          <a:xfrm>
            <a:off x="762000" y="1295400"/>
            <a:ext cx="7391400" cy="738664"/>
          </a:xfrm>
          <a:prstGeom prst="rect">
            <a:avLst/>
          </a:prstGeom>
          <a:noFill/>
        </p:spPr>
        <p:txBody>
          <a:bodyPr wrap="square" rtlCol="0">
            <a:spAutoFit/>
          </a:bodyPr>
          <a:lstStyle/>
          <a:p>
            <a:pPr algn="ctr"/>
            <a:r>
              <a:rPr lang="en-US" sz="1400" b="1" dirty="0">
                <a:solidFill>
                  <a:srgbClr val="000000"/>
                </a:solidFill>
                <a:latin typeface="+mj-lt"/>
              </a:rPr>
              <a:t>Trends in relative earnings of workers, by educational </a:t>
            </a:r>
            <a:r>
              <a:rPr lang="en-US" sz="1400" b="1" dirty="0" smtClean="0">
                <a:solidFill>
                  <a:srgbClr val="000000"/>
                </a:solidFill>
                <a:latin typeface="+mj-lt"/>
              </a:rPr>
              <a:t>attainment, in 2005 and 2012</a:t>
            </a:r>
          </a:p>
          <a:p>
            <a:pPr algn="ctr"/>
            <a:endParaRPr lang="en-US" sz="1400" dirty="0" smtClean="0">
              <a:solidFill>
                <a:srgbClr val="000000"/>
              </a:solidFill>
              <a:latin typeface="+mj-lt"/>
            </a:endParaRPr>
          </a:p>
          <a:p>
            <a:pPr algn="ctr"/>
            <a:r>
              <a:rPr lang="en-US" sz="1400" dirty="0">
                <a:solidFill>
                  <a:srgbClr val="000000"/>
                </a:solidFill>
                <a:latin typeface="+mj-lt"/>
              </a:rPr>
              <a:t>25-64 year-olds with income from employment; upper secondary education = 100</a:t>
            </a:r>
            <a:endParaRPr lang="en-GB" sz="1400" dirty="0">
              <a:solidFill>
                <a:srgbClr val="000000"/>
              </a:solidFill>
              <a:latin typeface="+mj-lt"/>
            </a:endParaRPr>
          </a:p>
        </p:txBody>
      </p:sp>
      <p:sp>
        <p:nvSpPr>
          <p:cNvPr id="8" name="TextBox 7"/>
          <p:cNvSpPr txBox="1"/>
          <p:nvPr/>
        </p:nvSpPr>
        <p:spPr>
          <a:xfrm>
            <a:off x="76200" y="5867400"/>
            <a:ext cx="685800" cy="830997"/>
          </a:xfrm>
          <a:prstGeom prst="rect">
            <a:avLst/>
          </a:prstGeom>
          <a:noFill/>
        </p:spPr>
        <p:txBody>
          <a:bodyPr wrap="square" rtlCol="0">
            <a:spAutoFit/>
          </a:bodyPr>
          <a:lstStyle/>
          <a:p>
            <a:r>
              <a:rPr lang="en-GB" sz="1200" dirty="0">
                <a:solidFill>
                  <a:srgbClr val="000000"/>
                </a:solidFill>
                <a:latin typeface="Cambria" panose="02040503050406030204" pitchFamily="18" charset="0"/>
              </a:rPr>
              <a:t>Table A6.2a</a:t>
            </a:r>
          </a:p>
          <a:p>
            <a:r>
              <a:rPr lang="en-GB" sz="1200" dirty="0" smtClean="0">
                <a:solidFill>
                  <a:srgbClr val="000000"/>
                </a:solidFill>
                <a:latin typeface="Cambria" panose="02040503050406030204" pitchFamily="18" charset="0"/>
              </a:rPr>
              <a:t>EAG 2014</a:t>
            </a:r>
            <a:endParaRPr lang="en-GB" sz="1200" dirty="0">
              <a:solidFill>
                <a:srgbClr val="000000"/>
              </a:solidFill>
              <a:latin typeface="Cambria" panose="02040503050406030204" pitchFamily="18" charset="0"/>
            </a:endParaRPr>
          </a:p>
        </p:txBody>
      </p:sp>
    </p:spTree>
    <p:extLst>
      <p:ext uri="{BB962C8B-B14F-4D97-AF65-F5344CB8AC3E}">
        <p14:creationId xmlns:p14="http://schemas.microsoft.com/office/powerpoint/2010/main" val="3858863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pPr/>
              <a:t>31</a:t>
            </a:fld>
            <a:endParaRPr lang="en-US"/>
          </a:p>
        </p:txBody>
      </p:sp>
      <p:sp>
        <p:nvSpPr>
          <p:cNvPr id="4" name="Title 3"/>
          <p:cNvSpPr>
            <a:spLocks noGrp="1"/>
          </p:cNvSpPr>
          <p:nvPr>
            <p:ph type="title"/>
          </p:nvPr>
        </p:nvSpPr>
        <p:spPr/>
        <p:txBody>
          <a:bodyPr/>
          <a:lstStyle/>
          <a:p>
            <a:r>
              <a:rPr lang="en-GB" dirty="0"/>
              <a:t>Moderate Cuts in Educational Funding So Far Despite GDP Declining</a:t>
            </a:r>
          </a:p>
        </p:txBody>
      </p:sp>
      <p:graphicFrame>
        <p:nvGraphicFramePr>
          <p:cNvPr id="6" name="Chart 5"/>
          <p:cNvGraphicFramePr>
            <a:graphicFrameLocks/>
          </p:cNvGraphicFramePr>
          <p:nvPr>
            <p:extLst>
              <p:ext uri="{D42A27DB-BD31-4B8C-83A1-F6EECF244321}">
                <p14:modId xmlns:p14="http://schemas.microsoft.com/office/powerpoint/2010/main" val="1294692991"/>
              </p:ext>
            </p:extLst>
          </p:nvPr>
        </p:nvGraphicFramePr>
        <p:xfrm>
          <a:off x="228600" y="1600200"/>
          <a:ext cx="8686799" cy="4840560"/>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4"/>
          <p:cNvSpPr txBox="1">
            <a:spLocks/>
          </p:cNvSpPr>
          <p:nvPr/>
        </p:nvSpPr>
        <p:spPr>
          <a:xfrm>
            <a:off x="1295400" y="1295400"/>
            <a:ext cx="6324600" cy="360363"/>
          </a:xfrm>
          <a:prstGeom prst="rect">
            <a:avLst/>
          </a:prstGeom>
        </p:spPr>
        <p:txBody>
          <a:bodyPr vert="horz" lIns="91440" tIns="45720" rIns="91440" bIns="45720" rtlCol="0">
            <a:normAutofit fontScale="92500"/>
          </a:bodyPr>
          <a:lstStyle>
            <a:lvl1pPr marL="0" indent="0" algn="l" defTabSz="914400" rtl="0" eaLnBrk="1" latinLnBrk="1" hangingPunct="1">
              <a:spcBef>
                <a:spcPct val="20000"/>
              </a:spcBef>
              <a:buFont typeface="Arial" pitchFamily="34" charset="0"/>
              <a:buNone/>
              <a:defRPr sz="13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ct val="20000"/>
              </a:spcBef>
              <a:spcAft>
                <a:spcPts val="0"/>
              </a:spcAft>
              <a:buClrTx/>
              <a:buSzTx/>
              <a:buFont typeface="Arial" pitchFamily="34" charset="0"/>
              <a:buNone/>
              <a:tabLst/>
              <a:defRPr/>
            </a:pPr>
            <a:r>
              <a:rPr kumimoji="0" lang="en-US" sz="1400" b="1" i="0" u="none" strike="noStrike" kern="1200" cap="none" spc="0" normalizeH="0" baseline="0" noProof="0" dirty="0" smtClean="0">
                <a:ln>
                  <a:noFill/>
                </a:ln>
                <a:solidFill>
                  <a:srgbClr val="000000"/>
                </a:solidFill>
                <a:effectLst/>
                <a:uLnTx/>
                <a:uFillTx/>
                <a:latin typeface="Arial" pitchFamily="34" charset="0"/>
                <a:cs typeface="Arial" pitchFamily="34" charset="0"/>
              </a:rPr>
              <a:t>Impact of the economic crisis on public expenditure on education 2008-2011</a:t>
            </a:r>
            <a:endParaRPr kumimoji="0" lang="en-GB" sz="1400" b="1" i="0" u="none" strike="noStrike" kern="1200" cap="none" spc="0" normalizeH="0" baseline="0" noProof="0" dirty="0">
              <a:ln>
                <a:noFill/>
              </a:ln>
              <a:solidFill>
                <a:srgbClr val="000000"/>
              </a:solidFill>
              <a:effectLst/>
              <a:uLnTx/>
              <a:uFillTx/>
              <a:latin typeface="Arial" pitchFamily="34" charset="0"/>
              <a:cs typeface="Arial" pitchFamily="34" charset="0"/>
            </a:endParaRPr>
          </a:p>
        </p:txBody>
      </p:sp>
      <p:sp>
        <p:nvSpPr>
          <p:cNvPr id="8" name="Rectangle 7"/>
          <p:cNvSpPr/>
          <p:nvPr/>
        </p:nvSpPr>
        <p:spPr>
          <a:xfrm rot="5400000">
            <a:off x="3009932" y="4305275"/>
            <a:ext cx="4343396" cy="304860"/>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p>
        </p:txBody>
      </p:sp>
      <p:sp>
        <p:nvSpPr>
          <p:cNvPr id="9" name="TextBox 8"/>
          <p:cNvSpPr txBox="1"/>
          <p:nvPr/>
        </p:nvSpPr>
        <p:spPr>
          <a:xfrm>
            <a:off x="304800" y="6477000"/>
            <a:ext cx="2286000" cy="276999"/>
          </a:xfrm>
          <a:prstGeom prst="rect">
            <a:avLst/>
          </a:prstGeom>
          <a:noFill/>
        </p:spPr>
        <p:txBody>
          <a:bodyPr wrap="square" rtlCol="0">
            <a:spAutoFit/>
          </a:bodyPr>
          <a:lstStyle/>
          <a:p>
            <a:r>
              <a:rPr lang="en-GB" sz="1200" b="1" dirty="0" smtClean="0">
                <a:solidFill>
                  <a:srgbClr val="000000"/>
                </a:solidFill>
              </a:rPr>
              <a:t>Chart B2.3 – EAG 2014</a:t>
            </a:r>
            <a:endParaRPr lang="en-GB" sz="1200" b="1" dirty="0">
              <a:solidFill>
                <a:srgbClr val="000000"/>
              </a:solidFill>
            </a:endParaRPr>
          </a:p>
        </p:txBody>
      </p:sp>
      <p:sp>
        <p:nvSpPr>
          <p:cNvPr id="10" name="Rectangle 9"/>
          <p:cNvSpPr/>
          <p:nvPr/>
        </p:nvSpPr>
        <p:spPr>
          <a:xfrm rot="5400000">
            <a:off x="457201" y="4442600"/>
            <a:ext cx="4267198" cy="304800"/>
          </a:xfrm>
          <a:prstGeom prst="rect">
            <a:avLst/>
          </a:prstGeom>
          <a:solidFill>
            <a:srgbClr val="FF0000">
              <a:alpha val="1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Tree>
    <p:extLst>
      <p:ext uri="{BB962C8B-B14F-4D97-AF65-F5344CB8AC3E}">
        <p14:creationId xmlns:p14="http://schemas.microsoft.com/office/powerpoint/2010/main" val="74570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6">
                                            <p:graphicEl>
                                              <a:chart seriesIdx="0" categoryIdx="-4" bldStep="series"/>
                                            </p:graphic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499"/>
                                          </p:stCondLst>
                                        </p:cTn>
                                        <p:tgtEl>
                                          <p:spTgt spid="6">
                                            <p:graphicEl>
                                              <a:chart seriesIdx="1" categoryIdx="-4" bldStep="series"/>
                                            </p:graphic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500"/>
                                  </p:stCondLst>
                                  <p:childTnLst>
                                    <p:set>
                                      <p:cBhvr>
                                        <p:cTn id="15" dur="1" fill="hold">
                                          <p:stCondLst>
                                            <p:cond delay="499"/>
                                          </p:stCondLst>
                                        </p:cTn>
                                        <p:tgtEl>
                                          <p:spTgt spid="6">
                                            <p:graphicEl>
                                              <a:chart seriesIdx="2"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pPr/>
              <a:t>32</a:t>
            </a:fld>
            <a:endParaRPr lang="en-US"/>
          </a:p>
        </p:txBody>
      </p:sp>
      <p:sp>
        <p:nvSpPr>
          <p:cNvPr id="4" name="Title 3"/>
          <p:cNvSpPr>
            <a:spLocks noGrp="1"/>
          </p:cNvSpPr>
          <p:nvPr>
            <p:ph type="title"/>
          </p:nvPr>
        </p:nvSpPr>
        <p:spPr>
          <a:xfrm>
            <a:off x="1080000" y="237600"/>
            <a:ext cx="8064000" cy="1022400"/>
          </a:xfrm>
        </p:spPr>
        <p:txBody>
          <a:bodyPr/>
          <a:lstStyle/>
          <a:p>
            <a:r>
              <a:rPr lang="en-GB" sz="2800" dirty="0"/>
              <a:t>But in Some Countries Funding Per Student in HE Has Not Kept Pace with Enrolments</a:t>
            </a:r>
          </a:p>
        </p:txBody>
      </p:sp>
      <p:graphicFrame>
        <p:nvGraphicFramePr>
          <p:cNvPr id="6" name="Chart 5"/>
          <p:cNvGraphicFramePr>
            <a:graphicFrameLocks/>
          </p:cNvGraphicFramePr>
          <p:nvPr>
            <p:extLst>
              <p:ext uri="{D42A27DB-BD31-4B8C-83A1-F6EECF244321}">
                <p14:modId xmlns:p14="http://schemas.microsoft.com/office/powerpoint/2010/main" val="3949659296"/>
              </p:ext>
            </p:extLst>
          </p:nvPr>
        </p:nvGraphicFramePr>
        <p:xfrm>
          <a:off x="304800" y="1752600"/>
          <a:ext cx="8610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4"/>
          <p:cNvSpPr>
            <a:spLocks noGrp="1"/>
          </p:cNvSpPr>
          <p:nvPr>
            <p:ph sz="quarter" idx="4294967295"/>
          </p:nvPr>
        </p:nvSpPr>
        <p:spPr>
          <a:xfrm>
            <a:off x="457200" y="1447800"/>
            <a:ext cx="8305800" cy="360363"/>
          </a:xfrm>
          <a:prstGeom prst="rect">
            <a:avLst/>
          </a:prstGeom>
        </p:spPr>
        <p:txBody>
          <a:bodyPr/>
          <a:lstStyle/>
          <a:p>
            <a:pPr marL="0" indent="0">
              <a:buNone/>
            </a:pPr>
            <a:r>
              <a:rPr lang="en-US" sz="1400" b="1" dirty="0" smtClean="0">
                <a:solidFill>
                  <a:srgbClr val="000000"/>
                </a:solidFill>
                <a:latin typeface="+mj-lt"/>
              </a:rPr>
              <a:t>Change in expenditure per student by educational institutions, tertiary education (2008, 2011)</a:t>
            </a:r>
            <a:endParaRPr lang="en-GB" sz="1400" b="1" dirty="0">
              <a:solidFill>
                <a:srgbClr val="000000"/>
              </a:solidFill>
              <a:latin typeface="+mj-lt"/>
            </a:endParaRPr>
          </a:p>
        </p:txBody>
      </p:sp>
      <p:sp>
        <p:nvSpPr>
          <p:cNvPr id="8" name="Rectangle 7"/>
          <p:cNvSpPr/>
          <p:nvPr/>
        </p:nvSpPr>
        <p:spPr>
          <a:xfrm rot="5400000">
            <a:off x="2400316" y="4457712"/>
            <a:ext cx="4267194" cy="228573"/>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p>
        </p:txBody>
      </p:sp>
      <p:sp>
        <p:nvSpPr>
          <p:cNvPr id="9" name="TextBox 8"/>
          <p:cNvSpPr txBox="1"/>
          <p:nvPr/>
        </p:nvSpPr>
        <p:spPr>
          <a:xfrm>
            <a:off x="304800" y="6477000"/>
            <a:ext cx="2286000" cy="276999"/>
          </a:xfrm>
          <a:prstGeom prst="rect">
            <a:avLst/>
          </a:prstGeom>
          <a:noFill/>
        </p:spPr>
        <p:txBody>
          <a:bodyPr wrap="square" rtlCol="0">
            <a:spAutoFit/>
          </a:bodyPr>
          <a:lstStyle/>
          <a:p>
            <a:r>
              <a:rPr lang="en-GB" sz="1200" b="1" dirty="0" smtClean="0">
                <a:solidFill>
                  <a:srgbClr val="000000"/>
                </a:solidFill>
              </a:rPr>
              <a:t>Chart B1.6 – EAG 2014</a:t>
            </a:r>
            <a:endParaRPr lang="en-GB" sz="1200" b="1" dirty="0">
              <a:solidFill>
                <a:srgbClr val="000000"/>
              </a:solidFill>
            </a:endParaRPr>
          </a:p>
        </p:txBody>
      </p:sp>
    </p:spTree>
    <p:extLst>
      <p:ext uri="{BB962C8B-B14F-4D97-AF65-F5344CB8AC3E}">
        <p14:creationId xmlns:p14="http://schemas.microsoft.com/office/powerpoint/2010/main" val="2015642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graphicEl>
                                              <a:chart seriesIdx="-3" categoryIdx="-3" bldStep="gridLegend"/>
                                            </p:graphic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499"/>
                                          </p:stCondLst>
                                        </p:cTn>
                                        <p:tgtEl>
                                          <p:spTgt spid="6">
                                            <p:graphicEl>
                                              <a:chart seriesIdx="0" categoryIdx="-4" bldStep="series"/>
                                            </p:graphic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500"/>
                                  </p:stCondLst>
                                  <p:childTnLst>
                                    <p:set>
                                      <p:cBhvr>
                                        <p:cTn id="12" dur="1" fill="hold">
                                          <p:stCondLst>
                                            <p:cond delay="499"/>
                                          </p:stCondLst>
                                        </p:cTn>
                                        <p:tgtEl>
                                          <p:spTgt spid="6">
                                            <p:graphicEl>
                                              <a:chart seriesIdx="1" categoryIdx="-4" bldStep="series"/>
                                            </p:graphic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500"/>
                                  </p:stCondLst>
                                  <p:childTnLst>
                                    <p:set>
                                      <p:cBhvr>
                                        <p:cTn id="15" dur="1" fill="hold">
                                          <p:stCondLst>
                                            <p:cond delay="499"/>
                                          </p:stCondLst>
                                        </p:cTn>
                                        <p:tgtEl>
                                          <p:spTgt spid="6">
                                            <p:graphicEl>
                                              <a:chart seriesIdx="2"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p:bldSub>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r>
              <a:rPr lang="en-GB" dirty="0"/>
              <a:t>H</a:t>
            </a:r>
            <a:r>
              <a:rPr lang="en-GB" dirty="0" smtClean="0"/>
              <a:t>igh </a:t>
            </a:r>
            <a:r>
              <a:rPr lang="en-GB" dirty="0"/>
              <a:t>employment rates and earnings signal </a:t>
            </a:r>
            <a:r>
              <a:rPr lang="en-GB" dirty="0" smtClean="0"/>
              <a:t>a </a:t>
            </a:r>
            <a:r>
              <a:rPr lang="en-GB" dirty="0"/>
              <a:t>strong need for highly-qualified </a:t>
            </a:r>
            <a:r>
              <a:rPr lang="en-GB" dirty="0" smtClean="0"/>
              <a:t>people – and a highly qualified population is important for long-term growth</a:t>
            </a:r>
          </a:p>
          <a:p>
            <a:r>
              <a:rPr lang="en-GB" dirty="0" smtClean="0"/>
              <a:t>But in some countries the unemployment rate for tertiary-educated people has increased substantially</a:t>
            </a:r>
          </a:p>
          <a:p>
            <a:r>
              <a:rPr lang="en-GB" dirty="0" smtClean="0"/>
              <a:t>HE needs to meet the needs of the labour market and be responsive to structural economic shifts </a:t>
            </a:r>
            <a:r>
              <a:rPr lang="en-GB" dirty="0" smtClean="0">
                <a:sym typeface="Wingdings" panose="05000000000000000000" pitchFamily="2" charset="2"/>
              </a:rPr>
              <a:t> e.g., need for HE to prepare for 21</a:t>
            </a:r>
            <a:r>
              <a:rPr lang="en-GB" baseline="30000" dirty="0" smtClean="0">
                <a:sym typeface="Wingdings" panose="05000000000000000000" pitchFamily="2" charset="2"/>
              </a:rPr>
              <a:t>st</a:t>
            </a:r>
            <a:r>
              <a:rPr lang="en-GB" dirty="0" smtClean="0">
                <a:sym typeface="Wingdings" panose="05000000000000000000" pitchFamily="2" charset="2"/>
              </a:rPr>
              <a:t> century skills, new forms of work like entrepreneurship, etc. </a:t>
            </a:r>
          </a:p>
        </p:txBody>
      </p:sp>
      <p:sp>
        <p:nvSpPr>
          <p:cNvPr id="3" name="Slide Number Placeholder 2"/>
          <p:cNvSpPr>
            <a:spLocks noGrp="1"/>
          </p:cNvSpPr>
          <p:nvPr>
            <p:ph type="sldNum" sz="quarter" idx="4"/>
          </p:nvPr>
        </p:nvSpPr>
        <p:spPr/>
        <p:txBody>
          <a:bodyPr/>
          <a:lstStyle/>
          <a:p>
            <a:fld id="{9FBB7C22-0419-459F-A959-94A90B8CB293}" type="slidenum">
              <a:rPr lang="en-US" smtClean="0"/>
              <a:pPr/>
              <a:t>33</a:t>
            </a:fld>
            <a:endParaRPr lang="en-US"/>
          </a:p>
        </p:txBody>
      </p:sp>
      <p:sp>
        <p:nvSpPr>
          <p:cNvPr id="4" name="Title 3"/>
          <p:cNvSpPr>
            <a:spLocks noGrp="1"/>
          </p:cNvSpPr>
          <p:nvPr>
            <p:ph type="title"/>
          </p:nvPr>
        </p:nvSpPr>
        <p:spPr/>
        <p:txBody>
          <a:bodyPr/>
          <a:lstStyle/>
          <a:p>
            <a:r>
              <a:rPr lang="en-GB" dirty="0" smtClean="0"/>
              <a:t>The Crisis Has Revealed Some Weaknesses of HE</a:t>
            </a:r>
            <a:endParaRPr lang="en-GB" dirty="0"/>
          </a:p>
        </p:txBody>
      </p:sp>
    </p:spTree>
    <p:extLst>
      <p:ext uri="{BB962C8B-B14F-4D97-AF65-F5344CB8AC3E}">
        <p14:creationId xmlns:p14="http://schemas.microsoft.com/office/powerpoint/2010/main" val="27203267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lvl="0">
              <a:buClr>
                <a:srgbClr val="727272"/>
              </a:buClr>
            </a:pPr>
            <a:r>
              <a:rPr lang="en-GB" sz="2500" dirty="0" smtClean="0">
                <a:solidFill>
                  <a:srgbClr val="727272"/>
                </a:solidFill>
                <a:sym typeface="Wingdings" panose="05000000000000000000" pitchFamily="2" charset="2"/>
              </a:rPr>
              <a:t>Traditional funding schemes are </a:t>
            </a:r>
            <a:r>
              <a:rPr lang="en-GB" sz="2500" dirty="0">
                <a:solidFill>
                  <a:srgbClr val="727272"/>
                </a:solidFill>
                <a:sym typeface="Wingdings" panose="05000000000000000000" pitchFamily="2" charset="2"/>
              </a:rPr>
              <a:t>under pressure – need for more effective business </a:t>
            </a:r>
            <a:r>
              <a:rPr lang="en-GB" sz="2500" dirty="0" smtClean="0">
                <a:solidFill>
                  <a:srgbClr val="727272"/>
                </a:solidFill>
                <a:sym typeface="Wingdings" panose="05000000000000000000" pitchFamily="2" charset="2"/>
              </a:rPr>
              <a:t>models. </a:t>
            </a:r>
            <a:endParaRPr lang="en-GB" dirty="0">
              <a:sym typeface="Wingdings" panose="05000000000000000000" pitchFamily="2" charset="2"/>
            </a:endParaRPr>
          </a:p>
          <a:p>
            <a:pPr lvl="1">
              <a:buClr>
                <a:srgbClr val="727272"/>
              </a:buClr>
            </a:pPr>
            <a:r>
              <a:rPr lang="en-GB" sz="2100" dirty="0" smtClean="0">
                <a:solidFill>
                  <a:srgbClr val="727272"/>
                </a:solidFill>
                <a:sym typeface="Wingdings" panose="05000000000000000000" pitchFamily="2" charset="2"/>
              </a:rPr>
              <a:t>Clarify and enhance value proposition of HEIs in a globally competitive environment </a:t>
            </a:r>
          </a:p>
          <a:p>
            <a:pPr lvl="1">
              <a:buClr>
                <a:srgbClr val="727272"/>
              </a:buClr>
            </a:pPr>
            <a:r>
              <a:rPr lang="en-GB" sz="2100" dirty="0" smtClean="0">
                <a:solidFill>
                  <a:srgbClr val="727272"/>
                </a:solidFill>
                <a:sym typeface="Wingdings" panose="05000000000000000000" pitchFamily="2" charset="2"/>
              </a:rPr>
              <a:t>Identify cost-reducing/ cost-stabilising strategies where possible</a:t>
            </a:r>
          </a:p>
          <a:p>
            <a:pPr lvl="1">
              <a:buClr>
                <a:srgbClr val="727272"/>
              </a:buClr>
            </a:pPr>
            <a:r>
              <a:rPr lang="en-GB" sz="2100" dirty="0" smtClean="0">
                <a:solidFill>
                  <a:srgbClr val="727272"/>
                </a:solidFill>
                <a:sym typeface="Wingdings" panose="05000000000000000000" pitchFamily="2" charset="2"/>
              </a:rPr>
              <a:t>Seek alternative revenues – while recognising limitations of those relying mostly on cost-sharing </a:t>
            </a:r>
            <a:endParaRPr lang="en-GB" sz="2100" dirty="0">
              <a:solidFill>
                <a:srgbClr val="727272"/>
              </a:solidFill>
              <a:sym typeface="Wingdings" panose="05000000000000000000" pitchFamily="2" charset="2"/>
            </a:endParaRPr>
          </a:p>
          <a:p>
            <a:pPr lvl="0">
              <a:buClr>
                <a:srgbClr val="727272"/>
              </a:buClr>
            </a:pPr>
            <a:r>
              <a:rPr lang="en-GB" sz="2500" dirty="0" smtClean="0">
                <a:solidFill>
                  <a:srgbClr val="727272"/>
                </a:solidFill>
                <a:sym typeface="Wingdings" panose="05000000000000000000" pitchFamily="2" charset="2"/>
              </a:rPr>
              <a:t>Promote quality in a constrained environment</a:t>
            </a:r>
          </a:p>
          <a:p>
            <a:pPr lvl="1">
              <a:buClr>
                <a:srgbClr val="727272"/>
              </a:buClr>
            </a:pPr>
            <a:r>
              <a:rPr lang="en-GB" sz="2100" dirty="0" smtClean="0">
                <a:solidFill>
                  <a:srgbClr val="727272"/>
                </a:solidFill>
                <a:sym typeface="Wingdings" panose="05000000000000000000" pitchFamily="2" charset="2"/>
              </a:rPr>
              <a:t>Range of methods to promote quality teaching and learning – outcomes of IMHE teaching quality reviews 2012</a:t>
            </a:r>
          </a:p>
          <a:p>
            <a:pPr lvl="1">
              <a:buClr>
                <a:srgbClr val="727272"/>
              </a:buClr>
            </a:pPr>
            <a:r>
              <a:rPr lang="en-GB" sz="2100" dirty="0" smtClean="0">
                <a:solidFill>
                  <a:srgbClr val="727272"/>
                </a:solidFill>
                <a:sym typeface="Wingdings" panose="05000000000000000000" pitchFamily="2" charset="2"/>
              </a:rPr>
              <a:t>Funding research excellence: combining funding approaches to promote competitiveness while maintaining diversity </a:t>
            </a:r>
            <a:endParaRPr lang="en-GB" sz="2100" dirty="0">
              <a:solidFill>
                <a:srgbClr val="727272"/>
              </a:solidFill>
              <a:sym typeface="Wingdings" panose="05000000000000000000" pitchFamily="2" charset="2"/>
            </a:endParaRPr>
          </a:p>
          <a:p>
            <a:pPr marL="457200" lvl="1" indent="0">
              <a:buClr>
                <a:srgbClr val="727272"/>
              </a:buClr>
              <a:buNone/>
            </a:pPr>
            <a:endParaRPr lang="en-GB" sz="2100" dirty="0">
              <a:solidFill>
                <a:srgbClr val="727272"/>
              </a:solidFill>
              <a:sym typeface="Wingdings" panose="05000000000000000000" pitchFamily="2" charset="2"/>
            </a:endParaRPr>
          </a:p>
        </p:txBody>
      </p:sp>
      <p:sp>
        <p:nvSpPr>
          <p:cNvPr id="3" name="Slide Number Placeholder 2"/>
          <p:cNvSpPr>
            <a:spLocks noGrp="1"/>
          </p:cNvSpPr>
          <p:nvPr>
            <p:ph type="sldNum" sz="quarter" idx="4"/>
          </p:nvPr>
        </p:nvSpPr>
        <p:spPr/>
        <p:txBody>
          <a:bodyPr/>
          <a:lstStyle/>
          <a:p>
            <a:fld id="{9FBB7C22-0419-459F-A959-94A90B8CB293}" type="slidenum">
              <a:rPr lang="en-US" smtClean="0"/>
              <a:pPr/>
              <a:t>34</a:t>
            </a:fld>
            <a:endParaRPr lang="en-US"/>
          </a:p>
        </p:txBody>
      </p:sp>
      <p:sp>
        <p:nvSpPr>
          <p:cNvPr id="4" name="Title 3"/>
          <p:cNvSpPr>
            <a:spLocks noGrp="1"/>
          </p:cNvSpPr>
          <p:nvPr>
            <p:ph type="title"/>
          </p:nvPr>
        </p:nvSpPr>
        <p:spPr/>
        <p:txBody>
          <a:bodyPr/>
          <a:lstStyle/>
          <a:p>
            <a:r>
              <a:rPr lang="en-GB" dirty="0" smtClean="0"/>
              <a:t>Implications for HEIs</a:t>
            </a:r>
            <a:endParaRPr lang="en-GB" dirty="0"/>
          </a:p>
        </p:txBody>
      </p:sp>
    </p:spTree>
    <p:extLst>
      <p:ext uri="{BB962C8B-B14F-4D97-AF65-F5344CB8AC3E}">
        <p14:creationId xmlns:p14="http://schemas.microsoft.com/office/powerpoint/2010/main" val="29283046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idx="1"/>
          </p:nvPr>
        </p:nvSpPr>
        <p:spPr/>
        <p:txBody>
          <a:bodyPr>
            <a:normAutofit/>
          </a:bodyPr>
          <a:lstStyle/>
          <a:p>
            <a:pPr algn="ctr" eaLnBrk="1" hangingPunct="1">
              <a:buFontTx/>
              <a:buNone/>
            </a:pPr>
            <a:endParaRPr lang="en-GB" sz="2400" dirty="0" smtClean="0">
              <a:solidFill>
                <a:schemeClr val="bg1"/>
              </a:solidFill>
            </a:endParaRPr>
          </a:p>
          <a:p>
            <a:pPr algn="ctr" eaLnBrk="1" hangingPunct="1">
              <a:buFontTx/>
              <a:buNone/>
            </a:pPr>
            <a:r>
              <a:rPr lang="en-GB" sz="4000" dirty="0" smtClean="0">
                <a:solidFill>
                  <a:srgbClr val="286CBE"/>
                </a:solidFill>
              </a:rPr>
              <a:t>Thank  you </a:t>
            </a:r>
          </a:p>
          <a:p>
            <a:pPr algn="ctr" eaLnBrk="1" hangingPunct="1">
              <a:buFontTx/>
              <a:buNone/>
            </a:pPr>
            <a:r>
              <a:rPr lang="en-GB" sz="4000" dirty="0" smtClean="0">
                <a:solidFill>
                  <a:srgbClr val="286CBE"/>
                </a:solidFill>
              </a:rPr>
              <a:t>www.oecd.org/edu/imhe</a:t>
            </a:r>
          </a:p>
          <a:p>
            <a:pPr algn="ctr" eaLnBrk="1" hangingPunct="1">
              <a:buFontTx/>
              <a:buNone/>
            </a:pPr>
            <a:endParaRPr lang="en-GB" sz="4000" dirty="0" smtClean="0">
              <a:solidFill>
                <a:srgbClr val="286CBE"/>
              </a:solidFill>
            </a:endParaRPr>
          </a:p>
          <a:p>
            <a:pPr algn="ctr" eaLnBrk="1" hangingPunct="1">
              <a:buFontTx/>
              <a:buNone/>
            </a:pPr>
            <a:r>
              <a:rPr lang="en-GB" sz="4000" dirty="0" smtClean="0">
                <a:solidFill>
                  <a:srgbClr val="286CBE"/>
                </a:solidFill>
                <a:hlinkClick r:id="rId3"/>
              </a:rPr>
              <a:t>Patricia.Mangeol@oecd.org</a:t>
            </a:r>
            <a:r>
              <a:rPr lang="en-GB" sz="4000" dirty="0" smtClean="0">
                <a:solidFill>
                  <a:srgbClr val="286CBE"/>
                </a:solidFill>
              </a:rPr>
              <a:t> </a:t>
            </a:r>
          </a:p>
          <a:p>
            <a:pPr algn="ctr" eaLnBrk="1" hangingPunct="1"/>
            <a:endParaRPr lang="en-US" sz="4000" dirty="0" smtClean="0">
              <a:solidFill>
                <a:srgbClr val="286CBE"/>
              </a:solidFill>
            </a:endParaRPr>
          </a:p>
        </p:txBody>
      </p:sp>
      <p:sp>
        <p:nvSpPr>
          <p:cNvPr id="2" name="Slide Number Placeholder 1"/>
          <p:cNvSpPr>
            <a:spLocks noGrp="1"/>
          </p:cNvSpPr>
          <p:nvPr>
            <p:ph type="sldNum" sz="quarter" idx="4"/>
          </p:nvPr>
        </p:nvSpPr>
        <p:spPr/>
        <p:txBody>
          <a:bodyPr/>
          <a:lstStyle/>
          <a:p>
            <a:fld id="{9FBB7C22-0419-459F-A959-94A90B8CB293}" type="slidenum">
              <a:rPr lang="en-US" smtClean="0"/>
              <a:pPr/>
              <a:t>35</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pPr/>
              <a:t>4</a:t>
            </a:fld>
            <a:endParaRPr lang="en-US"/>
          </a:p>
        </p:txBody>
      </p:sp>
      <p:sp>
        <p:nvSpPr>
          <p:cNvPr id="4" name="Title 3"/>
          <p:cNvSpPr>
            <a:spLocks noGrp="1"/>
          </p:cNvSpPr>
          <p:nvPr>
            <p:ph type="title"/>
          </p:nvPr>
        </p:nvSpPr>
        <p:spPr>
          <a:xfrm>
            <a:off x="1080000" y="237600"/>
            <a:ext cx="7835400" cy="1022400"/>
          </a:xfrm>
        </p:spPr>
        <p:txBody>
          <a:bodyPr/>
          <a:lstStyle/>
          <a:p>
            <a:r>
              <a:rPr lang="en-GB" dirty="0" smtClean="0"/>
              <a:t>Educational Upward Mobility in Many Countries – With Large Variations</a:t>
            </a:r>
            <a:endParaRPr lang="en-GB"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95601228"/>
              </p:ext>
            </p:extLst>
          </p:nvPr>
        </p:nvGraphicFramePr>
        <p:xfrm>
          <a:off x="215900" y="1447800"/>
          <a:ext cx="84582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p:cNvSpPr/>
          <p:nvPr/>
        </p:nvSpPr>
        <p:spPr>
          <a:xfrm>
            <a:off x="762000" y="4343400"/>
            <a:ext cx="7315200" cy="228600"/>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p:cNvSpPr txBox="1"/>
          <p:nvPr/>
        </p:nvSpPr>
        <p:spPr>
          <a:xfrm>
            <a:off x="457200" y="1305580"/>
            <a:ext cx="8229600" cy="523220"/>
          </a:xfrm>
          <a:prstGeom prst="rect">
            <a:avLst/>
          </a:prstGeom>
          <a:noFill/>
        </p:spPr>
        <p:txBody>
          <a:bodyPr wrap="square" rtlCol="0">
            <a:spAutoFit/>
          </a:bodyPr>
          <a:lstStyle/>
          <a:p>
            <a:pPr algn="ctr"/>
            <a:r>
              <a:rPr lang="en-US" sz="1400" b="1" dirty="0">
                <a:solidFill>
                  <a:srgbClr val="000000"/>
                </a:solidFill>
                <a:latin typeface="+mj-lt"/>
              </a:rPr>
              <a:t>Percentage of 25-64 year-old non-students whose educational attainment is higher than (upward mobility</a:t>
            </a:r>
            <a:r>
              <a:rPr lang="en-US" sz="1400" b="1" dirty="0" smtClean="0">
                <a:solidFill>
                  <a:srgbClr val="000000"/>
                </a:solidFill>
                <a:latin typeface="+mj-lt"/>
              </a:rPr>
              <a:t>) or  </a:t>
            </a:r>
            <a:r>
              <a:rPr lang="en-US" sz="1400" b="1" dirty="0">
                <a:solidFill>
                  <a:srgbClr val="000000"/>
                </a:solidFill>
                <a:latin typeface="+mj-lt"/>
              </a:rPr>
              <a:t>lower than (downward mobility)</a:t>
            </a:r>
            <a:endParaRPr lang="en-GB" sz="1400" b="1" dirty="0">
              <a:solidFill>
                <a:srgbClr val="000000"/>
              </a:solidFill>
              <a:latin typeface="+mj-lt"/>
            </a:endParaRPr>
          </a:p>
        </p:txBody>
      </p:sp>
      <p:sp>
        <p:nvSpPr>
          <p:cNvPr id="8" name="Rectangle 7"/>
          <p:cNvSpPr/>
          <p:nvPr/>
        </p:nvSpPr>
        <p:spPr>
          <a:xfrm rot="10800000">
            <a:off x="761998" y="2733691"/>
            <a:ext cx="7239001" cy="209581"/>
          </a:xfrm>
          <a:prstGeom prst="rect">
            <a:avLst/>
          </a:prstGeom>
          <a:solidFill>
            <a:srgbClr val="FF0000">
              <a:alpha val="1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Tree>
    <p:extLst>
      <p:ext uri="{BB962C8B-B14F-4D97-AF65-F5344CB8AC3E}">
        <p14:creationId xmlns:p14="http://schemas.microsoft.com/office/powerpoint/2010/main" val="2962209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pPr/>
              <a:t>5</a:t>
            </a:fld>
            <a:endParaRPr lang="en-US"/>
          </a:p>
        </p:txBody>
      </p:sp>
      <p:sp>
        <p:nvSpPr>
          <p:cNvPr id="4" name="Title 3"/>
          <p:cNvSpPr>
            <a:spLocks noGrp="1"/>
          </p:cNvSpPr>
          <p:nvPr>
            <p:ph type="title"/>
          </p:nvPr>
        </p:nvSpPr>
        <p:spPr/>
        <p:txBody>
          <a:bodyPr/>
          <a:lstStyle/>
          <a:p>
            <a:r>
              <a:rPr lang="en-GB" dirty="0" smtClean="0"/>
              <a:t>But Mobility Did Not Trickle Down to the Disadvantaged</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2127785811"/>
              </p:ext>
            </p:extLst>
          </p:nvPr>
        </p:nvGraphicFramePr>
        <p:xfrm>
          <a:off x="304800" y="1608414"/>
          <a:ext cx="85344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5753100" y="1574421"/>
            <a:ext cx="3124200" cy="246221"/>
          </a:xfrm>
          <a:prstGeom prst="rect">
            <a:avLst/>
          </a:prstGeom>
          <a:noFill/>
        </p:spPr>
        <p:txBody>
          <a:bodyPr wrap="square" rtlCol="0">
            <a:spAutoFit/>
          </a:bodyPr>
          <a:lstStyle/>
          <a:p>
            <a:r>
              <a:rPr lang="en-GB" sz="1000" dirty="0" smtClean="0">
                <a:solidFill>
                  <a:srgbClr val="000000"/>
                </a:solidFill>
                <a:latin typeface="Calibri" panose="020F0502020204030204" pitchFamily="34" charset="0"/>
              </a:rPr>
              <a:t> Parents with tertiary education </a:t>
            </a:r>
            <a:endParaRPr lang="en-GB" sz="1000" dirty="0">
              <a:solidFill>
                <a:srgbClr val="000000"/>
              </a:solidFill>
              <a:latin typeface="Calibri" panose="020F0502020204030204" pitchFamily="34" charset="0"/>
            </a:endParaRPr>
          </a:p>
        </p:txBody>
      </p:sp>
      <p:sp>
        <p:nvSpPr>
          <p:cNvPr id="6" name="Rectangle 5"/>
          <p:cNvSpPr/>
          <p:nvPr/>
        </p:nvSpPr>
        <p:spPr>
          <a:xfrm>
            <a:off x="5715000" y="1655323"/>
            <a:ext cx="76200" cy="84415"/>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1295400" y="1295400"/>
            <a:ext cx="7315200" cy="307777"/>
          </a:xfrm>
          <a:prstGeom prst="rect">
            <a:avLst/>
          </a:prstGeom>
          <a:noFill/>
        </p:spPr>
        <p:txBody>
          <a:bodyPr wrap="square" rtlCol="0">
            <a:spAutoFit/>
          </a:bodyPr>
          <a:lstStyle/>
          <a:p>
            <a:r>
              <a:rPr lang="en-GB" sz="1400" b="1" dirty="0" smtClean="0">
                <a:solidFill>
                  <a:srgbClr val="000000"/>
                </a:solidFill>
                <a:latin typeface="+mj-lt"/>
              </a:rPr>
              <a:t>Percentage of 20-34 year-olds in tertiary education, by parental attainment (2012)</a:t>
            </a:r>
            <a:endParaRPr lang="en-GB" sz="1400" b="1" dirty="0">
              <a:solidFill>
                <a:srgbClr val="000000"/>
              </a:solidFill>
              <a:latin typeface="+mj-lt"/>
            </a:endParaRPr>
          </a:p>
        </p:txBody>
      </p:sp>
      <p:sp>
        <p:nvSpPr>
          <p:cNvPr id="9" name="Rectangle 8"/>
          <p:cNvSpPr/>
          <p:nvPr/>
        </p:nvSpPr>
        <p:spPr>
          <a:xfrm rot="5400000">
            <a:off x="3152775" y="4010025"/>
            <a:ext cx="4267200" cy="209550"/>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31618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60000" y="2928144"/>
            <a:ext cx="6624000" cy="1041311"/>
          </a:xfrm>
        </p:spPr>
        <p:txBody>
          <a:bodyPr/>
          <a:lstStyle/>
          <a:p>
            <a:r>
              <a:rPr lang="en-GB" dirty="0" smtClean="0"/>
              <a:t>HE </a:t>
            </a:r>
            <a:r>
              <a:rPr lang="en-GB" dirty="0" err="1" smtClean="0"/>
              <a:t>aND</a:t>
            </a:r>
            <a:r>
              <a:rPr lang="en-GB" dirty="0" smtClean="0"/>
              <a:t> SKILLS</a:t>
            </a:r>
            <a:br>
              <a:rPr lang="en-GB" dirty="0" smtClean="0"/>
            </a:br>
            <a:endParaRPr lang="en-GB" dirty="0"/>
          </a:p>
        </p:txBody>
      </p:sp>
      <p:sp>
        <p:nvSpPr>
          <p:cNvPr id="3" name="Slide Number Placeholder 2"/>
          <p:cNvSpPr>
            <a:spLocks noGrp="1"/>
          </p:cNvSpPr>
          <p:nvPr>
            <p:ph type="sldNum" sz="quarter" idx="4"/>
          </p:nvPr>
        </p:nvSpPr>
        <p:spPr/>
        <p:txBody>
          <a:bodyPr/>
          <a:lstStyle/>
          <a:p>
            <a:fld id="{9FBB7C22-0419-459F-A959-94A90B8CB293}" type="slidenum">
              <a:rPr lang="en-US" smtClean="0">
                <a:solidFill>
                  <a:srgbClr val="006299"/>
                </a:solidFill>
              </a:rPr>
              <a:pPr/>
              <a:t>6</a:t>
            </a:fld>
            <a:endParaRPr lang="en-US">
              <a:solidFill>
                <a:srgbClr val="006299"/>
              </a:solidFill>
            </a:endParaRPr>
          </a:p>
        </p:txBody>
      </p:sp>
    </p:spTree>
    <p:extLst>
      <p:ext uri="{BB962C8B-B14F-4D97-AF65-F5344CB8AC3E}">
        <p14:creationId xmlns:p14="http://schemas.microsoft.com/office/powerpoint/2010/main" val="703723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7</a:t>
            </a:fld>
            <a:endParaRPr lang="en-US">
              <a:solidFill>
                <a:prstClr val="white"/>
              </a:solidFill>
            </a:endParaRPr>
          </a:p>
        </p:txBody>
      </p:sp>
      <p:sp>
        <p:nvSpPr>
          <p:cNvPr id="4" name="Title 3"/>
          <p:cNvSpPr>
            <a:spLocks noGrp="1"/>
          </p:cNvSpPr>
          <p:nvPr>
            <p:ph type="title"/>
          </p:nvPr>
        </p:nvSpPr>
        <p:spPr/>
        <p:txBody>
          <a:bodyPr/>
          <a:lstStyle/>
          <a:p>
            <a:r>
              <a:rPr lang="en-GB" dirty="0" smtClean="0"/>
              <a:t>HE and Skills: A Rocky Relationship</a:t>
            </a:r>
            <a:endParaRPr lang="en-GB" dirty="0"/>
          </a:p>
        </p:txBody>
      </p:sp>
      <p:graphicFrame>
        <p:nvGraphicFramePr>
          <p:cNvPr id="5" name="Chart 4"/>
          <p:cNvGraphicFramePr>
            <a:graphicFrameLocks/>
          </p:cNvGraphicFramePr>
          <p:nvPr>
            <p:extLst>
              <p:ext uri="{D42A27DB-BD31-4B8C-83A1-F6EECF244321}">
                <p14:modId xmlns:p14="http://schemas.microsoft.com/office/powerpoint/2010/main" val="3686435521"/>
              </p:ext>
            </p:extLst>
          </p:nvPr>
        </p:nvGraphicFramePr>
        <p:xfrm>
          <a:off x="0" y="1590700"/>
          <a:ext cx="9144000" cy="5229200"/>
        </p:xfrm>
        <a:graphic>
          <a:graphicData uri="http://schemas.openxmlformats.org/drawingml/2006/chart">
            <c:chart xmlns:c="http://schemas.openxmlformats.org/drawingml/2006/chart" xmlns:r="http://schemas.openxmlformats.org/officeDocument/2006/relationships" r:id="rId3"/>
          </a:graphicData>
        </a:graphic>
      </p:graphicFrame>
      <p:sp>
        <p:nvSpPr>
          <p:cNvPr id="8" name="Content Placeholder 4"/>
          <p:cNvSpPr>
            <a:spLocks noGrp="1"/>
          </p:cNvSpPr>
          <p:nvPr>
            <p:ph sz="quarter" idx="4294967295"/>
          </p:nvPr>
        </p:nvSpPr>
        <p:spPr>
          <a:xfrm>
            <a:off x="96392" y="1295400"/>
            <a:ext cx="9073008" cy="360363"/>
          </a:xfrm>
          <a:prstGeom prst="rect">
            <a:avLst/>
          </a:prstGeom>
        </p:spPr>
        <p:txBody>
          <a:bodyPr/>
          <a:lstStyle/>
          <a:p>
            <a:pPr marL="0" indent="0" algn="ctr">
              <a:buNone/>
            </a:pPr>
            <a:r>
              <a:rPr lang="en-US" sz="1400" b="1" dirty="0" smtClean="0">
                <a:solidFill>
                  <a:srgbClr val="000000"/>
                </a:solidFill>
                <a:latin typeface="+mj-lt"/>
              </a:rPr>
              <a:t>Mean literacy score, by educational attainment (2012)</a:t>
            </a:r>
            <a:endParaRPr lang="en-GB" sz="1400" b="1" dirty="0">
              <a:solidFill>
                <a:srgbClr val="000000"/>
              </a:solidFill>
              <a:latin typeface="+mj-lt"/>
            </a:endParaRPr>
          </a:p>
        </p:txBody>
      </p:sp>
    </p:spTree>
    <p:extLst>
      <p:ext uri="{BB962C8B-B14F-4D97-AF65-F5344CB8AC3E}">
        <p14:creationId xmlns:p14="http://schemas.microsoft.com/office/powerpoint/2010/main" val="1672676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graphicEl>
                                              <a:chart seriesIdx="-4" categoryIdx="0" bldStep="category"/>
                                            </p:graphicEl>
                                          </p:spTgt>
                                        </p:tgtEl>
                                        <p:attrNameLst>
                                          <p:attrName>style.visibility</p:attrName>
                                        </p:attrNameLst>
                                      </p:cBhvr>
                                      <p:to>
                                        <p:strVal val="visible"/>
                                      </p:to>
                                    </p:set>
                                  </p:childTnLst>
                                </p:cTn>
                              </p:par>
                              <p:par>
                                <p:cTn id="9" presetID="22" presetClass="entr" presetSubtype="4" fill="hold" grpId="0" nodeType="withEffect">
                                  <p:stCondLst>
                                    <p:cond delay="0"/>
                                  </p:stCondLst>
                                  <p:childTnLst>
                                    <p:set>
                                      <p:cBhvr>
                                        <p:cTn id="10"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down)">
                                      <p:cBhvr>
                                        <p:cTn id="11" dur="500"/>
                                        <p:tgtEl>
                                          <p:spTgt spid="5">
                                            <p:graphicEl>
                                              <a:chart seriesIdx="-4" categoryIdx="1" bldStep="category"/>
                                            </p:graphicEl>
                                          </p:spTgt>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down)">
                                      <p:cBhvr>
                                        <p:cTn id="14" dur="500"/>
                                        <p:tgtEl>
                                          <p:spTgt spid="5">
                                            <p:graphicEl>
                                              <a:chart seriesIdx="-4" categoryIdx="2" bldStep="category"/>
                                            </p:graphicEl>
                                          </p:spTgt>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down)">
                                      <p:cBhvr>
                                        <p:cTn id="17" dur="500"/>
                                        <p:tgtEl>
                                          <p:spTgt spid="5">
                                            <p:graphicEl>
                                              <a:chart seriesIdx="-4" categoryIdx="3" bldStep="category"/>
                                            </p:graphic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
                                            <p:graphicEl>
                                              <a:chart seriesIdx="-4" categoryIdx="4" bldStep="category"/>
                                            </p:graphicEl>
                                          </p:spTgt>
                                        </p:tgtEl>
                                        <p:attrNameLst>
                                          <p:attrName>style.visibility</p:attrName>
                                        </p:attrNameLst>
                                      </p:cBhvr>
                                      <p:to>
                                        <p:strVal val="visible"/>
                                      </p:to>
                                    </p:set>
                                    <p:animEffect transition="in" filter="wipe(down)">
                                      <p:cBhvr>
                                        <p:cTn id="20" dur="500"/>
                                        <p:tgtEl>
                                          <p:spTgt spid="5">
                                            <p:graphicEl>
                                              <a:chart seriesIdx="-4" categoryIdx="4" bldStep="category"/>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
                                            <p:graphicEl>
                                              <a:chart seriesIdx="-4" categoryIdx="5" bldStep="category"/>
                                            </p:graphicEl>
                                          </p:spTgt>
                                        </p:tgtEl>
                                        <p:attrNameLst>
                                          <p:attrName>style.visibility</p:attrName>
                                        </p:attrNameLst>
                                      </p:cBhvr>
                                      <p:to>
                                        <p:strVal val="visible"/>
                                      </p:to>
                                    </p:set>
                                    <p:animEffect transition="in" filter="wipe(down)">
                                      <p:cBhvr>
                                        <p:cTn id="23" dur="500"/>
                                        <p:tgtEl>
                                          <p:spTgt spid="5">
                                            <p:graphicEl>
                                              <a:chart seriesIdx="-4" categoryIdx="5" bldStep="category"/>
                                            </p:graphic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graphicEl>
                                              <a:chart seriesIdx="-4" categoryIdx="6" bldStep="category"/>
                                            </p:graphicEl>
                                          </p:spTgt>
                                        </p:tgtEl>
                                        <p:attrNameLst>
                                          <p:attrName>style.visibility</p:attrName>
                                        </p:attrNameLst>
                                      </p:cBhvr>
                                      <p:to>
                                        <p:strVal val="visible"/>
                                      </p:to>
                                    </p:set>
                                    <p:animEffect transition="in" filter="wipe(down)">
                                      <p:cBhvr>
                                        <p:cTn id="26" dur="500"/>
                                        <p:tgtEl>
                                          <p:spTgt spid="5">
                                            <p:graphicEl>
                                              <a:chart seriesIdx="-4" categoryIdx="6" bldStep="category"/>
                                            </p:graphic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graphicEl>
                                              <a:chart seriesIdx="-4" categoryIdx="7" bldStep="category"/>
                                            </p:graphicEl>
                                          </p:spTgt>
                                        </p:tgtEl>
                                        <p:attrNameLst>
                                          <p:attrName>style.visibility</p:attrName>
                                        </p:attrNameLst>
                                      </p:cBhvr>
                                      <p:to>
                                        <p:strVal val="visible"/>
                                      </p:to>
                                    </p:set>
                                    <p:animEffect transition="in" filter="wipe(down)">
                                      <p:cBhvr>
                                        <p:cTn id="29" dur="500"/>
                                        <p:tgtEl>
                                          <p:spTgt spid="5">
                                            <p:graphicEl>
                                              <a:chart seriesIdx="-4" categoryIdx="7" bldStep="category"/>
                                            </p:graphicEl>
                                          </p:spTgt>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5">
                                            <p:graphicEl>
                                              <a:chart seriesIdx="-4" categoryIdx="8" bldStep="category"/>
                                            </p:graphicEl>
                                          </p:spTgt>
                                        </p:tgtEl>
                                        <p:attrNameLst>
                                          <p:attrName>style.visibility</p:attrName>
                                        </p:attrNameLst>
                                      </p:cBhvr>
                                      <p:to>
                                        <p:strVal val="visible"/>
                                      </p:to>
                                    </p:set>
                                    <p:animEffect transition="in" filter="wipe(down)">
                                      <p:cBhvr>
                                        <p:cTn id="32" dur="500"/>
                                        <p:tgtEl>
                                          <p:spTgt spid="5">
                                            <p:graphicEl>
                                              <a:chart seriesIdx="-4" categoryIdx="8" bldStep="category"/>
                                            </p:graphicEl>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5">
                                            <p:graphicEl>
                                              <a:chart seriesIdx="-4" categoryIdx="9" bldStep="category"/>
                                            </p:graphicEl>
                                          </p:spTgt>
                                        </p:tgtEl>
                                        <p:attrNameLst>
                                          <p:attrName>style.visibility</p:attrName>
                                        </p:attrNameLst>
                                      </p:cBhvr>
                                      <p:to>
                                        <p:strVal val="visible"/>
                                      </p:to>
                                    </p:set>
                                    <p:animEffect transition="in" filter="wipe(down)">
                                      <p:cBhvr>
                                        <p:cTn id="35" dur="500"/>
                                        <p:tgtEl>
                                          <p:spTgt spid="5">
                                            <p:graphicEl>
                                              <a:chart seriesIdx="-4" categoryIdx="9" bldStep="category"/>
                                            </p:graphicEl>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5">
                                            <p:graphicEl>
                                              <a:chart seriesIdx="-4" categoryIdx="10" bldStep="category"/>
                                            </p:graphicEl>
                                          </p:spTgt>
                                        </p:tgtEl>
                                        <p:attrNameLst>
                                          <p:attrName>style.visibility</p:attrName>
                                        </p:attrNameLst>
                                      </p:cBhvr>
                                      <p:to>
                                        <p:strVal val="visible"/>
                                      </p:to>
                                    </p:set>
                                    <p:animEffect transition="in" filter="wipe(down)">
                                      <p:cBhvr>
                                        <p:cTn id="38" dur="500"/>
                                        <p:tgtEl>
                                          <p:spTgt spid="5">
                                            <p:graphicEl>
                                              <a:chart seriesIdx="-4" categoryIdx="10" bldStep="category"/>
                                            </p:graphic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
                                            <p:graphicEl>
                                              <a:chart seriesIdx="-4" categoryIdx="11" bldStep="category"/>
                                            </p:graphicEl>
                                          </p:spTgt>
                                        </p:tgtEl>
                                        <p:attrNameLst>
                                          <p:attrName>style.visibility</p:attrName>
                                        </p:attrNameLst>
                                      </p:cBhvr>
                                      <p:to>
                                        <p:strVal val="visible"/>
                                      </p:to>
                                    </p:set>
                                    <p:animEffect transition="in" filter="wipe(down)">
                                      <p:cBhvr>
                                        <p:cTn id="41" dur="500"/>
                                        <p:tgtEl>
                                          <p:spTgt spid="5">
                                            <p:graphicEl>
                                              <a:chart seriesIdx="-4" categoryIdx="11" bldStep="category"/>
                                            </p:graphic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5">
                                            <p:graphicEl>
                                              <a:chart seriesIdx="-4" categoryIdx="12" bldStep="category"/>
                                            </p:graphicEl>
                                          </p:spTgt>
                                        </p:tgtEl>
                                        <p:attrNameLst>
                                          <p:attrName>style.visibility</p:attrName>
                                        </p:attrNameLst>
                                      </p:cBhvr>
                                      <p:to>
                                        <p:strVal val="visible"/>
                                      </p:to>
                                    </p:set>
                                    <p:animEffect transition="in" filter="wipe(down)">
                                      <p:cBhvr>
                                        <p:cTn id="44" dur="500"/>
                                        <p:tgtEl>
                                          <p:spTgt spid="5">
                                            <p:graphicEl>
                                              <a:chart seriesIdx="-4" categoryIdx="12" bldStep="category"/>
                                            </p:graphicEl>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5">
                                            <p:graphicEl>
                                              <a:chart seriesIdx="-4" categoryIdx="13" bldStep="category"/>
                                            </p:graphicEl>
                                          </p:spTgt>
                                        </p:tgtEl>
                                        <p:attrNameLst>
                                          <p:attrName>style.visibility</p:attrName>
                                        </p:attrNameLst>
                                      </p:cBhvr>
                                      <p:to>
                                        <p:strVal val="visible"/>
                                      </p:to>
                                    </p:set>
                                    <p:animEffect transition="in" filter="wipe(down)">
                                      <p:cBhvr>
                                        <p:cTn id="47" dur="500"/>
                                        <p:tgtEl>
                                          <p:spTgt spid="5">
                                            <p:graphicEl>
                                              <a:chart seriesIdx="-4" categoryIdx="13" bldStep="category"/>
                                            </p:graphicEl>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5">
                                            <p:graphicEl>
                                              <a:chart seriesIdx="-4" categoryIdx="14" bldStep="category"/>
                                            </p:graphicEl>
                                          </p:spTgt>
                                        </p:tgtEl>
                                        <p:attrNameLst>
                                          <p:attrName>style.visibility</p:attrName>
                                        </p:attrNameLst>
                                      </p:cBhvr>
                                      <p:to>
                                        <p:strVal val="visible"/>
                                      </p:to>
                                    </p:set>
                                    <p:animEffect transition="in" filter="wipe(down)">
                                      <p:cBhvr>
                                        <p:cTn id="50" dur="500"/>
                                        <p:tgtEl>
                                          <p:spTgt spid="5">
                                            <p:graphicEl>
                                              <a:chart seriesIdx="-4" categoryIdx="14" bldStep="category"/>
                                            </p:graphicEl>
                                          </p:spTgt>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5">
                                            <p:graphicEl>
                                              <a:chart seriesIdx="-4" categoryIdx="15" bldStep="category"/>
                                            </p:graphicEl>
                                          </p:spTgt>
                                        </p:tgtEl>
                                        <p:attrNameLst>
                                          <p:attrName>style.visibility</p:attrName>
                                        </p:attrNameLst>
                                      </p:cBhvr>
                                      <p:to>
                                        <p:strVal val="visible"/>
                                      </p:to>
                                    </p:set>
                                    <p:animEffect transition="in" filter="wipe(down)">
                                      <p:cBhvr>
                                        <p:cTn id="53" dur="500"/>
                                        <p:tgtEl>
                                          <p:spTgt spid="5">
                                            <p:graphicEl>
                                              <a:chart seriesIdx="-4" categoryIdx="15" bldStep="category"/>
                                            </p:graphicEl>
                                          </p:spTgt>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5">
                                            <p:graphicEl>
                                              <a:chart seriesIdx="-4" categoryIdx="16" bldStep="category"/>
                                            </p:graphicEl>
                                          </p:spTgt>
                                        </p:tgtEl>
                                        <p:attrNameLst>
                                          <p:attrName>style.visibility</p:attrName>
                                        </p:attrNameLst>
                                      </p:cBhvr>
                                      <p:to>
                                        <p:strVal val="visible"/>
                                      </p:to>
                                    </p:set>
                                    <p:animEffect transition="in" filter="wipe(down)">
                                      <p:cBhvr>
                                        <p:cTn id="56" dur="500"/>
                                        <p:tgtEl>
                                          <p:spTgt spid="5">
                                            <p:graphicEl>
                                              <a:chart seriesIdx="-4" categoryIdx="16" bldStep="category"/>
                                            </p:graphicEl>
                                          </p:spTgt>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
                                            <p:graphicEl>
                                              <a:chart seriesIdx="-4" categoryIdx="17" bldStep="category"/>
                                            </p:graphicEl>
                                          </p:spTgt>
                                        </p:tgtEl>
                                        <p:attrNameLst>
                                          <p:attrName>style.visibility</p:attrName>
                                        </p:attrNameLst>
                                      </p:cBhvr>
                                      <p:to>
                                        <p:strVal val="visible"/>
                                      </p:to>
                                    </p:set>
                                    <p:animEffect transition="in" filter="wipe(down)">
                                      <p:cBhvr>
                                        <p:cTn id="59" dur="500"/>
                                        <p:tgtEl>
                                          <p:spTgt spid="5">
                                            <p:graphicEl>
                                              <a:chart seriesIdx="-4" categoryIdx="17" bldStep="category"/>
                                            </p:graphicEl>
                                          </p:spTgt>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5">
                                            <p:graphicEl>
                                              <a:chart seriesIdx="-4" categoryIdx="18" bldStep="category"/>
                                            </p:graphicEl>
                                          </p:spTgt>
                                        </p:tgtEl>
                                        <p:attrNameLst>
                                          <p:attrName>style.visibility</p:attrName>
                                        </p:attrNameLst>
                                      </p:cBhvr>
                                      <p:to>
                                        <p:strVal val="visible"/>
                                      </p:to>
                                    </p:set>
                                    <p:animEffect transition="in" filter="wipe(down)">
                                      <p:cBhvr>
                                        <p:cTn id="62" dur="500"/>
                                        <p:tgtEl>
                                          <p:spTgt spid="5">
                                            <p:graphicEl>
                                              <a:chart seriesIdx="-4" categoryIdx="18" bldStep="category"/>
                                            </p:graphicEl>
                                          </p:spTgt>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
                                            <p:graphicEl>
                                              <a:chart seriesIdx="-4" categoryIdx="19" bldStep="category"/>
                                            </p:graphicEl>
                                          </p:spTgt>
                                        </p:tgtEl>
                                        <p:attrNameLst>
                                          <p:attrName>style.visibility</p:attrName>
                                        </p:attrNameLst>
                                      </p:cBhvr>
                                      <p:to>
                                        <p:strVal val="visible"/>
                                      </p:to>
                                    </p:set>
                                    <p:animEffect transition="in" filter="wipe(down)">
                                      <p:cBhvr>
                                        <p:cTn id="65" dur="500"/>
                                        <p:tgtEl>
                                          <p:spTgt spid="5">
                                            <p:graphicEl>
                                              <a:chart seriesIdx="-4" categoryIdx="19" bldStep="category"/>
                                            </p:graphicEl>
                                          </p:spTgt>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5">
                                            <p:graphicEl>
                                              <a:chart seriesIdx="-4" categoryIdx="20" bldStep="category"/>
                                            </p:graphicEl>
                                          </p:spTgt>
                                        </p:tgtEl>
                                        <p:attrNameLst>
                                          <p:attrName>style.visibility</p:attrName>
                                        </p:attrNameLst>
                                      </p:cBhvr>
                                      <p:to>
                                        <p:strVal val="visible"/>
                                      </p:to>
                                    </p:set>
                                    <p:animEffect transition="in" filter="wipe(down)">
                                      <p:cBhvr>
                                        <p:cTn id="68" dur="500"/>
                                        <p:tgtEl>
                                          <p:spTgt spid="5">
                                            <p:graphicEl>
                                              <a:chart seriesIdx="-4" categoryIdx="20" bldStep="category"/>
                                            </p:graphicEl>
                                          </p:spTgt>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5">
                                            <p:graphicEl>
                                              <a:chart seriesIdx="-4" categoryIdx="21" bldStep="category"/>
                                            </p:graphicEl>
                                          </p:spTgt>
                                        </p:tgtEl>
                                        <p:attrNameLst>
                                          <p:attrName>style.visibility</p:attrName>
                                        </p:attrNameLst>
                                      </p:cBhvr>
                                      <p:to>
                                        <p:strVal val="visible"/>
                                      </p:to>
                                    </p:set>
                                    <p:animEffect transition="in" filter="wipe(down)">
                                      <p:cBhvr>
                                        <p:cTn id="71" dur="500"/>
                                        <p:tgtEl>
                                          <p:spTgt spid="5">
                                            <p:graphicEl>
                                              <a:chart seriesIdx="-4" categoryIdx="21" bldStep="category"/>
                                            </p:graphicEl>
                                          </p:spTgt>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5">
                                            <p:graphicEl>
                                              <a:chart seriesIdx="-4" categoryIdx="22" bldStep="category"/>
                                            </p:graphicEl>
                                          </p:spTgt>
                                        </p:tgtEl>
                                        <p:attrNameLst>
                                          <p:attrName>style.visibility</p:attrName>
                                        </p:attrNameLst>
                                      </p:cBhvr>
                                      <p:to>
                                        <p:strVal val="visible"/>
                                      </p:to>
                                    </p:set>
                                    <p:animEffect transition="in" filter="wipe(down)">
                                      <p:cBhvr>
                                        <p:cTn id="74" dur="500"/>
                                        <p:tgtEl>
                                          <p:spTgt spid="5">
                                            <p:graphicEl>
                                              <a:chart seriesIdx="-4" categoryIdx="22" bldStep="category"/>
                                            </p:graphicEl>
                                          </p:spTgt>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
                                            <p:graphicEl>
                                              <a:chart seriesIdx="-4" categoryIdx="23" bldStep="category"/>
                                            </p:graphicEl>
                                          </p:spTgt>
                                        </p:tgtEl>
                                        <p:attrNameLst>
                                          <p:attrName>style.visibility</p:attrName>
                                        </p:attrNameLst>
                                      </p:cBhvr>
                                      <p:to>
                                        <p:strVal val="visible"/>
                                      </p:to>
                                    </p:set>
                                    <p:animEffect transition="in" filter="wipe(down)">
                                      <p:cBhvr>
                                        <p:cTn id="77" dur="500"/>
                                        <p:tgtEl>
                                          <p:spTgt spid="5">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8</a:t>
            </a:fld>
            <a:endParaRPr lang="en-US">
              <a:solidFill>
                <a:prstClr val="white"/>
              </a:solidFill>
            </a:endParaRPr>
          </a:p>
        </p:txBody>
      </p:sp>
      <p:sp>
        <p:nvSpPr>
          <p:cNvPr id="4" name="Title 3"/>
          <p:cNvSpPr>
            <a:spLocks noGrp="1"/>
          </p:cNvSpPr>
          <p:nvPr>
            <p:ph type="title"/>
          </p:nvPr>
        </p:nvSpPr>
        <p:spPr/>
        <p:txBody>
          <a:bodyPr/>
          <a:lstStyle/>
          <a:p>
            <a:r>
              <a:rPr lang="en-GB" dirty="0" smtClean="0"/>
              <a:t>Proportions of Highly Literate, Tertiary Educated Adults Vary Across Countries  </a:t>
            </a:r>
            <a:endParaRPr lang="en-GB" i="1" dirty="0"/>
          </a:p>
        </p:txBody>
      </p:sp>
      <p:graphicFrame>
        <p:nvGraphicFramePr>
          <p:cNvPr id="5" name="Chart 4"/>
          <p:cNvGraphicFramePr>
            <a:graphicFrameLocks/>
          </p:cNvGraphicFramePr>
          <p:nvPr>
            <p:extLst>
              <p:ext uri="{D42A27DB-BD31-4B8C-83A1-F6EECF244321}">
                <p14:modId xmlns:p14="http://schemas.microsoft.com/office/powerpoint/2010/main" val="3824710106"/>
              </p:ext>
            </p:extLst>
          </p:nvPr>
        </p:nvGraphicFramePr>
        <p:xfrm>
          <a:off x="304800" y="1752600"/>
          <a:ext cx="8534400" cy="50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rot="5400000">
            <a:off x="2085975" y="4467225"/>
            <a:ext cx="4267200" cy="209550"/>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GB">
              <a:solidFill>
                <a:prstClr val="white"/>
              </a:solidFill>
            </a:endParaRPr>
          </a:p>
        </p:txBody>
      </p:sp>
      <p:sp>
        <p:nvSpPr>
          <p:cNvPr id="7" name="Content Placeholder 4"/>
          <p:cNvSpPr txBox="1">
            <a:spLocks/>
          </p:cNvSpPr>
          <p:nvPr/>
        </p:nvSpPr>
        <p:spPr>
          <a:xfrm>
            <a:off x="0" y="1371600"/>
            <a:ext cx="9073008" cy="360363"/>
          </a:xfrm>
          <a:prstGeom prst="rect">
            <a:avLst/>
          </a:prstGeom>
        </p:spPr>
        <p:txBody>
          <a:bodyPr vert="horz" lIns="91440" tIns="45720" rIns="91440" bIns="45720" rtlCol="0">
            <a:noAutofit/>
          </a:bodyPr>
          <a:lstStyle>
            <a:lvl1pPr marL="0" indent="0" algn="l" defTabSz="914400" rtl="0" eaLnBrk="1" latinLnBrk="1" hangingPunct="1">
              <a:spcBef>
                <a:spcPct val="20000"/>
              </a:spcBef>
              <a:buFont typeface="Arial" pitchFamily="34" charset="0"/>
              <a:buNone/>
              <a:defRPr sz="1300" kern="120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1"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1"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1" hangingPunct="1">
              <a:spcBef>
                <a:spcPct val="20000"/>
              </a:spcBef>
              <a:buFont typeface="Arial" pitchFamily="34" charset="0"/>
              <a:buChar char="»"/>
              <a:defRPr sz="2000" kern="1200" baseline="0">
                <a:solidFill>
                  <a:schemeClr val="bg1"/>
                </a:solidFill>
                <a:latin typeface="Arial" pitchFamily="34" charset="0"/>
                <a:ea typeface="+mn-ea"/>
                <a:cs typeface="Arial"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1400" b="1" dirty="0" smtClean="0">
                <a:solidFill>
                  <a:srgbClr val="000000"/>
                </a:solidFill>
              </a:rPr>
              <a:t>Percentage of adults scoring at literacy proficiency Level 4/5 in the Survey of Adult Skills, by educational attainment (2012)</a:t>
            </a:r>
            <a:endParaRPr lang="en-GB" sz="1400" b="1" dirty="0">
              <a:solidFill>
                <a:srgbClr val="000000"/>
              </a:solidFill>
            </a:endParaRPr>
          </a:p>
        </p:txBody>
      </p:sp>
    </p:spTree>
    <p:extLst>
      <p:ext uri="{BB962C8B-B14F-4D97-AF65-F5344CB8AC3E}">
        <p14:creationId xmlns:p14="http://schemas.microsoft.com/office/powerpoint/2010/main" val="61342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graphicEl>
                                              <a:chart seriesIdx="-3" categoryIdx="-3" bldStep="gridLegend"/>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graphicEl>
                                              <a:chart seriesIdx="-4" categoryIdx="0" bldStep="category"/>
                                            </p:graphicEl>
                                          </p:spTgt>
                                        </p:tgtEl>
                                        <p:attrNameLst>
                                          <p:attrName>style.visibility</p:attrName>
                                        </p:attrNameLst>
                                      </p:cBhvr>
                                      <p:to>
                                        <p:strVal val="visible"/>
                                      </p:to>
                                    </p:set>
                                  </p:childTnLst>
                                </p:cTn>
                              </p:par>
                              <p:par>
                                <p:cTn id="9" presetID="22" presetClass="entr" presetSubtype="4" fill="hold" grpId="0" nodeType="withEffect">
                                  <p:stCondLst>
                                    <p:cond delay="0"/>
                                  </p:stCondLst>
                                  <p:childTnLst>
                                    <p:set>
                                      <p:cBhvr>
                                        <p:cTn id="10"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down)">
                                      <p:cBhvr>
                                        <p:cTn id="11" dur="500"/>
                                        <p:tgtEl>
                                          <p:spTgt spid="5">
                                            <p:graphicEl>
                                              <a:chart seriesIdx="-4" categoryIdx="1" bldStep="category"/>
                                            </p:graphicEl>
                                          </p:spTgt>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down)">
                                      <p:cBhvr>
                                        <p:cTn id="14" dur="500"/>
                                        <p:tgtEl>
                                          <p:spTgt spid="5">
                                            <p:graphicEl>
                                              <a:chart seriesIdx="-4" categoryIdx="2" bldStep="category"/>
                                            </p:graphicEl>
                                          </p:spTgt>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down)">
                                      <p:cBhvr>
                                        <p:cTn id="17" dur="500"/>
                                        <p:tgtEl>
                                          <p:spTgt spid="5">
                                            <p:graphicEl>
                                              <a:chart seriesIdx="-4" categoryIdx="3" bldStep="category"/>
                                            </p:graphic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
                                            <p:graphicEl>
                                              <a:chart seriesIdx="-4" categoryIdx="4" bldStep="category"/>
                                            </p:graphicEl>
                                          </p:spTgt>
                                        </p:tgtEl>
                                        <p:attrNameLst>
                                          <p:attrName>style.visibility</p:attrName>
                                        </p:attrNameLst>
                                      </p:cBhvr>
                                      <p:to>
                                        <p:strVal val="visible"/>
                                      </p:to>
                                    </p:set>
                                    <p:animEffect transition="in" filter="wipe(down)">
                                      <p:cBhvr>
                                        <p:cTn id="20" dur="500"/>
                                        <p:tgtEl>
                                          <p:spTgt spid="5">
                                            <p:graphicEl>
                                              <a:chart seriesIdx="-4" categoryIdx="4" bldStep="category"/>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
                                            <p:graphicEl>
                                              <a:chart seriesIdx="-4" categoryIdx="5" bldStep="category"/>
                                            </p:graphicEl>
                                          </p:spTgt>
                                        </p:tgtEl>
                                        <p:attrNameLst>
                                          <p:attrName>style.visibility</p:attrName>
                                        </p:attrNameLst>
                                      </p:cBhvr>
                                      <p:to>
                                        <p:strVal val="visible"/>
                                      </p:to>
                                    </p:set>
                                    <p:animEffect transition="in" filter="wipe(down)">
                                      <p:cBhvr>
                                        <p:cTn id="23" dur="500"/>
                                        <p:tgtEl>
                                          <p:spTgt spid="5">
                                            <p:graphicEl>
                                              <a:chart seriesIdx="-4" categoryIdx="5" bldStep="category"/>
                                            </p:graphic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graphicEl>
                                              <a:chart seriesIdx="-4" categoryIdx="6" bldStep="category"/>
                                            </p:graphicEl>
                                          </p:spTgt>
                                        </p:tgtEl>
                                        <p:attrNameLst>
                                          <p:attrName>style.visibility</p:attrName>
                                        </p:attrNameLst>
                                      </p:cBhvr>
                                      <p:to>
                                        <p:strVal val="visible"/>
                                      </p:to>
                                    </p:set>
                                    <p:animEffect transition="in" filter="wipe(down)">
                                      <p:cBhvr>
                                        <p:cTn id="26" dur="500"/>
                                        <p:tgtEl>
                                          <p:spTgt spid="5">
                                            <p:graphicEl>
                                              <a:chart seriesIdx="-4" categoryIdx="6" bldStep="category"/>
                                            </p:graphic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graphicEl>
                                              <a:chart seriesIdx="-4" categoryIdx="7" bldStep="category"/>
                                            </p:graphicEl>
                                          </p:spTgt>
                                        </p:tgtEl>
                                        <p:attrNameLst>
                                          <p:attrName>style.visibility</p:attrName>
                                        </p:attrNameLst>
                                      </p:cBhvr>
                                      <p:to>
                                        <p:strVal val="visible"/>
                                      </p:to>
                                    </p:set>
                                    <p:animEffect transition="in" filter="wipe(down)">
                                      <p:cBhvr>
                                        <p:cTn id="29" dur="500"/>
                                        <p:tgtEl>
                                          <p:spTgt spid="5">
                                            <p:graphicEl>
                                              <a:chart seriesIdx="-4" categoryIdx="7" bldStep="category"/>
                                            </p:graphicEl>
                                          </p:spTgt>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5">
                                            <p:graphicEl>
                                              <a:chart seriesIdx="-4" categoryIdx="8" bldStep="category"/>
                                            </p:graphicEl>
                                          </p:spTgt>
                                        </p:tgtEl>
                                        <p:attrNameLst>
                                          <p:attrName>style.visibility</p:attrName>
                                        </p:attrNameLst>
                                      </p:cBhvr>
                                      <p:to>
                                        <p:strVal val="visible"/>
                                      </p:to>
                                    </p:set>
                                    <p:animEffect transition="in" filter="wipe(down)">
                                      <p:cBhvr>
                                        <p:cTn id="32" dur="500"/>
                                        <p:tgtEl>
                                          <p:spTgt spid="5">
                                            <p:graphicEl>
                                              <a:chart seriesIdx="-4" categoryIdx="8" bldStep="category"/>
                                            </p:graphicEl>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5">
                                            <p:graphicEl>
                                              <a:chart seriesIdx="-4" categoryIdx="9" bldStep="category"/>
                                            </p:graphicEl>
                                          </p:spTgt>
                                        </p:tgtEl>
                                        <p:attrNameLst>
                                          <p:attrName>style.visibility</p:attrName>
                                        </p:attrNameLst>
                                      </p:cBhvr>
                                      <p:to>
                                        <p:strVal val="visible"/>
                                      </p:to>
                                    </p:set>
                                    <p:animEffect transition="in" filter="wipe(down)">
                                      <p:cBhvr>
                                        <p:cTn id="35" dur="500"/>
                                        <p:tgtEl>
                                          <p:spTgt spid="5">
                                            <p:graphicEl>
                                              <a:chart seriesIdx="-4" categoryIdx="9" bldStep="category"/>
                                            </p:graphicEl>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5">
                                            <p:graphicEl>
                                              <a:chart seriesIdx="-4" categoryIdx="10" bldStep="category"/>
                                            </p:graphicEl>
                                          </p:spTgt>
                                        </p:tgtEl>
                                        <p:attrNameLst>
                                          <p:attrName>style.visibility</p:attrName>
                                        </p:attrNameLst>
                                      </p:cBhvr>
                                      <p:to>
                                        <p:strVal val="visible"/>
                                      </p:to>
                                    </p:set>
                                    <p:animEffect transition="in" filter="wipe(down)">
                                      <p:cBhvr>
                                        <p:cTn id="38" dur="500"/>
                                        <p:tgtEl>
                                          <p:spTgt spid="5">
                                            <p:graphicEl>
                                              <a:chart seriesIdx="-4" categoryIdx="10" bldStep="category"/>
                                            </p:graphic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
                                            <p:graphicEl>
                                              <a:chart seriesIdx="-4" categoryIdx="11" bldStep="category"/>
                                            </p:graphicEl>
                                          </p:spTgt>
                                        </p:tgtEl>
                                        <p:attrNameLst>
                                          <p:attrName>style.visibility</p:attrName>
                                        </p:attrNameLst>
                                      </p:cBhvr>
                                      <p:to>
                                        <p:strVal val="visible"/>
                                      </p:to>
                                    </p:set>
                                    <p:animEffect transition="in" filter="wipe(down)">
                                      <p:cBhvr>
                                        <p:cTn id="41" dur="500"/>
                                        <p:tgtEl>
                                          <p:spTgt spid="5">
                                            <p:graphicEl>
                                              <a:chart seriesIdx="-4" categoryIdx="11" bldStep="category"/>
                                            </p:graphic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5">
                                            <p:graphicEl>
                                              <a:chart seriesIdx="-4" categoryIdx="12" bldStep="category"/>
                                            </p:graphicEl>
                                          </p:spTgt>
                                        </p:tgtEl>
                                        <p:attrNameLst>
                                          <p:attrName>style.visibility</p:attrName>
                                        </p:attrNameLst>
                                      </p:cBhvr>
                                      <p:to>
                                        <p:strVal val="visible"/>
                                      </p:to>
                                    </p:set>
                                    <p:animEffect transition="in" filter="wipe(down)">
                                      <p:cBhvr>
                                        <p:cTn id="44" dur="500"/>
                                        <p:tgtEl>
                                          <p:spTgt spid="5">
                                            <p:graphicEl>
                                              <a:chart seriesIdx="-4" categoryIdx="12" bldStep="category"/>
                                            </p:graphicEl>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5">
                                            <p:graphicEl>
                                              <a:chart seriesIdx="-4" categoryIdx="13" bldStep="category"/>
                                            </p:graphicEl>
                                          </p:spTgt>
                                        </p:tgtEl>
                                        <p:attrNameLst>
                                          <p:attrName>style.visibility</p:attrName>
                                        </p:attrNameLst>
                                      </p:cBhvr>
                                      <p:to>
                                        <p:strVal val="visible"/>
                                      </p:to>
                                    </p:set>
                                    <p:animEffect transition="in" filter="wipe(down)">
                                      <p:cBhvr>
                                        <p:cTn id="47" dur="500"/>
                                        <p:tgtEl>
                                          <p:spTgt spid="5">
                                            <p:graphicEl>
                                              <a:chart seriesIdx="-4" categoryIdx="13" bldStep="category"/>
                                            </p:graphicEl>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5">
                                            <p:graphicEl>
                                              <a:chart seriesIdx="-4" categoryIdx="14" bldStep="category"/>
                                            </p:graphicEl>
                                          </p:spTgt>
                                        </p:tgtEl>
                                        <p:attrNameLst>
                                          <p:attrName>style.visibility</p:attrName>
                                        </p:attrNameLst>
                                      </p:cBhvr>
                                      <p:to>
                                        <p:strVal val="visible"/>
                                      </p:to>
                                    </p:set>
                                    <p:animEffect transition="in" filter="wipe(down)">
                                      <p:cBhvr>
                                        <p:cTn id="50" dur="500"/>
                                        <p:tgtEl>
                                          <p:spTgt spid="5">
                                            <p:graphicEl>
                                              <a:chart seriesIdx="-4" categoryIdx="14" bldStep="category"/>
                                            </p:graphicEl>
                                          </p:spTgt>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5">
                                            <p:graphicEl>
                                              <a:chart seriesIdx="-4" categoryIdx="15" bldStep="category"/>
                                            </p:graphicEl>
                                          </p:spTgt>
                                        </p:tgtEl>
                                        <p:attrNameLst>
                                          <p:attrName>style.visibility</p:attrName>
                                        </p:attrNameLst>
                                      </p:cBhvr>
                                      <p:to>
                                        <p:strVal val="visible"/>
                                      </p:to>
                                    </p:set>
                                    <p:animEffect transition="in" filter="wipe(down)">
                                      <p:cBhvr>
                                        <p:cTn id="53" dur="500"/>
                                        <p:tgtEl>
                                          <p:spTgt spid="5">
                                            <p:graphicEl>
                                              <a:chart seriesIdx="-4" categoryIdx="15" bldStep="category"/>
                                            </p:graphicEl>
                                          </p:spTgt>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5">
                                            <p:graphicEl>
                                              <a:chart seriesIdx="-4" categoryIdx="16" bldStep="category"/>
                                            </p:graphicEl>
                                          </p:spTgt>
                                        </p:tgtEl>
                                        <p:attrNameLst>
                                          <p:attrName>style.visibility</p:attrName>
                                        </p:attrNameLst>
                                      </p:cBhvr>
                                      <p:to>
                                        <p:strVal val="visible"/>
                                      </p:to>
                                    </p:set>
                                    <p:animEffect transition="in" filter="wipe(down)">
                                      <p:cBhvr>
                                        <p:cTn id="56" dur="500"/>
                                        <p:tgtEl>
                                          <p:spTgt spid="5">
                                            <p:graphicEl>
                                              <a:chart seriesIdx="-4" categoryIdx="16" bldStep="category"/>
                                            </p:graphicEl>
                                          </p:spTgt>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
                                            <p:graphicEl>
                                              <a:chart seriesIdx="-4" categoryIdx="17" bldStep="category"/>
                                            </p:graphicEl>
                                          </p:spTgt>
                                        </p:tgtEl>
                                        <p:attrNameLst>
                                          <p:attrName>style.visibility</p:attrName>
                                        </p:attrNameLst>
                                      </p:cBhvr>
                                      <p:to>
                                        <p:strVal val="visible"/>
                                      </p:to>
                                    </p:set>
                                    <p:animEffect transition="in" filter="wipe(down)">
                                      <p:cBhvr>
                                        <p:cTn id="59" dur="500"/>
                                        <p:tgtEl>
                                          <p:spTgt spid="5">
                                            <p:graphicEl>
                                              <a:chart seriesIdx="-4" categoryIdx="17" bldStep="category"/>
                                            </p:graphicEl>
                                          </p:spTgt>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5">
                                            <p:graphicEl>
                                              <a:chart seriesIdx="-4" categoryIdx="18" bldStep="category"/>
                                            </p:graphicEl>
                                          </p:spTgt>
                                        </p:tgtEl>
                                        <p:attrNameLst>
                                          <p:attrName>style.visibility</p:attrName>
                                        </p:attrNameLst>
                                      </p:cBhvr>
                                      <p:to>
                                        <p:strVal val="visible"/>
                                      </p:to>
                                    </p:set>
                                    <p:animEffect transition="in" filter="wipe(down)">
                                      <p:cBhvr>
                                        <p:cTn id="62" dur="500"/>
                                        <p:tgtEl>
                                          <p:spTgt spid="5">
                                            <p:graphicEl>
                                              <a:chart seriesIdx="-4" categoryIdx="18" bldStep="category"/>
                                            </p:graphicEl>
                                          </p:spTgt>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
                                            <p:graphicEl>
                                              <a:chart seriesIdx="-4" categoryIdx="19" bldStep="category"/>
                                            </p:graphicEl>
                                          </p:spTgt>
                                        </p:tgtEl>
                                        <p:attrNameLst>
                                          <p:attrName>style.visibility</p:attrName>
                                        </p:attrNameLst>
                                      </p:cBhvr>
                                      <p:to>
                                        <p:strVal val="visible"/>
                                      </p:to>
                                    </p:set>
                                    <p:animEffect transition="in" filter="wipe(down)">
                                      <p:cBhvr>
                                        <p:cTn id="65" dur="500"/>
                                        <p:tgtEl>
                                          <p:spTgt spid="5">
                                            <p:graphicEl>
                                              <a:chart seriesIdx="-4" categoryIdx="19" bldStep="category"/>
                                            </p:graphicEl>
                                          </p:spTgt>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5">
                                            <p:graphicEl>
                                              <a:chart seriesIdx="-4" categoryIdx="20" bldStep="category"/>
                                            </p:graphicEl>
                                          </p:spTgt>
                                        </p:tgtEl>
                                        <p:attrNameLst>
                                          <p:attrName>style.visibility</p:attrName>
                                        </p:attrNameLst>
                                      </p:cBhvr>
                                      <p:to>
                                        <p:strVal val="visible"/>
                                      </p:to>
                                    </p:set>
                                    <p:animEffect transition="in" filter="wipe(down)">
                                      <p:cBhvr>
                                        <p:cTn id="68" dur="500"/>
                                        <p:tgtEl>
                                          <p:spTgt spid="5">
                                            <p:graphicEl>
                                              <a:chart seriesIdx="-4" categoryIdx="20" bldStep="category"/>
                                            </p:graphicEl>
                                          </p:spTgt>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5">
                                            <p:graphicEl>
                                              <a:chart seriesIdx="-4" categoryIdx="21" bldStep="category"/>
                                            </p:graphicEl>
                                          </p:spTgt>
                                        </p:tgtEl>
                                        <p:attrNameLst>
                                          <p:attrName>style.visibility</p:attrName>
                                        </p:attrNameLst>
                                      </p:cBhvr>
                                      <p:to>
                                        <p:strVal val="visible"/>
                                      </p:to>
                                    </p:set>
                                    <p:animEffect transition="in" filter="wipe(down)">
                                      <p:cBhvr>
                                        <p:cTn id="71" dur="500"/>
                                        <p:tgtEl>
                                          <p:spTgt spid="5">
                                            <p:graphicEl>
                                              <a:chart seriesIdx="-4" categoryIdx="21" bldStep="category"/>
                                            </p:graphicEl>
                                          </p:spTgt>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5">
                                            <p:graphicEl>
                                              <a:chart seriesIdx="-4" categoryIdx="22" bldStep="category"/>
                                            </p:graphicEl>
                                          </p:spTgt>
                                        </p:tgtEl>
                                        <p:attrNameLst>
                                          <p:attrName>style.visibility</p:attrName>
                                        </p:attrNameLst>
                                      </p:cBhvr>
                                      <p:to>
                                        <p:strVal val="visible"/>
                                      </p:to>
                                    </p:set>
                                    <p:animEffect transition="in" filter="wipe(down)">
                                      <p:cBhvr>
                                        <p:cTn id="74" dur="500"/>
                                        <p:tgtEl>
                                          <p:spTgt spid="5">
                                            <p:graphicEl>
                                              <a:chart seriesIdx="-4" categoryIdx="22" bldStep="category"/>
                                            </p:graphicEl>
                                          </p:spTgt>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
                                            <p:graphicEl>
                                              <a:chart seriesIdx="-4" categoryIdx="23" bldStep="category"/>
                                            </p:graphicEl>
                                          </p:spTgt>
                                        </p:tgtEl>
                                        <p:attrNameLst>
                                          <p:attrName>style.visibility</p:attrName>
                                        </p:attrNameLst>
                                      </p:cBhvr>
                                      <p:to>
                                        <p:strVal val="visible"/>
                                      </p:to>
                                    </p:set>
                                    <p:animEffect transition="in" filter="wipe(down)">
                                      <p:cBhvr>
                                        <p:cTn id="77" dur="500"/>
                                        <p:tgtEl>
                                          <p:spTgt spid="5">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9FBB7C22-0419-459F-A959-94A90B8CB293}" type="slidenum">
              <a:rPr lang="en-US" smtClean="0">
                <a:solidFill>
                  <a:prstClr val="white"/>
                </a:solidFill>
              </a:rPr>
              <a:pPr/>
              <a:t>9</a:t>
            </a:fld>
            <a:endParaRPr lang="en-US">
              <a:solidFill>
                <a:prstClr val="white"/>
              </a:solidFill>
            </a:endParaRPr>
          </a:p>
        </p:txBody>
      </p:sp>
      <p:sp>
        <p:nvSpPr>
          <p:cNvPr id="4" name="Title 3"/>
          <p:cNvSpPr>
            <a:spLocks noGrp="1"/>
          </p:cNvSpPr>
          <p:nvPr>
            <p:ph type="title"/>
          </p:nvPr>
        </p:nvSpPr>
        <p:spPr/>
        <p:txBody>
          <a:bodyPr/>
          <a:lstStyle/>
          <a:p>
            <a:r>
              <a:rPr lang="en-GB" dirty="0" smtClean="0"/>
              <a:t>And Skill Levels Matter for Earnings, Even Within the Same Education Level</a:t>
            </a:r>
            <a:endParaRPr lang="en-GB" dirty="0"/>
          </a:p>
        </p:txBody>
      </p:sp>
      <p:graphicFrame>
        <p:nvGraphicFramePr>
          <p:cNvPr id="9" name="Chart 8"/>
          <p:cNvGraphicFramePr>
            <a:graphicFrameLocks/>
          </p:cNvGraphicFramePr>
          <p:nvPr>
            <p:extLst>
              <p:ext uri="{D42A27DB-BD31-4B8C-83A1-F6EECF244321}">
                <p14:modId xmlns:p14="http://schemas.microsoft.com/office/powerpoint/2010/main" val="66111441"/>
              </p:ext>
            </p:extLst>
          </p:nvPr>
        </p:nvGraphicFramePr>
        <p:xfrm>
          <a:off x="838200" y="1676400"/>
          <a:ext cx="55626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11" name="Isosceles Triangle 10"/>
          <p:cNvSpPr/>
          <p:nvPr/>
        </p:nvSpPr>
        <p:spPr>
          <a:xfrm>
            <a:off x="6819900" y="1937266"/>
            <a:ext cx="114300" cy="9233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flipH="1">
            <a:off x="6858000" y="2362200"/>
            <a:ext cx="57150" cy="762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Diamond 12"/>
          <p:cNvSpPr/>
          <p:nvPr/>
        </p:nvSpPr>
        <p:spPr>
          <a:xfrm>
            <a:off x="6858000" y="2667000"/>
            <a:ext cx="100012" cy="152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a:off x="6858000" y="3048000"/>
            <a:ext cx="100012" cy="127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7200900" y="1844933"/>
            <a:ext cx="1409700" cy="1384995"/>
          </a:xfrm>
          <a:prstGeom prst="rect">
            <a:avLst/>
          </a:prstGeom>
          <a:noFill/>
        </p:spPr>
        <p:txBody>
          <a:bodyPr wrap="square" rtlCol="0">
            <a:spAutoFit/>
          </a:bodyPr>
          <a:lstStyle/>
          <a:p>
            <a:r>
              <a:rPr lang="en-GB" sz="1200" dirty="0" smtClean="0">
                <a:solidFill>
                  <a:srgbClr val="000000"/>
                </a:solidFill>
                <a:latin typeface="+mj-lt"/>
              </a:rPr>
              <a:t>Level 4 or 5</a:t>
            </a:r>
          </a:p>
          <a:p>
            <a:endParaRPr lang="en-GB" sz="1200" dirty="0">
              <a:solidFill>
                <a:srgbClr val="000000"/>
              </a:solidFill>
              <a:latin typeface="+mj-lt"/>
            </a:endParaRPr>
          </a:p>
          <a:p>
            <a:r>
              <a:rPr lang="en-GB" sz="1200" dirty="0" smtClean="0">
                <a:solidFill>
                  <a:srgbClr val="000000"/>
                </a:solidFill>
                <a:latin typeface="+mj-lt"/>
              </a:rPr>
              <a:t>Level 3</a:t>
            </a:r>
          </a:p>
          <a:p>
            <a:endParaRPr lang="en-GB" sz="1200" dirty="0">
              <a:solidFill>
                <a:srgbClr val="000000"/>
              </a:solidFill>
              <a:latin typeface="+mj-lt"/>
            </a:endParaRPr>
          </a:p>
          <a:p>
            <a:r>
              <a:rPr lang="en-GB" sz="1200" dirty="0" smtClean="0">
                <a:solidFill>
                  <a:srgbClr val="000000"/>
                </a:solidFill>
                <a:latin typeface="+mj-lt"/>
              </a:rPr>
              <a:t>Level 2</a:t>
            </a:r>
          </a:p>
          <a:p>
            <a:endParaRPr lang="en-GB" sz="1200" dirty="0">
              <a:solidFill>
                <a:srgbClr val="000000"/>
              </a:solidFill>
              <a:latin typeface="+mj-lt"/>
            </a:endParaRPr>
          </a:p>
          <a:p>
            <a:r>
              <a:rPr lang="en-GB" sz="1200" dirty="0" smtClean="0">
                <a:solidFill>
                  <a:srgbClr val="000000"/>
                </a:solidFill>
                <a:latin typeface="+mj-lt"/>
              </a:rPr>
              <a:t>Level 1 or below</a:t>
            </a:r>
            <a:endParaRPr lang="en-GB" sz="1200" dirty="0">
              <a:solidFill>
                <a:srgbClr val="000000"/>
              </a:solidFill>
              <a:latin typeface="+mj-lt"/>
            </a:endParaRPr>
          </a:p>
        </p:txBody>
      </p:sp>
      <p:sp>
        <p:nvSpPr>
          <p:cNvPr id="16" name="TextBox 15"/>
          <p:cNvSpPr txBox="1"/>
          <p:nvPr/>
        </p:nvSpPr>
        <p:spPr>
          <a:xfrm>
            <a:off x="762000" y="1447800"/>
            <a:ext cx="8077200" cy="307777"/>
          </a:xfrm>
          <a:prstGeom prst="rect">
            <a:avLst/>
          </a:prstGeom>
          <a:noFill/>
        </p:spPr>
        <p:txBody>
          <a:bodyPr wrap="square" rtlCol="0">
            <a:spAutoFit/>
          </a:bodyPr>
          <a:lstStyle/>
          <a:p>
            <a:r>
              <a:rPr lang="en-GB" sz="1400" b="1" dirty="0" smtClean="0">
                <a:solidFill>
                  <a:srgbClr val="000000"/>
                </a:solidFill>
                <a:latin typeface="+mj-lt"/>
              </a:rPr>
              <a:t>Mean monthly earnings, by educational attainment and literacy proficiency level – Average</a:t>
            </a:r>
            <a:endParaRPr lang="en-GB" sz="1400" b="1" dirty="0">
              <a:solidFill>
                <a:srgbClr val="000000"/>
              </a:solidFill>
              <a:latin typeface="+mj-lt"/>
            </a:endParaRPr>
          </a:p>
        </p:txBody>
      </p:sp>
      <p:sp>
        <p:nvSpPr>
          <p:cNvPr id="2" name="Oval 1"/>
          <p:cNvSpPr/>
          <p:nvPr/>
        </p:nvSpPr>
        <p:spPr>
          <a:xfrm>
            <a:off x="4241800" y="2362200"/>
            <a:ext cx="609600"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152400" y="6504801"/>
            <a:ext cx="2286000" cy="276999"/>
          </a:xfrm>
          <a:prstGeom prst="rect">
            <a:avLst/>
          </a:prstGeom>
          <a:noFill/>
        </p:spPr>
        <p:txBody>
          <a:bodyPr wrap="square" rtlCol="0">
            <a:spAutoFit/>
          </a:bodyPr>
          <a:lstStyle/>
          <a:p>
            <a:r>
              <a:rPr lang="en-GB" sz="1200" b="1" dirty="0" smtClean="0">
                <a:solidFill>
                  <a:srgbClr val="000000"/>
                </a:solidFill>
                <a:latin typeface="+mj-lt"/>
              </a:rPr>
              <a:t>Chart A6.4 – EAG 2014</a:t>
            </a:r>
            <a:endParaRPr lang="en-GB" sz="1200" b="1" dirty="0">
              <a:solidFill>
                <a:srgbClr val="000000"/>
              </a:solidFill>
              <a:latin typeface="+mj-lt"/>
            </a:endParaRPr>
          </a:p>
        </p:txBody>
      </p:sp>
    </p:spTree>
    <p:extLst>
      <p:ext uri="{BB962C8B-B14F-4D97-AF65-F5344CB8AC3E}">
        <p14:creationId xmlns:p14="http://schemas.microsoft.com/office/powerpoint/2010/main" val="1895741815"/>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oecd_Eng_BD">
  <a:themeElements>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CDE_White_FR">
      <a:majorFont>
        <a:latin typeface="Helvetica"/>
        <a:ea typeface=""/>
        <a:cs typeface="Arial"/>
      </a:majorFont>
      <a:minorFont>
        <a:latin typeface="Georgi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lnDef>
  </a:objectDefaults>
  <a:extraClrSchemeLst>
    <a:extraClrScheme>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CDE_White_F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CDE_White_F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CDE_White_F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CDE_White_F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CDE_White_F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CDE_White_F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CDE_White_F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CDE_White_F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CDE_White_F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CDE_White_F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CDE_White_F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ecd_Eng_BD">
  <a:themeElements>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CDE_White_FR">
      <a:majorFont>
        <a:latin typeface="Helvetica"/>
        <a:ea typeface=""/>
        <a:cs typeface="Arial"/>
      </a:majorFont>
      <a:minorFont>
        <a:latin typeface="Georgi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lnDef>
  </a:objectDefaults>
  <a:extraClrSchemeLst>
    <a:extraClrScheme>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CDE_White_F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CDE_White_F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CDE_White_F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CDE_White_F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CDE_White_F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CDE_White_F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CDE_White_F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CDE_White_F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CDE_White_F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CDE_White_F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CDE_White_F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4.xml><?xml version="1.0" encoding="utf-8"?>
<a:theme xmlns:a="http://schemas.openxmlformats.org/drawingml/2006/main" name="3_OECD_EAG_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rgbClr val="5A9000"/>
        </a:solidFill>
        <a:ln>
          <a:noFill/>
        </a:ln>
      </a:spPr>
      <a:bodyPr anchor="ctr"/>
      <a:lstStyle>
        <a:defPPr>
          <a:defRPr sz="1200" dirty="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Author0 xmlns="4f898527-5252-4300-b5f1-44bd7afac391">
      <UserInfo>
        <DisplayName/>
        <AccountId xsi:nil="true"/>
        <AccountType/>
      </UserInfo>
    </Author0>
    <Audience xmlns="4f898527-5252-4300-b5f1-44bd7afac391" xsi:nil="true"/>
    <Date xmlns="4f898527-5252-4300-b5f1-44bd7afac391">2011-12-01T23:00:00+00:00</Date>
    <Project xmlns="4f898527-5252-4300-b5f1-44bd7afac39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0C54BA2FCAB51408B097F92AFE84E95" ma:contentTypeVersion="5" ma:contentTypeDescription="Create a new document." ma:contentTypeScope="" ma:versionID="fd82fce393e82077e2c044f05700f9b0">
  <xsd:schema xmlns:xsd="http://www.w3.org/2001/XMLSchema" xmlns:p="http://schemas.microsoft.com/office/2006/metadata/properties" xmlns:ns2="4f898527-5252-4300-b5f1-44bd7afac391" targetNamespace="http://schemas.microsoft.com/office/2006/metadata/properties" ma:root="true" ma:fieldsID="3567da0e834e1725aa2903b86ed706ef" ns2:_="">
    <xsd:import namespace="4f898527-5252-4300-b5f1-44bd7afac391"/>
    <xsd:element name="properties">
      <xsd:complexType>
        <xsd:sequence>
          <xsd:element name="documentManagement">
            <xsd:complexType>
              <xsd:all>
                <xsd:element ref="ns2:Project" minOccurs="0"/>
                <xsd:element ref="ns2:Author0" minOccurs="0"/>
                <xsd:element ref="ns2:Date" minOccurs="0"/>
                <xsd:element ref="ns2:Audience" minOccurs="0"/>
              </xsd:all>
            </xsd:complexType>
          </xsd:element>
        </xsd:sequence>
      </xsd:complexType>
    </xsd:element>
  </xsd:schema>
  <xsd:schema xmlns:xsd="http://www.w3.org/2001/XMLSchema" xmlns:dms="http://schemas.microsoft.com/office/2006/documentManagement/types" targetNamespace="4f898527-5252-4300-b5f1-44bd7afac391" elementFormDefault="qualified">
    <xsd:import namespace="http://schemas.microsoft.com/office/2006/documentManagement/types"/>
    <xsd:element name="Project" ma:index="8" nillable="true" ma:displayName="Project" ma:list="{d1abece6-7d8a-4543-85d8-3c081f73c704}" ma:internalName="Project" ma:readOnly="false" ma:showField="Title" ma:web="cbaaa7cc-62fe-4635-9309-3d59aac7fe54">
      <xsd:simpleType>
        <xsd:restriction base="dms:Lookup"/>
      </xsd:simpleType>
    </xsd:element>
    <xsd:element name="Author0" ma:index="9" nillable="true" ma:displayName="Author" ma:list="UserInfo" ma:internalName="Author0"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ate" ma:index="10" nillable="true" ma:displayName="Date" ma:default="[today]" ma:format="DateOnly" ma:internalName="Date">
      <xsd:simpleType>
        <xsd:restriction base="dms:DateTime"/>
      </xsd:simpleType>
    </xsd:element>
    <xsd:element name="Audience" ma:index="11" nillable="true" ma:displayName="Audience" ma:internalName="Audienc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A97045F8-3A46-4773-9149-A3F456CE04A4}">
  <ds:schemaRefs>
    <ds:schemaRef ds:uri="http://purl.org/dc/terms/"/>
    <ds:schemaRef ds:uri="http://purl.org/dc/elements/1.1/"/>
    <ds:schemaRef ds:uri="http://schemas.openxmlformats.org/package/2006/metadata/core-properties"/>
    <ds:schemaRef ds:uri="http://schemas.microsoft.com/office/2006/documentManagement/types"/>
    <ds:schemaRef ds:uri="http://www.w3.org/XML/1998/namespace"/>
    <ds:schemaRef ds:uri="http://schemas.microsoft.com/office/2006/metadata/properties"/>
    <ds:schemaRef ds:uri="http://purl.org/dc/dcmitype/"/>
    <ds:schemaRef ds:uri="4f898527-5252-4300-b5f1-44bd7afac391"/>
  </ds:schemaRefs>
</ds:datastoreItem>
</file>

<file path=customXml/itemProps2.xml><?xml version="1.0" encoding="utf-8"?>
<ds:datastoreItem xmlns:ds="http://schemas.openxmlformats.org/officeDocument/2006/customXml" ds:itemID="{27A47271-BDDE-40B0-A8F3-FE08925FD81E}">
  <ds:schemaRefs>
    <ds:schemaRef ds:uri="http://schemas.microsoft.com/sharepoint/v3/contenttype/forms"/>
  </ds:schemaRefs>
</ds:datastoreItem>
</file>

<file path=customXml/itemProps3.xml><?xml version="1.0" encoding="utf-8"?>
<ds:datastoreItem xmlns:ds="http://schemas.openxmlformats.org/officeDocument/2006/customXml" ds:itemID="{18C88A93-DCD8-440B-9578-C52A7BA14B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f898527-5252-4300-b5f1-44bd7afac39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oecd_FR_white</Template>
  <TotalTime>8595</TotalTime>
  <Words>4652</Words>
  <Application>Microsoft Office PowerPoint</Application>
  <PresentationFormat>On-screen Show (4:3)</PresentationFormat>
  <Paragraphs>465</Paragraphs>
  <Slides>35</Slides>
  <Notes>29</Notes>
  <HiddenSlides>0</HiddenSlides>
  <MMClips>0</MMClips>
  <ScaleCrop>false</ScaleCrop>
  <HeadingPairs>
    <vt:vector size="4" baseType="variant">
      <vt:variant>
        <vt:lpstr>Theme</vt:lpstr>
      </vt:variant>
      <vt:variant>
        <vt:i4>4</vt:i4>
      </vt:variant>
      <vt:variant>
        <vt:lpstr>Slide Titles</vt:lpstr>
      </vt:variant>
      <vt:variant>
        <vt:i4>35</vt:i4>
      </vt:variant>
    </vt:vector>
  </HeadingPairs>
  <TitlesOfParts>
    <vt:vector size="39" baseType="lpstr">
      <vt:lpstr>oecd_Eng_BD</vt:lpstr>
      <vt:lpstr>1_oecd_Eng_BD</vt:lpstr>
      <vt:lpstr>OECD_English_white</vt:lpstr>
      <vt:lpstr>3_OECD_EAG_theme</vt:lpstr>
      <vt:lpstr>Overview of Higher Education Trends: Returns and Financing Highlights from EAG 2014</vt:lpstr>
      <vt:lpstr>Key Questions on OECD Trends</vt:lpstr>
      <vt:lpstr>The Rate of People with HE Still Rises</vt:lpstr>
      <vt:lpstr>Educational Upward Mobility in Many Countries – With Large Variations</vt:lpstr>
      <vt:lpstr>But Mobility Did Not Trickle Down to the Disadvantaged</vt:lpstr>
      <vt:lpstr>HE aND SKILLS </vt:lpstr>
      <vt:lpstr>HE and Skills: A Rocky Relationship</vt:lpstr>
      <vt:lpstr>Proportions of Highly Literate, Tertiary Educated Adults Vary Across Countries  </vt:lpstr>
      <vt:lpstr>And Skill Levels Matter for Earnings, Even Within the Same Education Level</vt:lpstr>
      <vt:lpstr>RETURNS TO HIGHER EDUCATION: RECENT FINDINGS  </vt:lpstr>
      <vt:lpstr>Individuals with HE Have Higher Employment Rates …</vt:lpstr>
      <vt:lpstr>... And Higher Earnings</vt:lpstr>
      <vt:lpstr>Individuals with HE Have Better Social Outcomes/ Enjoy Better Quality of Life</vt:lpstr>
      <vt:lpstr>Returns to HE: Is the Investment Worth It?</vt:lpstr>
      <vt:lpstr>Returns to HE: What to Keep in Mind</vt:lpstr>
      <vt:lpstr>HE FINANCING TRENDS</vt:lpstr>
      <vt:lpstr>State of HE Funding: Per Student Expenditures</vt:lpstr>
      <vt:lpstr>State of HE Funding: Cumulative Expenditures (Over Duration of Studies)</vt:lpstr>
      <vt:lpstr>Annual Spending Per Student and Rate of Change Between 2005 and 2011</vt:lpstr>
      <vt:lpstr>State of Financing: Private Expenditures Represent a Larger Share…</vt:lpstr>
      <vt:lpstr>… But With Large Differences in Recent Patterns Across Countries</vt:lpstr>
      <vt:lpstr>Fees and Student Aid – Select OECD Countries</vt:lpstr>
      <vt:lpstr>Financing Models and Access in Select OECD Countries: What Interactions?</vt:lpstr>
      <vt:lpstr>Issues for Ireland</vt:lpstr>
      <vt:lpstr>RECENT TRENDS AND IMPACT OF THE CRISIS</vt:lpstr>
      <vt:lpstr>People Without an Upper Secondary Education Face A Rising Unemployment Risk</vt:lpstr>
      <vt:lpstr>Those with an Upper Secondary Education Are Not Immune to Unemployment</vt:lpstr>
      <vt:lpstr>While People with Tertiary Education Still Have a Low Risk of Being Unemployed</vt:lpstr>
      <vt:lpstr>Impact of Crisis on Unemployment Rates – Cont’d </vt:lpstr>
      <vt:lpstr>Evolution of Earnings – Widening Gap</vt:lpstr>
      <vt:lpstr>Moderate Cuts in Educational Funding So Far Despite GDP Declining</vt:lpstr>
      <vt:lpstr>But in Some Countries Funding Per Student in HE Has Not Kept Pace with Enrolments</vt:lpstr>
      <vt:lpstr>The Crisis Has Revealed Some Weaknesses of HE</vt:lpstr>
      <vt:lpstr>Implications for HEIs</vt:lpstr>
      <vt:lpstr>PowerPoint Presentation</vt:lpstr>
    </vt:vector>
  </TitlesOfParts>
  <Company>OECD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OECD’s Programme on Institutional Management in Higher Education</dc:title>
  <dc:creator>Lafon_V</dc:creator>
  <cp:lastModifiedBy>MANGEOL Patricia</cp:lastModifiedBy>
  <cp:revision>580</cp:revision>
  <cp:lastPrinted>2013-11-18T09:05:53Z</cp:lastPrinted>
  <dcterms:created xsi:type="dcterms:W3CDTF">2011-10-07T07:40:00Z</dcterms:created>
  <dcterms:modified xsi:type="dcterms:W3CDTF">2014-09-30T10:00:42Z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0x010100A0C54BA2FCAB51408B097F92AFE84E95</vt:lpwstr>
  </property>
</Properties>
</file>