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charts/chart1.xml" ContentType="application/vnd.openxmlformats-officedocument.drawingml.chart+xml"/>
  <Override PartName="/ppt/tags/tag12.xml" ContentType="application/vnd.openxmlformats-officedocument.presentationml.tags+xml"/>
  <Override PartName="/ppt/charts/chart2.xml" ContentType="application/vnd.openxmlformats-officedocument.drawingml.chart+xml"/>
  <Override PartName="/ppt/theme/themeOverride1.xml" ContentType="application/vnd.openxmlformats-officedocument.themeOverr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xml" ContentType="application/vnd.openxmlformats-officedocument.presentationml.notesSlide+xml"/>
  <Override PartName="/ppt/tags/tag36.xml" ContentType="application/vnd.openxmlformats-officedocument.presentationml.tags+xml"/>
  <Override PartName="/ppt/notesSlides/notesSlide2.xml" ContentType="application/vnd.openxmlformats-officedocument.presentationml.notesSlide+xml"/>
  <Override PartName="/ppt/tags/tag3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34" d="100"/>
          <a:sy n="134" d="100"/>
        </p:scale>
        <p:origin x="-954"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oleObject" Target="file:///C:\Users\Aims\Downloads\SHEF13-Tables&amp;Figures-forweb%20(1).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271033829104696"/>
          <c:y val="2.1189304461942258E-2"/>
          <c:w val="0.86182669874599005"/>
          <c:h val="0.84642661854768153"/>
        </c:manualLayout>
      </c:layout>
      <c:lineChart>
        <c:grouping val="standard"/>
        <c:varyColors val="0"/>
        <c:ser>
          <c:idx val="0"/>
          <c:order val="0"/>
          <c:tx>
            <c:strRef>
              <c:f>Sheet1!$B$1</c:f>
              <c:strCache>
                <c:ptCount val="1"/>
                <c:pt idx="0">
                  <c:v>Student</c:v>
                </c:pt>
              </c:strCache>
            </c:strRef>
          </c:tx>
          <c:marker>
            <c:symbol val="square"/>
            <c:size val="5"/>
          </c:marker>
          <c:dLbls>
            <c:dLbl>
              <c:idx val="1"/>
              <c:delete val="1"/>
            </c:dLbl>
            <c:dLbl>
              <c:idx val="2"/>
              <c:delete val="1"/>
            </c:dLbl>
            <c:dLbl>
              <c:idx val="3"/>
              <c:delete val="1"/>
            </c:dLbl>
            <c:dLbl>
              <c:idx val="4"/>
              <c:delete val="1"/>
            </c:dLbl>
            <c:dLbl>
              <c:idx val="5"/>
              <c:delete val="1"/>
            </c:dLbl>
            <c:dLbl>
              <c:idx val="6"/>
              <c:delete val="1"/>
            </c:dLbl>
            <c:dLbl>
              <c:idx val="7"/>
              <c:delete val="1"/>
            </c:dLbl>
            <c:dLbl>
              <c:idx val="8"/>
              <c:delete val="1"/>
            </c:dLbl>
            <c:dLbl>
              <c:idx val="9"/>
              <c:delete val="1"/>
            </c:dLbl>
            <c:dLbl>
              <c:idx val="10"/>
              <c:delete val="1"/>
            </c:dLbl>
            <c:dLbl>
              <c:idx val="11"/>
              <c:delete val="1"/>
            </c:dLbl>
            <c:dLbl>
              <c:idx val="12"/>
              <c:delete val="1"/>
            </c:dLbl>
            <c:dLbl>
              <c:idx val="13"/>
              <c:delete val="1"/>
            </c:dLbl>
            <c:dLbl>
              <c:idx val="14"/>
              <c:delete val="1"/>
            </c:dLbl>
            <c:dLbl>
              <c:idx val="15"/>
              <c:delete val="1"/>
            </c:dLbl>
            <c:dLbl>
              <c:idx val="16"/>
              <c:delete val="1"/>
            </c:dLbl>
            <c:dLbl>
              <c:idx val="17"/>
              <c:delete val="1"/>
            </c:dLbl>
            <c:dLbl>
              <c:idx val="18"/>
              <c:delete val="1"/>
            </c:dLbl>
            <c:dLbl>
              <c:idx val="19"/>
              <c:delete val="1"/>
            </c:dLbl>
            <c:dLbl>
              <c:idx val="20"/>
              <c:delete val="1"/>
            </c:dLbl>
            <c:dLbl>
              <c:idx val="21"/>
              <c:delete val="1"/>
            </c:dLbl>
            <c:numFmt formatCode="&quot;$&quot;#,##0" sourceLinked="0"/>
            <c:dLblPos val="b"/>
            <c:showLegendKey val="0"/>
            <c:showVal val="1"/>
            <c:showCatName val="0"/>
            <c:showSerName val="0"/>
            <c:showPercent val="0"/>
            <c:showBubbleSize val="0"/>
            <c:showLeaderLines val="0"/>
          </c:dLbls>
          <c:cat>
            <c:numRef>
              <c:f>Sheet1!$A$2:$A$23</c:f>
              <c:numCache>
                <c:formatCode>General</c:formatCode>
                <c:ptCount val="2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numCache>
            </c:numRef>
          </c:cat>
          <c:val>
            <c:numRef>
              <c:f>Sheet1!$B$2:$B$24</c:f>
              <c:numCache>
                <c:formatCode>General</c:formatCode>
                <c:ptCount val="23"/>
                <c:pt idx="0">
                  <c:v>2878</c:v>
                </c:pt>
                <c:pt idx="1">
                  <c:v>3111</c:v>
                </c:pt>
                <c:pt idx="2">
                  <c:v>3309</c:v>
                </c:pt>
                <c:pt idx="3">
                  <c:v>3424</c:v>
                </c:pt>
                <c:pt idx="4">
                  <c:v>3514</c:v>
                </c:pt>
                <c:pt idx="5">
                  <c:v>3635</c:v>
                </c:pt>
                <c:pt idx="6">
                  <c:v>3687</c:v>
                </c:pt>
                <c:pt idx="7">
                  <c:v>3710</c:v>
                </c:pt>
                <c:pt idx="8">
                  <c:v>3714</c:v>
                </c:pt>
                <c:pt idx="9">
                  <c:v>3534</c:v>
                </c:pt>
                <c:pt idx="10">
                  <c:v>3647</c:v>
                </c:pt>
                <c:pt idx="11">
                  <c:v>3660</c:v>
                </c:pt>
                <c:pt idx="12">
                  <c:v>3741</c:v>
                </c:pt>
                <c:pt idx="13">
                  <c:v>3935</c:v>
                </c:pt>
                <c:pt idx="14">
                  <c:v>4090</c:v>
                </c:pt>
                <c:pt idx="15">
                  <c:v>4365</c:v>
                </c:pt>
                <c:pt idx="16">
                  <c:v>4436</c:v>
                </c:pt>
                <c:pt idx="17">
                  <c:v>4365</c:v>
                </c:pt>
                <c:pt idx="18">
                  <c:v>4441</c:v>
                </c:pt>
                <c:pt idx="19">
                  <c:v>4662</c:v>
                </c:pt>
                <c:pt idx="20">
                  <c:v>4880</c:v>
                </c:pt>
                <c:pt idx="21">
                  <c:v>5228</c:v>
                </c:pt>
                <c:pt idx="22">
                  <c:v>5475</c:v>
                </c:pt>
              </c:numCache>
            </c:numRef>
          </c:val>
          <c:smooth val="0"/>
        </c:ser>
        <c:ser>
          <c:idx val="1"/>
          <c:order val="1"/>
          <c:tx>
            <c:strRef>
              <c:f>Sheet1!$C$1</c:f>
              <c:strCache>
                <c:ptCount val="1"/>
                <c:pt idx="0">
                  <c:v>State</c:v>
                </c:pt>
              </c:strCache>
            </c:strRef>
          </c:tx>
          <c:marker>
            <c:symbol val="square"/>
            <c:size val="5"/>
          </c:marker>
          <c:dLbls>
            <c:dLbl>
              <c:idx val="1"/>
              <c:delete val="1"/>
            </c:dLbl>
            <c:dLbl>
              <c:idx val="2"/>
              <c:delete val="1"/>
            </c:dLbl>
            <c:dLbl>
              <c:idx val="3"/>
              <c:delete val="1"/>
            </c:dLbl>
            <c:dLbl>
              <c:idx val="4"/>
              <c:delete val="1"/>
            </c:dLbl>
            <c:dLbl>
              <c:idx val="5"/>
              <c:delete val="1"/>
            </c:dLbl>
            <c:dLbl>
              <c:idx val="6"/>
              <c:delete val="1"/>
            </c:dLbl>
            <c:dLbl>
              <c:idx val="7"/>
              <c:delete val="1"/>
            </c:dLbl>
            <c:dLbl>
              <c:idx val="8"/>
              <c:delete val="1"/>
            </c:dLbl>
            <c:dLbl>
              <c:idx val="9"/>
              <c:delete val="1"/>
            </c:dLbl>
            <c:dLbl>
              <c:idx val="10"/>
              <c:delete val="1"/>
            </c:dLbl>
            <c:dLbl>
              <c:idx val="11"/>
              <c:delete val="1"/>
            </c:dLbl>
            <c:dLbl>
              <c:idx val="12"/>
              <c:delete val="1"/>
            </c:dLbl>
            <c:dLbl>
              <c:idx val="13"/>
              <c:delete val="1"/>
            </c:dLbl>
            <c:dLbl>
              <c:idx val="14"/>
              <c:delete val="1"/>
            </c:dLbl>
            <c:dLbl>
              <c:idx val="15"/>
              <c:delete val="1"/>
            </c:dLbl>
            <c:dLbl>
              <c:idx val="16"/>
              <c:delete val="1"/>
            </c:dLbl>
            <c:dLbl>
              <c:idx val="17"/>
              <c:delete val="1"/>
            </c:dLbl>
            <c:dLbl>
              <c:idx val="18"/>
              <c:delete val="1"/>
            </c:dLbl>
            <c:dLbl>
              <c:idx val="19"/>
              <c:delete val="1"/>
            </c:dLbl>
            <c:dLbl>
              <c:idx val="20"/>
              <c:delete val="1"/>
            </c:dLbl>
            <c:dLbl>
              <c:idx val="21"/>
              <c:delete val="1"/>
            </c:dLbl>
            <c:dLbl>
              <c:idx val="22"/>
              <c:layout>
                <c:manualLayout>
                  <c:x val="-3.9643482064741909E-4"/>
                  <c:y val="-5.9383748906386702E-2"/>
                </c:manualLayout>
              </c:layout>
              <c:dLblPos val="r"/>
              <c:showLegendKey val="0"/>
              <c:showVal val="1"/>
              <c:showCatName val="0"/>
              <c:showSerName val="0"/>
              <c:showPercent val="0"/>
              <c:showBubbleSize val="0"/>
            </c:dLbl>
            <c:numFmt formatCode="&quot;$&quot;#,##0" sourceLinked="0"/>
            <c:dLblPos val="t"/>
            <c:showLegendKey val="0"/>
            <c:showVal val="1"/>
            <c:showCatName val="0"/>
            <c:showSerName val="0"/>
            <c:showPercent val="0"/>
            <c:showBubbleSize val="0"/>
            <c:showLeaderLines val="0"/>
          </c:dLbls>
          <c:cat>
            <c:numRef>
              <c:f>Sheet1!$A$2:$A$23</c:f>
              <c:numCache>
                <c:formatCode>General</c:formatCode>
                <c:ptCount val="2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numCache>
            </c:numRef>
          </c:cat>
          <c:val>
            <c:numRef>
              <c:f>Sheet1!$C$2:$C$24</c:f>
              <c:numCache>
                <c:formatCode>General</c:formatCode>
                <c:ptCount val="23"/>
                <c:pt idx="0">
                  <c:v>8134</c:v>
                </c:pt>
                <c:pt idx="1">
                  <c:v>7684</c:v>
                </c:pt>
                <c:pt idx="2">
                  <c:v>7419</c:v>
                </c:pt>
                <c:pt idx="3">
                  <c:v>7516</c:v>
                </c:pt>
                <c:pt idx="4">
                  <c:v>7762</c:v>
                </c:pt>
                <c:pt idx="5">
                  <c:v>7844</c:v>
                </c:pt>
                <c:pt idx="6">
                  <c:v>8138</c:v>
                </c:pt>
                <c:pt idx="7">
                  <c:v>8404</c:v>
                </c:pt>
                <c:pt idx="8">
                  <c:v>8625</c:v>
                </c:pt>
                <c:pt idx="9">
                  <c:v>8544</c:v>
                </c:pt>
                <c:pt idx="10">
                  <c:v>8790</c:v>
                </c:pt>
                <c:pt idx="11">
                  <c:v>8470</c:v>
                </c:pt>
                <c:pt idx="12">
                  <c:v>7838</c:v>
                </c:pt>
                <c:pt idx="13">
                  <c:v>7313</c:v>
                </c:pt>
                <c:pt idx="14">
                  <c:v>7258</c:v>
                </c:pt>
                <c:pt idx="15">
                  <c:v>7614</c:v>
                </c:pt>
                <c:pt idx="16">
                  <c:v>7803</c:v>
                </c:pt>
                <c:pt idx="17">
                  <c:v>7924</c:v>
                </c:pt>
                <c:pt idx="18">
                  <c:v>7407</c:v>
                </c:pt>
                <c:pt idx="19">
                  <c:v>6875</c:v>
                </c:pt>
                <c:pt idx="20">
                  <c:v>6611</c:v>
                </c:pt>
                <c:pt idx="21">
                  <c:v>6020</c:v>
                </c:pt>
                <c:pt idx="22">
                  <c:v>6105</c:v>
                </c:pt>
              </c:numCache>
            </c:numRef>
          </c:val>
          <c:smooth val="0"/>
        </c:ser>
        <c:dLbls>
          <c:showLegendKey val="0"/>
          <c:showVal val="0"/>
          <c:showCatName val="0"/>
          <c:showSerName val="0"/>
          <c:showPercent val="0"/>
          <c:showBubbleSize val="0"/>
        </c:dLbls>
        <c:marker val="1"/>
        <c:smooth val="0"/>
        <c:axId val="25870720"/>
        <c:axId val="25872256"/>
      </c:lineChart>
      <c:catAx>
        <c:axId val="25870720"/>
        <c:scaling>
          <c:orientation val="minMax"/>
        </c:scaling>
        <c:delete val="0"/>
        <c:axPos val="b"/>
        <c:numFmt formatCode="General" sourceLinked="1"/>
        <c:majorTickMark val="out"/>
        <c:minorTickMark val="none"/>
        <c:tickLblPos val="nextTo"/>
        <c:crossAx val="25872256"/>
        <c:crosses val="autoZero"/>
        <c:auto val="1"/>
        <c:lblAlgn val="ctr"/>
        <c:lblOffset val="100"/>
        <c:noMultiLvlLbl val="0"/>
      </c:catAx>
      <c:valAx>
        <c:axId val="25872256"/>
        <c:scaling>
          <c:orientation val="minMax"/>
          <c:min val="2000"/>
        </c:scaling>
        <c:delete val="0"/>
        <c:axPos val="l"/>
        <c:majorGridlines/>
        <c:numFmt formatCode="&quot;$&quot;#,##0" sourceLinked="0"/>
        <c:majorTickMark val="out"/>
        <c:minorTickMark val="none"/>
        <c:tickLblPos val="nextTo"/>
        <c:crossAx val="25870720"/>
        <c:crosses val="autoZero"/>
        <c:crossBetween val="between"/>
      </c:valAx>
      <c:spPr>
        <a:noFill/>
        <a:ln w="25400">
          <a:noFill/>
        </a:ln>
      </c:spPr>
    </c:plotArea>
    <c:legend>
      <c:legendPos val="r"/>
      <c:layout>
        <c:manualLayout>
          <c:xMode val="edge"/>
          <c:yMode val="edge"/>
          <c:x val="0.20805139077555893"/>
          <c:y val="5.3645354252191968E-2"/>
          <c:w val="0.57326820423976277"/>
          <c:h val="8.294987606645747E-2"/>
        </c:manualLayout>
      </c:layout>
      <c:overlay val="1"/>
    </c:legend>
    <c:plotVisOnly val="1"/>
    <c:dispBlanksAs val="gap"/>
    <c:showDLblsOverMax val="0"/>
  </c:chart>
  <c:txPr>
    <a:bodyPr/>
    <a:lstStyle/>
    <a:p>
      <a:pPr>
        <a:defRPr sz="16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9744061581068666E-2"/>
          <c:y val="0.16191389550546603"/>
          <c:w val="0.93466003316749946"/>
          <c:h val="0.59368719596972352"/>
        </c:manualLayout>
      </c:layout>
      <c:barChart>
        <c:barDir val="col"/>
        <c:grouping val="clustered"/>
        <c:varyColors val="0"/>
        <c:ser>
          <c:idx val="0"/>
          <c:order val="0"/>
          <c:spPr>
            <a:solidFill>
              <a:srgbClr val="002060"/>
            </a:solidFill>
            <a:ln w="12700">
              <a:solidFill>
                <a:srgbClr val="000000"/>
              </a:solidFill>
              <a:prstDash val="solid"/>
            </a:ln>
            <a:effectLst/>
          </c:spPr>
          <c:invertIfNegative val="0"/>
          <c:dPt>
            <c:idx val="21"/>
            <c:invertIfNegative val="0"/>
            <c:bubble3D val="0"/>
            <c:spPr>
              <a:solidFill>
                <a:srgbClr val="1E2A5E"/>
              </a:solidFill>
              <a:ln w="12700">
                <a:solidFill>
                  <a:srgbClr val="000000"/>
                </a:solidFill>
                <a:prstDash val="solid"/>
              </a:ln>
              <a:effectLst/>
            </c:spPr>
          </c:dPt>
          <c:dPt>
            <c:idx val="25"/>
            <c:invertIfNegative val="0"/>
            <c:bubble3D val="0"/>
            <c:spPr>
              <a:solidFill>
                <a:srgbClr val="1E2A5E"/>
              </a:solidFill>
              <a:ln w="12700">
                <a:solidFill>
                  <a:srgbClr val="1E2A5E"/>
                </a:solidFill>
                <a:prstDash val="solid"/>
              </a:ln>
              <a:effectLst/>
            </c:spPr>
          </c:dPt>
          <c:dPt>
            <c:idx val="26"/>
            <c:invertIfNegative val="0"/>
            <c:bubble3D val="0"/>
            <c:spPr>
              <a:solidFill>
                <a:srgbClr val="1E2A5E"/>
              </a:solidFill>
              <a:ln w="12700">
                <a:solidFill>
                  <a:srgbClr val="000000"/>
                </a:solidFill>
                <a:prstDash val="solid"/>
              </a:ln>
              <a:effectLst/>
            </c:spPr>
          </c:dPt>
          <c:dPt>
            <c:idx val="28"/>
            <c:invertIfNegative val="0"/>
            <c:bubble3D val="0"/>
            <c:spPr>
              <a:solidFill>
                <a:srgbClr val="EF2428"/>
              </a:solidFill>
              <a:ln w="12700">
                <a:solidFill>
                  <a:srgbClr val="EF2428"/>
                </a:solidFill>
                <a:prstDash val="solid"/>
              </a:ln>
              <a:effectLst/>
            </c:spPr>
          </c:dPt>
          <c:dLbls>
            <c:dLbl>
              <c:idx val="0"/>
              <c:layout/>
              <c:numFmt formatCode="0.0%" sourceLinked="0"/>
              <c:spPr>
                <a:noFill/>
                <a:ln w="25400">
                  <a:noFill/>
                </a:ln>
              </c:spPr>
              <c:txPr>
                <a:bodyPr/>
                <a:lstStyle/>
                <a:p>
                  <a:pPr>
                    <a:defRPr/>
                  </a:pPr>
                  <a:endParaRPr lang="en-US"/>
                </a:p>
              </c:txPr>
              <c:showLegendKey val="0"/>
              <c:showVal val="1"/>
              <c:showCatName val="0"/>
              <c:showSerName val="0"/>
              <c:showPercent val="0"/>
              <c:showBubbleSize val="0"/>
            </c:dLbl>
            <c:dLbl>
              <c:idx val="26"/>
              <c:layout>
                <c:manualLayout>
                  <c:x val="2.9549330405915911E-2"/>
                  <c:y val="-6.6333121834010527E-3"/>
                </c:manualLayout>
              </c:layout>
              <c:tx>
                <c:rich>
                  <a:bodyPr/>
                  <a:lstStyle/>
                  <a:p>
                    <a:r>
                      <a:rPr lang="en-US" dirty="0"/>
                      <a:t>-23.0%</a:t>
                    </a:r>
                  </a:p>
                </c:rich>
              </c:tx>
              <c:showLegendKey val="0"/>
              <c:showVal val="1"/>
              <c:showCatName val="0"/>
              <c:showSerName val="0"/>
              <c:showPercent val="0"/>
              <c:showBubbleSize val="0"/>
            </c:dLbl>
            <c:dLbl>
              <c:idx val="50"/>
              <c:layout/>
              <c:numFmt formatCode="0.0%" sourceLinked="0"/>
              <c:spPr>
                <a:noFill/>
                <a:ln w="25400">
                  <a:noFill/>
                </a:ln>
              </c:spPr>
              <c:txPr>
                <a:bodyPr/>
                <a:lstStyle/>
                <a:p>
                  <a:pPr>
                    <a:defRPr/>
                  </a:pPr>
                  <a:endParaRPr lang="en-US"/>
                </a:p>
              </c:txPr>
              <c:showLegendKey val="0"/>
              <c:showVal val="1"/>
              <c:showCatName val="0"/>
              <c:showSerName val="0"/>
              <c:showPercent val="0"/>
              <c:showBubbleSize val="0"/>
            </c:dLbl>
            <c:showLegendKey val="0"/>
            <c:showVal val="0"/>
            <c:showCatName val="0"/>
            <c:showSerName val="0"/>
            <c:showPercent val="0"/>
            <c:showBubbleSize val="0"/>
          </c:dLbls>
          <c:cat>
            <c:strRef>
              <c:f>'[SHEF13-Tables&amp;Figures-forweb (1).xlsx]Fig 5-8 data'!$E$5:$E$55</c:f>
              <c:strCache>
                <c:ptCount val="51"/>
                <c:pt idx="0">
                  <c:v>New Hampshire</c:v>
                </c:pt>
                <c:pt idx="1">
                  <c:v>Florida</c:v>
                </c:pt>
                <c:pt idx="2">
                  <c:v>Louisiana</c:v>
                </c:pt>
                <c:pt idx="3">
                  <c:v>Alabama</c:v>
                </c:pt>
                <c:pt idx="4">
                  <c:v>Arizona</c:v>
                </c:pt>
                <c:pt idx="5">
                  <c:v>Idaho</c:v>
                </c:pt>
                <c:pt idx="6">
                  <c:v>South Carolina</c:v>
                </c:pt>
                <c:pt idx="7">
                  <c:v>Washington</c:v>
                </c:pt>
                <c:pt idx="8">
                  <c:v>Oregon</c:v>
                </c:pt>
                <c:pt idx="9">
                  <c:v>Minnesota</c:v>
                </c:pt>
                <c:pt idx="10">
                  <c:v>Nevada</c:v>
                </c:pt>
                <c:pt idx="11">
                  <c:v>Colorado</c:v>
                </c:pt>
                <c:pt idx="12">
                  <c:v>Tennessee</c:v>
                </c:pt>
                <c:pt idx="13">
                  <c:v>Utah</c:v>
                </c:pt>
                <c:pt idx="14">
                  <c:v>Pennsylvania</c:v>
                </c:pt>
                <c:pt idx="15">
                  <c:v>Virginia</c:v>
                </c:pt>
                <c:pt idx="16">
                  <c:v>Georgia</c:v>
                </c:pt>
                <c:pt idx="17">
                  <c:v>Hawaii</c:v>
                </c:pt>
                <c:pt idx="18">
                  <c:v>Massachusetts</c:v>
                </c:pt>
                <c:pt idx="19">
                  <c:v>Connecticut</c:v>
                </c:pt>
                <c:pt idx="20">
                  <c:v>New Jersey</c:v>
                </c:pt>
                <c:pt idx="21">
                  <c:v>Mississippi</c:v>
                </c:pt>
                <c:pt idx="22">
                  <c:v>Rhode Island</c:v>
                </c:pt>
                <c:pt idx="23">
                  <c:v>Michigan</c:v>
                </c:pt>
                <c:pt idx="24">
                  <c:v>Missouri</c:v>
                </c:pt>
                <c:pt idx="25">
                  <c:v>Delaware</c:v>
                </c:pt>
                <c:pt idx="26">
                  <c:v>Iowa</c:v>
                </c:pt>
                <c:pt idx="27">
                  <c:v>Kentucky</c:v>
                </c:pt>
                <c:pt idx="28">
                  <c:v>US</c:v>
                </c:pt>
                <c:pt idx="29">
                  <c:v>Arkansas</c:v>
                </c:pt>
                <c:pt idx="30">
                  <c:v>Texas</c:v>
                </c:pt>
                <c:pt idx="31">
                  <c:v>Oklahoma</c:v>
                </c:pt>
                <c:pt idx="32">
                  <c:v>West Virginia</c:v>
                </c:pt>
                <c:pt idx="33">
                  <c:v>Maryland</c:v>
                </c:pt>
                <c:pt idx="34">
                  <c:v>South Dakota</c:v>
                </c:pt>
                <c:pt idx="35">
                  <c:v>North Carolina</c:v>
                </c:pt>
                <c:pt idx="36">
                  <c:v>Ohio</c:v>
                </c:pt>
                <c:pt idx="37">
                  <c:v>California</c:v>
                </c:pt>
                <c:pt idx="38">
                  <c:v>Kansas</c:v>
                </c:pt>
                <c:pt idx="39">
                  <c:v>New Mexico</c:v>
                </c:pt>
                <c:pt idx="40">
                  <c:v>Montana</c:v>
                </c:pt>
                <c:pt idx="41">
                  <c:v>Wisconsin</c:v>
                </c:pt>
                <c:pt idx="42">
                  <c:v>Maine</c:v>
                </c:pt>
                <c:pt idx="43">
                  <c:v>Vermont</c:v>
                </c:pt>
                <c:pt idx="44">
                  <c:v>Indiana</c:v>
                </c:pt>
                <c:pt idx="45">
                  <c:v>New York</c:v>
                </c:pt>
                <c:pt idx="46">
                  <c:v>Nebraska</c:v>
                </c:pt>
                <c:pt idx="47">
                  <c:v>Alaska</c:v>
                </c:pt>
                <c:pt idx="48">
                  <c:v>Wyoming</c:v>
                </c:pt>
                <c:pt idx="49">
                  <c:v>North Dakota</c:v>
                </c:pt>
                <c:pt idx="50">
                  <c:v>Illinois</c:v>
                </c:pt>
              </c:strCache>
            </c:strRef>
          </c:cat>
          <c:val>
            <c:numRef>
              <c:f>'[SHEF13-Tables&amp;Figures-forweb (1).xlsx]Fig 5-8 data'!$F$5:$F$55</c:f>
              <c:numCache>
                <c:formatCode>0.0%</c:formatCode>
                <c:ptCount val="51"/>
                <c:pt idx="0">
                  <c:v>-0.5072377225954966</c:v>
                </c:pt>
                <c:pt idx="1">
                  <c:v>-0.42533407313796068</c:v>
                </c:pt>
                <c:pt idx="2">
                  <c:v>-0.40302734738863266</c:v>
                </c:pt>
                <c:pt idx="3">
                  <c:v>-0.39438281745076753</c:v>
                </c:pt>
                <c:pt idx="4">
                  <c:v>-0.3713072543544938</c:v>
                </c:pt>
                <c:pt idx="5">
                  <c:v>-0.36510021019918121</c:v>
                </c:pt>
                <c:pt idx="6">
                  <c:v>-0.36484429804292734</c:v>
                </c:pt>
                <c:pt idx="7">
                  <c:v>-0.35041895075593665</c:v>
                </c:pt>
                <c:pt idx="8">
                  <c:v>-0.33793749477917717</c:v>
                </c:pt>
                <c:pt idx="9">
                  <c:v>-0.32814417820665814</c:v>
                </c:pt>
                <c:pt idx="10">
                  <c:v>-0.32648584988097434</c:v>
                </c:pt>
                <c:pt idx="11">
                  <c:v>-0.32056058445821417</c:v>
                </c:pt>
                <c:pt idx="12">
                  <c:v>-0.3194802046220262</c:v>
                </c:pt>
                <c:pt idx="13">
                  <c:v>-0.31020763571699494</c:v>
                </c:pt>
                <c:pt idx="14">
                  <c:v>-0.30787146304107488</c:v>
                </c:pt>
                <c:pt idx="15">
                  <c:v>-0.28318181174480822</c:v>
                </c:pt>
                <c:pt idx="16">
                  <c:v>-0.27971708860573541</c:v>
                </c:pt>
                <c:pt idx="17">
                  <c:v>-0.27750167006416854</c:v>
                </c:pt>
                <c:pt idx="18">
                  <c:v>-0.26723102740044308</c:v>
                </c:pt>
                <c:pt idx="19">
                  <c:v>-0.26553630550343166</c:v>
                </c:pt>
                <c:pt idx="20">
                  <c:v>-0.26504776904205946</c:v>
                </c:pt>
                <c:pt idx="21">
                  <c:v>-0.2633034071651566</c:v>
                </c:pt>
                <c:pt idx="22">
                  <c:v>-0.26287496252033893</c:v>
                </c:pt>
                <c:pt idx="23">
                  <c:v>-0.26197494372918806</c:v>
                </c:pt>
                <c:pt idx="24">
                  <c:v>-0.26142343353900444</c:v>
                </c:pt>
                <c:pt idx="25">
                  <c:v>-0.2582998408592429</c:v>
                </c:pt>
                <c:pt idx="26">
                  <c:v>-0.24104437424693526</c:v>
                </c:pt>
                <c:pt idx="27">
                  <c:v>-0.23761823879739613</c:v>
                </c:pt>
                <c:pt idx="28">
                  <c:v>-0.22953560380568211</c:v>
                </c:pt>
                <c:pt idx="29">
                  <c:v>-0.22459339970506351</c:v>
                </c:pt>
                <c:pt idx="30">
                  <c:v>-0.21583873198219461</c:v>
                </c:pt>
                <c:pt idx="31">
                  <c:v>-0.21134939920320112</c:v>
                </c:pt>
                <c:pt idx="32">
                  <c:v>-0.21077786072357557</c:v>
                </c:pt>
                <c:pt idx="33">
                  <c:v>-0.1969217160868337</c:v>
                </c:pt>
                <c:pt idx="34">
                  <c:v>-0.1922215357015532</c:v>
                </c:pt>
                <c:pt idx="35">
                  <c:v>-0.18938443740355604</c:v>
                </c:pt>
                <c:pt idx="36">
                  <c:v>-0.18153315533554842</c:v>
                </c:pt>
                <c:pt idx="37">
                  <c:v>-0.17956398525837189</c:v>
                </c:pt>
                <c:pt idx="38">
                  <c:v>-0.16989030535307159</c:v>
                </c:pt>
                <c:pt idx="39">
                  <c:v>-0.16861268327010201</c:v>
                </c:pt>
                <c:pt idx="40">
                  <c:v>-0.15820242657895933</c:v>
                </c:pt>
                <c:pt idx="41">
                  <c:v>-0.15769516653593113</c:v>
                </c:pt>
                <c:pt idx="42">
                  <c:v>-0.14925496816427938</c:v>
                </c:pt>
                <c:pt idx="43">
                  <c:v>-0.14419185972440679</c:v>
                </c:pt>
                <c:pt idx="44">
                  <c:v>-0.13452352954145705</c:v>
                </c:pt>
                <c:pt idx="45">
                  <c:v>-0.10545135029292964</c:v>
                </c:pt>
                <c:pt idx="46">
                  <c:v>-9.5629725115826902E-2</c:v>
                </c:pt>
                <c:pt idx="47">
                  <c:v>-1.4918472118803181E-3</c:v>
                </c:pt>
                <c:pt idx="48">
                  <c:v>2.3162195580276528E-2</c:v>
                </c:pt>
                <c:pt idx="49">
                  <c:v>0.16688073340801013</c:v>
                </c:pt>
                <c:pt idx="50">
                  <c:v>0.17636317429440454</c:v>
                </c:pt>
              </c:numCache>
            </c:numRef>
          </c:val>
        </c:ser>
        <c:dLbls>
          <c:showLegendKey val="0"/>
          <c:showVal val="0"/>
          <c:showCatName val="0"/>
          <c:showSerName val="0"/>
          <c:showPercent val="0"/>
          <c:showBubbleSize val="0"/>
        </c:dLbls>
        <c:gapWidth val="30"/>
        <c:axId val="26935296"/>
        <c:axId val="26936832"/>
      </c:barChart>
      <c:catAx>
        <c:axId val="26935296"/>
        <c:scaling>
          <c:orientation val="minMax"/>
        </c:scaling>
        <c:delete val="0"/>
        <c:axPos val="b"/>
        <c:numFmt formatCode="General" sourceLinked="1"/>
        <c:majorTickMark val="out"/>
        <c:minorTickMark val="none"/>
        <c:tickLblPos val="low"/>
        <c:spPr>
          <a:ln w="3175">
            <a:solidFill>
              <a:srgbClr val="C0C0C0"/>
            </a:solidFill>
            <a:prstDash val="solid"/>
          </a:ln>
        </c:spPr>
        <c:txPr>
          <a:bodyPr rot="-5400000" vert="horz"/>
          <a:lstStyle/>
          <a:p>
            <a:pPr>
              <a:defRPr/>
            </a:pPr>
            <a:endParaRPr lang="en-US"/>
          </a:p>
        </c:txPr>
        <c:crossAx val="26936832"/>
        <c:crosses val="autoZero"/>
        <c:auto val="1"/>
        <c:lblAlgn val="ctr"/>
        <c:lblOffset val="100"/>
        <c:tickLblSkip val="1"/>
        <c:tickMarkSkip val="1"/>
        <c:noMultiLvlLbl val="0"/>
      </c:catAx>
      <c:valAx>
        <c:axId val="26936832"/>
        <c:scaling>
          <c:orientation val="minMax"/>
        </c:scaling>
        <c:delete val="0"/>
        <c:axPos val="l"/>
        <c:majorGridlines>
          <c:spPr>
            <a:ln w="3175">
              <a:solidFill>
                <a:srgbClr val="C0C0C0"/>
              </a:solidFill>
              <a:prstDash val="solid"/>
            </a:ln>
          </c:spPr>
        </c:majorGridlines>
        <c:numFmt formatCode="0%" sourceLinked="0"/>
        <c:majorTickMark val="out"/>
        <c:minorTickMark val="none"/>
        <c:tickLblPos val="nextTo"/>
        <c:spPr>
          <a:ln w="3175">
            <a:solidFill>
              <a:srgbClr val="C0C0C0"/>
            </a:solidFill>
            <a:prstDash val="solid"/>
          </a:ln>
        </c:spPr>
        <c:txPr>
          <a:bodyPr rot="0" vert="horz"/>
          <a:lstStyle/>
          <a:p>
            <a:pPr>
              <a:defRPr/>
            </a:pPr>
            <a:endParaRPr lang="en-US"/>
          </a:p>
        </c:txPr>
        <c:crossAx val="26935296"/>
        <c:crosses val="autoZero"/>
        <c:crossBetween val="between"/>
        <c:majorUnit val="0.1"/>
      </c:valAx>
      <c:spPr>
        <a:noFill/>
        <a:ln w="12700">
          <a:solidFill>
            <a:srgbClr val="C0C0C0"/>
          </a:solidFill>
          <a:prstDash val="solid"/>
        </a:ln>
      </c:spPr>
    </c:plotArea>
    <c:plotVisOnly val="1"/>
    <c:dispBlanksAs val="gap"/>
    <c:showDLblsOverMax val="0"/>
  </c:chart>
  <c:spPr>
    <a:noFill/>
    <a:ln w="3175">
      <a:solidFill>
        <a:sysClr val="windowText" lastClr="000000"/>
      </a:solidFill>
    </a:ln>
  </c:spPr>
  <c:txPr>
    <a:bodyPr/>
    <a:lstStyle/>
    <a:p>
      <a:pPr>
        <a:defRPr sz="1200" b="0" i="0" u="none" strike="noStrike" baseline="0">
          <a:solidFill>
            <a:srgbClr val="000000"/>
          </a:solidFill>
          <a:latin typeface="+mn-lt"/>
          <a:ea typeface="Arial"/>
          <a:cs typeface="Arial"/>
        </a:defRPr>
      </a:pPr>
      <a:endParaRPr lang="en-US"/>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3AFCD7-4271-469E-B210-B059932E4CC4}" type="datetimeFigureOut">
              <a:rPr lang="en-IE" smtClean="0"/>
              <a:t>30/09/2014</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0307B7-B5B4-4B7F-91DA-618B91DF1260}" type="slidenum">
              <a:rPr lang="en-IE" smtClean="0"/>
              <a:t>‹#›</a:t>
            </a:fld>
            <a:endParaRPr lang="en-IE"/>
          </a:p>
        </p:txBody>
      </p:sp>
    </p:spTree>
    <p:extLst>
      <p:ext uri="{BB962C8B-B14F-4D97-AF65-F5344CB8AC3E}">
        <p14:creationId xmlns:p14="http://schemas.microsoft.com/office/powerpoint/2010/main" val="22927983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665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4185">
              <a:defRPr sz="2400" b="1">
                <a:solidFill>
                  <a:schemeClr val="tx1"/>
                </a:solidFill>
                <a:latin typeface="Times New Roman" pitchFamily="18" charset="0"/>
              </a:defRPr>
            </a:lvl1pPr>
            <a:lvl2pPr marL="729057" indent="-280406" defTabSz="894185">
              <a:defRPr sz="2400" b="1">
                <a:solidFill>
                  <a:schemeClr val="tx1"/>
                </a:solidFill>
                <a:latin typeface="Times New Roman" pitchFamily="18" charset="0"/>
              </a:defRPr>
            </a:lvl2pPr>
            <a:lvl3pPr marL="1121626" indent="-224325" defTabSz="894185">
              <a:defRPr sz="2400" b="1">
                <a:solidFill>
                  <a:schemeClr val="tx1"/>
                </a:solidFill>
                <a:latin typeface="Times New Roman" pitchFamily="18" charset="0"/>
              </a:defRPr>
            </a:lvl3pPr>
            <a:lvl4pPr marL="1570276" indent="-224325" defTabSz="894185">
              <a:defRPr sz="2400" b="1">
                <a:solidFill>
                  <a:schemeClr val="tx1"/>
                </a:solidFill>
                <a:latin typeface="Times New Roman" pitchFamily="18" charset="0"/>
              </a:defRPr>
            </a:lvl4pPr>
            <a:lvl5pPr marL="2018927" indent="-224325" defTabSz="894185">
              <a:defRPr sz="2400" b="1">
                <a:solidFill>
                  <a:schemeClr val="tx1"/>
                </a:solidFill>
                <a:latin typeface="Times New Roman" pitchFamily="18" charset="0"/>
              </a:defRPr>
            </a:lvl5pPr>
            <a:lvl6pPr marL="2467577" indent="-224325" defTabSz="894185" eaLnBrk="0" fontAlgn="base" hangingPunct="0">
              <a:spcBef>
                <a:spcPct val="0"/>
              </a:spcBef>
              <a:spcAft>
                <a:spcPct val="0"/>
              </a:spcAft>
              <a:defRPr sz="2400" b="1">
                <a:solidFill>
                  <a:schemeClr val="tx1"/>
                </a:solidFill>
                <a:latin typeface="Times New Roman" pitchFamily="18" charset="0"/>
              </a:defRPr>
            </a:lvl6pPr>
            <a:lvl7pPr marL="2916227" indent="-224325" defTabSz="894185" eaLnBrk="0" fontAlgn="base" hangingPunct="0">
              <a:spcBef>
                <a:spcPct val="0"/>
              </a:spcBef>
              <a:spcAft>
                <a:spcPct val="0"/>
              </a:spcAft>
              <a:defRPr sz="2400" b="1">
                <a:solidFill>
                  <a:schemeClr val="tx1"/>
                </a:solidFill>
                <a:latin typeface="Times New Roman" pitchFamily="18" charset="0"/>
              </a:defRPr>
            </a:lvl7pPr>
            <a:lvl8pPr marL="3364878" indent="-224325" defTabSz="894185" eaLnBrk="0" fontAlgn="base" hangingPunct="0">
              <a:spcBef>
                <a:spcPct val="0"/>
              </a:spcBef>
              <a:spcAft>
                <a:spcPct val="0"/>
              </a:spcAft>
              <a:defRPr sz="2400" b="1">
                <a:solidFill>
                  <a:schemeClr val="tx1"/>
                </a:solidFill>
                <a:latin typeface="Times New Roman" pitchFamily="18" charset="0"/>
              </a:defRPr>
            </a:lvl8pPr>
            <a:lvl9pPr marL="3813528" indent="-224325" defTabSz="894185" eaLnBrk="0" fontAlgn="base" hangingPunct="0">
              <a:spcBef>
                <a:spcPct val="0"/>
              </a:spcBef>
              <a:spcAft>
                <a:spcPct val="0"/>
              </a:spcAft>
              <a:defRPr sz="2400" b="1">
                <a:solidFill>
                  <a:schemeClr val="tx1"/>
                </a:solidFill>
                <a:latin typeface="Times New Roman" pitchFamily="18" charset="0"/>
              </a:defRPr>
            </a:lvl9pPr>
          </a:lstStyle>
          <a:p>
            <a:fld id="{EE8B297F-D9AE-4798-8308-9AC1A31863E7}" type="slidenum">
              <a:rPr lang="en-US" altLang="en-US" sz="1200" b="0">
                <a:solidFill>
                  <a:prstClr val="black"/>
                </a:solidFill>
              </a:rPr>
              <a:pPr/>
              <a:t>35</a:t>
            </a:fld>
            <a:endParaRPr lang="en-US" altLang="en-US" sz="1200" b="0"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675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4185">
              <a:defRPr sz="2400" b="1">
                <a:solidFill>
                  <a:schemeClr val="tx1"/>
                </a:solidFill>
                <a:latin typeface="Times New Roman" pitchFamily="18" charset="0"/>
              </a:defRPr>
            </a:lvl1pPr>
            <a:lvl2pPr marL="729057" indent="-280406" defTabSz="894185">
              <a:defRPr sz="2400" b="1">
                <a:solidFill>
                  <a:schemeClr val="tx1"/>
                </a:solidFill>
                <a:latin typeface="Times New Roman" pitchFamily="18" charset="0"/>
              </a:defRPr>
            </a:lvl2pPr>
            <a:lvl3pPr marL="1121626" indent="-224325" defTabSz="894185">
              <a:defRPr sz="2400" b="1">
                <a:solidFill>
                  <a:schemeClr val="tx1"/>
                </a:solidFill>
                <a:latin typeface="Times New Roman" pitchFamily="18" charset="0"/>
              </a:defRPr>
            </a:lvl3pPr>
            <a:lvl4pPr marL="1570276" indent="-224325" defTabSz="894185">
              <a:defRPr sz="2400" b="1">
                <a:solidFill>
                  <a:schemeClr val="tx1"/>
                </a:solidFill>
                <a:latin typeface="Times New Roman" pitchFamily="18" charset="0"/>
              </a:defRPr>
            </a:lvl4pPr>
            <a:lvl5pPr marL="2018927" indent="-224325" defTabSz="894185">
              <a:defRPr sz="2400" b="1">
                <a:solidFill>
                  <a:schemeClr val="tx1"/>
                </a:solidFill>
                <a:latin typeface="Times New Roman" pitchFamily="18" charset="0"/>
              </a:defRPr>
            </a:lvl5pPr>
            <a:lvl6pPr marL="2467577" indent="-224325" defTabSz="894185" eaLnBrk="0" fontAlgn="base" hangingPunct="0">
              <a:spcBef>
                <a:spcPct val="0"/>
              </a:spcBef>
              <a:spcAft>
                <a:spcPct val="0"/>
              </a:spcAft>
              <a:defRPr sz="2400" b="1">
                <a:solidFill>
                  <a:schemeClr val="tx1"/>
                </a:solidFill>
                <a:latin typeface="Times New Roman" pitchFamily="18" charset="0"/>
              </a:defRPr>
            </a:lvl6pPr>
            <a:lvl7pPr marL="2916227" indent="-224325" defTabSz="894185" eaLnBrk="0" fontAlgn="base" hangingPunct="0">
              <a:spcBef>
                <a:spcPct val="0"/>
              </a:spcBef>
              <a:spcAft>
                <a:spcPct val="0"/>
              </a:spcAft>
              <a:defRPr sz="2400" b="1">
                <a:solidFill>
                  <a:schemeClr val="tx1"/>
                </a:solidFill>
                <a:latin typeface="Times New Roman" pitchFamily="18" charset="0"/>
              </a:defRPr>
            </a:lvl7pPr>
            <a:lvl8pPr marL="3364878" indent="-224325" defTabSz="894185" eaLnBrk="0" fontAlgn="base" hangingPunct="0">
              <a:spcBef>
                <a:spcPct val="0"/>
              </a:spcBef>
              <a:spcAft>
                <a:spcPct val="0"/>
              </a:spcAft>
              <a:defRPr sz="2400" b="1">
                <a:solidFill>
                  <a:schemeClr val="tx1"/>
                </a:solidFill>
                <a:latin typeface="Times New Roman" pitchFamily="18" charset="0"/>
              </a:defRPr>
            </a:lvl8pPr>
            <a:lvl9pPr marL="3813528" indent="-224325" defTabSz="894185" eaLnBrk="0" fontAlgn="base" hangingPunct="0">
              <a:spcBef>
                <a:spcPct val="0"/>
              </a:spcBef>
              <a:spcAft>
                <a:spcPct val="0"/>
              </a:spcAft>
              <a:defRPr sz="2400" b="1">
                <a:solidFill>
                  <a:schemeClr val="tx1"/>
                </a:solidFill>
                <a:latin typeface="Times New Roman" pitchFamily="18" charset="0"/>
              </a:defRPr>
            </a:lvl9pPr>
          </a:lstStyle>
          <a:p>
            <a:fld id="{F107AA1E-8347-4F4B-B03E-EFB7DBF362AB}" type="slidenum">
              <a:rPr lang="en-US" altLang="en-US" sz="1200" b="0">
                <a:solidFill>
                  <a:prstClr val="black"/>
                </a:solidFill>
              </a:rPr>
              <a:pPr/>
              <a:t>36</a:t>
            </a:fld>
            <a:endParaRPr lang="en-US" altLang="en-US" sz="1200" b="0"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03829582-C119-49E9-9151-E48FBEF5DB70}" type="datetimeFigureOut">
              <a:rPr lang="en-IE" smtClean="0"/>
              <a:t>30/09/2014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97D83170-9F14-498F-B09F-C9C85A7940B6}" type="slidenum">
              <a:rPr lang="en-IE" smtClean="0"/>
              <a:t>‹#›</a:t>
            </a:fld>
            <a:endParaRPr lang="en-IE"/>
          </a:p>
        </p:txBody>
      </p:sp>
    </p:spTree>
    <p:extLst>
      <p:ext uri="{BB962C8B-B14F-4D97-AF65-F5344CB8AC3E}">
        <p14:creationId xmlns:p14="http://schemas.microsoft.com/office/powerpoint/2010/main" val="3942555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03829582-C119-49E9-9151-E48FBEF5DB70}" type="datetimeFigureOut">
              <a:rPr lang="en-IE" smtClean="0"/>
              <a:t>30/09/2014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97D83170-9F14-498F-B09F-C9C85A7940B6}" type="slidenum">
              <a:rPr lang="en-IE" smtClean="0"/>
              <a:t>‹#›</a:t>
            </a:fld>
            <a:endParaRPr lang="en-IE"/>
          </a:p>
        </p:txBody>
      </p:sp>
    </p:spTree>
    <p:extLst>
      <p:ext uri="{BB962C8B-B14F-4D97-AF65-F5344CB8AC3E}">
        <p14:creationId xmlns:p14="http://schemas.microsoft.com/office/powerpoint/2010/main" val="1272298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03829582-C119-49E9-9151-E48FBEF5DB70}" type="datetimeFigureOut">
              <a:rPr lang="en-IE" smtClean="0"/>
              <a:t>30/09/2014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97D83170-9F14-498F-B09F-C9C85A7940B6}" type="slidenum">
              <a:rPr lang="en-IE" smtClean="0"/>
              <a:t>‹#›</a:t>
            </a:fld>
            <a:endParaRPr lang="en-IE"/>
          </a:p>
        </p:txBody>
      </p:sp>
    </p:spTree>
    <p:extLst>
      <p:ext uri="{BB962C8B-B14F-4D97-AF65-F5344CB8AC3E}">
        <p14:creationId xmlns:p14="http://schemas.microsoft.com/office/powerpoint/2010/main" val="17756292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03829582-C119-49E9-9151-E48FBEF5DB70}" type="datetimeFigureOut">
              <a:rPr lang="en-IE" smtClean="0"/>
              <a:t>30/09/2014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97D83170-9F14-498F-B09F-C9C85A7940B6}" type="slidenum">
              <a:rPr lang="en-IE" smtClean="0"/>
              <a:t>‹#›</a:t>
            </a:fld>
            <a:endParaRPr lang="en-IE"/>
          </a:p>
        </p:txBody>
      </p:sp>
    </p:spTree>
    <p:extLst>
      <p:ext uri="{BB962C8B-B14F-4D97-AF65-F5344CB8AC3E}">
        <p14:creationId xmlns:p14="http://schemas.microsoft.com/office/powerpoint/2010/main" val="2337744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829582-C119-49E9-9151-E48FBEF5DB70}" type="datetimeFigureOut">
              <a:rPr lang="en-IE" smtClean="0"/>
              <a:t>30/09/2014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97D83170-9F14-498F-B09F-C9C85A7940B6}" type="slidenum">
              <a:rPr lang="en-IE" smtClean="0"/>
              <a:t>‹#›</a:t>
            </a:fld>
            <a:endParaRPr lang="en-IE"/>
          </a:p>
        </p:txBody>
      </p:sp>
    </p:spTree>
    <p:extLst>
      <p:ext uri="{BB962C8B-B14F-4D97-AF65-F5344CB8AC3E}">
        <p14:creationId xmlns:p14="http://schemas.microsoft.com/office/powerpoint/2010/main" val="3092331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03829582-C119-49E9-9151-E48FBEF5DB70}" type="datetimeFigureOut">
              <a:rPr lang="en-IE" smtClean="0"/>
              <a:t>30/09/2014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97D83170-9F14-498F-B09F-C9C85A7940B6}" type="slidenum">
              <a:rPr lang="en-IE" smtClean="0"/>
              <a:t>‹#›</a:t>
            </a:fld>
            <a:endParaRPr lang="en-IE"/>
          </a:p>
        </p:txBody>
      </p:sp>
    </p:spTree>
    <p:extLst>
      <p:ext uri="{BB962C8B-B14F-4D97-AF65-F5344CB8AC3E}">
        <p14:creationId xmlns:p14="http://schemas.microsoft.com/office/powerpoint/2010/main" val="2631011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03829582-C119-49E9-9151-E48FBEF5DB70}" type="datetimeFigureOut">
              <a:rPr lang="en-IE" smtClean="0"/>
              <a:t>30/09/2014</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97D83170-9F14-498F-B09F-C9C85A7940B6}" type="slidenum">
              <a:rPr lang="en-IE" smtClean="0"/>
              <a:t>‹#›</a:t>
            </a:fld>
            <a:endParaRPr lang="en-IE"/>
          </a:p>
        </p:txBody>
      </p:sp>
    </p:spTree>
    <p:extLst>
      <p:ext uri="{BB962C8B-B14F-4D97-AF65-F5344CB8AC3E}">
        <p14:creationId xmlns:p14="http://schemas.microsoft.com/office/powerpoint/2010/main" val="1692660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03829582-C119-49E9-9151-E48FBEF5DB70}" type="datetimeFigureOut">
              <a:rPr lang="en-IE" smtClean="0"/>
              <a:t>30/09/2014</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97D83170-9F14-498F-B09F-C9C85A7940B6}" type="slidenum">
              <a:rPr lang="en-IE" smtClean="0"/>
              <a:t>‹#›</a:t>
            </a:fld>
            <a:endParaRPr lang="en-IE"/>
          </a:p>
        </p:txBody>
      </p:sp>
    </p:spTree>
    <p:extLst>
      <p:ext uri="{BB962C8B-B14F-4D97-AF65-F5344CB8AC3E}">
        <p14:creationId xmlns:p14="http://schemas.microsoft.com/office/powerpoint/2010/main" val="2332180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829582-C119-49E9-9151-E48FBEF5DB70}" type="datetimeFigureOut">
              <a:rPr lang="en-IE" smtClean="0"/>
              <a:t>30/09/2014</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97D83170-9F14-498F-B09F-C9C85A7940B6}" type="slidenum">
              <a:rPr lang="en-IE" smtClean="0"/>
              <a:t>‹#›</a:t>
            </a:fld>
            <a:endParaRPr lang="en-IE"/>
          </a:p>
        </p:txBody>
      </p:sp>
    </p:spTree>
    <p:extLst>
      <p:ext uri="{BB962C8B-B14F-4D97-AF65-F5344CB8AC3E}">
        <p14:creationId xmlns:p14="http://schemas.microsoft.com/office/powerpoint/2010/main" val="1753038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829582-C119-49E9-9151-E48FBEF5DB70}" type="datetimeFigureOut">
              <a:rPr lang="en-IE" smtClean="0"/>
              <a:t>30/09/2014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97D83170-9F14-498F-B09F-C9C85A7940B6}" type="slidenum">
              <a:rPr lang="en-IE" smtClean="0"/>
              <a:t>‹#›</a:t>
            </a:fld>
            <a:endParaRPr lang="en-IE"/>
          </a:p>
        </p:txBody>
      </p:sp>
    </p:spTree>
    <p:extLst>
      <p:ext uri="{BB962C8B-B14F-4D97-AF65-F5344CB8AC3E}">
        <p14:creationId xmlns:p14="http://schemas.microsoft.com/office/powerpoint/2010/main" val="447954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829582-C119-49E9-9151-E48FBEF5DB70}" type="datetimeFigureOut">
              <a:rPr lang="en-IE" smtClean="0"/>
              <a:t>30/09/2014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97D83170-9F14-498F-B09F-C9C85A7940B6}" type="slidenum">
              <a:rPr lang="en-IE" smtClean="0"/>
              <a:t>‹#›</a:t>
            </a:fld>
            <a:endParaRPr lang="en-IE"/>
          </a:p>
        </p:txBody>
      </p:sp>
    </p:spTree>
    <p:extLst>
      <p:ext uri="{BB962C8B-B14F-4D97-AF65-F5344CB8AC3E}">
        <p14:creationId xmlns:p14="http://schemas.microsoft.com/office/powerpoint/2010/main" val="3190137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829582-C119-49E9-9151-E48FBEF5DB70}" type="datetimeFigureOut">
              <a:rPr lang="en-IE" smtClean="0"/>
              <a:t>30/09/2014</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D83170-9F14-498F-B09F-C9C85A7940B6}" type="slidenum">
              <a:rPr lang="en-IE" smtClean="0"/>
              <a:t>‹#›</a:t>
            </a:fld>
            <a:endParaRPr lang="en-IE"/>
          </a:p>
        </p:txBody>
      </p:sp>
    </p:spTree>
    <p:extLst>
      <p:ext uri="{BB962C8B-B14F-4D97-AF65-F5344CB8AC3E}">
        <p14:creationId xmlns:p14="http://schemas.microsoft.com/office/powerpoint/2010/main" val="22198893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6.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slideLayout" Target="../slideLayouts/slideLayout6.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ags" Target="../tags/tag35.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6.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System </a:t>
            </a:r>
            <a:r>
              <a:rPr lang="en-US" b="1" dirty="0"/>
              <a:t>Regulation and Governance</a:t>
            </a:r>
            <a:r>
              <a:rPr lang="en-US" b="1" dirty="0" smtClean="0"/>
              <a:t>:</a:t>
            </a:r>
            <a:br>
              <a:rPr lang="en-US" b="1" dirty="0" smtClean="0"/>
            </a:br>
            <a:r>
              <a:rPr lang="en-US" b="1" dirty="0" smtClean="0"/>
              <a:t>Ireland </a:t>
            </a:r>
            <a:r>
              <a:rPr lang="en-US" b="1" dirty="0"/>
              <a:t>and the International Context</a:t>
            </a:r>
            <a:endParaRPr lang="en-US" dirty="0"/>
          </a:p>
        </p:txBody>
      </p:sp>
      <p:sp>
        <p:nvSpPr>
          <p:cNvPr id="3" name="Subtitle 2"/>
          <p:cNvSpPr>
            <a:spLocks noGrp="1"/>
          </p:cNvSpPr>
          <p:nvPr>
            <p:ph type="subTitle" idx="1"/>
          </p:nvPr>
        </p:nvSpPr>
        <p:spPr>
          <a:xfrm>
            <a:off x="3886200" y="4648200"/>
            <a:ext cx="4953000" cy="1371600"/>
          </a:xfrm>
        </p:spPr>
        <p:txBody>
          <a:bodyPr>
            <a:normAutofit fontScale="47500" lnSpcReduction="20000"/>
          </a:bodyPr>
          <a:lstStyle/>
          <a:p>
            <a:r>
              <a:rPr lang="en-US" dirty="0" smtClean="0"/>
              <a:t>Aims McGuinness</a:t>
            </a:r>
          </a:p>
          <a:p>
            <a:r>
              <a:rPr lang="en-US" dirty="0"/>
              <a:t>21</a:t>
            </a:r>
            <a:r>
              <a:rPr lang="en-US" baseline="30000" dirty="0"/>
              <a:t>st</a:t>
            </a:r>
            <a:r>
              <a:rPr lang="en-US" dirty="0"/>
              <a:t> Century Universities: Performance and Sustainability</a:t>
            </a:r>
          </a:p>
          <a:p>
            <a:r>
              <a:rPr lang="en-US" dirty="0"/>
              <a:t>Irish Universities Association</a:t>
            </a:r>
          </a:p>
          <a:p>
            <a:r>
              <a:rPr lang="en-US" dirty="0"/>
              <a:t>Dublin, Ireland</a:t>
            </a:r>
          </a:p>
          <a:p>
            <a:r>
              <a:rPr lang="en-US" dirty="0"/>
              <a:t>29 September 2014</a:t>
            </a:r>
          </a:p>
        </p:txBody>
      </p:sp>
    </p:spTree>
    <p:custDataLst>
      <p:tags r:id="rId1"/>
    </p:custDataLst>
    <p:extLst>
      <p:ext uri="{BB962C8B-B14F-4D97-AF65-F5344CB8AC3E}">
        <p14:creationId xmlns:p14="http://schemas.microsoft.com/office/powerpoint/2010/main" val="30225598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Major Tensions in State/Higher Education Relations</a:t>
            </a:r>
            <a:endParaRPr lang="en-US" dirty="0"/>
          </a:p>
        </p:txBody>
      </p:sp>
      <p:sp>
        <p:nvSpPr>
          <p:cNvPr id="3" name="Content Placeholder 2"/>
          <p:cNvSpPr>
            <a:spLocks noGrp="1"/>
          </p:cNvSpPr>
          <p:nvPr>
            <p:ph idx="1"/>
          </p:nvPr>
        </p:nvSpPr>
        <p:spPr/>
        <p:txBody>
          <a:bodyPr/>
          <a:lstStyle/>
          <a:p>
            <a:pPr lvl="0"/>
            <a:r>
              <a:rPr lang="en-US" u="sng" dirty="0" smtClean="0"/>
              <a:t>Sharp declines in state funding </a:t>
            </a:r>
            <a:r>
              <a:rPr lang="en-US" dirty="0" smtClean="0"/>
              <a:t>of higher education</a:t>
            </a:r>
          </a:p>
          <a:p>
            <a:pPr lvl="0"/>
            <a:r>
              <a:rPr lang="en-US" dirty="0" smtClean="0"/>
              <a:t>Increased </a:t>
            </a:r>
            <a:r>
              <a:rPr lang="en-US" u="sng" dirty="0" smtClean="0"/>
              <a:t>expectations for performance </a:t>
            </a:r>
            <a:r>
              <a:rPr lang="en-US" dirty="0" smtClean="0"/>
              <a:t>from state reforms aimed at developing a long-term “public agenda.”  </a:t>
            </a:r>
          </a:p>
          <a:p>
            <a:pPr lvl="0"/>
            <a:r>
              <a:rPr lang="en-US" dirty="0" smtClean="0"/>
              <a:t>University </a:t>
            </a:r>
            <a:r>
              <a:rPr lang="en-US" u="sng" dirty="0" smtClean="0"/>
              <a:t>strategies to ensure sustainability </a:t>
            </a:r>
            <a:r>
              <a:rPr lang="en-US" dirty="0" smtClean="0"/>
              <a:t>in an increasingly competitive environment</a:t>
            </a:r>
          </a:p>
          <a:p>
            <a:pPr lvl="0"/>
            <a:r>
              <a:rPr lang="en-US" dirty="0" smtClean="0"/>
              <a:t>Counter pressures for </a:t>
            </a:r>
            <a:r>
              <a:rPr lang="en-US" u="sng" dirty="0" smtClean="0"/>
              <a:t>re-regulation </a:t>
            </a:r>
            <a:r>
              <a:rPr lang="en-US" dirty="0" smtClean="0"/>
              <a:t> </a:t>
            </a:r>
          </a:p>
        </p:txBody>
      </p:sp>
    </p:spTree>
    <p:custDataLst>
      <p:tags r:id="rId1"/>
    </p:custDataLst>
    <p:extLst>
      <p:ext uri="{BB962C8B-B14F-4D97-AF65-F5344CB8AC3E}">
        <p14:creationId xmlns:p14="http://schemas.microsoft.com/office/powerpoint/2010/main" val="6320440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3200" kern="1200" dirty="0" smtClean="0">
                <a:solidFill>
                  <a:schemeClr val="tx1"/>
                </a:solidFill>
                <a:effectLst/>
                <a:latin typeface="+mj-lt"/>
                <a:ea typeface="+mj-ea"/>
                <a:cs typeface="+mj-cs"/>
              </a:rPr>
              <a:t>Percent Change by State, Fiscal 2008-2013</a:t>
            </a:r>
            <a:endParaRPr lang="en-US" dirty="0"/>
          </a:p>
        </p:txBody>
      </p:sp>
      <p:graphicFrame>
        <p:nvGraphicFramePr>
          <p:cNvPr id="4" name="Chart 3"/>
          <p:cNvGraphicFramePr/>
          <p:nvPr>
            <p:extLst>
              <p:ext uri="{D42A27DB-BD31-4B8C-83A1-F6EECF244321}">
                <p14:modId xmlns:p14="http://schemas.microsoft.com/office/powerpoint/2010/main" val="715770445"/>
              </p:ext>
            </p:extLst>
          </p:nvPr>
        </p:nvGraphicFramePr>
        <p:xfrm>
          <a:off x="609600" y="1143000"/>
          <a:ext cx="7620000" cy="5105400"/>
        </p:xfrm>
        <a:graphic>
          <a:graphicData uri="http://schemas.openxmlformats.org/drawingml/2006/chart">
            <c:chart xmlns:c="http://schemas.openxmlformats.org/drawingml/2006/chart" xmlns:r="http://schemas.openxmlformats.org/officeDocument/2006/relationships" r:id="rId3"/>
          </a:graphicData>
        </a:graphic>
      </p:graphicFrame>
    </p:spTree>
    <p:custDataLst>
      <p:tags r:id="rId1"/>
    </p:custDataLst>
    <p:extLst>
      <p:ext uri="{BB962C8B-B14F-4D97-AF65-F5344CB8AC3E}">
        <p14:creationId xmlns:p14="http://schemas.microsoft.com/office/powerpoint/2010/main" val="21484998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Percent Change by State, Fiscal 2008-2013</a:t>
            </a:r>
            <a:br>
              <a:rPr lang="en-US" b="1" dirty="0"/>
            </a:br>
            <a:endParaRPr lang="en-US" dirty="0"/>
          </a:p>
        </p:txBody>
      </p:sp>
      <p:graphicFrame>
        <p:nvGraphicFramePr>
          <p:cNvPr id="3" name="Chart 2"/>
          <p:cNvGraphicFramePr/>
          <p:nvPr>
            <p:extLst>
              <p:ext uri="{D42A27DB-BD31-4B8C-83A1-F6EECF244321}">
                <p14:modId xmlns:p14="http://schemas.microsoft.com/office/powerpoint/2010/main" val="141076180"/>
              </p:ext>
            </p:extLst>
          </p:nvPr>
        </p:nvGraphicFramePr>
        <p:xfrm>
          <a:off x="762000" y="1219200"/>
          <a:ext cx="7543800" cy="4724400"/>
        </p:xfrm>
        <a:graphic>
          <a:graphicData uri="http://schemas.openxmlformats.org/drawingml/2006/chart">
            <c:chart xmlns:c="http://schemas.openxmlformats.org/drawingml/2006/chart" xmlns:r="http://schemas.openxmlformats.org/officeDocument/2006/relationships" r:id="rId3"/>
          </a:graphicData>
        </a:graphic>
      </p:graphicFrame>
    </p:spTree>
    <p:custDataLst>
      <p:tags r:id="rId1"/>
    </p:custDataLst>
    <p:extLst>
      <p:ext uri="{BB962C8B-B14F-4D97-AF65-F5344CB8AC3E}">
        <p14:creationId xmlns:p14="http://schemas.microsoft.com/office/powerpoint/2010/main" val="31452254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Public agenda reforms</a:t>
            </a:r>
            <a:endParaRPr lang="en-US" dirty="0"/>
          </a:p>
        </p:txBody>
      </p:sp>
      <p:sp>
        <p:nvSpPr>
          <p:cNvPr id="3" name="Content Placeholder 2"/>
          <p:cNvSpPr>
            <a:spLocks noGrp="1"/>
          </p:cNvSpPr>
          <p:nvPr>
            <p:ph idx="1"/>
          </p:nvPr>
        </p:nvSpPr>
        <p:spPr/>
        <p:txBody>
          <a:bodyPr/>
          <a:lstStyle/>
          <a:p>
            <a:pPr lvl="0"/>
            <a:r>
              <a:rPr lang="en-US" dirty="0" smtClean="0"/>
              <a:t>Develop long-term state goals to:</a:t>
            </a:r>
          </a:p>
          <a:p>
            <a:pPr lvl="1"/>
            <a:r>
              <a:rPr lang="en-US" dirty="0" smtClean="0"/>
              <a:t>Narrow gaps in access, participation, completion between the state’s majority and minority populations</a:t>
            </a:r>
          </a:p>
          <a:p>
            <a:pPr lvl="1"/>
            <a:r>
              <a:rPr lang="en-US" dirty="0" smtClean="0"/>
              <a:t>Link higher education to the state’s future: environment for innovation and economic competitiveness, quality of life, sustainable communities and regions</a:t>
            </a:r>
          </a:p>
          <a:p>
            <a:pPr lvl="1"/>
            <a:r>
              <a:rPr lang="en-US" dirty="0" smtClean="0"/>
              <a:t>Maintain affordability for students and state</a:t>
            </a:r>
            <a:endParaRPr lang="en-US" dirty="0"/>
          </a:p>
          <a:p>
            <a:pPr lvl="1"/>
            <a:endParaRPr lang="en-US" dirty="0" smtClean="0"/>
          </a:p>
        </p:txBody>
      </p:sp>
    </p:spTree>
    <p:custDataLst>
      <p:tags r:id="rId1"/>
    </p:custDataLst>
    <p:extLst>
      <p:ext uri="{BB962C8B-B14F-4D97-AF65-F5344CB8AC3E}">
        <p14:creationId xmlns:p14="http://schemas.microsoft.com/office/powerpoint/2010/main" val="29712965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1143000"/>
          </a:xfrm>
        </p:spPr>
        <p:txBody>
          <a:bodyPr>
            <a:normAutofit fontScale="90000"/>
          </a:bodyPr>
          <a:lstStyle/>
          <a:p>
            <a:pPr lvl="0"/>
            <a:r>
              <a:rPr lang="en-US" dirty="0" smtClean="0"/>
              <a:t>Changing role of statewide coordinating agencies</a:t>
            </a:r>
            <a:endParaRPr lang="en-US" dirty="0"/>
          </a:p>
        </p:txBody>
      </p:sp>
      <p:sp>
        <p:nvSpPr>
          <p:cNvPr id="3" name="Content Placeholder 2"/>
          <p:cNvSpPr>
            <a:spLocks noGrp="1"/>
          </p:cNvSpPr>
          <p:nvPr>
            <p:ph idx="1"/>
          </p:nvPr>
        </p:nvSpPr>
        <p:spPr>
          <a:xfrm>
            <a:off x="457200" y="1524000"/>
            <a:ext cx="8229600" cy="4724400"/>
          </a:xfrm>
        </p:spPr>
        <p:txBody>
          <a:bodyPr>
            <a:normAutofit lnSpcReduction="10000"/>
          </a:bodyPr>
          <a:lstStyle/>
          <a:p>
            <a:pPr lvl="0"/>
            <a:r>
              <a:rPr lang="en-US" dirty="0" smtClean="0"/>
              <a:t>Shifting away from regulating institutions </a:t>
            </a:r>
          </a:p>
          <a:p>
            <a:r>
              <a:rPr lang="en-US" dirty="0" smtClean="0"/>
              <a:t>Strengthening strategic role: Leading the state’s public agenda</a:t>
            </a:r>
          </a:p>
          <a:p>
            <a:pPr lvl="0"/>
            <a:r>
              <a:rPr lang="en-US" dirty="0" smtClean="0"/>
              <a:t>Retaining responsibility for:</a:t>
            </a:r>
          </a:p>
          <a:p>
            <a:pPr lvl="1"/>
            <a:r>
              <a:rPr lang="en-US" dirty="0" smtClean="0"/>
              <a:t>Approving institutional missions</a:t>
            </a:r>
          </a:p>
          <a:p>
            <a:pPr lvl="1"/>
            <a:r>
              <a:rPr lang="en-US" dirty="0" smtClean="0"/>
              <a:t>Holding institutions accountable for performance related to public agenda goals</a:t>
            </a:r>
          </a:p>
          <a:p>
            <a:pPr lvl="1"/>
            <a:r>
              <a:rPr lang="en-US" dirty="0" smtClean="0"/>
              <a:t>Monitoring institutional performance to identify potential risks and recommend actions as necessary</a:t>
            </a:r>
          </a:p>
        </p:txBody>
      </p:sp>
    </p:spTree>
    <p:custDataLst>
      <p:tags r:id="rId1"/>
    </p:custDataLst>
    <p:extLst>
      <p:ext uri="{BB962C8B-B14F-4D97-AF65-F5344CB8AC3E}">
        <p14:creationId xmlns:p14="http://schemas.microsoft.com/office/powerpoint/2010/main" val="23877741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Statewide Agencies (Continued) </a:t>
            </a:r>
            <a:endParaRPr lang="en-US" dirty="0"/>
          </a:p>
        </p:txBody>
      </p:sp>
      <p:sp>
        <p:nvSpPr>
          <p:cNvPr id="3" name="Content Placeholder 2"/>
          <p:cNvSpPr>
            <a:spLocks noGrp="1"/>
          </p:cNvSpPr>
          <p:nvPr>
            <p:ph idx="1"/>
          </p:nvPr>
        </p:nvSpPr>
        <p:spPr/>
        <p:txBody>
          <a:bodyPr/>
          <a:lstStyle/>
          <a:p>
            <a:pPr lvl="0"/>
            <a:r>
              <a:rPr lang="en-US" dirty="0" smtClean="0"/>
              <a:t>Leading systemwide initiatives that address issues that</a:t>
            </a:r>
          </a:p>
          <a:p>
            <a:pPr lvl="1"/>
            <a:r>
              <a:rPr lang="en-US" dirty="0" smtClean="0"/>
              <a:t>Support institution-level change.  </a:t>
            </a:r>
          </a:p>
          <a:p>
            <a:pPr lvl="1"/>
            <a:r>
              <a:rPr lang="en-US" dirty="0" smtClean="0"/>
              <a:t>Cut across institutions and sectors</a:t>
            </a:r>
            <a:endParaRPr lang="en-US" dirty="0"/>
          </a:p>
        </p:txBody>
      </p:sp>
    </p:spTree>
    <p:custDataLst>
      <p:tags r:id="rId1"/>
    </p:custDataLst>
    <p:extLst>
      <p:ext uri="{BB962C8B-B14F-4D97-AF65-F5344CB8AC3E}">
        <p14:creationId xmlns:p14="http://schemas.microsoft.com/office/powerpoint/2010/main" val="18646157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Finance</a:t>
            </a:r>
            <a:r>
              <a:rPr lang="en-US" baseline="0" dirty="0" smtClean="0"/>
              <a:t> </a:t>
            </a:r>
            <a:r>
              <a:rPr lang="en-US" dirty="0" smtClean="0"/>
              <a:t>Policy </a:t>
            </a:r>
            <a:endParaRPr lang="en-US" dirty="0"/>
          </a:p>
        </p:txBody>
      </p:sp>
      <p:sp>
        <p:nvSpPr>
          <p:cNvPr id="3" name="Content Placeholder 2"/>
          <p:cNvSpPr>
            <a:spLocks noGrp="1"/>
          </p:cNvSpPr>
          <p:nvPr>
            <p:ph idx="1"/>
          </p:nvPr>
        </p:nvSpPr>
        <p:spPr>
          <a:xfrm>
            <a:off x="533400" y="1295400"/>
            <a:ext cx="8229600" cy="4525963"/>
          </a:xfrm>
        </p:spPr>
        <p:txBody>
          <a:bodyPr/>
          <a:lstStyle/>
          <a:p>
            <a:pPr lvl="0"/>
            <a:r>
              <a:rPr lang="en-US" dirty="0" smtClean="0"/>
              <a:t>Framing funding decisions by clear state goals</a:t>
            </a:r>
          </a:p>
          <a:p>
            <a:pPr lvl="0"/>
            <a:r>
              <a:rPr lang="en-US" dirty="0" smtClean="0"/>
              <a:t>Ensuring coordination of the decisions regarding state appropriations, tuition and fees, and student financial aid </a:t>
            </a:r>
          </a:p>
          <a:p>
            <a:pPr lvl="0"/>
            <a:r>
              <a:rPr lang="en-US" dirty="0" smtClean="0"/>
              <a:t>Recognizing that both students and institutions need a degree of predictability in financing</a:t>
            </a:r>
          </a:p>
        </p:txBody>
      </p:sp>
    </p:spTree>
    <p:custDataLst>
      <p:tags r:id="rId1"/>
    </p:custDataLst>
    <p:extLst>
      <p:ext uri="{BB962C8B-B14F-4D97-AF65-F5344CB8AC3E}">
        <p14:creationId xmlns:p14="http://schemas.microsoft.com/office/powerpoint/2010/main" val="9335870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a:t>
            </a:r>
            <a:r>
              <a:rPr lang="en-US" baseline="0" dirty="0" smtClean="0"/>
              <a:t> State Role in Regulation</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smtClean="0"/>
              <a:t>Providing public institutions with the management flexibility needed to reform core practices </a:t>
            </a:r>
          </a:p>
          <a:p>
            <a:pPr marL="0" lvl="0" indent="0" algn="ctr">
              <a:buNone/>
            </a:pPr>
            <a:r>
              <a:rPr lang="en-US" dirty="0" smtClean="0"/>
              <a:t>BALANCED BY</a:t>
            </a:r>
          </a:p>
          <a:p>
            <a:pPr lvl="0"/>
            <a:r>
              <a:rPr lang="en-US" dirty="0" smtClean="0"/>
              <a:t>Accountability for Performance Related to State Goals: Example:  Virginia</a:t>
            </a:r>
          </a:p>
          <a:p>
            <a:pPr lvl="0"/>
            <a:r>
              <a:rPr lang="en-US" dirty="0" smtClean="0"/>
              <a:t>Decreasing the involvement of statewide coordinating boards in issues that are more appropriately the responsibility of institutional governing authorities</a:t>
            </a:r>
          </a:p>
        </p:txBody>
      </p:sp>
    </p:spTree>
    <p:custDataLst>
      <p:tags r:id="rId1"/>
    </p:custDataLst>
    <p:extLst>
      <p:ext uri="{BB962C8B-B14F-4D97-AF65-F5344CB8AC3E}">
        <p14:creationId xmlns:p14="http://schemas.microsoft.com/office/powerpoint/2010/main" val="5352639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Institutional Strategies</a:t>
            </a:r>
            <a:r>
              <a:rPr lang="en-US" baseline="0" dirty="0" smtClean="0"/>
              <a:t> for Sustainability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Competing tuition-paying students</a:t>
            </a:r>
            <a:r>
              <a:rPr lang="en-US" baseline="0" dirty="0" smtClean="0"/>
              <a:t> (out-of-state, foreign)</a:t>
            </a:r>
          </a:p>
          <a:p>
            <a:r>
              <a:rPr lang="en-US" baseline="0" dirty="0" smtClean="0"/>
              <a:t>Increasing global prestige (“world class)</a:t>
            </a:r>
          </a:p>
          <a:p>
            <a:r>
              <a:rPr lang="en-US" dirty="0" smtClean="0"/>
              <a:t>Paying only limited attention to fundamental change:</a:t>
            </a:r>
          </a:p>
          <a:p>
            <a:pPr lvl="1"/>
            <a:r>
              <a:rPr lang="en-US" baseline="0" dirty="0" smtClean="0"/>
              <a:t>At</a:t>
            </a:r>
            <a:r>
              <a:rPr lang="en-US" dirty="0" smtClean="0"/>
              <a:t> academic core</a:t>
            </a:r>
          </a:p>
          <a:p>
            <a:pPr lvl="1"/>
            <a:r>
              <a:rPr lang="en-US" dirty="0" smtClean="0"/>
              <a:t>Traditional business model</a:t>
            </a:r>
          </a:p>
          <a:p>
            <a:r>
              <a:rPr lang="en-US" baseline="0" dirty="0" smtClean="0"/>
              <a:t>Market</a:t>
            </a:r>
            <a:r>
              <a:rPr lang="en-US" dirty="0" smtClean="0"/>
              <a:t> (Students and Academic Staff):</a:t>
            </a:r>
          </a:p>
          <a:p>
            <a:pPr lvl="1"/>
            <a:r>
              <a:rPr lang="en-US" baseline="0" dirty="0" smtClean="0"/>
              <a:t>Driving</a:t>
            </a:r>
            <a:r>
              <a:rPr lang="en-US" dirty="0" smtClean="0"/>
              <a:t> HEIs away from serving states/regions</a:t>
            </a:r>
          </a:p>
          <a:p>
            <a:pPr lvl="1"/>
            <a:r>
              <a:rPr lang="en-US" baseline="0" dirty="0" smtClean="0"/>
              <a:t>Fueling</a:t>
            </a:r>
            <a:r>
              <a:rPr lang="en-US" dirty="0" smtClean="0"/>
              <a:t> mission drift to higher cost models</a:t>
            </a:r>
            <a:endParaRPr lang="en-US" baseline="0" dirty="0" smtClean="0"/>
          </a:p>
        </p:txBody>
      </p:sp>
    </p:spTree>
    <p:custDataLst>
      <p:tags r:id="rId1"/>
    </p:custDataLst>
    <p:extLst>
      <p:ext uri="{BB962C8B-B14F-4D97-AF65-F5344CB8AC3E}">
        <p14:creationId xmlns:p14="http://schemas.microsoft.com/office/powerpoint/2010/main" val="34152813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Institutional Sustainability (Continued)</a:t>
            </a:r>
            <a:endParaRPr lang="en-US" dirty="0"/>
          </a:p>
        </p:txBody>
      </p:sp>
      <p:sp>
        <p:nvSpPr>
          <p:cNvPr id="3" name="Content Placeholder 2"/>
          <p:cNvSpPr>
            <a:spLocks noGrp="1"/>
          </p:cNvSpPr>
          <p:nvPr>
            <p:ph idx="1"/>
          </p:nvPr>
        </p:nvSpPr>
        <p:spPr/>
        <p:txBody>
          <a:bodyPr/>
          <a:lstStyle/>
          <a:p>
            <a:pPr marL="342900" marR="0" lvl="1" indent="-342900" algn="l" defTabSz="914400" rtl="0" eaLnBrk="1" fontAlgn="base" latinLnBrk="0" hangingPunct="1">
              <a:lnSpc>
                <a:spcPct val="100000"/>
              </a:lnSpc>
              <a:spcBef>
                <a:spcPct val="20000"/>
              </a:spcBef>
              <a:spcAft>
                <a:spcPct val="0"/>
              </a:spcAft>
              <a:buClrTx/>
              <a:buSzTx/>
              <a:buFont typeface="Arial" charset="0"/>
              <a:buChar char="•"/>
              <a:tabLst/>
              <a:defRPr/>
            </a:pPr>
            <a:r>
              <a:rPr lang="en-US" dirty="0" smtClean="0"/>
              <a:t>Some Institutions (Major Public Research</a:t>
            </a:r>
            <a:r>
              <a:rPr lang="en-US" baseline="0" dirty="0" smtClean="0"/>
              <a:t> Universities) </a:t>
            </a:r>
            <a:r>
              <a:rPr lang="en-US" dirty="0" smtClean="0"/>
              <a:t>Can</a:t>
            </a:r>
            <a:r>
              <a:rPr lang="en-US" baseline="0" dirty="0" smtClean="0"/>
              <a:t> Compete and Thrive</a:t>
            </a:r>
          </a:p>
          <a:p>
            <a:pPr lvl="0"/>
            <a:r>
              <a:rPr lang="en-US" dirty="0" smtClean="0"/>
              <a:t>Others (Access</a:t>
            </a:r>
            <a:r>
              <a:rPr lang="en-US" baseline="0" dirty="0" smtClean="0"/>
              <a:t>-Oriented Public HEIs):</a:t>
            </a:r>
          </a:p>
          <a:p>
            <a:pPr lvl="1"/>
            <a:r>
              <a:rPr lang="en-US" dirty="0" smtClean="0"/>
              <a:t>Sustainability at Risk</a:t>
            </a:r>
          </a:p>
          <a:p>
            <a:pPr lvl="1"/>
            <a:r>
              <a:rPr lang="en-US" dirty="0" smtClean="0"/>
              <a:t>Many Will Have to Change Radically in Mission and Modes of Delivery to Survive</a:t>
            </a:r>
          </a:p>
        </p:txBody>
      </p:sp>
    </p:spTree>
    <p:custDataLst>
      <p:tags r:id="rId1"/>
    </p:custDataLst>
    <p:extLst>
      <p:ext uri="{BB962C8B-B14F-4D97-AF65-F5344CB8AC3E}">
        <p14:creationId xmlns:p14="http://schemas.microsoft.com/office/powerpoint/2010/main" val="2104607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a:t>
            </a:r>
            <a:endParaRPr lang="en-US" dirty="0"/>
          </a:p>
        </p:txBody>
      </p:sp>
      <p:sp>
        <p:nvSpPr>
          <p:cNvPr id="3" name="Content Placeholder 2"/>
          <p:cNvSpPr>
            <a:spLocks noGrp="1"/>
          </p:cNvSpPr>
          <p:nvPr>
            <p:ph idx="1"/>
          </p:nvPr>
        </p:nvSpPr>
        <p:spPr>
          <a:xfrm>
            <a:off x="533400" y="1371600"/>
            <a:ext cx="8229600" cy="4648200"/>
          </a:xfrm>
        </p:spPr>
        <p:txBody>
          <a:bodyPr>
            <a:normAutofit lnSpcReduction="10000"/>
          </a:bodyPr>
          <a:lstStyle/>
          <a:p>
            <a:r>
              <a:rPr lang="en-US" sz="2800" kern="1200" dirty="0" smtClean="0">
                <a:solidFill>
                  <a:schemeClr val="tx1"/>
                </a:solidFill>
                <a:effectLst/>
                <a:latin typeface="+mn-lt"/>
                <a:ea typeface="+mn-ea"/>
                <a:cs typeface="+mn-cs"/>
              </a:rPr>
              <a:t>Relationship</a:t>
            </a:r>
            <a:r>
              <a:rPr lang="en-US" sz="2800" kern="1200" baseline="0" dirty="0" smtClean="0">
                <a:solidFill>
                  <a:schemeClr val="tx1"/>
                </a:solidFill>
                <a:effectLst/>
                <a:latin typeface="+mn-lt"/>
                <a:ea typeface="+mn-ea"/>
                <a:cs typeface="+mn-cs"/>
              </a:rPr>
              <a:t> between public institutions and 50 State Governments</a:t>
            </a:r>
            <a:endParaRPr lang="en-US" sz="2800" kern="1200" dirty="0" smtClean="0">
              <a:solidFill>
                <a:schemeClr val="tx1"/>
              </a:solidFill>
              <a:effectLst/>
              <a:latin typeface="+mn-lt"/>
              <a:ea typeface="+mn-ea"/>
              <a:cs typeface="+mn-cs"/>
            </a:endParaRPr>
          </a:p>
          <a:p>
            <a:r>
              <a:rPr lang="en-US" sz="2800" kern="1200" dirty="0" smtClean="0">
                <a:solidFill>
                  <a:schemeClr val="tx1"/>
                </a:solidFill>
                <a:effectLst/>
                <a:latin typeface="+mn-lt"/>
                <a:ea typeface="+mn-ea"/>
                <a:cs typeface="+mn-cs"/>
              </a:rPr>
              <a:t>Public higher education:</a:t>
            </a:r>
          </a:p>
          <a:p>
            <a:pPr lvl="1"/>
            <a:r>
              <a:rPr lang="en-US" kern="1200" dirty="0" smtClean="0">
                <a:solidFill>
                  <a:schemeClr val="tx1"/>
                </a:solidFill>
                <a:effectLst/>
                <a:latin typeface="+mn-lt"/>
                <a:ea typeface="+mn-ea"/>
                <a:cs typeface="+mn-cs"/>
              </a:rPr>
              <a:t>Enrolls 72% of all students </a:t>
            </a:r>
          </a:p>
          <a:p>
            <a:pPr lvl="1"/>
            <a:r>
              <a:rPr lang="en-US" kern="1200" dirty="0" smtClean="0">
                <a:solidFill>
                  <a:schemeClr val="tx1"/>
                </a:solidFill>
                <a:effectLst/>
                <a:latin typeface="+mn-lt"/>
                <a:ea typeface="+mn-ea"/>
                <a:cs typeface="+mn-cs"/>
              </a:rPr>
              <a:t>Includes 29 of the 52 major US research universities that are among the top 100 universities in Shanghai Ranking</a:t>
            </a:r>
          </a:p>
          <a:p>
            <a:pPr lvl="0"/>
            <a:r>
              <a:rPr lang="en-US" kern="1200" dirty="0" smtClean="0">
                <a:solidFill>
                  <a:schemeClr val="tx1"/>
                </a:solidFill>
                <a:effectLst/>
                <a:latin typeface="+mn-lt"/>
                <a:ea typeface="+mn-ea"/>
                <a:cs typeface="+mn-cs"/>
              </a:rPr>
              <a:t>Public Institutions: Subject to complex</a:t>
            </a:r>
            <a:r>
              <a:rPr lang="en-US" kern="1200" baseline="0" dirty="0" smtClean="0">
                <a:solidFill>
                  <a:schemeClr val="tx1"/>
                </a:solidFill>
                <a:effectLst/>
                <a:latin typeface="+mn-lt"/>
                <a:ea typeface="+mn-ea"/>
                <a:cs typeface="+mn-cs"/>
              </a:rPr>
              <a:t> system governance and regulation</a:t>
            </a:r>
            <a:r>
              <a:rPr lang="en-US" kern="1200" dirty="0" smtClean="0">
                <a:solidFill>
                  <a:schemeClr val="tx1"/>
                </a:solidFill>
                <a:effectLst/>
                <a:latin typeface="+mn-lt"/>
                <a:ea typeface="+mn-ea"/>
                <a:cs typeface="+mn-cs"/>
              </a:rPr>
              <a:t> affecting both substantive</a:t>
            </a:r>
            <a:r>
              <a:rPr lang="en-US" kern="1200" baseline="0" dirty="0" smtClean="0">
                <a:solidFill>
                  <a:schemeClr val="tx1"/>
                </a:solidFill>
                <a:effectLst/>
                <a:latin typeface="+mn-lt"/>
                <a:ea typeface="+mn-ea"/>
                <a:cs typeface="+mn-cs"/>
              </a:rPr>
              <a:t> and </a:t>
            </a:r>
            <a:r>
              <a:rPr lang="en-US" kern="1200" baseline="0" smtClean="0">
                <a:solidFill>
                  <a:schemeClr val="tx1"/>
                </a:solidFill>
                <a:effectLst/>
                <a:latin typeface="+mn-lt"/>
                <a:ea typeface="+mn-ea"/>
                <a:cs typeface="+mn-cs"/>
              </a:rPr>
              <a:t>procedural autonomy</a:t>
            </a:r>
            <a:endParaRPr lang="en-US" kern="1200" dirty="0" smtClean="0">
              <a:solidFill>
                <a:schemeClr val="tx1"/>
              </a:solidFill>
              <a:effectLst/>
              <a:latin typeface="+mn-lt"/>
              <a:ea typeface="+mn-ea"/>
              <a:cs typeface="+mn-cs"/>
            </a:endParaRPr>
          </a:p>
        </p:txBody>
      </p:sp>
    </p:spTree>
    <p:custDataLst>
      <p:tags r:id="rId1"/>
    </p:custDataLst>
    <p:extLst>
      <p:ext uri="{BB962C8B-B14F-4D97-AF65-F5344CB8AC3E}">
        <p14:creationId xmlns:p14="http://schemas.microsoft.com/office/powerpoint/2010/main" val="42701168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Counter pressures for re-regulation in economic crisis</a:t>
            </a:r>
            <a:endParaRPr lang="en-US" dirty="0"/>
          </a:p>
        </p:txBody>
      </p:sp>
      <p:sp>
        <p:nvSpPr>
          <p:cNvPr id="3" name="Content Placeholder 2"/>
          <p:cNvSpPr>
            <a:spLocks noGrp="1"/>
          </p:cNvSpPr>
          <p:nvPr>
            <p:ph idx="1"/>
          </p:nvPr>
        </p:nvSpPr>
        <p:spPr/>
        <p:txBody>
          <a:bodyPr>
            <a:normAutofit lnSpcReduction="10000"/>
          </a:bodyPr>
          <a:lstStyle/>
          <a:p>
            <a:r>
              <a:rPr lang="en-US" dirty="0" smtClean="0"/>
              <a:t>Reinstituting centralized regulations/controls </a:t>
            </a:r>
          </a:p>
          <a:p>
            <a:r>
              <a:rPr lang="en-US" dirty="0" smtClean="0"/>
              <a:t>Abandoning public agenda reforms </a:t>
            </a:r>
          </a:p>
          <a:p>
            <a:pPr lvl="0"/>
            <a:r>
              <a:rPr lang="en-US" dirty="0" smtClean="0"/>
              <a:t>Reinstating centralized, short-term budget and finance policies and controls:</a:t>
            </a:r>
          </a:p>
          <a:p>
            <a:pPr lvl="1"/>
            <a:r>
              <a:rPr lang="en-US" dirty="0" smtClean="0"/>
              <a:t>Centralizing controls in the budget process, in public employment, and in the expenditure of state funding </a:t>
            </a:r>
          </a:p>
          <a:p>
            <a:pPr lvl="1"/>
            <a:r>
              <a:rPr lang="en-US" dirty="0" smtClean="0"/>
              <a:t>Providing no room for long-term strategy such as linking long-term strategic goals to strategic finance policy</a:t>
            </a:r>
            <a:endParaRPr lang="en-US" dirty="0"/>
          </a:p>
        </p:txBody>
      </p:sp>
    </p:spTree>
    <p:custDataLst>
      <p:tags r:id="rId1"/>
    </p:custDataLst>
    <p:extLst>
      <p:ext uri="{BB962C8B-B14F-4D97-AF65-F5344CB8AC3E}">
        <p14:creationId xmlns:p14="http://schemas.microsoft.com/office/powerpoint/2010/main" val="41931775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Weakening of statewide coordination</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t>Governors are gaining control of the previously independent coordinating agencies</a:t>
            </a:r>
          </a:p>
          <a:p>
            <a:pPr lvl="0"/>
            <a:r>
              <a:rPr lang="en-US" dirty="0" smtClean="0"/>
              <a:t>States are assigned regulatory tasks that draw them back to their previous roles</a:t>
            </a:r>
          </a:p>
          <a:p>
            <a:pPr lvl="0"/>
            <a:r>
              <a:rPr lang="en-US" dirty="0" smtClean="0"/>
              <a:t>Higher education agency staff capacity and competence for strategic leadership is limited:</a:t>
            </a:r>
          </a:p>
          <a:p>
            <a:pPr lvl="1"/>
            <a:r>
              <a:rPr lang="en-US" dirty="0" smtClean="0"/>
              <a:t>Cuts in number of positions</a:t>
            </a:r>
          </a:p>
          <a:p>
            <a:pPr lvl="1"/>
            <a:r>
              <a:rPr lang="en-US" dirty="0" smtClean="0"/>
              <a:t>Salary limitations </a:t>
            </a:r>
          </a:p>
          <a:p>
            <a:pPr lvl="1"/>
            <a:r>
              <a:rPr lang="en-US" dirty="0" smtClean="0"/>
              <a:t>Politicization of appointment process</a:t>
            </a:r>
            <a:endParaRPr lang="en-US" dirty="0"/>
          </a:p>
        </p:txBody>
      </p:sp>
    </p:spTree>
    <p:custDataLst>
      <p:tags r:id="rId1"/>
    </p:custDataLst>
    <p:extLst>
      <p:ext uri="{BB962C8B-B14F-4D97-AF65-F5344CB8AC3E}">
        <p14:creationId xmlns:p14="http://schemas.microsoft.com/office/powerpoint/2010/main" val="40515432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Concerns</a:t>
            </a:r>
            <a:r>
              <a:rPr lang="en-US" baseline="0" dirty="0" smtClean="0"/>
              <a:t> About Capacity to Reach</a:t>
            </a:r>
            <a:r>
              <a:rPr lang="en-US" dirty="0" smtClean="0"/>
              <a:t> State and National Goals</a:t>
            </a:r>
            <a:endParaRPr lang="en-US" dirty="0"/>
          </a:p>
        </p:txBody>
      </p:sp>
      <p:sp>
        <p:nvSpPr>
          <p:cNvPr id="3" name="Content Placeholder 2"/>
          <p:cNvSpPr>
            <a:spLocks noGrp="1"/>
          </p:cNvSpPr>
          <p:nvPr>
            <p:ph idx="1"/>
          </p:nvPr>
        </p:nvSpPr>
        <p:spPr/>
        <p:txBody>
          <a:bodyPr/>
          <a:lstStyle/>
          <a:p>
            <a:r>
              <a:rPr lang="en-US" dirty="0" smtClean="0"/>
              <a:t>Growing Concerns that:</a:t>
            </a:r>
          </a:p>
          <a:p>
            <a:pPr lvl="1"/>
            <a:r>
              <a:rPr lang="en-US" dirty="0" smtClean="0"/>
              <a:t>The Nation and States cannot reach their goals in a in a way that is:</a:t>
            </a:r>
          </a:p>
          <a:p>
            <a:pPr lvl="2"/>
            <a:r>
              <a:rPr lang="en-US" dirty="0" smtClean="0"/>
              <a:t>Affordable to students AND the state </a:t>
            </a:r>
          </a:p>
          <a:p>
            <a:pPr marL="914400" lvl="2" indent="0" algn="ctr">
              <a:buNone/>
            </a:pPr>
            <a:r>
              <a:rPr lang="en-US" dirty="0" smtClean="0"/>
              <a:t>WITHOUT</a:t>
            </a:r>
          </a:p>
          <a:p>
            <a:pPr lvl="2"/>
            <a:r>
              <a:rPr lang="en-US" dirty="0" smtClean="0"/>
              <a:t>Fundamental changes in configuration and cost-structure of the higher education system</a:t>
            </a:r>
          </a:p>
          <a:p>
            <a:pPr lvl="1"/>
            <a:r>
              <a:rPr lang="en-US" dirty="0" smtClean="0"/>
              <a:t>Sustainability of many institutions (especially access-oriented institutions) is at risk </a:t>
            </a:r>
            <a:endParaRPr lang="en-US" dirty="0"/>
          </a:p>
        </p:txBody>
      </p:sp>
    </p:spTree>
    <p:custDataLst>
      <p:tags r:id="rId1"/>
    </p:custDataLst>
    <p:extLst>
      <p:ext uri="{BB962C8B-B14F-4D97-AF65-F5344CB8AC3E}">
        <p14:creationId xmlns:p14="http://schemas.microsoft.com/office/powerpoint/2010/main" val="32730932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Overall policy environment for change</a:t>
            </a:r>
            <a:endParaRPr lang="en-US" dirty="0"/>
          </a:p>
        </p:txBody>
      </p:sp>
      <p:sp>
        <p:nvSpPr>
          <p:cNvPr id="3" name="Content Placeholder 2"/>
          <p:cNvSpPr>
            <a:spLocks noGrp="1"/>
          </p:cNvSpPr>
          <p:nvPr>
            <p:ph idx="1"/>
          </p:nvPr>
        </p:nvSpPr>
        <p:spPr/>
        <p:txBody>
          <a:bodyPr/>
          <a:lstStyle/>
          <a:p>
            <a:pPr lvl="0"/>
            <a:r>
              <a:rPr lang="en-US" dirty="0" smtClean="0"/>
              <a:t>Growing concern that:</a:t>
            </a:r>
          </a:p>
          <a:p>
            <a:pPr lvl="1"/>
            <a:r>
              <a:rPr lang="en-US" dirty="0" smtClean="0"/>
              <a:t>The current state-level policy environment is a major barrier to the needed reforms</a:t>
            </a:r>
          </a:p>
          <a:p>
            <a:pPr lvl="1"/>
            <a:r>
              <a:rPr lang="en-US" dirty="0" smtClean="0"/>
              <a:t>Policy-making processes and structures for system governance and regulation established for an earlier time are not adequate for the future.</a:t>
            </a:r>
          </a:p>
        </p:txBody>
      </p:sp>
    </p:spTree>
    <p:custDataLst>
      <p:tags r:id="rId1"/>
    </p:custDataLst>
    <p:extLst>
      <p:ext uri="{BB962C8B-B14F-4D97-AF65-F5344CB8AC3E}">
        <p14:creationId xmlns:p14="http://schemas.microsoft.com/office/powerpoint/2010/main" val="15162236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Observations About Ireland: Progress Since 2004 OECED Review</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Developing the National Strategy for Higher Education to 2030</a:t>
            </a:r>
          </a:p>
          <a:p>
            <a:pPr lvl="0"/>
            <a:r>
              <a:rPr lang="en-US" dirty="0" smtClean="0"/>
              <a:t>Bringing more coherence to the tertiary education system through reforms related to the Institutes of technology (IoTs) </a:t>
            </a:r>
          </a:p>
          <a:p>
            <a:pPr lvl="0"/>
            <a:r>
              <a:rPr lang="en-US" dirty="0" smtClean="0"/>
              <a:t>Establishing  Quality and Qualifications Ireland (QQI) </a:t>
            </a:r>
          </a:p>
          <a:p>
            <a:pPr lvl="0"/>
            <a:r>
              <a:rPr lang="en-US" dirty="0" smtClean="0"/>
              <a:t>Moving the HEA to a more strategic role </a:t>
            </a:r>
          </a:p>
          <a:p>
            <a:pPr lvl="0"/>
            <a:r>
              <a:rPr lang="en-US" dirty="0" smtClean="0"/>
              <a:t>Undertaking the challenging Higher Education Landscape process </a:t>
            </a:r>
          </a:p>
        </p:txBody>
      </p:sp>
    </p:spTree>
    <p:custDataLst>
      <p:tags r:id="rId1"/>
    </p:custDataLst>
    <p:extLst>
      <p:ext uri="{BB962C8B-B14F-4D97-AF65-F5344CB8AC3E}">
        <p14:creationId xmlns:p14="http://schemas.microsoft.com/office/powerpoint/2010/main" val="23989673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Ireland Compared to US</a:t>
            </a:r>
            <a:endParaRPr lang="en-US" dirty="0"/>
          </a:p>
        </p:txBody>
      </p:sp>
      <p:sp>
        <p:nvSpPr>
          <p:cNvPr id="3" name="Content Placeholder 2"/>
          <p:cNvSpPr>
            <a:spLocks noGrp="1"/>
          </p:cNvSpPr>
          <p:nvPr>
            <p:ph idx="1"/>
          </p:nvPr>
        </p:nvSpPr>
        <p:spPr/>
        <p:txBody>
          <a:bodyPr/>
          <a:lstStyle/>
          <a:p>
            <a:pPr lvl="0"/>
            <a:r>
              <a:rPr lang="en-US" dirty="0" smtClean="0"/>
              <a:t>Higher education reforms now underway in Ireland are more far-reaching than most many of the US reforms</a:t>
            </a:r>
          </a:p>
          <a:p>
            <a:pPr lvl="0"/>
            <a:r>
              <a:rPr lang="en-US" dirty="0" smtClean="0"/>
              <a:t>Few states have:</a:t>
            </a:r>
          </a:p>
          <a:p>
            <a:pPr lvl="1"/>
            <a:r>
              <a:rPr lang="en-US" dirty="0" smtClean="0"/>
              <a:t>Confronted the reality that the configuration of their higher education is unsustainable</a:t>
            </a:r>
          </a:p>
          <a:p>
            <a:pPr lvl="1"/>
            <a:r>
              <a:rPr lang="en-US" dirty="0" smtClean="0"/>
              <a:t>Undertaken a process of reconfiguration as comprehensive as the Landscape process</a:t>
            </a:r>
          </a:p>
        </p:txBody>
      </p:sp>
    </p:spTree>
    <p:custDataLst>
      <p:tags r:id="rId1"/>
    </p:custDataLst>
    <p:extLst>
      <p:ext uri="{BB962C8B-B14F-4D97-AF65-F5344CB8AC3E}">
        <p14:creationId xmlns:p14="http://schemas.microsoft.com/office/powerpoint/2010/main" val="19277189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Shared Challenges Related to System Regulation and Governance</a:t>
            </a:r>
            <a:endParaRPr lang="en-US" dirty="0"/>
          </a:p>
        </p:txBody>
      </p:sp>
      <p:sp>
        <p:nvSpPr>
          <p:cNvPr id="3" name="Content Placeholder 2"/>
          <p:cNvSpPr>
            <a:spLocks noGrp="1"/>
          </p:cNvSpPr>
          <p:nvPr>
            <p:ph idx="1"/>
          </p:nvPr>
        </p:nvSpPr>
        <p:spPr/>
        <p:txBody>
          <a:bodyPr/>
          <a:lstStyle/>
          <a:p>
            <a:pPr lvl="1"/>
            <a:r>
              <a:rPr lang="en-US" dirty="0" smtClean="0"/>
              <a:t>Establishing Long-Term Goals at the Highest Level of Government </a:t>
            </a:r>
            <a:r>
              <a:rPr lang="en-US" sz="2800" kern="1200" dirty="0" smtClean="0">
                <a:solidFill>
                  <a:schemeClr val="tx1"/>
                </a:solidFill>
                <a:effectLst/>
                <a:latin typeface="+mn-lt"/>
                <a:ea typeface="+mn-ea"/>
                <a:cs typeface="+mn-cs"/>
              </a:rPr>
              <a:t>Taoiseach/Governor) </a:t>
            </a:r>
            <a:r>
              <a:rPr lang="en-US" dirty="0" smtClean="0"/>
              <a:t>Higher Education System Performance to the Future of the State/Country</a:t>
            </a:r>
          </a:p>
          <a:p>
            <a:pPr lvl="1"/>
            <a:r>
              <a:rPr lang="en-US" dirty="0" smtClean="0"/>
              <a:t>Linking Strategic Finance Policy to Long-Term Goals</a:t>
            </a:r>
          </a:p>
          <a:p>
            <a:pPr lvl="1"/>
            <a:r>
              <a:rPr lang="en-US" dirty="0" smtClean="0"/>
              <a:t>Strengthening Capacity for Independent  Systemwide Strategic Policy Leadership for the System</a:t>
            </a:r>
          </a:p>
        </p:txBody>
      </p:sp>
    </p:spTree>
    <p:custDataLst>
      <p:tags r:id="rId1"/>
    </p:custDataLst>
    <p:extLst>
      <p:ext uri="{BB962C8B-B14F-4D97-AF65-F5344CB8AC3E}">
        <p14:creationId xmlns:p14="http://schemas.microsoft.com/office/powerpoint/2010/main" val="14522113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Shared Challenges</a:t>
            </a:r>
            <a:r>
              <a:rPr lang="en-US" baseline="0" dirty="0" smtClean="0"/>
              <a:t> (Continued)</a:t>
            </a:r>
            <a:endParaRPr lang="en-US" dirty="0"/>
          </a:p>
        </p:txBody>
      </p:sp>
      <p:sp>
        <p:nvSpPr>
          <p:cNvPr id="3" name="Content Placeholder 2"/>
          <p:cNvSpPr>
            <a:spLocks noGrp="1"/>
          </p:cNvSpPr>
          <p:nvPr>
            <p:ph idx="1"/>
          </p:nvPr>
        </p:nvSpPr>
        <p:spPr/>
        <p:txBody>
          <a:bodyPr/>
          <a:lstStyle/>
          <a:p>
            <a:pPr lvl="1"/>
            <a:r>
              <a:rPr lang="en-US" dirty="0" smtClean="0"/>
              <a:t>Undertaking regulatory reform (e.g., human resources) linked to commitments for improved performance (outcomes) related to national goals at both:</a:t>
            </a:r>
          </a:p>
          <a:p>
            <a:pPr lvl="2"/>
            <a:r>
              <a:rPr lang="en-US" dirty="0" smtClean="0"/>
              <a:t>System level</a:t>
            </a:r>
          </a:p>
          <a:p>
            <a:pPr lvl="2"/>
            <a:r>
              <a:rPr lang="en-US" dirty="0" smtClean="0"/>
              <a:t>Institutional level</a:t>
            </a:r>
          </a:p>
          <a:p>
            <a:pPr lvl="1"/>
            <a:r>
              <a:rPr lang="en-US" dirty="0" smtClean="0"/>
              <a:t>Strengthening Institutional Capacity to Lead and Manage Change</a:t>
            </a:r>
          </a:p>
          <a:p>
            <a:pPr lvl="1"/>
            <a:endParaRPr lang="en-US" dirty="0"/>
          </a:p>
        </p:txBody>
      </p:sp>
    </p:spTree>
    <p:custDataLst>
      <p:tags r:id="rId1"/>
    </p:custDataLst>
    <p:extLst>
      <p:ext uri="{BB962C8B-B14F-4D97-AF65-F5344CB8AC3E}">
        <p14:creationId xmlns:p14="http://schemas.microsoft.com/office/powerpoint/2010/main" val="16443689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Recommendations</a:t>
            </a:r>
            <a:endParaRPr lang="en-US" dirty="0"/>
          </a:p>
        </p:txBody>
      </p:sp>
      <p:sp>
        <p:nvSpPr>
          <p:cNvPr id="3" name="Content Placeholder 2"/>
          <p:cNvSpPr>
            <a:spLocks noGrp="1"/>
          </p:cNvSpPr>
          <p:nvPr>
            <p:ph idx="1"/>
          </p:nvPr>
        </p:nvSpPr>
        <p:spPr/>
        <p:txBody>
          <a:bodyPr/>
          <a:lstStyle/>
          <a:p>
            <a:pPr marL="0" lvl="0" indent="0">
              <a:buNone/>
            </a:pPr>
            <a:r>
              <a:rPr lang="en-US" dirty="0" smtClean="0"/>
              <a:t>Recommendation 1: Establish a limited number of high-level </a:t>
            </a:r>
            <a:r>
              <a:rPr lang="en-US" u="sng" dirty="0" smtClean="0"/>
              <a:t>strategic goals </a:t>
            </a:r>
            <a:r>
              <a:rPr lang="en-US" dirty="0" smtClean="0"/>
              <a:t>at the level of </a:t>
            </a:r>
            <a:r>
              <a:rPr lang="en-US" dirty="0"/>
              <a:t>the </a:t>
            </a:r>
            <a:r>
              <a:rPr lang="en-US" dirty="0" smtClean="0"/>
              <a:t>Taoseach and Cabinet that link the Higher Education policy to broader national strategic goals.  Align </a:t>
            </a:r>
            <a:r>
              <a:rPr lang="en-US" u="sng" dirty="0" smtClean="0"/>
              <a:t>accountability measures and strategic finance policy</a:t>
            </a:r>
            <a:r>
              <a:rPr lang="en-US" dirty="0" smtClean="0"/>
              <a:t> with these goals</a:t>
            </a:r>
          </a:p>
        </p:txBody>
      </p:sp>
    </p:spTree>
    <p:custDataLst>
      <p:tags r:id="rId1"/>
    </p:custDataLst>
    <p:extLst>
      <p:ext uri="{BB962C8B-B14F-4D97-AF65-F5344CB8AC3E}">
        <p14:creationId xmlns:p14="http://schemas.microsoft.com/office/powerpoint/2010/main" val="24500748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 (Continued)</a:t>
            </a:r>
            <a:endParaRPr lang="en-US" dirty="0"/>
          </a:p>
        </p:txBody>
      </p:sp>
      <p:sp>
        <p:nvSpPr>
          <p:cNvPr id="3" name="Content Placeholder 2"/>
          <p:cNvSpPr>
            <a:spLocks noGrp="1"/>
          </p:cNvSpPr>
          <p:nvPr>
            <p:ph idx="1"/>
          </p:nvPr>
        </p:nvSpPr>
        <p:spPr/>
        <p:txBody>
          <a:bodyPr>
            <a:normAutofit lnSpcReduction="10000"/>
          </a:bodyPr>
          <a:lstStyle/>
          <a:p>
            <a:pPr marL="0" lvl="0" indent="0">
              <a:buNone/>
            </a:pPr>
            <a:r>
              <a:rPr lang="en-US" dirty="0" smtClean="0"/>
              <a:t>Recommendation 2: Establish a </a:t>
            </a:r>
            <a:r>
              <a:rPr lang="en-US" u="sng" dirty="0" smtClean="0"/>
              <a:t>venue at the level of the Taoiseach and the Cabinet</a:t>
            </a:r>
            <a:r>
              <a:rPr lang="en-US" dirty="0" smtClean="0"/>
              <a:t>, led by the Minister for Education and Skills, charged with:</a:t>
            </a:r>
          </a:p>
          <a:p>
            <a:r>
              <a:rPr lang="en-US" dirty="0" smtClean="0"/>
              <a:t>Sustaining attention to and monitoring progress of the whole higher education system toward strategic goals </a:t>
            </a:r>
          </a:p>
          <a:p>
            <a:r>
              <a:rPr lang="en-US" dirty="0" smtClean="0"/>
              <a:t>Ensuring a link to strategic finance policy, and promoting coherence across multiple entities.</a:t>
            </a:r>
          </a:p>
        </p:txBody>
      </p:sp>
    </p:spTree>
    <p:custDataLst>
      <p:tags r:id="rId1"/>
    </p:custDataLst>
    <p:extLst>
      <p:ext uri="{BB962C8B-B14F-4D97-AF65-F5344CB8AC3E}">
        <p14:creationId xmlns:p14="http://schemas.microsoft.com/office/powerpoint/2010/main" val="21392322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Public Interest and Autonomy</a:t>
            </a:r>
            <a:br>
              <a:rPr lang="en-US" sz="2800" dirty="0" smtClean="0"/>
            </a:br>
            <a:r>
              <a:rPr lang="en-US" sz="2800" dirty="0" smtClean="0"/>
              <a:t>Not</a:t>
            </a:r>
            <a:r>
              <a:rPr lang="en-US" sz="2800" baseline="0" dirty="0" smtClean="0"/>
              <a:t> Either/Or, But Both And </a:t>
            </a:r>
            <a:endParaRPr lang="en-US" sz="2800" dirty="0"/>
          </a:p>
        </p:txBody>
      </p:sp>
      <p:sp>
        <p:nvSpPr>
          <p:cNvPr id="3" name="Content Placeholder 2"/>
          <p:cNvSpPr>
            <a:spLocks noGrp="1"/>
          </p:cNvSpPr>
          <p:nvPr>
            <p:ph idx="1"/>
          </p:nvPr>
        </p:nvSpPr>
        <p:spPr/>
        <p:txBody>
          <a:bodyPr/>
          <a:lstStyle/>
          <a:p>
            <a:pPr marL="0" indent="0">
              <a:buNone/>
            </a:pPr>
            <a:r>
              <a:rPr lang="en-US" dirty="0"/>
              <a:t>"What becomes </a:t>
            </a:r>
            <a:r>
              <a:rPr lang="en-US" dirty="0" smtClean="0"/>
              <a:t>clear … is </a:t>
            </a:r>
            <a:r>
              <a:rPr lang="en-US" dirty="0"/>
              <a:t>that the real need is not simply for more autonomy but for a relationship between the university and the state that is constructive for both, built up over a long period of </a:t>
            </a:r>
            <a:r>
              <a:rPr lang="en-US" dirty="0" smtClean="0"/>
              <a:t>time </a:t>
            </a:r>
            <a:r>
              <a:rPr lang="en-US" dirty="0"/>
              <a:t>by careful attention on the part of all </a:t>
            </a:r>
            <a:r>
              <a:rPr lang="en-US" dirty="0" smtClean="0"/>
              <a:t>parties”</a:t>
            </a:r>
          </a:p>
          <a:p>
            <a:pPr marL="0" indent="0">
              <a:buNone/>
            </a:pPr>
            <a:r>
              <a:rPr lang="en-US" sz="1800" dirty="0" smtClean="0"/>
              <a:t>Frank Newman (1985)</a:t>
            </a:r>
          </a:p>
          <a:p>
            <a:pPr marL="0" indent="0">
              <a:buNone/>
            </a:pPr>
            <a:endParaRPr lang="en-US" dirty="0" smtClean="0"/>
          </a:p>
        </p:txBody>
      </p:sp>
      <p:cxnSp>
        <p:nvCxnSpPr>
          <p:cNvPr id="5" name="Straight Arrow Connector 4"/>
          <p:cNvCxnSpPr/>
          <p:nvPr/>
        </p:nvCxnSpPr>
        <p:spPr>
          <a:xfrm flipV="1">
            <a:off x="2895600" y="4467158"/>
            <a:ext cx="3429000" cy="38988"/>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57200" y="4191000"/>
            <a:ext cx="2271840" cy="523220"/>
          </a:xfrm>
          <a:prstGeom prst="rect">
            <a:avLst/>
          </a:prstGeom>
          <a:noFill/>
        </p:spPr>
        <p:txBody>
          <a:bodyPr wrap="none" rtlCol="0">
            <a:spAutoFit/>
          </a:bodyPr>
          <a:lstStyle/>
          <a:p>
            <a:pPr defTabSz="914400"/>
            <a:r>
              <a:rPr lang="en-US" sz="2800" dirty="0" smtClean="0">
                <a:solidFill>
                  <a:prstClr val="black"/>
                </a:solidFill>
              </a:rPr>
              <a:t>Public Interest</a:t>
            </a:r>
            <a:endParaRPr lang="en-US" sz="2800" dirty="0">
              <a:solidFill>
                <a:prstClr val="black"/>
              </a:solidFill>
            </a:endParaRPr>
          </a:p>
        </p:txBody>
      </p:sp>
      <p:sp>
        <p:nvSpPr>
          <p:cNvPr id="11" name="TextBox 10"/>
          <p:cNvSpPr txBox="1"/>
          <p:nvPr/>
        </p:nvSpPr>
        <p:spPr>
          <a:xfrm>
            <a:off x="6591300" y="4197866"/>
            <a:ext cx="1708545" cy="523220"/>
          </a:xfrm>
          <a:prstGeom prst="rect">
            <a:avLst/>
          </a:prstGeom>
          <a:noFill/>
        </p:spPr>
        <p:txBody>
          <a:bodyPr wrap="none" rtlCol="0">
            <a:spAutoFit/>
          </a:bodyPr>
          <a:lstStyle/>
          <a:p>
            <a:pPr defTabSz="914400"/>
            <a:r>
              <a:rPr lang="en-US" sz="2800" dirty="0" smtClean="0">
                <a:solidFill>
                  <a:prstClr val="black"/>
                </a:solidFill>
              </a:rPr>
              <a:t>Autonomy</a:t>
            </a:r>
            <a:endParaRPr lang="en-US" sz="2800" dirty="0">
              <a:solidFill>
                <a:prstClr val="black"/>
              </a:solidFill>
            </a:endParaRPr>
          </a:p>
        </p:txBody>
      </p:sp>
    </p:spTree>
    <p:custDataLst>
      <p:tags r:id="rId1"/>
    </p:custDataLst>
    <p:extLst>
      <p:ext uri="{BB962C8B-B14F-4D97-AF65-F5344CB8AC3E}">
        <p14:creationId xmlns:p14="http://schemas.microsoft.com/office/powerpoint/2010/main" val="8040710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 (Continued)</a:t>
            </a:r>
            <a:endParaRPr lang="en-US" dirty="0"/>
          </a:p>
        </p:txBody>
      </p:sp>
      <p:sp>
        <p:nvSpPr>
          <p:cNvPr id="3" name="Content Placeholder 2"/>
          <p:cNvSpPr>
            <a:spLocks noGrp="1"/>
          </p:cNvSpPr>
          <p:nvPr>
            <p:ph idx="1"/>
          </p:nvPr>
        </p:nvSpPr>
        <p:spPr/>
        <p:txBody>
          <a:bodyPr>
            <a:normAutofit fontScale="92500" lnSpcReduction="10000"/>
          </a:bodyPr>
          <a:lstStyle/>
          <a:p>
            <a:pPr marL="0" lvl="0" indent="0">
              <a:buNone/>
            </a:pPr>
            <a:r>
              <a:rPr lang="en-US" dirty="0" smtClean="0"/>
              <a:t>Recommendation 3: Link </a:t>
            </a:r>
            <a:r>
              <a:rPr lang="en-US" u="sng" dirty="0" smtClean="0"/>
              <a:t>strategic finance policy to strategic goals </a:t>
            </a:r>
            <a:r>
              <a:rPr lang="en-US" dirty="0" smtClean="0"/>
              <a:t>at level of Cabinet/Ministry of Finance</a:t>
            </a:r>
          </a:p>
          <a:p>
            <a:pPr marL="0" lvl="0" indent="0">
              <a:buNone/>
            </a:pPr>
            <a:r>
              <a:rPr lang="en-US" dirty="0" smtClean="0"/>
              <a:t>Recommendation 4: Continue to strengthen the role of the </a:t>
            </a:r>
            <a:r>
              <a:rPr lang="en-US" u="sng" dirty="0" smtClean="0"/>
              <a:t>HEA in strategic policy leadership for the system </a:t>
            </a:r>
            <a:r>
              <a:rPr lang="en-US" dirty="0" smtClean="0"/>
              <a:t>as a whole</a:t>
            </a:r>
          </a:p>
          <a:p>
            <a:pPr lvl="0"/>
            <a:r>
              <a:rPr lang="en-US" dirty="0" smtClean="0"/>
              <a:t>Delineate functions in two directions:</a:t>
            </a:r>
          </a:p>
          <a:p>
            <a:pPr lvl="1"/>
            <a:r>
              <a:rPr lang="en-US" dirty="0" smtClean="0"/>
              <a:t>Relationship between the </a:t>
            </a:r>
            <a:r>
              <a:rPr lang="en-US" u="sng" dirty="0" smtClean="0"/>
              <a:t>HEA and the institutions </a:t>
            </a:r>
          </a:p>
          <a:p>
            <a:pPr lvl="1"/>
            <a:r>
              <a:rPr lang="en-US" dirty="0" smtClean="0"/>
              <a:t>Relationship between  </a:t>
            </a:r>
            <a:r>
              <a:rPr lang="en-US" u="sng" dirty="0" smtClean="0"/>
              <a:t>HEA and the Department of Education and Skills</a:t>
            </a:r>
            <a:r>
              <a:rPr lang="en-US" dirty="0" smtClean="0"/>
              <a:t> </a:t>
            </a:r>
          </a:p>
        </p:txBody>
      </p:sp>
    </p:spTree>
    <p:custDataLst>
      <p:tags r:id="rId1"/>
    </p:custDataLst>
    <p:extLst>
      <p:ext uri="{BB962C8B-B14F-4D97-AF65-F5344CB8AC3E}">
        <p14:creationId xmlns:p14="http://schemas.microsoft.com/office/powerpoint/2010/main" val="66986827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 (Continued)</a:t>
            </a:r>
            <a:endParaRPr lang="en-US" dirty="0"/>
          </a:p>
        </p:txBody>
      </p:sp>
      <p:sp>
        <p:nvSpPr>
          <p:cNvPr id="3" name="Content Placeholder 2"/>
          <p:cNvSpPr>
            <a:spLocks noGrp="1"/>
          </p:cNvSpPr>
          <p:nvPr>
            <p:ph idx="1"/>
          </p:nvPr>
        </p:nvSpPr>
        <p:spPr/>
        <p:txBody>
          <a:bodyPr/>
          <a:lstStyle/>
          <a:p>
            <a:r>
              <a:rPr lang="en-US" dirty="0" smtClean="0"/>
              <a:t>Recommendation 5: Undertake a </a:t>
            </a:r>
            <a:r>
              <a:rPr lang="en-US" u="sng" dirty="0" smtClean="0"/>
              <a:t>systematic </a:t>
            </a:r>
            <a:r>
              <a:rPr lang="en-US" i="1" u="sng" dirty="0" smtClean="0"/>
              <a:t>external</a:t>
            </a:r>
            <a:r>
              <a:rPr lang="en-US" u="sng" dirty="0" smtClean="0"/>
              <a:t> review of the impact of </a:t>
            </a:r>
            <a:r>
              <a:rPr lang="en-US" u="sng" dirty="0"/>
              <a:t>regulations </a:t>
            </a:r>
            <a:r>
              <a:rPr lang="en-US" dirty="0"/>
              <a:t>on the capacity of the system to achieve </a:t>
            </a:r>
            <a:r>
              <a:rPr lang="en-US" dirty="0" smtClean="0"/>
              <a:t>goals and long-term sustainability, including:</a:t>
            </a:r>
          </a:p>
          <a:p>
            <a:pPr lvl="1"/>
            <a:r>
              <a:rPr lang="en-US" dirty="0" smtClean="0"/>
              <a:t>The role, responsibilities and capacity of the </a:t>
            </a:r>
            <a:r>
              <a:rPr lang="en-US" u="sng" dirty="0" smtClean="0"/>
              <a:t>HEA</a:t>
            </a:r>
            <a:r>
              <a:rPr lang="en-US" dirty="0" smtClean="0"/>
              <a:t> to carry out a more strategic mission</a:t>
            </a:r>
          </a:p>
          <a:p>
            <a:pPr lvl="1"/>
            <a:r>
              <a:rPr lang="en-US" dirty="0" smtClean="0"/>
              <a:t>Regulations related to </a:t>
            </a:r>
            <a:r>
              <a:rPr lang="en-US" u="sng" dirty="0" smtClean="0"/>
              <a:t>human resources, finance, information technology, procurement, and other procedural areas </a:t>
            </a:r>
          </a:p>
        </p:txBody>
      </p:sp>
    </p:spTree>
    <p:custDataLst>
      <p:tags r:id="rId1"/>
    </p:custDataLst>
    <p:extLst>
      <p:ext uri="{BB962C8B-B14F-4D97-AF65-F5344CB8AC3E}">
        <p14:creationId xmlns:p14="http://schemas.microsoft.com/office/powerpoint/2010/main" val="19249110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 (Continued)</a:t>
            </a:r>
            <a:endParaRPr lang="en-US" dirty="0"/>
          </a:p>
        </p:txBody>
      </p:sp>
      <p:sp>
        <p:nvSpPr>
          <p:cNvPr id="3" name="Content Placeholder 2"/>
          <p:cNvSpPr>
            <a:spLocks noGrp="1"/>
          </p:cNvSpPr>
          <p:nvPr>
            <p:ph idx="1"/>
          </p:nvPr>
        </p:nvSpPr>
        <p:spPr/>
        <p:txBody>
          <a:bodyPr/>
          <a:lstStyle/>
          <a:p>
            <a:r>
              <a:rPr lang="en-US" dirty="0" smtClean="0"/>
              <a:t>Recommendation 6: Continue to strengthen institutional governance and leadership. </a:t>
            </a:r>
            <a:endParaRPr lang="en-US" dirty="0"/>
          </a:p>
        </p:txBody>
      </p:sp>
    </p:spTree>
    <p:custDataLst>
      <p:tags r:id="rId1"/>
    </p:custDataLst>
    <p:extLst>
      <p:ext uri="{BB962C8B-B14F-4D97-AF65-F5344CB8AC3E}">
        <p14:creationId xmlns:p14="http://schemas.microsoft.com/office/powerpoint/2010/main" val="40704339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pPr lvl="0"/>
            <a:r>
              <a:rPr lang="en-US" dirty="0" smtClean="0"/>
              <a:t>Conclusion</a:t>
            </a:r>
            <a:endParaRPr lang="en-US" dirty="0"/>
          </a:p>
        </p:txBody>
      </p:sp>
      <p:sp>
        <p:nvSpPr>
          <p:cNvPr id="3" name="Content Placeholder 2"/>
          <p:cNvSpPr>
            <a:spLocks noGrp="1"/>
          </p:cNvSpPr>
          <p:nvPr>
            <p:ph idx="1"/>
          </p:nvPr>
        </p:nvSpPr>
        <p:spPr>
          <a:xfrm>
            <a:off x="533400" y="1371600"/>
            <a:ext cx="8229600" cy="4525963"/>
          </a:xfrm>
        </p:spPr>
        <p:txBody>
          <a:bodyPr/>
          <a:lstStyle/>
          <a:p>
            <a:pPr lvl="0"/>
            <a:r>
              <a:rPr lang="en-US" dirty="0" smtClean="0"/>
              <a:t>Challenge for both Ireland and US states: how to create a policy environment that: </a:t>
            </a:r>
          </a:p>
          <a:p>
            <a:pPr lvl="1"/>
            <a:r>
              <a:rPr lang="en-US" dirty="0" smtClean="0"/>
              <a:t>Makes possible achievement of national goals with limited resources (Both State and Students)</a:t>
            </a:r>
          </a:p>
          <a:p>
            <a:pPr lvl="1"/>
            <a:r>
              <a:rPr lang="en-US" dirty="0" smtClean="0"/>
              <a:t>Enables institutions to manage fundamental change</a:t>
            </a:r>
          </a:p>
          <a:p>
            <a:pPr lvl="1"/>
            <a:r>
              <a:rPr lang="en-US" dirty="0" smtClean="0"/>
              <a:t>Holds institutions accountable related  to national/state priorities</a:t>
            </a:r>
          </a:p>
        </p:txBody>
      </p:sp>
    </p:spTree>
    <p:custDataLst>
      <p:tags r:id="rId1"/>
    </p:custDataLst>
    <p:extLst>
      <p:ext uri="{BB962C8B-B14F-4D97-AF65-F5344CB8AC3E}">
        <p14:creationId xmlns:p14="http://schemas.microsoft.com/office/powerpoint/2010/main" val="3047190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(Continued)</a:t>
            </a:r>
            <a:endParaRPr lang="en-US" dirty="0"/>
          </a:p>
        </p:txBody>
      </p:sp>
      <p:sp>
        <p:nvSpPr>
          <p:cNvPr id="3" name="Content Placeholder 2"/>
          <p:cNvSpPr>
            <a:spLocks noGrp="1"/>
          </p:cNvSpPr>
          <p:nvPr>
            <p:ph idx="1"/>
          </p:nvPr>
        </p:nvSpPr>
        <p:spPr/>
        <p:txBody>
          <a:bodyPr/>
          <a:lstStyle/>
          <a:p>
            <a:pPr lvl="0"/>
            <a:r>
              <a:rPr lang="en-US" dirty="0" smtClean="0"/>
              <a:t>Top-down mandates and regulation have a limited--if not negative impact--on fundamental change within academic institutions</a:t>
            </a:r>
            <a:endParaRPr lang="en-US" dirty="0"/>
          </a:p>
        </p:txBody>
      </p:sp>
    </p:spTree>
    <p:custDataLst>
      <p:tags r:id="rId1"/>
    </p:custDataLst>
    <p:extLst>
      <p:ext uri="{BB962C8B-B14F-4D97-AF65-F5344CB8AC3E}">
        <p14:creationId xmlns:p14="http://schemas.microsoft.com/office/powerpoint/2010/main" val="208063407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250825"/>
            <a:ext cx="8229600" cy="957263"/>
          </a:xfrm>
        </p:spPr>
        <p:txBody>
          <a:bodyPr anchor="t"/>
          <a:lstStyle/>
          <a:p>
            <a:r>
              <a:rPr lang="en-US" altLang="en-US" dirty="0" smtClean="0"/>
              <a:t>The Hierarchical Realities</a:t>
            </a:r>
          </a:p>
        </p:txBody>
      </p:sp>
      <p:grpSp>
        <p:nvGrpSpPr>
          <p:cNvPr id="32771" name="Group 3"/>
          <p:cNvGrpSpPr>
            <a:grpSpLocks/>
          </p:cNvGrpSpPr>
          <p:nvPr/>
        </p:nvGrpSpPr>
        <p:grpSpPr bwMode="auto">
          <a:xfrm>
            <a:off x="1136650" y="1046163"/>
            <a:ext cx="7732713" cy="5280025"/>
            <a:chOff x="768" y="868"/>
            <a:chExt cx="4871" cy="3326"/>
          </a:xfrm>
        </p:grpSpPr>
        <p:sp>
          <p:nvSpPr>
            <p:cNvPr id="32772" name="Text Box 4"/>
            <p:cNvSpPr txBox="1">
              <a:spLocks noChangeArrowheads="1"/>
            </p:cNvSpPr>
            <p:nvPr/>
          </p:nvSpPr>
          <p:spPr bwMode="auto">
            <a:xfrm>
              <a:off x="1818" y="897"/>
              <a:ext cx="1609" cy="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defTabSz="914400">
                <a:spcBef>
                  <a:spcPct val="50000"/>
                </a:spcBef>
              </a:pPr>
              <a:r>
                <a:rPr lang="en-US" altLang="en-US" sz="1600" dirty="0">
                  <a:solidFill>
                    <a:prstClr val="black"/>
                  </a:solidFill>
                  <a:latin typeface="Trebuchet MS" pitchFamily="34" charset="0"/>
                </a:rPr>
                <a:t>Exec. &amp; Legislative</a:t>
              </a:r>
              <a:br>
                <a:rPr lang="en-US" altLang="en-US" sz="1600" dirty="0">
                  <a:solidFill>
                    <a:prstClr val="black"/>
                  </a:solidFill>
                  <a:latin typeface="Trebuchet MS" pitchFamily="34" charset="0"/>
                </a:rPr>
              </a:br>
              <a:r>
                <a:rPr lang="en-US" altLang="en-US" sz="1600" dirty="0">
                  <a:solidFill>
                    <a:prstClr val="black"/>
                  </a:solidFill>
                  <a:latin typeface="Trebuchet MS" pitchFamily="34" charset="0"/>
                </a:rPr>
                <a:t>Branches of Govt.</a:t>
              </a:r>
            </a:p>
          </p:txBody>
        </p:sp>
        <p:sp>
          <p:nvSpPr>
            <p:cNvPr id="32773" name="Text Box 5"/>
            <p:cNvSpPr txBox="1">
              <a:spLocks noChangeArrowheads="1"/>
            </p:cNvSpPr>
            <p:nvPr/>
          </p:nvSpPr>
          <p:spPr bwMode="auto">
            <a:xfrm>
              <a:off x="1788" y="1309"/>
              <a:ext cx="1609"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defTabSz="914400">
                <a:spcBef>
                  <a:spcPct val="50000"/>
                </a:spcBef>
              </a:pPr>
              <a:r>
                <a:rPr lang="en-US" altLang="en-US" sz="1600" dirty="0">
                  <a:solidFill>
                    <a:prstClr val="black"/>
                  </a:solidFill>
                  <a:latin typeface="Trebuchet MS" pitchFamily="34" charset="0"/>
                </a:rPr>
                <a:t>System</a:t>
              </a:r>
            </a:p>
          </p:txBody>
        </p:sp>
        <p:sp>
          <p:nvSpPr>
            <p:cNvPr id="32774" name="Text Box 6"/>
            <p:cNvSpPr txBox="1">
              <a:spLocks noChangeArrowheads="1"/>
            </p:cNvSpPr>
            <p:nvPr/>
          </p:nvSpPr>
          <p:spPr bwMode="auto">
            <a:xfrm>
              <a:off x="1798" y="2179"/>
              <a:ext cx="1609"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defTabSz="914400">
                <a:spcBef>
                  <a:spcPct val="50000"/>
                </a:spcBef>
              </a:pPr>
              <a:endParaRPr lang="en-US" altLang="en-US" sz="1600" dirty="0">
                <a:solidFill>
                  <a:prstClr val="black"/>
                </a:solidFill>
                <a:latin typeface="Trebuchet MS" pitchFamily="34" charset="0"/>
              </a:endParaRPr>
            </a:p>
          </p:txBody>
        </p:sp>
        <p:sp>
          <p:nvSpPr>
            <p:cNvPr id="32775" name="Text Box 7"/>
            <p:cNvSpPr txBox="1">
              <a:spLocks noChangeArrowheads="1"/>
            </p:cNvSpPr>
            <p:nvPr/>
          </p:nvSpPr>
          <p:spPr bwMode="auto">
            <a:xfrm>
              <a:off x="1798" y="2515"/>
              <a:ext cx="1609"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defTabSz="914400">
                <a:spcBef>
                  <a:spcPct val="50000"/>
                </a:spcBef>
              </a:pPr>
              <a:r>
                <a:rPr lang="en-US" altLang="en-US" sz="1600" dirty="0">
                  <a:solidFill>
                    <a:prstClr val="black"/>
                  </a:solidFill>
                  <a:latin typeface="Trebuchet MS" pitchFamily="34" charset="0"/>
                </a:rPr>
                <a:t>President</a:t>
              </a:r>
            </a:p>
          </p:txBody>
        </p:sp>
        <p:sp>
          <p:nvSpPr>
            <p:cNvPr id="32776" name="Text Box 8"/>
            <p:cNvSpPr txBox="1">
              <a:spLocks noChangeArrowheads="1"/>
            </p:cNvSpPr>
            <p:nvPr/>
          </p:nvSpPr>
          <p:spPr bwMode="auto">
            <a:xfrm>
              <a:off x="1798" y="2850"/>
              <a:ext cx="1609"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defTabSz="914400">
                <a:spcBef>
                  <a:spcPct val="50000"/>
                </a:spcBef>
              </a:pPr>
              <a:r>
                <a:rPr lang="en-US" altLang="en-US" sz="1600" dirty="0">
                  <a:solidFill>
                    <a:prstClr val="black"/>
                  </a:solidFill>
                  <a:latin typeface="Trebuchet MS" pitchFamily="34" charset="0"/>
                </a:rPr>
                <a:t>Vice Presidents</a:t>
              </a:r>
            </a:p>
          </p:txBody>
        </p:sp>
        <p:sp>
          <p:nvSpPr>
            <p:cNvPr id="32777" name="Text Box 9"/>
            <p:cNvSpPr txBox="1">
              <a:spLocks noChangeArrowheads="1"/>
            </p:cNvSpPr>
            <p:nvPr/>
          </p:nvSpPr>
          <p:spPr bwMode="auto">
            <a:xfrm>
              <a:off x="1798" y="3186"/>
              <a:ext cx="1609"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defTabSz="914400">
                <a:spcBef>
                  <a:spcPct val="50000"/>
                </a:spcBef>
              </a:pPr>
              <a:r>
                <a:rPr lang="en-US" altLang="en-US" sz="1600" dirty="0">
                  <a:solidFill>
                    <a:prstClr val="black"/>
                  </a:solidFill>
                  <a:latin typeface="Trebuchet MS" pitchFamily="34" charset="0"/>
                </a:rPr>
                <a:t>Deans</a:t>
              </a:r>
            </a:p>
          </p:txBody>
        </p:sp>
        <p:sp>
          <p:nvSpPr>
            <p:cNvPr id="32778" name="Text Box 10"/>
            <p:cNvSpPr txBox="1">
              <a:spLocks noChangeArrowheads="1"/>
            </p:cNvSpPr>
            <p:nvPr/>
          </p:nvSpPr>
          <p:spPr bwMode="auto">
            <a:xfrm>
              <a:off x="1798" y="3522"/>
              <a:ext cx="1609"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defTabSz="914400">
                <a:spcBef>
                  <a:spcPct val="50000"/>
                </a:spcBef>
              </a:pPr>
              <a:r>
                <a:rPr lang="en-US" altLang="en-US" sz="1600" dirty="0">
                  <a:solidFill>
                    <a:prstClr val="black"/>
                  </a:solidFill>
                  <a:latin typeface="Trebuchet MS" pitchFamily="34" charset="0"/>
                </a:rPr>
                <a:t>Department Heads</a:t>
              </a:r>
            </a:p>
          </p:txBody>
        </p:sp>
        <p:sp>
          <p:nvSpPr>
            <p:cNvPr id="32779" name="Text Box 11"/>
            <p:cNvSpPr txBox="1">
              <a:spLocks noChangeArrowheads="1"/>
            </p:cNvSpPr>
            <p:nvPr/>
          </p:nvSpPr>
          <p:spPr bwMode="auto">
            <a:xfrm>
              <a:off x="1798" y="3859"/>
              <a:ext cx="1609"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defTabSz="914400">
                <a:spcBef>
                  <a:spcPct val="50000"/>
                </a:spcBef>
              </a:pPr>
              <a:r>
                <a:rPr lang="en-US" altLang="en-US" sz="1600" dirty="0" smtClean="0">
                  <a:solidFill>
                    <a:prstClr val="black"/>
                  </a:solidFill>
                  <a:latin typeface="Trebuchet MS" pitchFamily="34" charset="0"/>
                </a:rPr>
                <a:t>Faculty/Academic Staff</a:t>
              </a:r>
              <a:endParaRPr lang="en-US" altLang="en-US" sz="1600" dirty="0">
                <a:solidFill>
                  <a:prstClr val="black"/>
                </a:solidFill>
                <a:latin typeface="Trebuchet MS" pitchFamily="34" charset="0"/>
              </a:endParaRPr>
            </a:p>
          </p:txBody>
        </p:sp>
        <p:sp>
          <p:nvSpPr>
            <p:cNvPr id="32780" name="Line 12"/>
            <p:cNvSpPr>
              <a:spLocks noChangeShapeType="1"/>
            </p:cNvSpPr>
            <p:nvPr/>
          </p:nvSpPr>
          <p:spPr bwMode="auto">
            <a:xfrm>
              <a:off x="1028" y="3784"/>
              <a:ext cx="3152"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pPr defTabSz="914400"/>
              <a:endParaRPr lang="en-US" dirty="0">
                <a:solidFill>
                  <a:prstClr val="black"/>
                </a:solidFill>
              </a:endParaRPr>
            </a:p>
          </p:txBody>
        </p:sp>
        <p:sp>
          <p:nvSpPr>
            <p:cNvPr id="32781" name="Line 13"/>
            <p:cNvSpPr>
              <a:spLocks noChangeShapeType="1"/>
            </p:cNvSpPr>
            <p:nvPr/>
          </p:nvSpPr>
          <p:spPr bwMode="auto">
            <a:xfrm>
              <a:off x="1326" y="3438"/>
              <a:ext cx="2563" cy="6"/>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pPr defTabSz="914400"/>
              <a:endParaRPr lang="en-US" dirty="0">
                <a:solidFill>
                  <a:prstClr val="black"/>
                </a:solidFill>
              </a:endParaRPr>
            </a:p>
          </p:txBody>
        </p:sp>
        <p:sp>
          <p:nvSpPr>
            <p:cNvPr id="32782" name="Line 14"/>
            <p:cNvSpPr>
              <a:spLocks noChangeShapeType="1"/>
            </p:cNvSpPr>
            <p:nvPr/>
          </p:nvSpPr>
          <p:spPr bwMode="auto">
            <a:xfrm>
              <a:off x="1595" y="3116"/>
              <a:ext cx="2018"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pPr defTabSz="914400"/>
              <a:endParaRPr lang="en-US" dirty="0">
                <a:solidFill>
                  <a:prstClr val="black"/>
                </a:solidFill>
              </a:endParaRPr>
            </a:p>
          </p:txBody>
        </p:sp>
        <p:sp>
          <p:nvSpPr>
            <p:cNvPr id="32783" name="Line 15"/>
            <p:cNvSpPr>
              <a:spLocks noChangeShapeType="1"/>
            </p:cNvSpPr>
            <p:nvPr/>
          </p:nvSpPr>
          <p:spPr bwMode="auto">
            <a:xfrm>
              <a:off x="2191" y="2426"/>
              <a:ext cx="841"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pPr defTabSz="914400"/>
              <a:endParaRPr lang="en-US" dirty="0">
                <a:solidFill>
                  <a:prstClr val="black"/>
                </a:solidFill>
              </a:endParaRPr>
            </a:p>
          </p:txBody>
        </p:sp>
        <p:sp>
          <p:nvSpPr>
            <p:cNvPr id="32784" name="Line 16"/>
            <p:cNvSpPr>
              <a:spLocks noChangeShapeType="1"/>
            </p:cNvSpPr>
            <p:nvPr/>
          </p:nvSpPr>
          <p:spPr bwMode="auto">
            <a:xfrm>
              <a:off x="2052" y="1270"/>
              <a:ext cx="1107"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pPr defTabSz="914400"/>
              <a:endParaRPr lang="en-US" dirty="0">
                <a:solidFill>
                  <a:prstClr val="black"/>
                </a:solidFill>
              </a:endParaRPr>
            </a:p>
          </p:txBody>
        </p:sp>
        <p:sp>
          <p:nvSpPr>
            <p:cNvPr id="32785" name="Line 17"/>
            <p:cNvSpPr>
              <a:spLocks noChangeShapeType="1"/>
            </p:cNvSpPr>
            <p:nvPr/>
          </p:nvSpPr>
          <p:spPr bwMode="auto">
            <a:xfrm>
              <a:off x="768" y="4088"/>
              <a:ext cx="3675" cy="0"/>
            </a:xfrm>
            <a:prstGeom prst="line">
              <a:avLst/>
            </a:prstGeom>
            <a:noFill/>
            <a:ln w="19050">
              <a:solidFill>
                <a:schemeClr val="tx1"/>
              </a:solidFill>
              <a:miter lim="800000"/>
              <a:headEnd/>
              <a:tailEnd/>
            </a:ln>
            <a:extLst>
              <a:ext uri="{909E8E84-426E-40DD-AFC4-6F175D3DCCD1}">
                <a14:hiddenFill xmlns:a14="http://schemas.microsoft.com/office/drawing/2010/main">
                  <a:noFill/>
                </a14:hiddenFill>
              </a:ext>
            </a:extLst>
          </p:spPr>
          <p:txBody>
            <a:bodyPr wrap="none"/>
            <a:lstStyle/>
            <a:p>
              <a:pPr defTabSz="914400"/>
              <a:endParaRPr lang="en-US" dirty="0">
                <a:solidFill>
                  <a:prstClr val="black"/>
                </a:solidFill>
              </a:endParaRPr>
            </a:p>
          </p:txBody>
        </p:sp>
        <p:sp>
          <p:nvSpPr>
            <p:cNvPr id="32786" name="Line 18"/>
            <p:cNvSpPr>
              <a:spLocks noChangeShapeType="1"/>
            </p:cNvSpPr>
            <p:nvPr/>
          </p:nvSpPr>
          <p:spPr bwMode="auto">
            <a:xfrm>
              <a:off x="1707" y="868"/>
              <a:ext cx="1796" cy="0"/>
            </a:xfrm>
            <a:prstGeom prst="line">
              <a:avLst/>
            </a:prstGeom>
            <a:noFill/>
            <a:ln w="19050">
              <a:solidFill>
                <a:schemeClr val="tx1"/>
              </a:solidFill>
              <a:miter lim="800000"/>
              <a:headEnd/>
              <a:tailEnd/>
            </a:ln>
            <a:extLst>
              <a:ext uri="{909E8E84-426E-40DD-AFC4-6F175D3DCCD1}">
                <a14:hiddenFill xmlns:a14="http://schemas.microsoft.com/office/drawing/2010/main">
                  <a:noFill/>
                </a14:hiddenFill>
              </a:ext>
            </a:extLst>
          </p:spPr>
          <p:txBody>
            <a:bodyPr wrap="none"/>
            <a:lstStyle/>
            <a:p>
              <a:pPr defTabSz="914400"/>
              <a:endParaRPr lang="en-US" dirty="0">
                <a:solidFill>
                  <a:prstClr val="black"/>
                </a:solidFill>
              </a:endParaRPr>
            </a:p>
          </p:txBody>
        </p:sp>
        <p:sp>
          <p:nvSpPr>
            <p:cNvPr id="32787" name="Line 19"/>
            <p:cNvSpPr>
              <a:spLocks noChangeShapeType="1"/>
            </p:cNvSpPr>
            <p:nvPr/>
          </p:nvSpPr>
          <p:spPr bwMode="auto">
            <a:xfrm flipH="1">
              <a:off x="772" y="869"/>
              <a:ext cx="2727" cy="3218"/>
            </a:xfrm>
            <a:prstGeom prst="line">
              <a:avLst/>
            </a:prstGeom>
            <a:noFill/>
            <a:ln w="19050">
              <a:solidFill>
                <a:schemeClr val="tx1"/>
              </a:solidFill>
              <a:miter lim="800000"/>
              <a:headEnd/>
              <a:tailEnd/>
            </a:ln>
            <a:extLst>
              <a:ext uri="{909E8E84-426E-40DD-AFC4-6F175D3DCCD1}">
                <a14:hiddenFill xmlns:a14="http://schemas.microsoft.com/office/drawing/2010/main">
                  <a:noFill/>
                </a14:hiddenFill>
              </a:ext>
            </a:extLst>
          </p:spPr>
          <p:txBody>
            <a:bodyPr wrap="none"/>
            <a:lstStyle/>
            <a:p>
              <a:pPr defTabSz="914400"/>
              <a:endParaRPr lang="en-US" dirty="0">
                <a:solidFill>
                  <a:prstClr val="black"/>
                </a:solidFill>
              </a:endParaRPr>
            </a:p>
          </p:txBody>
        </p:sp>
        <p:sp>
          <p:nvSpPr>
            <p:cNvPr id="32788" name="Line 20"/>
            <p:cNvSpPr>
              <a:spLocks noChangeShapeType="1"/>
            </p:cNvSpPr>
            <p:nvPr/>
          </p:nvSpPr>
          <p:spPr bwMode="auto">
            <a:xfrm>
              <a:off x="1711" y="869"/>
              <a:ext cx="2727" cy="3218"/>
            </a:xfrm>
            <a:prstGeom prst="line">
              <a:avLst/>
            </a:prstGeom>
            <a:noFill/>
            <a:ln w="19050">
              <a:solidFill>
                <a:schemeClr val="tx1"/>
              </a:solidFill>
              <a:miter lim="800000"/>
              <a:headEnd/>
              <a:tailEnd/>
            </a:ln>
            <a:extLst>
              <a:ext uri="{909E8E84-426E-40DD-AFC4-6F175D3DCCD1}">
                <a14:hiddenFill xmlns:a14="http://schemas.microsoft.com/office/drawing/2010/main">
                  <a:noFill/>
                </a14:hiddenFill>
              </a:ext>
            </a:extLst>
          </p:spPr>
          <p:txBody>
            <a:bodyPr wrap="none"/>
            <a:lstStyle/>
            <a:p>
              <a:pPr defTabSz="914400"/>
              <a:endParaRPr lang="en-US" dirty="0">
                <a:solidFill>
                  <a:prstClr val="black"/>
                </a:solidFill>
              </a:endParaRPr>
            </a:p>
          </p:txBody>
        </p:sp>
        <p:sp>
          <p:nvSpPr>
            <p:cNvPr id="32789" name="Text Box 21"/>
            <p:cNvSpPr txBox="1">
              <a:spLocks noChangeArrowheads="1"/>
            </p:cNvSpPr>
            <p:nvPr/>
          </p:nvSpPr>
          <p:spPr bwMode="auto">
            <a:xfrm>
              <a:off x="839" y="1797"/>
              <a:ext cx="912"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defTabSz="914400">
                <a:spcBef>
                  <a:spcPct val="50000"/>
                </a:spcBef>
              </a:pPr>
              <a:r>
                <a:rPr lang="en-US" altLang="en-US" sz="1800" dirty="0">
                  <a:solidFill>
                    <a:prstClr val="black"/>
                  </a:solidFill>
                  <a:latin typeface="Trebuchet MS" pitchFamily="34" charset="0"/>
                </a:rPr>
                <a:t>Goal Setting</a:t>
              </a:r>
            </a:p>
          </p:txBody>
        </p:sp>
        <p:sp>
          <p:nvSpPr>
            <p:cNvPr id="32790" name="Text Box 22"/>
            <p:cNvSpPr txBox="1">
              <a:spLocks noChangeArrowheads="1"/>
            </p:cNvSpPr>
            <p:nvPr/>
          </p:nvSpPr>
          <p:spPr bwMode="auto">
            <a:xfrm>
              <a:off x="4536" y="1797"/>
              <a:ext cx="1055"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defTabSz="914400">
                <a:spcBef>
                  <a:spcPct val="50000"/>
                </a:spcBef>
              </a:pPr>
              <a:r>
                <a:rPr lang="en-US" altLang="en-US" sz="1800" dirty="0">
                  <a:solidFill>
                    <a:prstClr val="black"/>
                  </a:solidFill>
                  <a:latin typeface="Trebuchet MS" pitchFamily="34" charset="0"/>
                </a:rPr>
                <a:t>Accountability</a:t>
              </a:r>
            </a:p>
          </p:txBody>
        </p:sp>
        <p:sp>
          <p:nvSpPr>
            <p:cNvPr id="32791" name="Text Box 23"/>
            <p:cNvSpPr txBox="1">
              <a:spLocks noChangeArrowheads="1"/>
            </p:cNvSpPr>
            <p:nvPr/>
          </p:nvSpPr>
          <p:spPr bwMode="auto">
            <a:xfrm>
              <a:off x="4536" y="3957"/>
              <a:ext cx="1103"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defTabSz="914400">
                <a:spcBef>
                  <a:spcPct val="50000"/>
                </a:spcBef>
              </a:pPr>
              <a:r>
                <a:rPr lang="en-US" altLang="en-US" sz="1800" dirty="0">
                  <a:solidFill>
                    <a:prstClr val="black"/>
                  </a:solidFill>
                  <a:latin typeface="Trebuchet MS" pitchFamily="34" charset="0"/>
                </a:rPr>
                <a:t>Implementation</a:t>
              </a:r>
            </a:p>
          </p:txBody>
        </p:sp>
        <p:sp>
          <p:nvSpPr>
            <p:cNvPr id="32792" name="Line 24"/>
            <p:cNvSpPr>
              <a:spLocks noChangeShapeType="1"/>
            </p:cNvSpPr>
            <p:nvPr/>
          </p:nvSpPr>
          <p:spPr bwMode="auto">
            <a:xfrm>
              <a:off x="1899" y="2752"/>
              <a:ext cx="1407"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pPr defTabSz="914400"/>
              <a:endParaRPr lang="en-US" dirty="0">
                <a:solidFill>
                  <a:prstClr val="black"/>
                </a:solidFill>
              </a:endParaRPr>
            </a:p>
          </p:txBody>
        </p:sp>
      </p:grpSp>
    </p:spTree>
    <p:custDataLst>
      <p:tags r:id="rId1"/>
    </p:custDataLst>
    <p:extLst>
      <p:ext uri="{BB962C8B-B14F-4D97-AF65-F5344CB8AC3E}">
        <p14:creationId xmlns:p14="http://schemas.microsoft.com/office/powerpoint/2010/main" val="3002487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1222375" y="893763"/>
            <a:ext cx="7315200" cy="421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defTabSz="914400">
              <a:lnSpc>
                <a:spcPct val="125000"/>
              </a:lnSpc>
            </a:pPr>
            <a:r>
              <a:rPr lang="en-US" altLang="en-US" sz="1800" dirty="0">
                <a:solidFill>
                  <a:prstClr val="black"/>
                </a:solidFill>
                <a:latin typeface="Trebuchet MS" pitchFamily="34" charset="0"/>
              </a:rPr>
              <a:t>The system [education] is </a:t>
            </a:r>
            <a:r>
              <a:rPr lang="en-US" altLang="en-US" sz="1800" i="1" dirty="0">
                <a:solidFill>
                  <a:prstClr val="black"/>
                </a:solidFill>
                <a:latin typeface="Trebuchet MS" pitchFamily="34" charset="0"/>
              </a:rPr>
              <a:t>bottom heavy</a:t>
            </a:r>
            <a:r>
              <a:rPr lang="en-US" altLang="en-US" sz="1800" dirty="0">
                <a:solidFill>
                  <a:prstClr val="black"/>
                </a:solidFill>
                <a:latin typeface="Trebuchet MS" pitchFamily="34" charset="0"/>
              </a:rPr>
              <a:t> and </a:t>
            </a:r>
            <a:r>
              <a:rPr lang="en-US" altLang="en-US" sz="1800" i="1" dirty="0">
                <a:solidFill>
                  <a:prstClr val="black"/>
                </a:solidFill>
                <a:latin typeface="Trebuchet MS" pitchFamily="34" charset="0"/>
              </a:rPr>
              <a:t>loosely coupled</a:t>
            </a:r>
            <a:r>
              <a:rPr lang="en-US" altLang="en-US" sz="1800" dirty="0">
                <a:solidFill>
                  <a:prstClr val="black"/>
                </a:solidFill>
                <a:latin typeface="Trebuchet MS" pitchFamily="34" charset="0"/>
              </a:rPr>
              <a:t>.  It is bottom heavy because the closer we get to the bottom of the pyramid, the closer we get to the factors that have the greatest effect on the program’s success or failure.  The system is loosely coupled because the ability of one level to control the behavior of another is weak and largely negative…</a:t>
            </a:r>
          </a:p>
          <a:p>
            <a:pPr defTabSz="914400">
              <a:lnSpc>
                <a:spcPct val="125000"/>
              </a:lnSpc>
            </a:pPr>
            <a:endParaRPr lang="en-US" altLang="en-US" sz="1800" dirty="0">
              <a:solidFill>
                <a:prstClr val="black"/>
              </a:solidFill>
              <a:latin typeface="Trebuchet MS" pitchFamily="34" charset="0"/>
            </a:endParaRPr>
          </a:p>
          <a:p>
            <a:pPr defTabSz="914400">
              <a:lnSpc>
                <a:spcPct val="125000"/>
              </a:lnSpc>
            </a:pPr>
            <a:r>
              <a:rPr lang="en-US" altLang="en-US" sz="1800" dirty="0">
                <a:solidFill>
                  <a:prstClr val="black"/>
                </a:solidFill>
                <a:latin typeface="Trebuchet MS" pitchFamily="34" charset="0"/>
              </a:rPr>
              <a:t>The skillful use of delegated control is central to making implementation work in bottom-heavy, loosely controlled systems.  </a:t>
            </a:r>
            <a:r>
              <a:rPr lang="en-US" altLang="en-US" sz="1800" i="1" dirty="0">
                <a:solidFill>
                  <a:prstClr val="black"/>
                </a:solidFill>
                <a:latin typeface="Trebuchet MS" pitchFamily="34" charset="0"/>
              </a:rPr>
              <a:t>When it becomes necessary to rely mainly on hierarchical control, regulation, and compliance to achieve results, the game is essentially lost.</a:t>
            </a:r>
            <a:endParaRPr lang="en-US" altLang="en-US" sz="1800" dirty="0">
              <a:solidFill>
                <a:prstClr val="black"/>
              </a:solidFill>
              <a:latin typeface="Trebuchet MS" pitchFamily="34" charset="0"/>
            </a:endParaRPr>
          </a:p>
        </p:txBody>
      </p:sp>
      <p:sp>
        <p:nvSpPr>
          <p:cNvPr id="33795" name="Text Box 3"/>
          <p:cNvSpPr txBox="1">
            <a:spLocks noChangeArrowheads="1"/>
          </p:cNvSpPr>
          <p:nvPr/>
        </p:nvSpPr>
        <p:spPr bwMode="auto">
          <a:xfrm>
            <a:off x="2479675" y="5345113"/>
            <a:ext cx="63325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defTabSz="914400"/>
            <a:r>
              <a:rPr lang="en-US" altLang="en-US" sz="1600" dirty="0">
                <a:solidFill>
                  <a:prstClr val="black"/>
                </a:solidFill>
                <a:latin typeface="Trebuchet MS" pitchFamily="34" charset="0"/>
              </a:rPr>
              <a:t>Richard F. Elmore, </a:t>
            </a:r>
            <a:r>
              <a:rPr lang="en-US" altLang="en-US" sz="1600" i="1" dirty="0">
                <a:solidFill>
                  <a:prstClr val="black"/>
                </a:solidFill>
                <a:latin typeface="Trebuchet MS" pitchFamily="34" charset="0"/>
              </a:rPr>
              <a:t>Complexity and Control:  What Legislators and Administrators Can Do About Implementing Public Policy</a:t>
            </a:r>
          </a:p>
        </p:txBody>
      </p:sp>
    </p:spTree>
    <p:custDataLst>
      <p:tags r:id="rId1"/>
    </p:custDataLst>
    <p:extLst>
      <p:ext uri="{BB962C8B-B14F-4D97-AF65-F5344CB8AC3E}">
        <p14:creationId xmlns:p14="http://schemas.microsoft.com/office/powerpoint/2010/main" val="26299209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(Continued)</a:t>
            </a:r>
            <a:endParaRPr lang="en-US" dirty="0"/>
          </a:p>
        </p:txBody>
      </p:sp>
      <p:sp>
        <p:nvSpPr>
          <p:cNvPr id="3" name="Content Placeholder 2"/>
          <p:cNvSpPr>
            <a:spLocks noGrp="1"/>
          </p:cNvSpPr>
          <p:nvPr>
            <p:ph idx="1"/>
          </p:nvPr>
        </p:nvSpPr>
        <p:spPr/>
        <p:txBody>
          <a:bodyPr>
            <a:normAutofit lnSpcReduction="10000"/>
          </a:bodyPr>
          <a:lstStyle/>
          <a:p>
            <a:pPr marL="0" lvl="0" indent="0">
              <a:buNone/>
            </a:pPr>
            <a:r>
              <a:rPr lang="en-US" dirty="0" smtClean="0"/>
              <a:t>Ultimately, developing public confidence and accountability is </a:t>
            </a:r>
            <a:r>
              <a:rPr lang="en-US" u="sng" dirty="0" smtClean="0"/>
              <a:t>not</a:t>
            </a:r>
            <a:r>
              <a:rPr lang="en-US" dirty="0" smtClean="0"/>
              <a:t> about bureaucratic structures but about </a:t>
            </a:r>
            <a:r>
              <a:rPr lang="en-US" u="sng" dirty="0" smtClean="0"/>
              <a:t>building trusting relationships and informal communication networks </a:t>
            </a:r>
            <a:r>
              <a:rPr lang="en-US" dirty="0" smtClean="0"/>
              <a:t>between higher education and key stakeholders: students, policy-makers, and other external stakeholders </a:t>
            </a:r>
          </a:p>
          <a:p>
            <a:pPr marL="0" lvl="0" indent="0">
              <a:buNone/>
            </a:pPr>
            <a:r>
              <a:rPr lang="en-US" dirty="0" smtClean="0"/>
              <a:t> </a:t>
            </a:r>
          </a:p>
          <a:p>
            <a:pPr marL="0" lvl="0" indent="0">
              <a:buNone/>
            </a:pPr>
            <a:r>
              <a:rPr lang="en-US" dirty="0" smtClean="0"/>
              <a:t> </a:t>
            </a:r>
          </a:p>
          <a:p>
            <a:endParaRPr lang="en-US" dirty="0"/>
          </a:p>
        </p:txBody>
      </p:sp>
    </p:spTree>
    <p:custDataLst>
      <p:tags r:id="rId1"/>
    </p:custDataLst>
    <p:extLst>
      <p:ext uri="{BB962C8B-B14F-4D97-AF65-F5344CB8AC3E}">
        <p14:creationId xmlns:p14="http://schemas.microsoft.com/office/powerpoint/2010/main" val="19408126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a:t>
            </a:r>
            <a:r>
              <a:rPr lang="en-US" baseline="0" dirty="0" smtClean="0"/>
              <a:t> System Regulation</a:t>
            </a:r>
            <a:r>
              <a:rPr lang="en-US" dirty="0" smtClean="0"/>
              <a:t> </a:t>
            </a:r>
            <a:r>
              <a:rPr lang="en-US" baseline="0" dirty="0" smtClean="0"/>
              <a:t>and Governance</a:t>
            </a:r>
            <a:endParaRPr lang="en-US" dirty="0"/>
          </a:p>
        </p:txBody>
      </p:sp>
      <p:sp>
        <p:nvSpPr>
          <p:cNvPr id="3" name="Content Placeholder 2"/>
          <p:cNvSpPr>
            <a:spLocks noGrp="1"/>
          </p:cNvSpPr>
          <p:nvPr>
            <p:ph idx="1"/>
          </p:nvPr>
        </p:nvSpPr>
        <p:spPr>
          <a:xfrm>
            <a:off x="457200" y="1295400"/>
            <a:ext cx="8229600" cy="4800600"/>
          </a:xfrm>
        </p:spPr>
        <p:txBody>
          <a:bodyPr>
            <a:normAutofit fontScale="92500" lnSpcReduction="10000"/>
          </a:bodyPr>
          <a:lstStyle/>
          <a:p>
            <a:r>
              <a:rPr lang="en-US" dirty="0" smtClean="0"/>
              <a:t>Institutional Governance:  Boards of Trustees or Regents Roughly comparable to Irish Governing Authorities</a:t>
            </a:r>
          </a:p>
          <a:p>
            <a:r>
              <a:rPr lang="en-US" dirty="0" smtClean="0"/>
              <a:t>State higher education structures:</a:t>
            </a:r>
          </a:p>
          <a:p>
            <a:pPr lvl="1"/>
            <a:r>
              <a:rPr lang="en-US" dirty="0" smtClean="0"/>
              <a:t>Half the states: Large governing systems</a:t>
            </a:r>
          </a:p>
          <a:p>
            <a:pPr lvl="2"/>
            <a:r>
              <a:rPr lang="en-US" dirty="0" smtClean="0"/>
              <a:t>Centralized Institutional Governance </a:t>
            </a:r>
          </a:p>
          <a:p>
            <a:pPr lvl="2"/>
            <a:r>
              <a:rPr lang="en-US" dirty="0" smtClean="0"/>
              <a:t>65</a:t>
            </a:r>
            <a:r>
              <a:rPr lang="en-US" dirty="0"/>
              <a:t>% of public higher education enrollment</a:t>
            </a:r>
          </a:p>
          <a:p>
            <a:pPr lvl="2"/>
            <a:r>
              <a:rPr lang="en-US" dirty="0"/>
              <a:t>Encompass major university such as UC Berkeley, UW Madison, and UNC Chapel </a:t>
            </a:r>
            <a:r>
              <a:rPr lang="en-US" dirty="0" smtClean="0"/>
              <a:t>Hill</a:t>
            </a:r>
          </a:p>
          <a:p>
            <a:pPr marL="742950" marR="0" lvl="1" indent="-285750" algn="l" defTabSz="914400" rtl="0" eaLnBrk="1" fontAlgn="base" latinLnBrk="0" hangingPunct="1">
              <a:lnSpc>
                <a:spcPct val="100000"/>
              </a:lnSpc>
              <a:spcBef>
                <a:spcPct val="20000"/>
              </a:spcBef>
              <a:spcAft>
                <a:spcPct val="0"/>
              </a:spcAft>
              <a:buClrTx/>
              <a:buSzTx/>
              <a:buFont typeface="Arial" charset="0"/>
              <a:buChar char="–"/>
              <a:tabLst/>
              <a:defRPr/>
            </a:pPr>
            <a:r>
              <a:rPr lang="en-US" sz="2800" kern="1200" dirty="0" smtClean="0">
                <a:solidFill>
                  <a:schemeClr val="tx1"/>
                </a:solidFill>
                <a:effectLst/>
                <a:latin typeface="+mn-lt"/>
                <a:ea typeface="+mn-ea"/>
                <a:cs typeface="+mn-cs"/>
              </a:rPr>
              <a:t>Half States: Decentralized institutional governance balanced by statewide coordination</a:t>
            </a:r>
            <a:endParaRPr lang="en-US" sz="2800" dirty="0" smtClean="0">
              <a:effectLst/>
            </a:endParaRPr>
          </a:p>
        </p:txBody>
      </p:sp>
    </p:spTree>
    <p:custDataLst>
      <p:tags r:id="rId1"/>
    </p:custDataLst>
    <p:extLst>
      <p:ext uri="{BB962C8B-B14F-4D97-AF65-F5344CB8AC3E}">
        <p14:creationId xmlns:p14="http://schemas.microsoft.com/office/powerpoint/2010/main" val="2576429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US System (Continued)</a:t>
            </a:r>
            <a:endParaRPr lang="en-US" dirty="0"/>
          </a:p>
        </p:txBody>
      </p:sp>
      <p:sp>
        <p:nvSpPr>
          <p:cNvPr id="3" name="Content Placeholder 2"/>
          <p:cNvSpPr>
            <a:spLocks noGrp="1"/>
          </p:cNvSpPr>
          <p:nvPr>
            <p:ph idx="1"/>
          </p:nvPr>
        </p:nvSpPr>
        <p:spPr>
          <a:xfrm>
            <a:off x="457200" y="1447800"/>
            <a:ext cx="8229600" cy="4525963"/>
          </a:xfrm>
        </p:spPr>
        <p:txBody>
          <a:bodyPr>
            <a:normAutofit fontScale="92500"/>
          </a:bodyPr>
          <a:lstStyle/>
          <a:p>
            <a:r>
              <a:rPr lang="en-US" dirty="0" smtClean="0"/>
              <a:t>Statewide boards (Comparable to HEA):</a:t>
            </a:r>
          </a:p>
          <a:p>
            <a:pPr lvl="1"/>
            <a:r>
              <a:rPr lang="en-US" dirty="0" smtClean="0"/>
              <a:t>Have degree of </a:t>
            </a:r>
            <a:r>
              <a:rPr lang="en-US" u="sng" dirty="0" smtClean="0"/>
              <a:t>independence</a:t>
            </a:r>
            <a:r>
              <a:rPr lang="en-US" dirty="0" smtClean="0"/>
              <a:t> from state political leadership AND institutions</a:t>
            </a:r>
          </a:p>
          <a:p>
            <a:pPr lvl="1"/>
            <a:r>
              <a:rPr lang="en-US" dirty="0" smtClean="0"/>
              <a:t>Maintain </a:t>
            </a:r>
            <a:r>
              <a:rPr lang="en-US" u="sng" dirty="0" smtClean="0"/>
              <a:t>balance</a:t>
            </a:r>
            <a:r>
              <a:rPr lang="en-US" dirty="0" smtClean="0"/>
              <a:t> between: Institutional autonomy AND system coordination and public accountability</a:t>
            </a:r>
          </a:p>
          <a:p>
            <a:pPr lvl="1"/>
            <a:r>
              <a:rPr lang="en-US" dirty="0" smtClean="0"/>
              <a:t>Have Capacity for:</a:t>
            </a:r>
          </a:p>
          <a:p>
            <a:pPr lvl="2"/>
            <a:r>
              <a:rPr lang="en-US" dirty="0" smtClean="0"/>
              <a:t>Taking a long-term, </a:t>
            </a:r>
            <a:r>
              <a:rPr lang="en-US" u="sng" dirty="0" smtClean="0"/>
              <a:t>objective view </a:t>
            </a:r>
            <a:r>
              <a:rPr lang="en-US" dirty="0" smtClean="0"/>
              <a:t>of the needs of the state and higher education system as a whole,</a:t>
            </a:r>
          </a:p>
          <a:p>
            <a:pPr lvl="2"/>
            <a:r>
              <a:rPr lang="en-US" dirty="0" smtClean="0"/>
              <a:t>Providing </a:t>
            </a:r>
            <a:r>
              <a:rPr lang="en-US" u="sng" dirty="0" smtClean="0"/>
              <a:t>objective analysis and advice </a:t>
            </a:r>
            <a:r>
              <a:rPr lang="en-US" dirty="0" smtClean="0"/>
              <a:t>to the Governor and State Legislature on critical issues facing the state</a:t>
            </a:r>
          </a:p>
          <a:p>
            <a:pPr lvl="2"/>
            <a:endParaRPr lang="en-US" dirty="0"/>
          </a:p>
        </p:txBody>
      </p:sp>
    </p:spTree>
    <p:custDataLst>
      <p:tags r:id="rId1"/>
    </p:custDataLst>
    <p:extLst>
      <p:ext uri="{BB962C8B-B14F-4D97-AF65-F5344CB8AC3E}">
        <p14:creationId xmlns:p14="http://schemas.microsoft.com/office/powerpoint/2010/main" val="29070398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Major Areas of Procedural Regulation by </a:t>
            </a:r>
            <a:r>
              <a:rPr lang="en-US" i="1" dirty="0" smtClean="0"/>
              <a:t>Non-Higher</a:t>
            </a:r>
            <a:r>
              <a:rPr lang="en-US" dirty="0" smtClean="0"/>
              <a:t> Education Agencies</a:t>
            </a:r>
            <a:endParaRPr lang="en-US" dirty="0"/>
          </a:p>
        </p:txBody>
      </p:sp>
      <p:sp>
        <p:nvSpPr>
          <p:cNvPr id="3" name="Content Placeholder 2"/>
          <p:cNvSpPr>
            <a:spLocks noGrp="1"/>
          </p:cNvSpPr>
          <p:nvPr>
            <p:ph idx="1"/>
          </p:nvPr>
        </p:nvSpPr>
        <p:spPr/>
        <p:txBody>
          <a:bodyPr/>
          <a:lstStyle/>
          <a:p>
            <a:r>
              <a:rPr lang="en-US" dirty="0" smtClean="0"/>
              <a:t>Finance policy and budget </a:t>
            </a:r>
          </a:p>
          <a:p>
            <a:pPr lvl="1"/>
            <a:r>
              <a:rPr lang="en-US" dirty="0" smtClean="0"/>
              <a:t>The state executive departments for finance and budget development (roughly comparable to the Ministries of Finance and Public Expenditure and Reform in Ireland)</a:t>
            </a:r>
          </a:p>
          <a:p>
            <a:pPr lvl="1"/>
            <a:r>
              <a:rPr lang="en-US" dirty="0" smtClean="0"/>
              <a:t>Legislative committees responsible for finance and appropriations</a:t>
            </a:r>
            <a:endParaRPr lang="en-US" dirty="0"/>
          </a:p>
        </p:txBody>
      </p:sp>
    </p:spTree>
    <p:custDataLst>
      <p:tags r:id="rId1"/>
    </p:custDataLst>
    <p:extLst>
      <p:ext uri="{BB962C8B-B14F-4D97-AF65-F5344CB8AC3E}">
        <p14:creationId xmlns:p14="http://schemas.microsoft.com/office/powerpoint/2010/main" val="10518252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Procedural Regulation (Continued)</a:t>
            </a:r>
            <a:endParaRPr lang="en-US" dirty="0"/>
          </a:p>
        </p:txBody>
      </p:sp>
      <p:sp>
        <p:nvSpPr>
          <p:cNvPr id="3" name="Content Placeholder 2"/>
          <p:cNvSpPr>
            <a:spLocks noGrp="1"/>
          </p:cNvSpPr>
          <p:nvPr>
            <p:ph idx="1"/>
          </p:nvPr>
        </p:nvSpPr>
        <p:spPr/>
        <p:txBody>
          <a:bodyPr/>
          <a:lstStyle/>
          <a:p>
            <a:pPr lvl="0"/>
            <a:r>
              <a:rPr lang="en-US" dirty="0" smtClean="0"/>
              <a:t>Executive Branch Agencies (non-HE) Regulate:</a:t>
            </a:r>
          </a:p>
          <a:p>
            <a:pPr lvl="1"/>
            <a:r>
              <a:rPr lang="en-US" dirty="0" smtClean="0"/>
              <a:t>Procurement </a:t>
            </a:r>
          </a:p>
          <a:p>
            <a:pPr lvl="1"/>
            <a:r>
              <a:rPr lang="en-US" dirty="0" smtClean="0"/>
              <a:t>Capital planning and construction</a:t>
            </a:r>
          </a:p>
          <a:p>
            <a:pPr lvl="1"/>
            <a:r>
              <a:rPr lang="en-US" dirty="0" smtClean="0"/>
              <a:t>Human resources:</a:t>
            </a:r>
          </a:p>
          <a:p>
            <a:pPr lvl="2"/>
            <a:r>
              <a:rPr lang="en-US" dirty="0" smtClean="0"/>
              <a:t>Civil service Status</a:t>
            </a:r>
          </a:p>
          <a:p>
            <a:pPr lvl="2"/>
            <a:r>
              <a:rPr lang="en-US" dirty="0" smtClean="0"/>
              <a:t>State Pension and Health Plans</a:t>
            </a:r>
          </a:p>
          <a:p>
            <a:pPr lvl="2"/>
            <a:r>
              <a:rPr lang="en-US" dirty="0" smtClean="0"/>
              <a:t>Position Controls</a:t>
            </a:r>
          </a:p>
        </p:txBody>
      </p:sp>
    </p:spTree>
    <p:custDataLst>
      <p:tags r:id="rId1"/>
    </p:custDataLst>
    <p:extLst>
      <p:ext uri="{BB962C8B-B14F-4D97-AF65-F5344CB8AC3E}">
        <p14:creationId xmlns:p14="http://schemas.microsoft.com/office/powerpoint/2010/main" val="10658024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and Ireland Compared</a:t>
            </a:r>
            <a:endParaRPr lang="en-US" dirty="0"/>
          </a:p>
        </p:txBody>
      </p:sp>
      <p:sp>
        <p:nvSpPr>
          <p:cNvPr id="3" name="Content Placeholder 2"/>
          <p:cNvSpPr>
            <a:spLocks noGrp="1"/>
          </p:cNvSpPr>
          <p:nvPr>
            <p:ph idx="1"/>
          </p:nvPr>
        </p:nvSpPr>
        <p:spPr>
          <a:xfrm>
            <a:off x="533400" y="1371600"/>
            <a:ext cx="8229600" cy="4525963"/>
          </a:xfrm>
        </p:spPr>
        <p:txBody>
          <a:bodyPr>
            <a:normAutofit lnSpcReduction="10000"/>
          </a:bodyPr>
          <a:lstStyle/>
          <a:p>
            <a:r>
              <a:rPr lang="en-US" dirty="0" smtClean="0"/>
              <a:t>Irish Structure: More Similar to Coordinating Board States (Virginia) than States with Large Systems (California or New York)</a:t>
            </a:r>
          </a:p>
          <a:p>
            <a:r>
              <a:rPr lang="en-US" dirty="0" smtClean="0"/>
              <a:t>Irish Governing Authorities:  </a:t>
            </a:r>
          </a:p>
          <a:p>
            <a:pPr lvl="1"/>
            <a:r>
              <a:rPr lang="en-US" dirty="0" smtClean="0"/>
              <a:t>Larger</a:t>
            </a:r>
          </a:p>
          <a:p>
            <a:pPr lvl="1"/>
            <a:r>
              <a:rPr lang="en-US" dirty="0" smtClean="0"/>
              <a:t>More Internal Stakeholders</a:t>
            </a:r>
          </a:p>
          <a:p>
            <a:pPr lvl="1"/>
            <a:r>
              <a:rPr lang="en-US" dirty="0" smtClean="0"/>
              <a:t>Less Political Involvement in Appointment</a:t>
            </a:r>
          </a:p>
          <a:p>
            <a:r>
              <a:rPr lang="en-US" dirty="0" smtClean="0"/>
              <a:t>Irish Universities Have Greater Substantive Autonomy than US Public Universities</a:t>
            </a:r>
          </a:p>
        </p:txBody>
      </p:sp>
    </p:spTree>
    <p:custDataLst>
      <p:tags r:id="rId1"/>
    </p:custDataLst>
    <p:extLst>
      <p:ext uri="{BB962C8B-B14F-4D97-AF65-F5344CB8AC3E}">
        <p14:creationId xmlns:p14="http://schemas.microsoft.com/office/powerpoint/2010/main" val="28059292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(Continued)</a:t>
            </a:r>
            <a:endParaRPr lang="en-US" dirty="0"/>
          </a:p>
        </p:txBody>
      </p:sp>
      <p:sp>
        <p:nvSpPr>
          <p:cNvPr id="3" name="Content Placeholder 2"/>
          <p:cNvSpPr>
            <a:spLocks noGrp="1"/>
          </p:cNvSpPr>
          <p:nvPr>
            <p:ph idx="1"/>
          </p:nvPr>
        </p:nvSpPr>
        <p:spPr/>
        <p:txBody>
          <a:bodyPr/>
          <a:lstStyle/>
          <a:p>
            <a:r>
              <a:rPr lang="en-US" dirty="0" smtClean="0"/>
              <a:t>HEA has Role and Powers Similar to US Coordinating Boards, Except:</a:t>
            </a:r>
          </a:p>
          <a:p>
            <a:pPr lvl="1"/>
            <a:r>
              <a:rPr lang="en-US" dirty="0" smtClean="0"/>
              <a:t>HEA does not have Program/Course Approval Authority</a:t>
            </a:r>
          </a:p>
          <a:p>
            <a:pPr lvl="1"/>
            <a:r>
              <a:rPr lang="en-US" dirty="0" smtClean="0"/>
              <a:t>HEA more involved in Institution-Level Issues</a:t>
            </a:r>
          </a:p>
          <a:p>
            <a:r>
              <a:rPr lang="en-US" dirty="0" smtClean="0"/>
              <a:t>Regulation by Non-Higher Education Agencies Entities Raise Similar Issues in Both Countries</a:t>
            </a:r>
          </a:p>
        </p:txBody>
      </p:sp>
    </p:spTree>
    <p:custDataLst>
      <p:tags r:id="rId1"/>
    </p:custDataLst>
    <p:extLst>
      <p:ext uri="{BB962C8B-B14F-4D97-AF65-F5344CB8AC3E}">
        <p14:creationId xmlns:p14="http://schemas.microsoft.com/office/powerpoint/2010/main" val="199095000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0.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3.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4.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5.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6.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7.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8.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9.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0.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3.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4.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5.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6.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7.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8.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9.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0.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3.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4.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5.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6.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7.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4.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5.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6.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7.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8.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9.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1741</Words>
  <Application>Microsoft Office PowerPoint</Application>
  <PresentationFormat>On-screen Show (4:3)</PresentationFormat>
  <Paragraphs>196</Paragraphs>
  <Slides>37</Slides>
  <Notes>2</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System Regulation and Governance: Ireland and the International Context</vt:lpstr>
      <vt:lpstr>Focus</vt:lpstr>
      <vt:lpstr>Public Interest and Autonomy Not Either/Or, But Both And </vt:lpstr>
      <vt:lpstr>US System Regulation and Governance</vt:lpstr>
      <vt:lpstr>US System (Continued)</vt:lpstr>
      <vt:lpstr>Major Areas of Procedural Regulation by Non-Higher Education Agencies</vt:lpstr>
      <vt:lpstr>Procedural Regulation (Continued)</vt:lpstr>
      <vt:lpstr>US and Ireland Compared</vt:lpstr>
      <vt:lpstr>Comparison (Continued)</vt:lpstr>
      <vt:lpstr>Major Tensions in State/Higher Education Relations</vt:lpstr>
      <vt:lpstr>Percent Change by State, Fiscal 2008-2013</vt:lpstr>
      <vt:lpstr>Percent Change by State, Fiscal 2008-2013 </vt:lpstr>
      <vt:lpstr>Public agenda reforms</vt:lpstr>
      <vt:lpstr>Changing role of statewide coordinating agencies</vt:lpstr>
      <vt:lpstr>Statewide Agencies (Continued) </vt:lpstr>
      <vt:lpstr>Changing Finance Policy </vt:lpstr>
      <vt:lpstr>Changing State Role in Regulation</vt:lpstr>
      <vt:lpstr>Institutional Strategies for Sustainability</vt:lpstr>
      <vt:lpstr>Institutional Sustainability (Continued)</vt:lpstr>
      <vt:lpstr>Counter pressures for re-regulation in economic crisis</vt:lpstr>
      <vt:lpstr>Weakening of statewide coordination</vt:lpstr>
      <vt:lpstr>Concerns About Capacity to Reach State and National Goals</vt:lpstr>
      <vt:lpstr>Overall policy environment for change</vt:lpstr>
      <vt:lpstr>Observations About Ireland: Progress Since 2004 OECED Review</vt:lpstr>
      <vt:lpstr>Ireland Compared to US</vt:lpstr>
      <vt:lpstr>Shared Challenges Related to System Regulation and Governance</vt:lpstr>
      <vt:lpstr>Shared Challenges (Continued)</vt:lpstr>
      <vt:lpstr>Recommendations</vt:lpstr>
      <vt:lpstr>Recommendations (Continued)</vt:lpstr>
      <vt:lpstr>Recommendations (Continued)</vt:lpstr>
      <vt:lpstr>Recommendations (Continued)</vt:lpstr>
      <vt:lpstr>Recommendations (Continued)</vt:lpstr>
      <vt:lpstr>Conclusion</vt:lpstr>
      <vt:lpstr>Conclusion (Continued)</vt:lpstr>
      <vt:lpstr>The Hierarchical Realities</vt:lpstr>
      <vt:lpstr>PowerPoint Presentation</vt:lpstr>
      <vt:lpstr>Conclusion (Continued)</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Marguerita Lardner</dc:creator>
  <cp:lastModifiedBy>Lia O'Sullivan</cp:lastModifiedBy>
  <cp:revision>2</cp:revision>
  <dcterms:created xsi:type="dcterms:W3CDTF">2014-09-29T13:07:52Z</dcterms:created>
  <dcterms:modified xsi:type="dcterms:W3CDTF">2014-09-30T10:15:02Z</dcterms:modified>
</cp:coreProperties>
</file>