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29"/>
  </p:notesMasterIdLst>
  <p:handoutMasterIdLst>
    <p:handoutMasterId r:id="rId30"/>
  </p:handoutMasterIdLst>
  <p:sldIdLst>
    <p:sldId id="441" r:id="rId2"/>
    <p:sldId id="394" r:id="rId3"/>
    <p:sldId id="442" r:id="rId4"/>
    <p:sldId id="456" r:id="rId5"/>
    <p:sldId id="396" r:id="rId6"/>
    <p:sldId id="455" r:id="rId7"/>
    <p:sldId id="444" r:id="rId8"/>
    <p:sldId id="445" r:id="rId9"/>
    <p:sldId id="446" r:id="rId10"/>
    <p:sldId id="469" r:id="rId11"/>
    <p:sldId id="448" r:id="rId12"/>
    <p:sldId id="467" r:id="rId13"/>
    <p:sldId id="450" r:id="rId14"/>
    <p:sldId id="468" r:id="rId15"/>
    <p:sldId id="466" r:id="rId16"/>
    <p:sldId id="470" r:id="rId17"/>
    <p:sldId id="454" r:id="rId18"/>
    <p:sldId id="471" r:id="rId19"/>
    <p:sldId id="458" r:id="rId20"/>
    <p:sldId id="461" r:id="rId21"/>
    <p:sldId id="459" r:id="rId22"/>
    <p:sldId id="462" r:id="rId23"/>
    <p:sldId id="464" r:id="rId24"/>
    <p:sldId id="465" r:id="rId25"/>
    <p:sldId id="472" r:id="rId26"/>
    <p:sldId id="457" r:id="rId27"/>
    <p:sldId id="404" r:id="rId28"/>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FFD200"/>
    <a:srgbClr val="999999"/>
    <a:srgbClr val="C0C0C0"/>
    <a:srgbClr val="F0F0F0"/>
    <a:srgbClr val="646464"/>
    <a:srgbClr val="2C973E"/>
    <a:srgbClr val="95CB89"/>
    <a:srgbClr val="7FD1D6"/>
    <a:srgbClr val="00A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7" autoAdjust="0"/>
    <p:restoredTop sz="97513" autoAdjust="0"/>
  </p:normalViewPr>
  <p:slideViewPr>
    <p:cSldViewPr snapToGrid="0" snapToObjects="1" showGuides="1">
      <p:cViewPr>
        <p:scale>
          <a:sx n="100" d="100"/>
          <a:sy n="100" d="100"/>
        </p:scale>
        <p:origin x="-636" y="72"/>
      </p:cViewPr>
      <p:guideLst>
        <p:guide orient="horz" pos="178"/>
        <p:guide orient="horz" pos="906"/>
        <p:guide orient="horz" pos="3863"/>
        <p:guide pos="293"/>
        <p:guide pos="5476"/>
        <p:guide pos="2931"/>
        <p:guide pos="1436"/>
        <p:guide/>
        <p:guide pos="4178"/>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p:scale>
          <a:sx n="84" d="100"/>
          <a:sy n="84" d="100"/>
        </p:scale>
        <p:origin x="-2088" y="1836"/>
      </p:cViewPr>
      <p:guideLst>
        <p:guide orient="horz" pos="2949"/>
        <p:guide pos="22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616" tIns="48308" rIns="96616" bIns="48308" rtlCol="0"/>
          <a:lstStyle>
            <a:lvl1pPr algn="l">
              <a:defRPr sz="1300"/>
            </a:lvl1pPr>
          </a:lstStyle>
          <a:p>
            <a:endParaRPr lang="en-GB" dirty="0"/>
          </a:p>
        </p:txBody>
      </p:sp>
      <p:sp>
        <p:nvSpPr>
          <p:cNvPr id="3" name="Date Placeholder 2"/>
          <p:cNvSpPr>
            <a:spLocks noGrp="1"/>
          </p:cNvSpPr>
          <p:nvPr>
            <p:ph type="dt" sz="quarter" idx="1"/>
          </p:nvPr>
        </p:nvSpPr>
        <p:spPr>
          <a:xfrm>
            <a:off x="4008705" y="0"/>
            <a:ext cx="3066733" cy="468154"/>
          </a:xfrm>
          <a:prstGeom prst="rect">
            <a:avLst/>
          </a:prstGeom>
        </p:spPr>
        <p:txBody>
          <a:bodyPr vert="horz" lIns="96616" tIns="48308" rIns="96616" bIns="48308" rtlCol="0"/>
          <a:lstStyle>
            <a:lvl1pPr algn="r">
              <a:defRPr sz="1300"/>
            </a:lvl1pPr>
          </a:lstStyle>
          <a:p>
            <a:fld id="{75A85089-C692-4DEA-AC49-04CF34D4FE14}" type="datetimeFigureOut">
              <a:rPr lang="en-GB" smtClean="0"/>
              <a:pPr/>
              <a:t>26/09/2014</a:t>
            </a:fld>
            <a:endParaRPr lang="en-GB" dirty="0"/>
          </a:p>
        </p:txBody>
      </p:sp>
      <p:sp>
        <p:nvSpPr>
          <p:cNvPr id="4" name="Footer Placeholder 3"/>
          <p:cNvSpPr>
            <a:spLocks noGrp="1"/>
          </p:cNvSpPr>
          <p:nvPr>
            <p:ph type="ftr" sz="quarter" idx="2"/>
          </p:nvPr>
        </p:nvSpPr>
        <p:spPr>
          <a:xfrm>
            <a:off x="0" y="8893297"/>
            <a:ext cx="3066733" cy="468154"/>
          </a:xfrm>
          <a:prstGeom prst="rect">
            <a:avLst/>
          </a:prstGeom>
        </p:spPr>
        <p:txBody>
          <a:bodyPr vert="horz" lIns="96616" tIns="48308" rIns="96616" bIns="48308" rtlCol="0" anchor="b"/>
          <a:lstStyle>
            <a:lvl1pPr algn="l">
              <a:defRPr sz="1300"/>
            </a:lvl1pPr>
          </a:lstStyle>
          <a:p>
            <a:endParaRPr lang="en-GB" dirty="0"/>
          </a:p>
        </p:txBody>
      </p:sp>
      <p:sp>
        <p:nvSpPr>
          <p:cNvPr id="5" name="Slide Number Placeholder 4"/>
          <p:cNvSpPr>
            <a:spLocks noGrp="1"/>
          </p:cNvSpPr>
          <p:nvPr>
            <p:ph type="sldNum" sz="quarter" idx="3"/>
          </p:nvPr>
        </p:nvSpPr>
        <p:spPr>
          <a:xfrm>
            <a:off x="4008705" y="8893297"/>
            <a:ext cx="3066733" cy="468154"/>
          </a:xfrm>
          <a:prstGeom prst="rect">
            <a:avLst/>
          </a:prstGeom>
        </p:spPr>
        <p:txBody>
          <a:bodyPr vert="horz" lIns="96616" tIns="48308" rIns="96616" bIns="48308" rtlCol="0" anchor="b"/>
          <a:lstStyle>
            <a:lvl1pPr algn="r">
              <a:defRPr sz="1300"/>
            </a:lvl1pPr>
          </a:lstStyle>
          <a:p>
            <a:fld id="{D3A5C721-4BB5-4DB6-AD65-4BA2A62B05B6}" type="slidenum">
              <a:rPr lang="en-GB" smtClean="0"/>
              <a:pPr/>
              <a:t>‹#›</a:t>
            </a:fld>
            <a:endParaRPr lang="en-GB" dirty="0"/>
          </a:p>
        </p:txBody>
      </p:sp>
    </p:spTree>
    <p:extLst>
      <p:ext uri="{BB962C8B-B14F-4D97-AF65-F5344CB8AC3E}">
        <p14:creationId xmlns:p14="http://schemas.microsoft.com/office/powerpoint/2010/main" val="1991632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616" tIns="48308" rIns="96616" bIns="48308" rtlCol="0"/>
          <a:lstStyle>
            <a:lvl1pPr algn="l">
              <a:defRPr sz="1300"/>
            </a:lvl1pPr>
          </a:lstStyle>
          <a:p>
            <a:endParaRPr lang="en-GB" dirty="0"/>
          </a:p>
        </p:txBody>
      </p:sp>
      <p:sp>
        <p:nvSpPr>
          <p:cNvPr id="3" name="Date Placeholder 2"/>
          <p:cNvSpPr>
            <a:spLocks noGrp="1"/>
          </p:cNvSpPr>
          <p:nvPr>
            <p:ph type="dt" idx="1"/>
          </p:nvPr>
        </p:nvSpPr>
        <p:spPr>
          <a:xfrm>
            <a:off x="4008705" y="0"/>
            <a:ext cx="3066733" cy="468154"/>
          </a:xfrm>
          <a:prstGeom prst="rect">
            <a:avLst/>
          </a:prstGeom>
        </p:spPr>
        <p:txBody>
          <a:bodyPr vert="horz" lIns="96616" tIns="48308" rIns="96616" bIns="48308" rtlCol="0"/>
          <a:lstStyle>
            <a:lvl1pPr algn="r">
              <a:defRPr sz="1300"/>
            </a:lvl1pPr>
          </a:lstStyle>
          <a:p>
            <a:fld id="{8045EBA9-A28D-4849-BFEA-AA04F6A21B63}" type="datetimeFigureOut">
              <a:rPr lang="en-GB" smtClean="0"/>
              <a:pPr/>
              <a:t>26/09/2014</a:t>
            </a:fld>
            <a:endParaRPr lang="en-GB"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6616" tIns="48308" rIns="96616" bIns="48308" rtlCol="0" anchor="ctr"/>
          <a:lstStyle/>
          <a:p>
            <a:endParaRPr lang="en-GB"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6616" tIns="48308" rIns="96616" bIns="483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93297"/>
            <a:ext cx="3066733" cy="468154"/>
          </a:xfrm>
          <a:prstGeom prst="rect">
            <a:avLst/>
          </a:prstGeom>
        </p:spPr>
        <p:txBody>
          <a:bodyPr vert="horz" lIns="96616" tIns="48308" rIns="96616" bIns="48308"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08705" y="8893297"/>
            <a:ext cx="3066733" cy="468154"/>
          </a:xfrm>
          <a:prstGeom prst="rect">
            <a:avLst/>
          </a:prstGeom>
        </p:spPr>
        <p:txBody>
          <a:bodyPr vert="horz" lIns="96616" tIns="48308" rIns="96616" bIns="48308" rtlCol="0" anchor="b"/>
          <a:lstStyle>
            <a:lvl1pPr algn="r">
              <a:defRPr sz="1300"/>
            </a:lvl1pPr>
          </a:lstStyle>
          <a:p>
            <a:fld id="{5B43D19E-BFDB-4C92-8EDD-32EDDA8F41DF}" type="slidenum">
              <a:rPr lang="en-GB" smtClean="0"/>
              <a:pPr/>
              <a:t>‹#›</a:t>
            </a:fld>
            <a:endParaRPr lang="en-GB" dirty="0"/>
          </a:p>
        </p:txBody>
      </p:sp>
    </p:spTree>
    <p:extLst>
      <p:ext uri="{BB962C8B-B14F-4D97-AF65-F5344CB8AC3E}">
        <p14:creationId xmlns:p14="http://schemas.microsoft.com/office/powerpoint/2010/main" val="160627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that tertiary attainment levels in Ireland 30-34 are now at 51%...highest in Europe</a:t>
            </a:r>
          </a:p>
          <a:p>
            <a:r>
              <a:rPr lang="en-AU" dirty="0" smtClean="0"/>
              <a:t>2020 Goal of raising this to 60%</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8</a:t>
            </a:fld>
            <a:endParaRPr lang="en-GB" dirty="0"/>
          </a:p>
        </p:txBody>
      </p:sp>
    </p:spTree>
    <p:extLst>
      <p:ext uri="{BB962C8B-B14F-4D97-AF65-F5344CB8AC3E}">
        <p14:creationId xmlns:p14="http://schemas.microsoft.com/office/powerpoint/2010/main" val="1965176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r>
              <a:rPr lang="en-AU" dirty="0"/>
              <a:t>Students Increasing/Staff Decreasing:</a:t>
            </a:r>
          </a:p>
          <a:p>
            <a:pPr lvl="1" fontAlgn="ctr"/>
            <a:r>
              <a:rPr lang="en-AU" dirty="0"/>
              <a:t>Rising student numbers (10% growth (20k) projected '11- '16)</a:t>
            </a:r>
          </a:p>
          <a:p>
            <a:pPr lvl="1" fontAlgn="ctr"/>
            <a:r>
              <a:rPr lang="en-AU" dirty="0"/>
              <a:t>Rising student /staff ratios (1:15-1:19.5 in period '07-'14) - staff numbers have fallen by </a:t>
            </a:r>
            <a:r>
              <a:rPr lang="en-AU" dirty="0" smtClean="0"/>
              <a:t>2,000</a:t>
            </a:r>
          </a:p>
          <a:p>
            <a:pPr fontAlgn="ctr"/>
            <a:r>
              <a:rPr lang="en-AU" dirty="0" smtClean="0"/>
              <a:t>Increasing % of population attending university (</a:t>
            </a:r>
            <a:r>
              <a:rPr lang="en-AU" dirty="0" err="1" smtClean="0"/>
              <a:t>massification</a:t>
            </a:r>
            <a:r>
              <a:rPr lang="en-AU" dirty="0" smtClean="0"/>
              <a:t>) needs to be balanced with increasing funding in support of this – currently there is a </a:t>
            </a:r>
            <a:r>
              <a:rPr lang="en-AU" dirty="0" err="1" smtClean="0"/>
              <a:t>mis</a:t>
            </a:r>
            <a:r>
              <a:rPr lang="en-AU" dirty="0" smtClean="0"/>
              <a:t>-match in this regard…</a:t>
            </a:r>
            <a:r>
              <a:rPr lang="en-AU" dirty="0" err="1" smtClean="0"/>
              <a:t>targetting</a:t>
            </a:r>
            <a:r>
              <a:rPr lang="en-AU" dirty="0" smtClean="0"/>
              <a:t> 60% tertiary level qualification in 30-34 bracket but no con-</a:t>
            </a:r>
            <a:r>
              <a:rPr lang="en-AU" dirty="0" err="1" smtClean="0"/>
              <a:t>committent</a:t>
            </a:r>
            <a:r>
              <a:rPr lang="en-AU" dirty="0" smtClean="0"/>
              <a:t> commitment to funding increases</a:t>
            </a:r>
            <a:endParaRPr lang="en-AU" dirty="0"/>
          </a:p>
          <a:p>
            <a:pPr lvl="1" fontAlgn="ctr"/>
            <a:endParaRPr lang="en-AU" dirty="0"/>
          </a:p>
          <a:p>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9</a:t>
            </a:fld>
            <a:endParaRPr lang="en-GB" dirty="0"/>
          </a:p>
        </p:txBody>
      </p:sp>
    </p:spTree>
    <p:extLst>
      <p:ext uri="{BB962C8B-B14F-4D97-AF65-F5344CB8AC3E}">
        <p14:creationId xmlns:p14="http://schemas.microsoft.com/office/powerpoint/2010/main" val="1512385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a:t>
            </a:r>
            <a:r>
              <a:rPr lang="en-AU" dirty="0" err="1" smtClean="0"/>
              <a:t>poit</a:t>
            </a:r>
            <a:r>
              <a:rPr lang="en-AU" dirty="0" smtClean="0"/>
              <a:t> about collapse in fee income form </a:t>
            </a:r>
            <a:r>
              <a:rPr lang="en-AU" dirty="0" err="1" smtClean="0"/>
              <a:t>Int</a:t>
            </a:r>
            <a:r>
              <a:rPr lang="en-AU" dirty="0" smtClean="0"/>
              <a:t> students post changes to visa legislation - $19Bn - $14bn in single year</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11</a:t>
            </a:fld>
            <a:endParaRPr lang="en-GB" dirty="0"/>
          </a:p>
        </p:txBody>
      </p:sp>
    </p:spTree>
    <p:extLst>
      <p:ext uri="{BB962C8B-B14F-4D97-AF65-F5344CB8AC3E}">
        <p14:creationId xmlns:p14="http://schemas.microsoft.com/office/powerpoint/2010/main" val="1796996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B43D19E-BFDB-4C92-8EDD-32EDDA8F41DF}" type="slidenum">
              <a:rPr lang="en-GB" smtClean="0"/>
              <a:pPr/>
              <a:t>22</a:t>
            </a:fld>
            <a:endParaRPr lang="en-GB" dirty="0"/>
          </a:p>
        </p:txBody>
      </p:sp>
    </p:spTree>
    <p:extLst>
      <p:ext uri="{BB962C8B-B14F-4D97-AF65-F5344CB8AC3E}">
        <p14:creationId xmlns:p14="http://schemas.microsoft.com/office/powerpoint/2010/main" val="2085068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B43D19E-BFDB-4C92-8EDD-32EDDA8F41DF}" type="slidenum">
              <a:rPr lang="en-GB" smtClean="0"/>
              <a:pPr/>
              <a:t>23</a:t>
            </a:fld>
            <a:endParaRPr lang="en-GB" dirty="0"/>
          </a:p>
        </p:txBody>
      </p:sp>
    </p:spTree>
    <p:extLst>
      <p:ext uri="{BB962C8B-B14F-4D97-AF65-F5344CB8AC3E}">
        <p14:creationId xmlns:p14="http://schemas.microsoft.com/office/powerpoint/2010/main" val="2085068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B43D19E-BFDB-4C92-8EDD-32EDDA8F41DF}" type="slidenum">
              <a:rPr lang="en-GB" smtClean="0"/>
              <a:pPr/>
              <a:t>24</a:t>
            </a:fld>
            <a:endParaRPr lang="en-GB" dirty="0"/>
          </a:p>
        </p:txBody>
      </p:sp>
    </p:spTree>
    <p:extLst>
      <p:ext uri="{BB962C8B-B14F-4D97-AF65-F5344CB8AC3E}">
        <p14:creationId xmlns:p14="http://schemas.microsoft.com/office/powerpoint/2010/main" val="20850689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2050" name="Picture 2" descr="C:\Users\reena.v\Documents\RNA\pictures\office 1\Picure3.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3200" t="6450" r="4492" b="1111"/>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userDrawn="1"/>
        </p:nvPicPr>
        <p:blipFill>
          <a:blip r:embed="rId3" cstate="screen">
            <a:lum/>
            <a:extLst>
              <a:ext uri="{28A0092B-C50C-407E-A947-70E740481C1C}">
                <a14:useLocalDpi xmlns:a14="http://schemas.microsoft.com/office/drawing/2010/main"/>
              </a:ext>
            </a:extLst>
          </a:blip>
          <a:srcRect/>
          <a:stretch>
            <a:fillRect/>
          </a:stretch>
        </p:blipFill>
        <p:spPr bwMode="gray">
          <a:xfrm>
            <a:off x="2273250" y="5748934"/>
            <a:ext cx="983483" cy="745200"/>
          </a:xfrm>
          <a:prstGeom prst="rect">
            <a:avLst/>
          </a:prstGeom>
          <a:noFill/>
          <a:ln w="9525">
            <a:noFill/>
            <a:miter lim="800000"/>
            <a:headEnd/>
            <a:tailEnd/>
          </a:ln>
          <a:effectLst/>
        </p:spPr>
      </p:pic>
      <p:sp>
        <p:nvSpPr>
          <p:cNvPr id="2" name="Title 1"/>
          <p:cNvSpPr>
            <a:spLocks noGrp="1"/>
          </p:cNvSpPr>
          <p:nvPr>
            <p:ph type="ctrTitle"/>
          </p:nvPr>
        </p:nvSpPr>
        <p:spPr>
          <a:xfrm>
            <a:off x="2282560" y="757504"/>
            <a:ext cx="5490000" cy="860400"/>
          </a:xfrm>
        </p:spPr>
        <p:txBody>
          <a:bodyPr/>
          <a:lstStyle>
            <a:lvl1pPr>
              <a:defRPr>
                <a:solidFill>
                  <a:srgbClr val="80808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rgbClr val="808080"/>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grpSp>
        <p:nvGrpSpPr>
          <p:cNvPr id="7" name="Group 6"/>
          <p:cNvGrpSpPr/>
          <p:nvPr userDrawn="1"/>
        </p:nvGrpSpPr>
        <p:grpSpPr>
          <a:xfrm>
            <a:off x="0" y="2403072"/>
            <a:ext cx="9144000" cy="3347943"/>
            <a:chOff x="0" y="2403072"/>
            <a:chExt cx="9144000" cy="3347943"/>
          </a:xfrm>
        </p:grpSpPr>
        <p:sp>
          <p:nvSpPr>
            <p:cNvPr id="13" name="Freeform 8"/>
            <p:cNvSpPr>
              <a:spLocks/>
            </p:cNvSpPr>
            <p:nvPr userDrawn="1"/>
          </p:nvSpPr>
          <p:spPr bwMode="gray">
            <a:xfrm>
              <a:off x="2279115" y="2403072"/>
              <a:ext cx="6864885" cy="249308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rgbClr val="FFD2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pic>
          <p:nvPicPr>
            <p:cNvPr id="14" name="Picture 3"/>
            <p:cNvPicPr>
              <a:picLocks noChangeAspect="1" noChangeArrowheads="1"/>
            </p:cNvPicPr>
            <p:nvPr userDrawn="1"/>
          </p:nvPicPr>
          <p:blipFill>
            <a:blip r:embed="rId4" cstate="screen">
              <a:lum/>
              <a:extLst>
                <a:ext uri="{28A0092B-C50C-407E-A947-70E740481C1C}">
                  <a14:useLocalDpi xmlns:a14="http://schemas.microsoft.com/office/drawing/2010/main"/>
                </a:ext>
              </a:extLst>
            </a:blip>
            <a:srcRect/>
            <a:stretch>
              <a:fillRect/>
            </a:stretch>
          </p:blipFill>
          <p:spPr bwMode="auto">
            <a:xfrm>
              <a:off x="0" y="4408610"/>
              <a:ext cx="2289301" cy="1342405"/>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oiler plate">
    <p:spTree>
      <p:nvGrpSpPr>
        <p:cNvPr id="1" name=""/>
        <p:cNvGrpSpPr/>
        <p:nvPr/>
      </p:nvGrpSpPr>
      <p:grpSpPr>
        <a:xfrm>
          <a:off x="0" y="0"/>
          <a:ext cx="0" cy="0"/>
          <a:chOff x="0" y="0"/>
          <a:chExt cx="0" cy="0"/>
        </a:xfrm>
      </p:grpSpPr>
      <p:sp>
        <p:nvSpPr>
          <p:cNvPr id="2" name="Text Box 114"/>
          <p:cNvSpPr txBox="1">
            <a:spLocks noChangeArrowheads="1"/>
          </p:cNvSpPr>
          <p:nvPr userDrawn="1"/>
        </p:nvSpPr>
        <p:spPr bwMode="auto">
          <a:xfrm>
            <a:off x="462992" y="483535"/>
            <a:ext cx="3552825"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45720" anchor="t" anchorCtr="0" upright="1">
            <a:noAutofit/>
          </a:bodyPr>
          <a:lstStyle/>
          <a:p>
            <a:pPr>
              <a:spcAft>
                <a:spcPts val="600"/>
              </a:spcAft>
            </a:pPr>
            <a:r>
              <a:rPr lang="en-US" sz="1000" b="1" dirty="0">
                <a:solidFill>
                  <a:srgbClr val="707173"/>
                </a:solidFill>
                <a:effectLst/>
                <a:latin typeface="+mj-lt"/>
                <a:ea typeface="Times New Roman"/>
                <a:cs typeface="Times New Roman"/>
              </a:rPr>
              <a:t>EY</a:t>
            </a:r>
            <a:r>
              <a:rPr lang="en-US" sz="1000" dirty="0">
                <a:solidFill>
                  <a:srgbClr val="707173"/>
                </a:solidFill>
                <a:effectLst/>
                <a:latin typeface="+mj-lt"/>
                <a:ea typeface="Times New Roman"/>
                <a:cs typeface="Times New Roman"/>
              </a:rPr>
              <a:t> | Assurance | Tax | Transactions | Advisory</a:t>
            </a:r>
            <a:endParaRPr lang="en-IN" sz="1000" dirty="0">
              <a:effectLst/>
              <a:latin typeface="+mj-lt"/>
              <a:ea typeface="Times New Roman"/>
              <a:cs typeface="Times New Roman"/>
            </a:endParaRPr>
          </a:p>
          <a:p>
            <a:pPr>
              <a:spcAft>
                <a:spcPts val="1200"/>
              </a:spcAft>
            </a:pPr>
            <a:r>
              <a:rPr lang="en-US" sz="800" b="1" dirty="0">
                <a:solidFill>
                  <a:srgbClr val="707173"/>
                </a:solidFill>
                <a:effectLst/>
                <a:latin typeface="+mj-lt"/>
                <a:ea typeface="Times New Roman"/>
                <a:cs typeface="Times New Roman"/>
              </a:rPr>
              <a:t>About EY</a:t>
            </a:r>
            <a:r>
              <a:rPr lang="en-US" sz="800" dirty="0">
                <a:solidFill>
                  <a:srgbClr val="707173"/>
                </a:solidFill>
                <a:effectLst/>
                <a:latin typeface="+mj-lt"/>
                <a:ea typeface="Times New Roman"/>
                <a:cs typeface="Times New Roman"/>
              </a:rPr>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EY is a global leader in assurance, tax, transaction and advisory services.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The insights and quality services we deliver help build trust and confidence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in the capital markets and in economies the world over. We develop outstanding leaders who team to deliver on our promises to all of our stakeholders. In so doing, we play a critical role in building a better working world for our people, for our clients and for our communities.</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EY refers to the global organization and may refer to one or more of the member firms of Ernst &amp; Young Global Limited, each of which is a separate legal entity. Ernst &amp; Young Global Limited, a UK company limited by guarantee, does not provide services to clients. For more information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about our organization, please visit ey.com.</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The MENA practice of EY has been operating in the region since 1923.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For over 90 years, we have evolved to meet the legal and commercial developments of the region. Across MENA, we have over 4,200 people </a:t>
            </a:r>
            <a:r>
              <a:rPr lang="en-US" sz="800" dirty="0" smtClean="0">
                <a:solidFill>
                  <a:srgbClr val="707173"/>
                </a:solidFill>
                <a:effectLst/>
                <a:latin typeface="+mj-lt"/>
                <a:ea typeface="Times New Roman"/>
                <a:cs typeface="Times New Roman"/>
              </a:rPr>
              <a:t/>
            </a:r>
            <a:br>
              <a:rPr lang="en-US" sz="800" dirty="0" smtClean="0">
                <a:solidFill>
                  <a:srgbClr val="707173"/>
                </a:solidFill>
                <a:effectLst/>
                <a:latin typeface="+mj-lt"/>
                <a:ea typeface="Times New Roman"/>
                <a:cs typeface="Times New Roman"/>
              </a:rPr>
            </a:br>
            <a:r>
              <a:rPr lang="en-US" sz="800" dirty="0" smtClean="0">
                <a:solidFill>
                  <a:srgbClr val="707173"/>
                </a:solidFill>
                <a:effectLst/>
                <a:latin typeface="+mj-lt"/>
                <a:ea typeface="Times New Roman"/>
                <a:cs typeface="Times New Roman"/>
              </a:rPr>
              <a:t>united </a:t>
            </a:r>
            <a:r>
              <a:rPr lang="en-US" sz="800" dirty="0">
                <a:solidFill>
                  <a:srgbClr val="707173"/>
                </a:solidFill>
                <a:effectLst/>
                <a:latin typeface="+mj-lt"/>
                <a:ea typeface="Times New Roman"/>
                <a:cs typeface="Times New Roman"/>
              </a:rPr>
              <a:t>across 18 offices and 13 Arab countries, sharing the same values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and an unwavering commitment to quality</a:t>
            </a:r>
            <a:endParaRPr lang="en-IN" sz="800" dirty="0">
              <a:effectLst/>
              <a:latin typeface="+mj-lt"/>
              <a:ea typeface="Times New Roman"/>
              <a:cs typeface="Times New Roman"/>
            </a:endParaRPr>
          </a:p>
          <a:p>
            <a:pPr>
              <a:spcAft>
                <a:spcPts val="0"/>
              </a:spcAft>
            </a:pPr>
            <a:r>
              <a:rPr lang="en-US" sz="800" dirty="0">
                <a:solidFill>
                  <a:srgbClr val="707173"/>
                </a:solidFill>
                <a:effectLst/>
                <a:latin typeface="+mj-lt"/>
                <a:ea typeface="Times New Roman"/>
                <a:cs typeface="Times New Roman"/>
              </a:rPr>
              <a:t>© 2013 Ernst &amp; Young</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All Rights Reserved.</a:t>
            </a:r>
            <a:endParaRPr lang="en-IN" sz="800" dirty="0">
              <a:effectLst/>
              <a:latin typeface="+mj-lt"/>
              <a:ea typeface="Times New Roman"/>
              <a:cs typeface="Times New Roman"/>
            </a:endParaRPr>
          </a:p>
          <a:p>
            <a:pPr>
              <a:spcAft>
                <a:spcPts val="1200"/>
              </a:spcAft>
            </a:pPr>
            <a:r>
              <a:rPr lang="en-US" sz="600" dirty="0">
                <a:solidFill>
                  <a:srgbClr val="707173"/>
                </a:solidFill>
                <a:effectLst/>
                <a:latin typeface="+mj-lt"/>
                <a:ea typeface="Times New Roman"/>
                <a:cs typeface="Times New Roman"/>
              </a:rPr>
              <a:t>This publication contains information in summary form and is therefore intended for general guidance only. It is not intended to be a substitute for detailed research or the exercise of professional judgment. Neither EYGM Limited nor any other member of the global EY organization can accept any responsibility for loss occasioned to any person acting or refraining from action as a result of any material in this publication. On any specific matter, reference should be made to the appropriate advisor.</a:t>
            </a:r>
            <a:endParaRPr lang="en-IN" sz="600" dirty="0">
              <a:effectLst/>
              <a:latin typeface="+mj-lt"/>
              <a:ea typeface="Times New Roman"/>
              <a:cs typeface="Times New Roman"/>
            </a:endParaRPr>
          </a:p>
          <a:p>
            <a:pPr>
              <a:spcAft>
                <a:spcPts val="1200"/>
              </a:spcAft>
            </a:pPr>
            <a:r>
              <a:rPr lang="en-US" sz="1000" b="1" dirty="0">
                <a:solidFill>
                  <a:srgbClr val="707173"/>
                </a:solidFill>
                <a:effectLst/>
                <a:latin typeface="+mj-lt"/>
                <a:ea typeface="Times New Roman"/>
                <a:cs typeface="Times New Roman"/>
              </a:rPr>
              <a:t>ey.com/mena</a:t>
            </a:r>
            <a:endParaRPr lang="en-IN" sz="1000" b="1" dirty="0">
              <a:effectLst/>
              <a:latin typeface="+mj-lt"/>
              <a:ea typeface="Times New Roman"/>
              <a:cs typeface="Times New Roman"/>
            </a:endParaRPr>
          </a:p>
        </p:txBody>
      </p:sp>
    </p:spTree>
    <p:extLst>
      <p:ext uri="{BB962C8B-B14F-4D97-AF65-F5344CB8AC3E}">
        <p14:creationId xmlns:p14="http://schemas.microsoft.com/office/powerpoint/2010/main" val="2439825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000"/>
          </a:xfrm>
        </p:spPr>
        <p:txBody>
          <a:bodyPr/>
          <a:lstStyle>
            <a:lvl1pPr>
              <a:defRPr>
                <a:solidFill>
                  <a:srgbClr val="808080"/>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buClr>
                <a:srgbClr val="FFD200"/>
              </a:buClr>
              <a:defRPr/>
            </a:lvl1pPr>
            <a:lvl2pPr>
              <a:buClr>
                <a:srgbClr val="FFD200"/>
              </a:buClr>
              <a:defRPr/>
            </a:lvl2pPr>
            <a:lvl3pPr>
              <a:buClr>
                <a:srgbClr val="FFD200"/>
              </a:buClr>
              <a:defRPr/>
            </a:lvl3pPr>
            <a:lvl4pPr>
              <a:buClr>
                <a:srgbClr val="FFD200"/>
              </a:buClr>
              <a:defRPr/>
            </a:lvl4pPr>
            <a:lvl5pPr>
              <a:buClr>
                <a:srgbClr val="FFD20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7"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000"/>
          </a:xfrm>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430338"/>
            <a:ext cx="4038600" cy="4695825"/>
          </a:xfrm>
        </p:spPr>
        <p:txBody>
          <a:bodyPr/>
          <a:lstStyle>
            <a:lvl1pPr>
              <a:defRPr sz="1600"/>
            </a:lvl1pPr>
            <a:lvl2pPr>
              <a:defRPr sz="14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430338"/>
            <a:ext cx="4038600" cy="4695825"/>
          </a:xfrm>
        </p:spPr>
        <p:txBody>
          <a:bodyPr/>
          <a:lstStyle>
            <a:lvl1pPr>
              <a:defRPr sz="1600"/>
            </a:lvl1pPr>
            <a:lvl2pPr>
              <a:defRPr sz="14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57200" y="274638"/>
            <a:ext cx="8229600" cy="756000"/>
          </a:xfrm>
          <a:prstGeom prst="rect">
            <a:avLst/>
          </a:prstGeom>
        </p:spPr>
        <p:txBody>
          <a:bodyPr vert="horz" lIns="0" tIns="0" rIns="0" bIns="0" rtlCol="0" anchor="t" anchorCtr="0">
            <a:noAutofit/>
          </a:bodyPr>
          <a:lstStyle/>
          <a:p>
            <a:r>
              <a:rPr lang="en-US" dirty="0" smtClean="0"/>
              <a:t>Click to edit Master title style</a:t>
            </a:r>
            <a:endParaRPr lang="en-GB" dirty="0"/>
          </a:p>
        </p:txBody>
      </p:sp>
    </p:spTree>
    <p:extLst>
      <p:ext uri="{BB962C8B-B14F-4D97-AF65-F5344CB8AC3E}">
        <p14:creationId xmlns:p14="http://schemas.microsoft.com/office/powerpoint/2010/main" val="19999408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45772"/>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Tree>
    <p:extLst>
      <p:ext uri="{BB962C8B-B14F-4D97-AF65-F5344CB8AC3E}">
        <p14:creationId xmlns:p14="http://schemas.microsoft.com/office/powerpoint/2010/main" val="2528647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pic>
        <p:nvPicPr>
          <p:cNvPr id="6"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1955210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56000"/>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chor="ctr">
            <a:noAutofit/>
          </a:bodyPr>
          <a:lstStyle/>
          <a:p>
            <a:r>
              <a:rPr lang="en-GB" sz="900" dirty="0" smtClean="0">
                <a:solidFill>
                  <a:srgbClr val="808080"/>
                </a:solidFill>
              </a:rPr>
              <a:t>Page </a:t>
            </a:r>
            <a:fld id="{9AE4D82F-B047-469B-AC52-A46321747EAF}" type="slidenum">
              <a:rPr lang="en-GB" sz="900" smtClean="0">
                <a:solidFill>
                  <a:srgbClr val="808080"/>
                </a:solidFill>
              </a:rPr>
              <a:pPr/>
              <a:t>‹#›</a:t>
            </a:fld>
            <a:endParaRPr lang="en-GB" sz="900" dirty="0">
              <a:solidFill>
                <a:srgbClr val="808080"/>
              </a:solidFill>
            </a:endParaRPr>
          </a:p>
        </p:txBody>
      </p:sp>
      <p:grpSp>
        <p:nvGrpSpPr>
          <p:cNvPr id="8" name="Group 7"/>
          <p:cNvGrpSpPr/>
          <p:nvPr/>
        </p:nvGrpSpPr>
        <p:grpSpPr bwMode="gray">
          <a:xfrm>
            <a:off x="8348663" y="6450013"/>
            <a:ext cx="338137" cy="204787"/>
            <a:chOff x="8348663" y="6450013"/>
            <a:chExt cx="338137" cy="204787"/>
          </a:xfrm>
          <a:solidFill>
            <a:srgbClr val="808080"/>
          </a:solidFill>
        </p:grpSpPr>
        <p:sp>
          <p:nvSpPr>
            <p:cNvPr id="10" name="Freeform 5"/>
            <p:cNvSpPr>
              <a:spLocks/>
            </p:cNvSpPr>
            <p:nvPr userDrawn="1"/>
          </p:nvSpPr>
          <p:spPr bwMode="gray">
            <a:xfrm>
              <a:off x="8348663" y="6450013"/>
              <a:ext cx="163512" cy="204787"/>
            </a:xfrm>
            <a:custGeom>
              <a:avLst/>
              <a:gdLst/>
              <a:ahLst/>
              <a:cxnLst>
                <a:cxn ang="0">
                  <a:pos x="39" y="78"/>
                </a:cxn>
                <a:cxn ang="0">
                  <a:pos x="85" y="78"/>
                </a:cxn>
                <a:cxn ang="0">
                  <a:pos x="85" y="51"/>
                </a:cxn>
                <a:cxn ang="0">
                  <a:pos x="39" y="51"/>
                </a:cxn>
                <a:cxn ang="0">
                  <a:pos x="39" y="30"/>
                </a:cxn>
                <a:cxn ang="0">
                  <a:pos x="90" y="30"/>
                </a:cxn>
                <a:cxn ang="0">
                  <a:pos x="73" y="0"/>
                </a:cxn>
                <a:cxn ang="0">
                  <a:pos x="0" y="0"/>
                </a:cxn>
                <a:cxn ang="0">
                  <a:pos x="0" y="129"/>
                </a:cxn>
                <a:cxn ang="0">
                  <a:pos x="103" y="129"/>
                </a:cxn>
                <a:cxn ang="0">
                  <a:pos x="103" y="99"/>
                </a:cxn>
                <a:cxn ang="0">
                  <a:pos x="39" y="99"/>
                </a:cxn>
                <a:cxn ang="0">
                  <a:pos x="39" y="78"/>
                </a:cxn>
              </a:cxnLst>
              <a:rect l="0" t="0" r="r" b="b"/>
              <a:pathLst>
                <a:path w="103" h="129">
                  <a:moveTo>
                    <a:pt x="39" y="78"/>
                  </a:moveTo>
                  <a:lnTo>
                    <a:pt x="85" y="78"/>
                  </a:lnTo>
                  <a:lnTo>
                    <a:pt x="85" y="51"/>
                  </a:lnTo>
                  <a:lnTo>
                    <a:pt x="39" y="51"/>
                  </a:lnTo>
                  <a:lnTo>
                    <a:pt x="39" y="30"/>
                  </a:lnTo>
                  <a:lnTo>
                    <a:pt x="90" y="30"/>
                  </a:lnTo>
                  <a:lnTo>
                    <a:pt x="73" y="0"/>
                  </a:lnTo>
                  <a:lnTo>
                    <a:pt x="0" y="0"/>
                  </a:lnTo>
                  <a:lnTo>
                    <a:pt x="0" y="129"/>
                  </a:lnTo>
                  <a:lnTo>
                    <a:pt x="103" y="129"/>
                  </a:lnTo>
                  <a:lnTo>
                    <a:pt x="103" y="99"/>
                  </a:lnTo>
                  <a:lnTo>
                    <a:pt x="39" y="99"/>
                  </a:lnTo>
                  <a:lnTo>
                    <a:pt x="39" y="7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 name="Freeform 6"/>
            <p:cNvSpPr>
              <a:spLocks/>
            </p:cNvSpPr>
            <p:nvPr userDrawn="1"/>
          </p:nvSpPr>
          <p:spPr bwMode="gray">
            <a:xfrm>
              <a:off x="8483600" y="6450013"/>
              <a:ext cx="203200" cy="204787"/>
            </a:xfrm>
            <a:custGeom>
              <a:avLst/>
              <a:gdLst/>
              <a:ahLst/>
              <a:cxnLst>
                <a:cxn ang="0">
                  <a:pos x="86" y="0"/>
                </a:cxn>
                <a:cxn ang="0">
                  <a:pos x="64" y="42"/>
                </a:cxn>
                <a:cxn ang="0">
                  <a:pos x="42" y="0"/>
                </a:cxn>
                <a:cxn ang="0">
                  <a:pos x="0" y="0"/>
                </a:cxn>
                <a:cxn ang="0">
                  <a:pos x="45" y="78"/>
                </a:cxn>
                <a:cxn ang="0">
                  <a:pos x="45" y="129"/>
                </a:cxn>
                <a:cxn ang="0">
                  <a:pos x="83" y="129"/>
                </a:cxn>
                <a:cxn ang="0">
                  <a:pos x="83" y="78"/>
                </a:cxn>
                <a:cxn ang="0">
                  <a:pos x="128" y="0"/>
                </a:cxn>
                <a:cxn ang="0">
                  <a:pos x="86" y="0"/>
                </a:cxn>
              </a:cxnLst>
              <a:rect l="0" t="0" r="r" b="b"/>
              <a:pathLst>
                <a:path w="128" h="129">
                  <a:moveTo>
                    <a:pt x="86" y="0"/>
                  </a:moveTo>
                  <a:lnTo>
                    <a:pt x="64" y="42"/>
                  </a:lnTo>
                  <a:lnTo>
                    <a:pt x="42" y="0"/>
                  </a:lnTo>
                  <a:lnTo>
                    <a:pt x="0" y="0"/>
                  </a:lnTo>
                  <a:lnTo>
                    <a:pt x="45" y="78"/>
                  </a:lnTo>
                  <a:lnTo>
                    <a:pt x="45" y="129"/>
                  </a:lnTo>
                  <a:lnTo>
                    <a:pt x="83" y="129"/>
                  </a:lnTo>
                  <a:lnTo>
                    <a:pt x="83" y="78"/>
                  </a:lnTo>
                  <a:lnTo>
                    <a:pt x="128" y="0"/>
                  </a:lnTo>
                  <a:lnTo>
                    <a:pt x="8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9" name="TextBox 8"/>
          <p:cNvSpPr txBox="1"/>
          <p:nvPr/>
        </p:nvSpPr>
        <p:spPr>
          <a:xfrm>
            <a:off x="3672000" y="6415200"/>
            <a:ext cx="1800000" cy="198000"/>
          </a:xfrm>
          <a:prstGeom prst="rect">
            <a:avLst/>
          </a:prstGeom>
          <a:noFill/>
        </p:spPr>
        <p:txBody>
          <a:bodyPr wrap="square" lIns="0" tIns="0" rIns="0" bIns="0" rtlCol="0" anchor="ctr">
            <a:noAutofit/>
          </a:bodyPr>
          <a:lstStyle/>
          <a:p>
            <a:pPr algn="ctr"/>
            <a:r>
              <a:rPr lang="en-IN" sz="900" dirty="0" smtClean="0">
                <a:solidFill>
                  <a:srgbClr val="808080"/>
                </a:solidFill>
              </a:rPr>
              <a:t>Global education sector</a:t>
            </a:r>
            <a:endParaRPr lang="en-GB" sz="900" dirty="0" smtClean="0">
              <a:solidFill>
                <a:srgbClr val="808080"/>
              </a:solidFill>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6" r:id="rId9"/>
    <p:sldLayoutId id="2147483677" r:id="rId10"/>
    <p:sldLayoutId id="2147483678" r:id="rId11"/>
    <p:sldLayoutId id="2147483679" r:id="rId12"/>
    <p:sldLayoutId id="2147483680" r:id="rId13"/>
  </p:sldLayoutIdLst>
  <p:timing>
    <p:tnLst>
      <p:par>
        <p:cTn id="1" dur="indefinite" restart="never" nodeType="tmRoot"/>
      </p:par>
    </p:tnLst>
  </p:timing>
  <p:hf sldNum="0" hdr="0" dt="0"/>
  <p:txStyles>
    <p:titleStyle>
      <a:lvl1pPr algn="l" defTabSz="914400" rtl="0" eaLnBrk="1" latinLnBrk="0" hangingPunct="1">
        <a:lnSpc>
          <a:spcPct val="85000"/>
        </a:lnSpc>
        <a:spcBef>
          <a:spcPct val="0"/>
        </a:spcBef>
        <a:buNone/>
        <a:defRPr sz="3000" b="1" kern="1200">
          <a:solidFill>
            <a:srgbClr val="808080"/>
          </a:solidFill>
          <a:latin typeface="Arial" pitchFamily="34" charset="0"/>
          <a:ea typeface="+mj-ea"/>
          <a:cs typeface="Arial" pitchFamily="34" charset="0"/>
        </a:defRPr>
      </a:lvl1pPr>
    </p:titleStyle>
    <p:bodyStyle>
      <a:lvl1pPr marL="269875" indent="-269875" algn="l" defTabSz="914400" rtl="0" eaLnBrk="1" latinLnBrk="0" hangingPunct="1">
        <a:spcBef>
          <a:spcPct val="20000"/>
        </a:spcBef>
        <a:buClr>
          <a:srgbClr val="FFD200"/>
        </a:buClr>
        <a:buSzPct val="70000"/>
        <a:buFont typeface="Arial" pitchFamily="34" charset="0"/>
        <a:buChar char="►"/>
        <a:defRPr sz="1600" kern="1200">
          <a:solidFill>
            <a:srgbClr val="808080"/>
          </a:solidFill>
          <a:latin typeface="+mn-lt"/>
          <a:ea typeface="+mn-ea"/>
          <a:cs typeface="+mn-cs"/>
        </a:defRPr>
      </a:lvl1pPr>
      <a:lvl2pPr marL="541338" indent="-271463" algn="l" defTabSz="914400" rtl="0" eaLnBrk="1" latinLnBrk="0" hangingPunct="1">
        <a:spcBef>
          <a:spcPct val="20000"/>
        </a:spcBef>
        <a:buClr>
          <a:srgbClr val="FFD200"/>
        </a:buClr>
        <a:buSzPct val="70000"/>
        <a:buFont typeface="Arial" pitchFamily="34" charset="0"/>
        <a:buChar char="►"/>
        <a:defRPr sz="1400" kern="1200">
          <a:solidFill>
            <a:srgbClr val="808080"/>
          </a:solidFill>
          <a:latin typeface="+mn-lt"/>
          <a:ea typeface="+mn-ea"/>
          <a:cs typeface="+mn-cs"/>
        </a:defRPr>
      </a:lvl2pPr>
      <a:lvl3pPr marL="809625" indent="-268288"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3pPr>
      <a:lvl4pPr marL="1084263" indent="-274638"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4pPr>
      <a:lvl5pPr marL="1350963" indent="-269875"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mailto:cdevine@uk.ey.com" TargetMode="External"/><Relationship Id="rId5" Type="http://schemas.openxmlformats.org/officeDocument/2006/relationships/hyperlink" Target="mailto:John.Higgins@ie.ey.com" TargetMode="External"/><Relationship Id="rId4" Type="http://schemas.openxmlformats.org/officeDocument/2006/relationships/hyperlink" Target="mailto:Stephanie.Fahey@au.ey.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7117" y="1104900"/>
            <a:ext cx="6914457" cy="2324100"/>
          </a:xfrm>
        </p:spPr>
        <p:txBody>
          <a:bodyPr/>
          <a:lstStyle/>
          <a:p>
            <a:r>
              <a:rPr lang="en-AU" sz="3100" dirty="0" smtClean="0">
                <a:solidFill>
                  <a:schemeClr val="tx2"/>
                </a:solidFill>
              </a:rPr>
              <a:t>Higher Education - Looking Forward</a:t>
            </a:r>
            <a:br>
              <a:rPr lang="en-AU" sz="3100" dirty="0" smtClean="0">
                <a:solidFill>
                  <a:schemeClr val="tx2"/>
                </a:solidFill>
              </a:rPr>
            </a:br>
            <a:r>
              <a:rPr lang="en-AU" sz="3100" dirty="0">
                <a:solidFill>
                  <a:schemeClr val="tx2"/>
                </a:solidFill>
              </a:rPr>
              <a:t/>
            </a:r>
            <a:br>
              <a:rPr lang="en-AU" sz="3100" dirty="0">
                <a:solidFill>
                  <a:schemeClr val="tx2"/>
                </a:solidFill>
              </a:rPr>
            </a:br>
            <a:r>
              <a:rPr lang="en-AU" sz="3100" dirty="0" smtClean="0">
                <a:solidFill>
                  <a:schemeClr val="tx2"/>
                </a:solidFill>
              </a:rPr>
              <a:t/>
            </a:r>
            <a:br>
              <a:rPr lang="en-AU" sz="3100" dirty="0" smtClean="0">
                <a:solidFill>
                  <a:schemeClr val="tx2"/>
                </a:solidFill>
              </a:rPr>
            </a:br>
            <a:r>
              <a:rPr lang="en-AU" sz="2400" dirty="0" smtClean="0">
                <a:solidFill>
                  <a:schemeClr val="bg1">
                    <a:lumMod val="50000"/>
                  </a:schemeClr>
                </a:solidFill>
              </a:rPr>
              <a:t>An </a:t>
            </a:r>
            <a:r>
              <a:rPr lang="en-AU" sz="2400" dirty="0">
                <a:solidFill>
                  <a:schemeClr val="bg1">
                    <a:lumMod val="50000"/>
                  </a:schemeClr>
                </a:solidFill>
              </a:rPr>
              <a:t>Educator’s </a:t>
            </a:r>
            <a:r>
              <a:rPr lang="en-AU" sz="2400" dirty="0" smtClean="0">
                <a:solidFill>
                  <a:schemeClr val="bg1">
                    <a:lumMod val="50000"/>
                  </a:schemeClr>
                </a:solidFill>
              </a:rPr>
              <a:t>Perspective: </a:t>
            </a:r>
            <a:br>
              <a:rPr lang="en-AU" sz="2400" dirty="0" smtClean="0">
                <a:solidFill>
                  <a:schemeClr val="bg1">
                    <a:lumMod val="50000"/>
                  </a:schemeClr>
                </a:solidFill>
              </a:rPr>
            </a:br>
            <a:r>
              <a:rPr lang="en-AU" sz="2400" i="1" dirty="0" smtClean="0">
                <a:solidFill>
                  <a:schemeClr val="bg1">
                    <a:lumMod val="50000"/>
                  </a:schemeClr>
                </a:solidFill>
              </a:rPr>
              <a:t>A </a:t>
            </a:r>
            <a:r>
              <a:rPr lang="en-AU" sz="2400" i="1" dirty="0">
                <a:solidFill>
                  <a:schemeClr val="bg1">
                    <a:lumMod val="50000"/>
                  </a:schemeClr>
                </a:solidFill>
              </a:rPr>
              <a:t>thousand year old industry </a:t>
            </a:r>
            <a:r>
              <a:rPr lang="en-AU" sz="2400" i="1" dirty="0" smtClean="0">
                <a:solidFill>
                  <a:schemeClr val="bg1">
                    <a:lumMod val="50000"/>
                  </a:schemeClr>
                </a:solidFill>
              </a:rPr>
              <a:t/>
            </a:r>
            <a:br>
              <a:rPr lang="en-AU" sz="2400" i="1" dirty="0" smtClean="0">
                <a:solidFill>
                  <a:schemeClr val="bg1">
                    <a:lumMod val="50000"/>
                  </a:schemeClr>
                </a:solidFill>
              </a:rPr>
            </a:br>
            <a:r>
              <a:rPr lang="en-AU" sz="2400" i="1" dirty="0" smtClean="0">
                <a:solidFill>
                  <a:schemeClr val="bg1">
                    <a:lumMod val="50000"/>
                  </a:schemeClr>
                </a:solidFill>
              </a:rPr>
              <a:t>on </a:t>
            </a:r>
            <a:r>
              <a:rPr lang="en-AU" sz="2400" i="1" dirty="0">
                <a:solidFill>
                  <a:schemeClr val="bg1">
                    <a:lumMod val="50000"/>
                  </a:schemeClr>
                </a:solidFill>
              </a:rPr>
              <a:t>the cusp of profound change</a:t>
            </a:r>
            <a:r>
              <a:rPr lang="en-AU" sz="3200" dirty="0" smtClean="0">
                <a:solidFill>
                  <a:schemeClr val="bg1">
                    <a:lumMod val="50000"/>
                  </a:schemeClr>
                </a:solidFill>
              </a:rPr>
              <a:t/>
            </a:r>
            <a:br>
              <a:rPr lang="en-AU" sz="3200" dirty="0" smtClean="0">
                <a:solidFill>
                  <a:schemeClr val="bg1">
                    <a:lumMod val="50000"/>
                  </a:schemeClr>
                </a:solidFill>
              </a:rPr>
            </a:br>
            <a:r>
              <a:rPr lang="en-AU" sz="3200" dirty="0" smtClean="0">
                <a:solidFill>
                  <a:schemeClr val="tx2"/>
                </a:solidFill>
              </a:rPr>
              <a:t/>
            </a:r>
            <a:br>
              <a:rPr lang="en-AU" sz="3200" dirty="0" smtClean="0">
                <a:solidFill>
                  <a:schemeClr val="tx2"/>
                </a:solidFill>
              </a:rPr>
            </a:br>
            <a:r>
              <a:rPr lang="en-AU" sz="3200" dirty="0" smtClean="0">
                <a:solidFill>
                  <a:schemeClr val="tx2"/>
                </a:solidFill>
              </a:rPr>
              <a:t/>
            </a:r>
            <a:br>
              <a:rPr lang="en-AU" sz="3200" dirty="0" smtClean="0">
                <a:solidFill>
                  <a:schemeClr val="tx2"/>
                </a:solidFill>
              </a:rPr>
            </a:br>
            <a:r>
              <a:rPr lang="en-AU" sz="1800" dirty="0"/>
              <a:t/>
            </a:r>
            <a:br>
              <a:rPr lang="en-AU" sz="1800" dirty="0"/>
            </a:br>
            <a:r>
              <a:rPr lang="en-AU" sz="1800" dirty="0" smtClean="0"/>
              <a:t> </a:t>
            </a:r>
            <a:endParaRPr lang="en-AU" sz="1600" b="0" dirty="0">
              <a:solidFill>
                <a:schemeClr val="bg1">
                  <a:lumMod val="75000"/>
                </a:schemeClr>
              </a:solidFill>
            </a:endParaRPr>
          </a:p>
        </p:txBody>
      </p:sp>
      <p:sp>
        <p:nvSpPr>
          <p:cNvPr id="3" name="Rectangle 2"/>
          <p:cNvSpPr/>
          <p:nvPr/>
        </p:nvSpPr>
        <p:spPr>
          <a:xfrm>
            <a:off x="1877116" y="4051433"/>
            <a:ext cx="3533083" cy="929485"/>
          </a:xfrm>
          <a:prstGeom prst="rect">
            <a:avLst/>
          </a:prstGeom>
        </p:spPr>
        <p:txBody>
          <a:bodyPr wrap="square">
            <a:spAutoFit/>
          </a:bodyPr>
          <a:lstStyle/>
          <a:p>
            <a:pPr lvl="0">
              <a:lnSpc>
                <a:spcPct val="85000"/>
              </a:lnSpc>
              <a:spcBef>
                <a:spcPct val="0"/>
              </a:spcBef>
            </a:pPr>
            <a:r>
              <a:rPr lang="en-AU" sz="1600" dirty="0" smtClean="0">
                <a:solidFill>
                  <a:schemeClr val="bg1">
                    <a:lumMod val="50000"/>
                  </a:schemeClr>
                </a:solidFill>
                <a:latin typeface="Arial" pitchFamily="34" charset="0"/>
                <a:cs typeface="Arial" pitchFamily="34" charset="0"/>
              </a:rPr>
              <a:t>21</a:t>
            </a:r>
            <a:r>
              <a:rPr lang="en-AU" sz="1600" baseline="30000" dirty="0" smtClean="0">
                <a:solidFill>
                  <a:schemeClr val="bg1">
                    <a:lumMod val="50000"/>
                  </a:schemeClr>
                </a:solidFill>
                <a:latin typeface="Arial" pitchFamily="34" charset="0"/>
                <a:cs typeface="Arial" pitchFamily="34" charset="0"/>
              </a:rPr>
              <a:t>st</a:t>
            </a:r>
            <a:r>
              <a:rPr lang="en-AU" sz="1600" dirty="0" smtClean="0">
                <a:solidFill>
                  <a:schemeClr val="bg1">
                    <a:lumMod val="50000"/>
                  </a:schemeClr>
                </a:solidFill>
                <a:latin typeface="Arial" pitchFamily="34" charset="0"/>
                <a:cs typeface="Arial" pitchFamily="34" charset="0"/>
              </a:rPr>
              <a:t> Century Universities: Performance and Sustainability</a:t>
            </a:r>
          </a:p>
          <a:p>
            <a:pPr lvl="0">
              <a:lnSpc>
                <a:spcPct val="85000"/>
              </a:lnSpc>
              <a:spcBef>
                <a:spcPct val="0"/>
              </a:spcBef>
            </a:pPr>
            <a:r>
              <a:rPr lang="en-AU" sz="1600" dirty="0" smtClean="0">
                <a:solidFill>
                  <a:schemeClr val="bg1">
                    <a:lumMod val="50000"/>
                  </a:schemeClr>
                </a:solidFill>
                <a:latin typeface="Arial" pitchFamily="34" charset="0"/>
                <a:cs typeface="Arial" pitchFamily="34" charset="0"/>
              </a:rPr>
              <a:t>IUA Symposium, Dublin </a:t>
            </a:r>
          </a:p>
          <a:p>
            <a:pPr lvl="0">
              <a:lnSpc>
                <a:spcPct val="85000"/>
              </a:lnSpc>
              <a:spcBef>
                <a:spcPct val="0"/>
              </a:spcBef>
            </a:pPr>
            <a:r>
              <a:rPr lang="en-AU" sz="1600" dirty="0" smtClean="0">
                <a:solidFill>
                  <a:schemeClr val="bg1">
                    <a:lumMod val="50000"/>
                  </a:schemeClr>
                </a:solidFill>
                <a:latin typeface="Arial" pitchFamily="34" charset="0"/>
                <a:cs typeface="Arial" pitchFamily="34" charset="0"/>
              </a:rPr>
              <a:t>29th  </a:t>
            </a:r>
            <a:r>
              <a:rPr lang="en-AU" sz="1600" dirty="0">
                <a:solidFill>
                  <a:schemeClr val="bg1">
                    <a:lumMod val="50000"/>
                  </a:schemeClr>
                </a:solidFill>
                <a:latin typeface="Arial" pitchFamily="34" charset="0"/>
                <a:cs typeface="Arial" pitchFamily="34" charset="0"/>
              </a:rPr>
              <a:t>September 2014</a:t>
            </a:r>
          </a:p>
        </p:txBody>
      </p:sp>
    </p:spTree>
    <p:extLst>
      <p:ext uri="{BB962C8B-B14F-4D97-AF65-F5344CB8AC3E}">
        <p14:creationId xmlns:p14="http://schemas.microsoft.com/office/powerpoint/2010/main" val="1569796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2: </a:t>
            </a:r>
            <a:r>
              <a:rPr lang="en-IN" sz="2800" dirty="0">
                <a:solidFill>
                  <a:schemeClr val="bg1"/>
                </a:solidFill>
              </a:rPr>
              <a:t>Contestability of Market and Funding</a:t>
            </a:r>
            <a:endParaRPr lang="en-AU" dirty="0"/>
          </a:p>
        </p:txBody>
      </p:sp>
      <p:sp>
        <p:nvSpPr>
          <p:cNvPr id="3" name="Content Placeholder 2"/>
          <p:cNvSpPr>
            <a:spLocks noGrp="1"/>
          </p:cNvSpPr>
          <p:nvPr>
            <p:ph idx="1"/>
          </p:nvPr>
        </p:nvSpPr>
        <p:spPr>
          <a:xfrm>
            <a:off x="457200" y="1030638"/>
            <a:ext cx="8229600" cy="5092962"/>
          </a:xfrm>
        </p:spPr>
        <p:txBody>
          <a:bodyPr/>
          <a:lstStyle/>
          <a:p>
            <a:pPr>
              <a:spcBef>
                <a:spcPts val="1200"/>
              </a:spcBef>
            </a:pPr>
            <a:r>
              <a:rPr lang="en-AU" sz="1400" dirty="0">
                <a:solidFill>
                  <a:schemeClr val="tx1"/>
                </a:solidFill>
              </a:rPr>
              <a:t>Since the global financial crisis, </a:t>
            </a:r>
            <a:r>
              <a:rPr lang="en-AU" sz="1400" dirty="0" smtClean="0">
                <a:solidFill>
                  <a:schemeClr val="tx1"/>
                </a:solidFill>
              </a:rPr>
              <a:t>most developed economies have experienced a decline in State funding per student, some more rapidly and deeper than others</a:t>
            </a:r>
          </a:p>
          <a:p>
            <a:pPr lvl="1">
              <a:spcBef>
                <a:spcPts val="1200"/>
              </a:spcBef>
            </a:pPr>
            <a:r>
              <a:rPr lang="en-AU" sz="1100" dirty="0" smtClean="0">
                <a:solidFill>
                  <a:schemeClr val="tx1"/>
                </a:solidFill>
              </a:rPr>
              <a:t>The </a:t>
            </a:r>
            <a:r>
              <a:rPr lang="en-AU" sz="1100" dirty="0" smtClean="0">
                <a:solidFill>
                  <a:schemeClr val="tx1"/>
                </a:solidFill>
              </a:rPr>
              <a:t>UK </a:t>
            </a:r>
            <a:r>
              <a:rPr lang="en-AU" sz="1100" dirty="0" smtClean="0">
                <a:solidFill>
                  <a:schemeClr val="tx1"/>
                </a:solidFill>
              </a:rPr>
              <a:t>experienced one the most dramatic increases in the proportion of private expenditure on tertiary education from 2000-2011 (30-70%). The US</a:t>
            </a:r>
            <a:r>
              <a:rPr lang="en-AU" sz="1100" dirty="0">
                <a:solidFill>
                  <a:schemeClr val="tx1"/>
                </a:solidFill>
              </a:rPr>
              <a:t> </a:t>
            </a:r>
            <a:r>
              <a:rPr lang="en-AU" sz="1100" dirty="0" smtClean="0">
                <a:solidFill>
                  <a:schemeClr val="tx1"/>
                </a:solidFill>
              </a:rPr>
              <a:t>and</a:t>
            </a:r>
            <a:r>
              <a:rPr lang="en-AU" sz="1100" dirty="0" smtClean="0">
                <a:solidFill>
                  <a:schemeClr val="tx1"/>
                </a:solidFill>
              </a:rPr>
              <a:t> Australia showed marginal increases but were already about </a:t>
            </a:r>
            <a:r>
              <a:rPr lang="en-AU" sz="1100" dirty="0">
                <a:solidFill>
                  <a:schemeClr val="tx1"/>
                </a:solidFill>
              </a:rPr>
              <a:t>65%. </a:t>
            </a:r>
            <a:endParaRPr lang="en-AU" sz="1100" dirty="0" smtClean="0">
              <a:solidFill>
                <a:schemeClr val="tx1"/>
              </a:solidFill>
            </a:endParaRPr>
          </a:p>
          <a:p>
            <a:pPr lvl="1">
              <a:spcBef>
                <a:spcPts val="1200"/>
              </a:spcBef>
            </a:pPr>
            <a:r>
              <a:rPr lang="en-AU" sz="1100" dirty="0" smtClean="0">
                <a:solidFill>
                  <a:schemeClr val="tx1"/>
                </a:solidFill>
              </a:rPr>
              <a:t>In </a:t>
            </a:r>
            <a:r>
              <a:rPr lang="en-AU" sz="1100" dirty="0">
                <a:solidFill>
                  <a:schemeClr val="tx1"/>
                </a:solidFill>
              </a:rPr>
              <a:t>2011, Australia ranked 24th out of 30 OECD countries for public investment in tertiary education (OECD 2014) but is still above the UK and the US. The proportion dropped between 1995-2000 with the introduction of student funded HEC.</a:t>
            </a:r>
          </a:p>
          <a:p>
            <a:pPr>
              <a:spcBef>
                <a:spcPts val="1200"/>
              </a:spcBef>
            </a:pPr>
            <a:r>
              <a:rPr lang="en-AU" sz="1400" dirty="0" smtClean="0">
                <a:solidFill>
                  <a:schemeClr val="tx1"/>
                </a:solidFill>
              </a:rPr>
              <a:t>In </a:t>
            </a:r>
            <a:r>
              <a:rPr lang="en-AU" sz="1400" dirty="0" smtClean="0">
                <a:solidFill>
                  <a:schemeClr val="tx1"/>
                </a:solidFill>
              </a:rPr>
              <a:t>Australia Government introduced a </a:t>
            </a:r>
            <a:r>
              <a:rPr lang="en-AU" sz="1400" dirty="0">
                <a:solidFill>
                  <a:schemeClr val="tx1"/>
                </a:solidFill>
              </a:rPr>
              <a:t>demand-driven funding model in 2012 </a:t>
            </a:r>
            <a:r>
              <a:rPr lang="en-AU" sz="1400" dirty="0" smtClean="0">
                <a:solidFill>
                  <a:schemeClr val="tx1"/>
                </a:solidFill>
              </a:rPr>
              <a:t>in order to increase access, drive </a:t>
            </a:r>
            <a:r>
              <a:rPr lang="en-AU" sz="1400" dirty="0">
                <a:solidFill>
                  <a:schemeClr val="tx1"/>
                </a:solidFill>
              </a:rPr>
              <a:t>competition </a:t>
            </a:r>
            <a:r>
              <a:rPr lang="en-AU" sz="1400" dirty="0" smtClean="0">
                <a:solidFill>
                  <a:schemeClr val="tx1"/>
                </a:solidFill>
              </a:rPr>
              <a:t>and differentiation - numbers </a:t>
            </a:r>
            <a:r>
              <a:rPr lang="en-AU" sz="1400" dirty="0">
                <a:solidFill>
                  <a:schemeClr val="tx1"/>
                </a:solidFill>
              </a:rPr>
              <a:t>increased </a:t>
            </a:r>
            <a:r>
              <a:rPr lang="en-AU" sz="1400" dirty="0" smtClean="0">
                <a:solidFill>
                  <a:schemeClr val="tx1"/>
                </a:solidFill>
              </a:rPr>
              <a:t>and </a:t>
            </a:r>
            <a:r>
              <a:rPr lang="en-AU" sz="1400" dirty="0">
                <a:solidFill>
                  <a:schemeClr val="tx1"/>
                </a:solidFill>
              </a:rPr>
              <a:t>distribution shifted.</a:t>
            </a:r>
          </a:p>
          <a:p>
            <a:pPr lvl="1">
              <a:spcBef>
                <a:spcPts val="1200"/>
              </a:spcBef>
            </a:pPr>
            <a:r>
              <a:rPr lang="en-AU" sz="1100" dirty="0">
                <a:solidFill>
                  <a:schemeClr val="tx1"/>
                </a:solidFill>
              </a:rPr>
              <a:t>A number of mainly lower ranked universities that had previously felt secure in their market shares found themselves confronted by losses  of 5-10% as some of the more highly ranked universities and those in niche areas increased their intakes to take advantage of marginal gains. Competition is set to intensify </a:t>
            </a:r>
            <a:r>
              <a:rPr lang="en-AU" sz="1100" dirty="0" smtClean="0">
                <a:solidFill>
                  <a:schemeClr val="tx1"/>
                </a:solidFill>
              </a:rPr>
              <a:t>if/when </a:t>
            </a:r>
            <a:r>
              <a:rPr lang="en-AU" sz="1100" dirty="0">
                <a:solidFill>
                  <a:schemeClr val="tx1"/>
                </a:solidFill>
              </a:rPr>
              <a:t>proposed </a:t>
            </a:r>
            <a:r>
              <a:rPr lang="en-AU" sz="1100" dirty="0" smtClean="0">
                <a:solidFill>
                  <a:schemeClr val="tx1"/>
                </a:solidFill>
              </a:rPr>
              <a:t>deregulation of </a:t>
            </a:r>
            <a:r>
              <a:rPr lang="en-AU" sz="1100" dirty="0">
                <a:solidFill>
                  <a:schemeClr val="tx1"/>
                </a:solidFill>
              </a:rPr>
              <a:t>fees for domestic undergraduate students is introduced by the current Coalition Government.</a:t>
            </a:r>
          </a:p>
          <a:p>
            <a:pPr lvl="0">
              <a:spcBef>
                <a:spcPts val="1200"/>
              </a:spcBef>
            </a:pPr>
            <a:r>
              <a:rPr lang="en-AU" sz="1400" dirty="0">
                <a:solidFill>
                  <a:schemeClr val="tx1"/>
                </a:solidFill>
              </a:rPr>
              <a:t>While efforts may be made to limit the fiscal implications of growth in enrolments, the deepening of market contestability is unlikely to be reversed, either in Australia or internationally. </a:t>
            </a:r>
            <a:r>
              <a:rPr lang="en-AU" sz="1400" dirty="0" smtClean="0">
                <a:solidFill>
                  <a:schemeClr val="tx1"/>
                </a:solidFill>
              </a:rPr>
              <a:t>The </a:t>
            </a:r>
            <a:r>
              <a:rPr lang="en-AU" sz="1400" dirty="0">
                <a:solidFill>
                  <a:schemeClr val="tx1"/>
                </a:solidFill>
              </a:rPr>
              <a:t>market will drive much of the pace of change - </a:t>
            </a:r>
            <a:r>
              <a:rPr lang="en-AU" sz="1400" dirty="0" smtClean="0">
                <a:solidFill>
                  <a:schemeClr val="tx1"/>
                </a:solidFill>
              </a:rPr>
              <a:t>not </a:t>
            </a:r>
            <a:r>
              <a:rPr lang="en-AU" sz="1400" dirty="0">
                <a:solidFill>
                  <a:schemeClr val="tx1"/>
                </a:solidFill>
              </a:rPr>
              <a:t>just government policy </a:t>
            </a:r>
            <a:r>
              <a:rPr lang="en-AU" sz="1400" dirty="0" smtClean="0">
                <a:solidFill>
                  <a:schemeClr val="tx1"/>
                </a:solidFill>
              </a:rPr>
              <a:t>– unfortunately </a:t>
            </a:r>
            <a:r>
              <a:rPr lang="en-AU" sz="1400" dirty="0">
                <a:solidFill>
                  <a:schemeClr val="tx1"/>
                </a:solidFill>
              </a:rPr>
              <a:t>this  is not well understood </a:t>
            </a:r>
            <a:r>
              <a:rPr lang="en-AU" sz="1400" dirty="0" smtClean="0">
                <a:solidFill>
                  <a:schemeClr val="tx1"/>
                </a:solidFill>
              </a:rPr>
              <a:t>across </a:t>
            </a:r>
            <a:r>
              <a:rPr lang="en-AU" sz="1400" dirty="0">
                <a:solidFill>
                  <a:schemeClr val="tx1"/>
                </a:solidFill>
              </a:rPr>
              <a:t>the sector.</a:t>
            </a:r>
          </a:p>
          <a:p>
            <a:pPr lvl="1">
              <a:spcBef>
                <a:spcPts val="1200"/>
              </a:spcBef>
            </a:pPr>
            <a:r>
              <a:rPr lang="en-AU" sz="1100" dirty="0">
                <a:solidFill>
                  <a:schemeClr val="tx1"/>
                </a:solidFill>
              </a:rPr>
              <a:t>While the University environment is markedly different in Australia to that of Ireland (where I understand core expenditure per student has declined by as much as 15% in recent </a:t>
            </a:r>
            <a:r>
              <a:rPr lang="en-AU" sz="1100" dirty="0" smtClean="0">
                <a:solidFill>
                  <a:schemeClr val="tx1"/>
                </a:solidFill>
              </a:rPr>
              <a:t>years and not replaced by other revenue sources), </a:t>
            </a:r>
            <a:r>
              <a:rPr lang="en-AU" sz="1100" dirty="0">
                <a:solidFill>
                  <a:schemeClr val="tx1"/>
                </a:solidFill>
              </a:rPr>
              <a:t>the broader trend whereby every dollar of government funding is contestable </a:t>
            </a:r>
            <a:r>
              <a:rPr lang="en-AU" sz="1100" dirty="0" smtClean="0">
                <a:solidFill>
                  <a:schemeClr val="tx1"/>
                </a:solidFill>
              </a:rPr>
              <a:t>and securing funds </a:t>
            </a:r>
            <a:r>
              <a:rPr lang="en-AU" sz="1100" dirty="0">
                <a:solidFill>
                  <a:schemeClr val="tx1"/>
                </a:solidFill>
              </a:rPr>
              <a:t>from non-government sources — students, industry, philanthropists, and global </a:t>
            </a:r>
            <a:r>
              <a:rPr lang="en-AU" sz="1100" dirty="0" smtClean="0">
                <a:solidFill>
                  <a:schemeClr val="tx1"/>
                </a:solidFill>
              </a:rPr>
              <a:t>collaborations — is fiercely competitive</a:t>
            </a:r>
            <a:endParaRPr lang="en-AU" sz="1100" dirty="0">
              <a:solidFill>
                <a:schemeClr val="tx1"/>
              </a:solidFill>
            </a:endParaRPr>
          </a:p>
          <a:p>
            <a:pPr lvl="1"/>
            <a:endParaRPr lang="en-AU" sz="1100" dirty="0">
              <a:solidFill>
                <a:schemeClr val="tx1"/>
              </a:solidFill>
            </a:endParaRPr>
          </a:p>
        </p:txBody>
      </p:sp>
    </p:spTree>
    <p:extLst>
      <p:ext uri="{BB962C8B-B14F-4D97-AF65-F5344CB8AC3E}">
        <p14:creationId xmlns:p14="http://schemas.microsoft.com/office/powerpoint/2010/main" val="5987351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smtClean="0">
                <a:solidFill>
                  <a:schemeClr val="bg1"/>
                </a:solidFill>
              </a:rPr>
              <a:t>2: Contestability </a:t>
            </a:r>
            <a:r>
              <a:rPr lang="en-IN" sz="2800" dirty="0">
                <a:solidFill>
                  <a:schemeClr val="bg1"/>
                </a:solidFill>
              </a:rPr>
              <a:t>of Market </a:t>
            </a:r>
            <a:r>
              <a:rPr lang="en-IN" sz="2800" dirty="0" smtClean="0">
                <a:solidFill>
                  <a:schemeClr val="bg1"/>
                </a:solidFill>
              </a:rPr>
              <a:t>and </a:t>
            </a:r>
            <a:r>
              <a:rPr lang="en-IN" sz="2800" dirty="0">
                <a:solidFill>
                  <a:schemeClr val="bg1"/>
                </a:solidFill>
              </a:rPr>
              <a:t>Funding</a:t>
            </a:r>
            <a:endParaRPr lang="en-IN"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68000" y="1139850"/>
            <a:ext cx="8229600" cy="4698000"/>
          </a:xfrm>
        </p:spPr>
        <p:txBody>
          <a:bodyPr/>
          <a:lstStyle/>
          <a:p>
            <a:pPr marL="0" indent="0">
              <a:buNone/>
            </a:pPr>
            <a:r>
              <a:rPr lang="en-IN" b="1" dirty="0" smtClean="0">
                <a:solidFill>
                  <a:schemeClr val="tx1"/>
                </a:solidFill>
              </a:rPr>
              <a:t>Implications for the University Sector in Ireland</a:t>
            </a:r>
            <a:endParaRPr lang="en-IN" b="1" dirty="0">
              <a:solidFill>
                <a:schemeClr val="tx1"/>
              </a:solidFill>
            </a:endParaRPr>
          </a:p>
          <a:p>
            <a:r>
              <a:rPr lang="en-IN" sz="1400" dirty="0" smtClean="0">
                <a:solidFill>
                  <a:schemeClr val="tx1"/>
                </a:solidFill>
              </a:rPr>
              <a:t>As yet, there does not appear to be quite the same level of competition </a:t>
            </a:r>
            <a:r>
              <a:rPr lang="en-AU" sz="1400" dirty="0" smtClean="0">
                <a:solidFill>
                  <a:schemeClr val="tx1"/>
                </a:solidFill>
              </a:rPr>
              <a:t> </a:t>
            </a:r>
            <a:r>
              <a:rPr lang="en-AU" sz="1400" dirty="0">
                <a:solidFill>
                  <a:schemeClr val="tx1"/>
                </a:solidFill>
              </a:rPr>
              <a:t>for </a:t>
            </a:r>
            <a:r>
              <a:rPr lang="en-AU" sz="1400" dirty="0" smtClean="0">
                <a:solidFill>
                  <a:schemeClr val="tx1"/>
                </a:solidFill>
              </a:rPr>
              <a:t>domestic students in Ireland as seen in other markets due to demographics – but as the Australian example has shown, domestic demand is not static. Demand is also impacted by affordability/access.</a:t>
            </a:r>
          </a:p>
          <a:p>
            <a:r>
              <a:rPr lang="en-AU" sz="1400" dirty="0" smtClean="0">
                <a:solidFill>
                  <a:schemeClr val="tx1"/>
                </a:solidFill>
              </a:rPr>
              <a:t>Nor would it appear that there is the same aggressive pursuit of international students with the use of agents as is the norm in Australia although the expectation is that Ireland should double the current number.</a:t>
            </a:r>
          </a:p>
          <a:p>
            <a:r>
              <a:rPr lang="en-AU" sz="1400" dirty="0" smtClean="0">
                <a:solidFill>
                  <a:schemeClr val="tx1"/>
                </a:solidFill>
              </a:rPr>
              <a:t>New funding models, as the Australian example has shown, are incredibly efficient tools for driving behaviour and the challenge for </a:t>
            </a:r>
            <a:r>
              <a:rPr lang="en-AU" sz="1400" dirty="0">
                <a:solidFill>
                  <a:schemeClr val="tx1"/>
                </a:solidFill>
              </a:rPr>
              <a:t>I</a:t>
            </a:r>
            <a:r>
              <a:rPr lang="en-AU" sz="1400" dirty="0" smtClean="0">
                <a:solidFill>
                  <a:schemeClr val="tx1"/>
                </a:solidFill>
              </a:rPr>
              <a:t>rish Universities will be to ensure that a workable and sustainable funding model is arrived at by the recently established Working Group on Future Funding.</a:t>
            </a:r>
          </a:p>
          <a:p>
            <a:r>
              <a:rPr lang="en-AU" sz="1400" b="1" dirty="0" smtClean="0">
                <a:solidFill>
                  <a:schemeClr val="tx1"/>
                </a:solidFill>
              </a:rPr>
              <a:t>The level, nature and basis for any performance funding element of overall university funding which is advocated should be considered carefully with reference to the international experience in this area.</a:t>
            </a:r>
          </a:p>
          <a:p>
            <a:r>
              <a:rPr lang="en-AU" sz="1400" dirty="0" smtClean="0">
                <a:solidFill>
                  <a:schemeClr val="tx1"/>
                </a:solidFill>
              </a:rPr>
              <a:t>Finally, on the broader subject of funding, there is a quantum of system learning now within Australia  on the relative merits of alternative models of student-based charging (including the Australian deferred loan model which I understand has been considered in the </a:t>
            </a:r>
            <a:r>
              <a:rPr lang="en-AU" sz="1400" dirty="0">
                <a:solidFill>
                  <a:schemeClr val="tx1"/>
                </a:solidFill>
              </a:rPr>
              <a:t>I</a:t>
            </a:r>
            <a:r>
              <a:rPr lang="en-AU" sz="1400" dirty="0" smtClean="0">
                <a:solidFill>
                  <a:schemeClr val="tx1"/>
                </a:solidFill>
              </a:rPr>
              <a:t>rish context) and on the opportunities and risks that growth in international students numbers present to a national education system (</a:t>
            </a:r>
            <a:r>
              <a:rPr lang="en-AU" sz="1400" dirty="0" err="1" smtClean="0">
                <a:solidFill>
                  <a:schemeClr val="tx1"/>
                </a:solidFill>
              </a:rPr>
              <a:t>ie</a:t>
            </a:r>
            <a:r>
              <a:rPr lang="en-AU" sz="1400" dirty="0" smtClean="0">
                <a:solidFill>
                  <a:schemeClr val="tx1"/>
                </a:solidFill>
              </a:rPr>
              <a:t> non-educational considerations can crash demand in a short-period).</a:t>
            </a:r>
          </a:p>
        </p:txBody>
      </p:sp>
    </p:spTree>
    <p:extLst>
      <p:ext uri="{BB962C8B-B14F-4D97-AF65-F5344CB8AC3E}">
        <p14:creationId xmlns:p14="http://schemas.microsoft.com/office/powerpoint/2010/main" val="1844508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3: Digital Technologies </a:t>
            </a:r>
            <a:endParaRPr lang="en-AU" dirty="0"/>
          </a:p>
        </p:txBody>
      </p:sp>
      <p:sp>
        <p:nvSpPr>
          <p:cNvPr id="3" name="Content Placeholder 2"/>
          <p:cNvSpPr>
            <a:spLocks noGrp="1"/>
          </p:cNvSpPr>
          <p:nvPr>
            <p:ph idx="1"/>
          </p:nvPr>
        </p:nvSpPr>
        <p:spPr>
          <a:xfrm>
            <a:off x="457199" y="1190624"/>
            <a:ext cx="8391525" cy="4932975"/>
          </a:xfrm>
        </p:spPr>
        <p:txBody>
          <a:bodyPr/>
          <a:lstStyle/>
          <a:p>
            <a:pPr marL="269875" lvl="1" indent="-269875">
              <a:spcBef>
                <a:spcPts val="1200"/>
              </a:spcBef>
            </a:pPr>
            <a:r>
              <a:rPr lang="en-AU" dirty="0" smtClean="0">
                <a:solidFill>
                  <a:schemeClr val="tx1"/>
                </a:solidFill>
              </a:rPr>
              <a:t>Digital </a:t>
            </a:r>
            <a:r>
              <a:rPr lang="en-AU" dirty="0">
                <a:solidFill>
                  <a:schemeClr val="tx1"/>
                </a:solidFill>
              </a:rPr>
              <a:t>technologies will transform the way education is </a:t>
            </a:r>
            <a:r>
              <a:rPr lang="en-AU" b="1" dirty="0">
                <a:solidFill>
                  <a:schemeClr val="tx1"/>
                </a:solidFill>
              </a:rPr>
              <a:t>delivered</a:t>
            </a:r>
            <a:r>
              <a:rPr lang="en-AU" dirty="0">
                <a:solidFill>
                  <a:schemeClr val="tx1"/>
                </a:solidFill>
              </a:rPr>
              <a:t> and </a:t>
            </a:r>
            <a:r>
              <a:rPr lang="en-AU" b="1" dirty="0">
                <a:solidFill>
                  <a:schemeClr val="tx1"/>
                </a:solidFill>
              </a:rPr>
              <a:t>supported</a:t>
            </a:r>
            <a:r>
              <a:rPr lang="en-AU" dirty="0">
                <a:solidFill>
                  <a:schemeClr val="tx1"/>
                </a:solidFill>
              </a:rPr>
              <a:t> </a:t>
            </a:r>
            <a:r>
              <a:rPr lang="en-AU" dirty="0" smtClean="0">
                <a:solidFill>
                  <a:schemeClr val="tx1"/>
                </a:solidFill>
              </a:rPr>
              <a:t> - </a:t>
            </a:r>
            <a:r>
              <a:rPr lang="en-AU" dirty="0">
                <a:solidFill>
                  <a:schemeClr val="tx1"/>
                </a:solidFill>
              </a:rPr>
              <a:t>education must be available anywhere, anytime – and deliver real-time student feedback, learning analytics, seamless student support systems, transparency of ROI and employability - both in the developed and </a:t>
            </a:r>
            <a:r>
              <a:rPr lang="en-AU" dirty="0">
                <a:solidFill>
                  <a:schemeClr val="bg1">
                    <a:lumMod val="50000"/>
                  </a:schemeClr>
                </a:solidFill>
              </a:rPr>
              <a:t>developing </a:t>
            </a:r>
            <a:r>
              <a:rPr lang="en-AU" dirty="0" smtClean="0">
                <a:solidFill>
                  <a:schemeClr val="bg1">
                    <a:lumMod val="50000"/>
                  </a:schemeClr>
                </a:solidFill>
              </a:rPr>
              <a:t>world</a:t>
            </a:r>
            <a:r>
              <a:rPr lang="en-AU" sz="1100" dirty="0" smtClean="0">
                <a:solidFill>
                  <a:schemeClr val="bg1">
                    <a:lumMod val="50000"/>
                  </a:schemeClr>
                </a:solidFill>
              </a:rPr>
              <a:t>.</a:t>
            </a:r>
          </a:p>
          <a:p>
            <a:pPr marL="538162" lvl="2" indent="-269875">
              <a:spcBef>
                <a:spcPts val="1200"/>
              </a:spcBef>
            </a:pPr>
            <a:r>
              <a:rPr lang="en-AU" sz="1100" dirty="0" smtClean="0">
                <a:solidFill>
                  <a:schemeClr val="tx1"/>
                </a:solidFill>
              </a:rPr>
              <a:t>Digital </a:t>
            </a:r>
            <a:r>
              <a:rPr lang="en-AU" sz="1100" dirty="0">
                <a:solidFill>
                  <a:schemeClr val="tx1"/>
                </a:solidFill>
              </a:rPr>
              <a:t>innovation has disrupted many established industry sectors  (newspapers, music, retail, airlines </a:t>
            </a:r>
            <a:r>
              <a:rPr lang="en-AU" sz="1100" dirty="0" err="1">
                <a:solidFill>
                  <a:schemeClr val="tx1"/>
                </a:solidFill>
              </a:rPr>
              <a:t>etc</a:t>
            </a:r>
            <a:r>
              <a:rPr lang="en-AU" sz="1100" dirty="0">
                <a:solidFill>
                  <a:schemeClr val="tx1"/>
                </a:solidFill>
              </a:rPr>
              <a:t>) . While ‘online education’ has been here since the 1990s, in the last 2-3 years the pace </a:t>
            </a:r>
            <a:r>
              <a:rPr lang="en-AU" sz="1100" dirty="0" smtClean="0">
                <a:solidFill>
                  <a:schemeClr val="tx1"/>
                </a:solidFill>
              </a:rPr>
              <a:t>of change </a:t>
            </a:r>
            <a:r>
              <a:rPr lang="en-AU" sz="1100" dirty="0">
                <a:solidFill>
                  <a:schemeClr val="tx1"/>
                </a:solidFill>
              </a:rPr>
              <a:t>has </a:t>
            </a:r>
            <a:r>
              <a:rPr lang="en-AU" sz="1100" dirty="0" smtClean="0">
                <a:solidFill>
                  <a:schemeClr val="tx1"/>
                </a:solidFill>
              </a:rPr>
              <a:t>accelerated and has impacted the role of the academic – the role will become increasingly disaggregated as curriculum development, presentation, online design and analysis of learning analytics become specialisations.</a:t>
            </a:r>
          </a:p>
          <a:p>
            <a:pPr lvl="1">
              <a:spcBef>
                <a:spcPts val="1200"/>
              </a:spcBef>
            </a:pPr>
            <a:r>
              <a:rPr lang="en-AU" sz="1100" dirty="0" smtClean="0">
                <a:solidFill>
                  <a:schemeClr val="tx1"/>
                </a:solidFill>
              </a:rPr>
              <a:t>Efficiency </a:t>
            </a:r>
            <a:r>
              <a:rPr lang="en-AU" sz="1100" dirty="0">
                <a:solidFill>
                  <a:schemeClr val="tx1"/>
                </a:solidFill>
              </a:rPr>
              <a:t>gains </a:t>
            </a:r>
            <a:r>
              <a:rPr lang="en-AU" sz="1100" dirty="0" smtClean="0">
                <a:solidFill>
                  <a:schemeClr val="tx1"/>
                </a:solidFill>
              </a:rPr>
              <a:t>delivered through the digitisation </a:t>
            </a:r>
            <a:r>
              <a:rPr lang="en-AU" sz="1100" dirty="0">
                <a:solidFill>
                  <a:schemeClr val="tx1"/>
                </a:solidFill>
              </a:rPr>
              <a:t>of </a:t>
            </a:r>
            <a:r>
              <a:rPr lang="en-AU" sz="1100" dirty="0" smtClean="0">
                <a:solidFill>
                  <a:schemeClr val="tx1"/>
                </a:solidFill>
              </a:rPr>
              <a:t>the support </a:t>
            </a:r>
            <a:r>
              <a:rPr lang="en-AU" sz="1100" dirty="0">
                <a:solidFill>
                  <a:schemeClr val="tx1"/>
                </a:solidFill>
              </a:rPr>
              <a:t>functions of Finance, HR, IT, </a:t>
            </a:r>
            <a:r>
              <a:rPr lang="en-AU" sz="1100" dirty="0" smtClean="0">
                <a:solidFill>
                  <a:schemeClr val="tx1"/>
                </a:solidFill>
              </a:rPr>
              <a:t>central procurement, student </a:t>
            </a:r>
            <a:r>
              <a:rPr lang="en-AU" sz="1100" dirty="0">
                <a:solidFill>
                  <a:schemeClr val="tx1"/>
                </a:solidFill>
              </a:rPr>
              <a:t>services and research support are yet to be realised in many institutions.</a:t>
            </a:r>
          </a:p>
          <a:p>
            <a:pPr marL="269875" lvl="1" indent="0">
              <a:spcBef>
                <a:spcPts val="1200"/>
              </a:spcBef>
              <a:buNone/>
            </a:pPr>
            <a:r>
              <a:rPr lang="en-AU" dirty="0">
                <a:solidFill>
                  <a:schemeClr val="tx1"/>
                </a:solidFill>
              </a:rPr>
              <a:t>Digital technologies will not cause the disappearance of the campus-based university of the future. Campuses will still exist as places of teaching and learning, research, community engagement, and of varied student experience — assuming universities can deliver a rich, on-campus experience. </a:t>
            </a:r>
            <a:endParaRPr lang="en-AU" dirty="0" smtClean="0">
              <a:solidFill>
                <a:schemeClr val="tx1"/>
              </a:solidFill>
            </a:endParaRPr>
          </a:p>
          <a:p>
            <a:pPr marL="269875" lvl="1" indent="0">
              <a:spcBef>
                <a:spcPts val="1200"/>
              </a:spcBef>
              <a:buNone/>
            </a:pPr>
            <a:r>
              <a:rPr lang="en-AU" sz="1400" dirty="0" smtClean="0">
                <a:solidFill>
                  <a:schemeClr val="tx1"/>
                </a:solidFill>
              </a:rPr>
              <a:t>Digital technologies will transform the way value is created within HE  - new technologies will enable public and private providers to specialise in parts of the ‘value chain’ content generation/aggregation and new models of collaboration with media companies will evolve. </a:t>
            </a:r>
            <a:r>
              <a:rPr lang="en-AU" dirty="0">
                <a:solidFill>
                  <a:schemeClr val="tx1"/>
                </a:solidFill>
              </a:rPr>
              <a:t>T</a:t>
            </a:r>
            <a:r>
              <a:rPr lang="en-AU" dirty="0" smtClean="0">
                <a:solidFill>
                  <a:schemeClr val="tx1"/>
                </a:solidFill>
              </a:rPr>
              <a:t>his </a:t>
            </a:r>
            <a:r>
              <a:rPr lang="en-AU" dirty="0">
                <a:solidFill>
                  <a:schemeClr val="tx1"/>
                </a:solidFill>
              </a:rPr>
              <a:t>is where private or non-university providers will </a:t>
            </a:r>
            <a:r>
              <a:rPr lang="en-AU" dirty="0" smtClean="0">
                <a:solidFill>
                  <a:schemeClr val="tx1"/>
                </a:solidFill>
              </a:rPr>
              <a:t>compete. </a:t>
            </a:r>
            <a:endParaRPr lang="en-AU" sz="1400" dirty="0" smtClean="0">
              <a:solidFill>
                <a:schemeClr val="tx1"/>
              </a:solidFill>
            </a:endParaRPr>
          </a:p>
          <a:p>
            <a:pPr>
              <a:spcBef>
                <a:spcPts val="1200"/>
              </a:spcBef>
            </a:pPr>
            <a:r>
              <a:rPr lang="en-AU" sz="1400" dirty="0" smtClean="0">
                <a:solidFill>
                  <a:schemeClr val="tx1"/>
                </a:solidFill>
              </a:rPr>
              <a:t>Some </a:t>
            </a:r>
            <a:r>
              <a:rPr lang="en-AU" sz="1400" dirty="0">
                <a:solidFill>
                  <a:schemeClr val="tx1"/>
                </a:solidFill>
              </a:rPr>
              <a:t>of these models will decline and fail, others will create very substantial economic value. Winners are likely to be a mix of new, pure play online businesses and traditional businesses with powerful online models and capability.</a:t>
            </a:r>
          </a:p>
          <a:p>
            <a:endParaRPr lang="en-AU" sz="1400" dirty="0">
              <a:solidFill>
                <a:schemeClr val="tx1"/>
              </a:solidFill>
            </a:endParaRPr>
          </a:p>
        </p:txBody>
      </p:sp>
    </p:spTree>
    <p:extLst>
      <p:ext uri="{BB962C8B-B14F-4D97-AF65-F5344CB8AC3E}">
        <p14:creationId xmlns:p14="http://schemas.microsoft.com/office/powerpoint/2010/main" val="12179703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3: Digital Technologies </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78800" y="1111275"/>
            <a:ext cx="8229600" cy="4698000"/>
          </a:xfrm>
        </p:spPr>
        <p:txBody>
          <a:bodyPr/>
          <a:lstStyle/>
          <a:p>
            <a:pPr marL="0" indent="0">
              <a:buNone/>
            </a:pPr>
            <a:r>
              <a:rPr lang="en-IN" b="1" dirty="0" smtClean="0">
                <a:solidFill>
                  <a:schemeClr val="tx1"/>
                </a:solidFill>
              </a:rPr>
              <a:t>Implications for the University Sector in Ireland</a:t>
            </a:r>
            <a:endParaRPr lang="en-IN" b="1" dirty="0">
              <a:solidFill>
                <a:schemeClr val="tx1"/>
              </a:solidFill>
            </a:endParaRPr>
          </a:p>
          <a:p>
            <a:r>
              <a:rPr lang="en-IN" sz="1400" dirty="0" smtClean="0">
                <a:solidFill>
                  <a:schemeClr val="tx1"/>
                </a:solidFill>
              </a:rPr>
              <a:t>As digital technologies  and innovative approaches to teaching, learning, collaboration in research and student services extend their reach into Irish Universities I would expect a near-transformation of both the on-campus and off-campus student experience.</a:t>
            </a:r>
          </a:p>
          <a:p>
            <a:r>
              <a:rPr lang="en-IN" sz="1400" dirty="0" smtClean="0">
                <a:solidFill>
                  <a:schemeClr val="tx1"/>
                </a:solidFill>
              </a:rPr>
              <a:t>In this context it is heartening to see that a Teaching and Learning Enhancement Fund has been established in Ireland which is focussed on digital capacity for the education sector …with Phase 1 reviews of proposals due tomorrow, I’m sure some of you will be getting good news but one should not underestimate the long-term investment required in technology and skilled staff in order to deliver quality outcomes.</a:t>
            </a:r>
          </a:p>
          <a:p>
            <a:r>
              <a:rPr lang="en-IN" sz="1400" dirty="0" smtClean="0">
                <a:solidFill>
                  <a:schemeClr val="tx1"/>
                </a:solidFill>
              </a:rPr>
              <a:t>While improving local teaching and learning delivery to on-campus students is a worthwhile and necessary goal, the real challenge for Irish universities will be to:</a:t>
            </a:r>
          </a:p>
          <a:p>
            <a:pPr lvl="1"/>
            <a:r>
              <a:rPr lang="en-IN" sz="1200" dirty="0" smtClean="0">
                <a:solidFill>
                  <a:schemeClr val="tx1"/>
                </a:solidFill>
              </a:rPr>
              <a:t>leverage new technologies to satisfy student demand for flexibility of delivery and to grow their remote and international student base (aligning with multiple goals under the performance compact)</a:t>
            </a:r>
          </a:p>
          <a:p>
            <a:pPr lvl="1"/>
            <a:r>
              <a:rPr lang="en-IN" sz="1200" dirty="0" smtClean="0">
                <a:solidFill>
                  <a:schemeClr val="tx1"/>
                </a:solidFill>
              </a:rPr>
              <a:t>to position themselves as an attractive partner with industry and to develop sustainable (read profitable) models of collaboration with industry </a:t>
            </a:r>
            <a:endParaRPr lang="en-IN" sz="1200" dirty="0">
              <a:solidFill>
                <a:schemeClr val="tx1"/>
              </a:solidFill>
            </a:endParaRPr>
          </a:p>
          <a:p>
            <a:pPr lvl="1"/>
            <a:endParaRPr lang="en-IN" sz="600" dirty="0">
              <a:solidFill>
                <a:schemeClr val="tx1"/>
              </a:solidFill>
            </a:endParaRPr>
          </a:p>
          <a:p>
            <a:r>
              <a:rPr lang="en-IN" sz="1400" dirty="0" smtClean="0">
                <a:solidFill>
                  <a:schemeClr val="tx1"/>
                </a:solidFill>
              </a:rPr>
              <a:t>Digital technologies, the growth of the importance of rankings and increasing participation rates in developing countries will intensify the competition for and expectations of internationally mobile students – the Irish university of the future will need to ensure that it is well positioned in terms of teaching and research quality, student services and profile (rankings and marketing). </a:t>
            </a:r>
          </a:p>
        </p:txBody>
      </p:sp>
    </p:spTree>
    <p:extLst>
      <p:ext uri="{BB962C8B-B14F-4D97-AF65-F5344CB8AC3E}">
        <p14:creationId xmlns:p14="http://schemas.microsoft.com/office/powerpoint/2010/main" val="4010970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a:t>4: Global Mobility</a:t>
            </a:r>
            <a:endParaRPr lang="en-AU" dirty="0"/>
          </a:p>
        </p:txBody>
      </p:sp>
      <p:sp>
        <p:nvSpPr>
          <p:cNvPr id="3" name="Content Placeholder 2"/>
          <p:cNvSpPr>
            <a:spLocks noGrp="1"/>
          </p:cNvSpPr>
          <p:nvPr>
            <p:ph idx="1"/>
          </p:nvPr>
        </p:nvSpPr>
        <p:spPr>
          <a:xfrm>
            <a:off x="457200" y="1247774"/>
            <a:ext cx="8229600" cy="4875825"/>
          </a:xfrm>
        </p:spPr>
        <p:txBody>
          <a:bodyPr/>
          <a:lstStyle/>
          <a:p>
            <a:r>
              <a:rPr lang="en-AU" sz="1400" dirty="0">
                <a:solidFill>
                  <a:schemeClr val="tx1"/>
                </a:solidFill>
              </a:rPr>
              <a:t>Global mobility will continue to grow for students, academic talent, and increasingly for university brands.  In the face of government cut-backs, international students have been the lifeblood of the Australian higher education industry especially over the last 15 years. </a:t>
            </a:r>
            <a:endParaRPr lang="en-AU" sz="1400" dirty="0" smtClean="0">
              <a:solidFill>
                <a:schemeClr val="tx1"/>
              </a:solidFill>
            </a:endParaRPr>
          </a:p>
          <a:p>
            <a:pPr lvl="1"/>
            <a:r>
              <a:rPr lang="en-AU" sz="1200" dirty="0" smtClean="0">
                <a:solidFill>
                  <a:schemeClr val="tx1"/>
                </a:solidFill>
              </a:rPr>
              <a:t>Of </a:t>
            </a:r>
            <a:r>
              <a:rPr lang="en-AU" sz="1200" dirty="0">
                <a:solidFill>
                  <a:schemeClr val="tx1"/>
                </a:solidFill>
              </a:rPr>
              <a:t>the 1m plus HE students in Australia, 22.3% (240,000) are full fee paying international students studying onshore.  Several universities have more than 30-40% of the study body who are international students.</a:t>
            </a:r>
          </a:p>
          <a:p>
            <a:pPr lvl="1"/>
            <a:r>
              <a:rPr lang="en-AU" sz="1200" dirty="0">
                <a:solidFill>
                  <a:schemeClr val="tx1"/>
                </a:solidFill>
              </a:rPr>
              <a:t>In addition</a:t>
            </a:r>
            <a:r>
              <a:rPr lang="en-AU" sz="1200" dirty="0" smtClean="0">
                <a:solidFill>
                  <a:schemeClr val="tx1"/>
                </a:solidFill>
              </a:rPr>
              <a:t>, tens of thousands of international </a:t>
            </a:r>
            <a:r>
              <a:rPr lang="en-AU" sz="1200" dirty="0">
                <a:solidFill>
                  <a:schemeClr val="tx1"/>
                </a:solidFill>
              </a:rPr>
              <a:t>students are studying at Australian off-shore campuses in Malaysia, Vietnam, Singapore, South Africa, India, China and the </a:t>
            </a:r>
            <a:r>
              <a:rPr lang="en-AU" sz="1200" dirty="0" smtClean="0">
                <a:solidFill>
                  <a:schemeClr val="tx1"/>
                </a:solidFill>
              </a:rPr>
              <a:t>UAE; </a:t>
            </a:r>
            <a:r>
              <a:rPr lang="en-AU" sz="1200" dirty="0">
                <a:solidFill>
                  <a:schemeClr val="tx1"/>
                </a:solidFill>
              </a:rPr>
              <a:t>in twinning arrangements with off-shore </a:t>
            </a:r>
            <a:r>
              <a:rPr lang="en-AU" sz="1200" dirty="0" smtClean="0">
                <a:solidFill>
                  <a:schemeClr val="tx1"/>
                </a:solidFill>
              </a:rPr>
              <a:t>partners; </a:t>
            </a:r>
            <a:r>
              <a:rPr lang="en-AU" sz="1200" dirty="0">
                <a:solidFill>
                  <a:schemeClr val="tx1"/>
                </a:solidFill>
              </a:rPr>
              <a:t>and as external students on-line</a:t>
            </a:r>
            <a:r>
              <a:rPr lang="en-AU" sz="1200" dirty="0" smtClean="0">
                <a:solidFill>
                  <a:schemeClr val="tx1"/>
                </a:solidFill>
              </a:rPr>
              <a:t>.</a:t>
            </a:r>
          </a:p>
          <a:p>
            <a:pPr lvl="1"/>
            <a:endParaRPr lang="en-AU" sz="1200" dirty="0">
              <a:solidFill>
                <a:schemeClr val="tx1"/>
              </a:solidFill>
            </a:endParaRPr>
          </a:p>
          <a:p>
            <a:r>
              <a:rPr lang="en-AU" sz="1400" dirty="0" smtClean="0">
                <a:solidFill>
                  <a:schemeClr val="tx1"/>
                </a:solidFill>
              </a:rPr>
              <a:t>While </a:t>
            </a:r>
            <a:r>
              <a:rPr lang="en-AU" sz="1400" dirty="0">
                <a:solidFill>
                  <a:schemeClr val="tx1"/>
                </a:solidFill>
              </a:rPr>
              <a:t>the international student market is growing rapidly, it will fundamentally change in structure in the coming decade as traditional source markets – China, Malaysia, Singapore, South Korea and others – increasingly become global-scale destinations for international students</a:t>
            </a:r>
            <a:r>
              <a:rPr lang="en-AU" sz="1400" dirty="0" smtClean="0">
                <a:solidFill>
                  <a:schemeClr val="tx1"/>
                </a:solidFill>
              </a:rPr>
              <a:t>.</a:t>
            </a:r>
          </a:p>
          <a:p>
            <a:endParaRPr lang="en-AU" sz="1400" dirty="0">
              <a:solidFill>
                <a:schemeClr val="tx1"/>
              </a:solidFill>
            </a:endParaRPr>
          </a:p>
          <a:p>
            <a:r>
              <a:rPr lang="en-AU" sz="1400" dirty="0">
                <a:solidFill>
                  <a:schemeClr val="tx1"/>
                </a:solidFill>
              </a:rPr>
              <a:t>Global mobility of academic ‘brands’ is increasing and ‘MOOC-based’ distribution of content by the likes of Harvard/MIT, Stanford,  Open University and others is creating a global brand impact (if not revenue at this stage). </a:t>
            </a:r>
            <a:endParaRPr lang="en-AU" sz="1400" dirty="0" smtClean="0">
              <a:solidFill>
                <a:schemeClr val="tx1"/>
              </a:solidFill>
            </a:endParaRPr>
          </a:p>
          <a:p>
            <a:endParaRPr lang="en-AU" sz="1400" dirty="0">
              <a:solidFill>
                <a:schemeClr val="tx1"/>
              </a:solidFill>
            </a:endParaRPr>
          </a:p>
          <a:p>
            <a:r>
              <a:rPr lang="en-AU" sz="1400" dirty="0">
                <a:solidFill>
                  <a:schemeClr val="tx1"/>
                </a:solidFill>
              </a:rPr>
              <a:t>Global mobility of students, professionals and university brands is also creating pressure for global recognition of accreditation. Who will </a:t>
            </a:r>
            <a:r>
              <a:rPr lang="en-AU" sz="1400" dirty="0" smtClean="0">
                <a:solidFill>
                  <a:schemeClr val="tx1"/>
                </a:solidFill>
              </a:rPr>
              <a:t>determine </a:t>
            </a:r>
            <a:r>
              <a:rPr lang="en-AU" sz="1400" dirty="0">
                <a:solidFill>
                  <a:schemeClr val="tx1"/>
                </a:solidFill>
              </a:rPr>
              <a:t>global credential standards </a:t>
            </a:r>
            <a:r>
              <a:rPr lang="en-AU" sz="1400" dirty="0" smtClean="0">
                <a:solidFill>
                  <a:schemeClr val="tx1"/>
                </a:solidFill>
              </a:rPr>
              <a:t>will be</a:t>
            </a:r>
            <a:r>
              <a:rPr lang="en-AU" sz="1400" dirty="0" smtClean="0">
                <a:solidFill>
                  <a:schemeClr val="tx1"/>
                </a:solidFill>
              </a:rPr>
              <a:t> </a:t>
            </a:r>
            <a:r>
              <a:rPr lang="en-AU" sz="1400" dirty="0">
                <a:solidFill>
                  <a:schemeClr val="tx1"/>
                </a:solidFill>
              </a:rPr>
              <a:t>a contested area.</a:t>
            </a:r>
          </a:p>
          <a:p>
            <a:pPr marL="0" indent="0">
              <a:buNone/>
            </a:pPr>
            <a:endParaRPr lang="en-AU" sz="1400" dirty="0"/>
          </a:p>
          <a:p>
            <a:pPr marL="0" indent="0">
              <a:buNone/>
            </a:pPr>
            <a:endParaRPr lang="en-IN" sz="1400" dirty="0"/>
          </a:p>
          <a:p>
            <a:endParaRPr lang="en-AU" sz="1400" dirty="0"/>
          </a:p>
        </p:txBody>
      </p:sp>
    </p:spTree>
    <p:extLst>
      <p:ext uri="{BB962C8B-B14F-4D97-AF65-F5344CB8AC3E}">
        <p14:creationId xmlns:p14="http://schemas.microsoft.com/office/powerpoint/2010/main" val="2119819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smtClean="0"/>
              <a:t>4: Global Mobility</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78800" y="1168425"/>
            <a:ext cx="8229600" cy="4698000"/>
          </a:xfrm>
        </p:spPr>
        <p:txBody>
          <a:bodyPr/>
          <a:lstStyle/>
          <a:p>
            <a:pPr marL="0" indent="0">
              <a:buNone/>
            </a:pPr>
            <a:r>
              <a:rPr lang="en-IN" b="1" dirty="0" smtClean="0">
                <a:solidFill>
                  <a:schemeClr val="tx1"/>
                </a:solidFill>
              </a:rPr>
              <a:t>Implications for the University Sector in Ireland</a:t>
            </a:r>
            <a:endParaRPr lang="en-IN" b="1" dirty="0">
              <a:solidFill>
                <a:schemeClr val="tx1"/>
              </a:solidFill>
            </a:endParaRPr>
          </a:p>
          <a:p>
            <a:r>
              <a:rPr lang="en-IN" sz="1400" dirty="0" smtClean="0">
                <a:solidFill>
                  <a:schemeClr val="tx1"/>
                </a:solidFill>
              </a:rPr>
              <a:t>The Irish </a:t>
            </a:r>
            <a:r>
              <a:rPr lang="en-IN" sz="1400" dirty="0">
                <a:solidFill>
                  <a:schemeClr val="tx1"/>
                </a:solidFill>
              </a:rPr>
              <a:t>N</a:t>
            </a:r>
            <a:r>
              <a:rPr lang="en-IN" sz="1400" dirty="0" smtClean="0">
                <a:solidFill>
                  <a:schemeClr val="tx1"/>
                </a:solidFill>
              </a:rPr>
              <a:t>ational Strategy for Higher Education already recognises the existing and potential value from increasing the internationalisation of  both students and staff within Irish Universities.</a:t>
            </a:r>
          </a:p>
          <a:p>
            <a:r>
              <a:rPr lang="en-IN" sz="1400" dirty="0" smtClean="0">
                <a:solidFill>
                  <a:schemeClr val="tx1"/>
                </a:solidFill>
              </a:rPr>
              <a:t>More recently the 1</a:t>
            </a:r>
            <a:r>
              <a:rPr lang="en-IN" sz="1400" baseline="30000" dirty="0" smtClean="0">
                <a:solidFill>
                  <a:schemeClr val="tx1"/>
                </a:solidFill>
              </a:rPr>
              <a:t>st</a:t>
            </a:r>
            <a:r>
              <a:rPr lang="en-IN" sz="1400" dirty="0" smtClean="0">
                <a:solidFill>
                  <a:schemeClr val="tx1"/>
                </a:solidFill>
              </a:rPr>
              <a:t> Higher Education System Performance report emphasised these benefits and charted significant progress towards the achievement of the 15% target for full-time international students by 2020 </a:t>
            </a:r>
          </a:p>
          <a:p>
            <a:r>
              <a:rPr lang="en-IN" sz="1400" dirty="0" smtClean="0">
                <a:solidFill>
                  <a:schemeClr val="tx1"/>
                </a:solidFill>
              </a:rPr>
              <a:t>There are a number of challenges however for Irish institutions in maintaining and growing this sector</a:t>
            </a:r>
          </a:p>
          <a:p>
            <a:pPr lvl="1"/>
            <a:r>
              <a:rPr lang="en-IN" sz="1200" dirty="0" smtClean="0">
                <a:solidFill>
                  <a:schemeClr val="tx1"/>
                </a:solidFill>
              </a:rPr>
              <a:t>As noted on the previous slide, many of Ireland’s tier one targets for student recruitment (China, India, Middle East) will themselves transition from source to destination markets in the next 15 years</a:t>
            </a:r>
          </a:p>
          <a:p>
            <a:pPr lvl="1"/>
            <a:r>
              <a:rPr lang="en-IN" sz="1200" dirty="0" smtClean="0">
                <a:solidFill>
                  <a:schemeClr val="tx1"/>
                </a:solidFill>
              </a:rPr>
              <a:t>Recruiting international students requires  a reputation for both academic quality and the quality of the student experience – fiscal constraints have the potential to very quickly impact on standard rankings in both these areas</a:t>
            </a:r>
          </a:p>
          <a:p>
            <a:pPr lvl="1"/>
            <a:r>
              <a:rPr lang="en-IN" sz="1200" dirty="0" smtClean="0">
                <a:solidFill>
                  <a:schemeClr val="tx1"/>
                </a:solidFill>
              </a:rPr>
              <a:t>Global mobility may favour recruitment for those elite universities and those with the capability to grow and extend the reach of their the brands.</a:t>
            </a:r>
          </a:p>
          <a:p>
            <a:pPr lvl="1"/>
            <a:r>
              <a:rPr lang="en-IN" sz="1200" dirty="0" smtClean="0">
                <a:solidFill>
                  <a:schemeClr val="tx1"/>
                </a:solidFill>
              </a:rPr>
              <a:t>Increasingly universities will have to compete aggressively for their talent as academic mobility becomes the norm. This requires flexibility in the </a:t>
            </a:r>
            <a:r>
              <a:rPr lang="en-IN" sz="1200" dirty="0" smtClean="0">
                <a:solidFill>
                  <a:schemeClr val="tx1"/>
                </a:solidFill>
              </a:rPr>
              <a:t>conditions</a:t>
            </a:r>
            <a:r>
              <a:rPr lang="en-IN" sz="1200" dirty="0" smtClean="0">
                <a:solidFill>
                  <a:schemeClr val="tx1"/>
                </a:solidFill>
              </a:rPr>
              <a:t> </a:t>
            </a:r>
            <a:r>
              <a:rPr lang="en-IN" sz="1200" dirty="0" smtClean="0">
                <a:solidFill>
                  <a:schemeClr val="tx1"/>
                </a:solidFill>
              </a:rPr>
              <a:t>of appointment, salary packages and access to research facilities, funds and high calibre </a:t>
            </a:r>
            <a:r>
              <a:rPr lang="en-IN" sz="1200" dirty="0" smtClean="0">
                <a:solidFill>
                  <a:schemeClr val="tx1"/>
                </a:solidFill>
              </a:rPr>
              <a:t>students.</a:t>
            </a:r>
            <a:endParaRPr lang="en-IN" sz="1200" dirty="0" smtClean="0">
              <a:solidFill>
                <a:schemeClr val="tx1"/>
              </a:solidFill>
            </a:endParaRPr>
          </a:p>
        </p:txBody>
      </p:sp>
    </p:spTree>
    <p:extLst>
      <p:ext uri="{BB962C8B-B14F-4D97-AF65-F5344CB8AC3E}">
        <p14:creationId xmlns:p14="http://schemas.microsoft.com/office/powerpoint/2010/main" val="723124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5: Integration with Industry</a:t>
            </a:r>
            <a:endParaRPr lang="en-AU" dirty="0"/>
          </a:p>
        </p:txBody>
      </p:sp>
      <p:sp>
        <p:nvSpPr>
          <p:cNvPr id="3" name="Content Placeholder 2"/>
          <p:cNvSpPr>
            <a:spLocks noGrp="1"/>
          </p:cNvSpPr>
          <p:nvPr>
            <p:ph idx="1"/>
          </p:nvPr>
        </p:nvSpPr>
        <p:spPr>
          <a:xfrm>
            <a:off x="457200" y="1162050"/>
            <a:ext cx="8229600" cy="4961550"/>
          </a:xfrm>
        </p:spPr>
        <p:txBody>
          <a:bodyPr/>
          <a:lstStyle/>
          <a:p>
            <a:r>
              <a:rPr lang="en-AU" sz="1400" dirty="0">
                <a:solidFill>
                  <a:schemeClr val="tx1"/>
                </a:solidFill>
              </a:rPr>
              <a:t>The relationship between the higher education sector and industry will deepen – industry will be a key partner, and also a competitor in specialist professional programs. This change is already in train with industry now playing multiple roles: as customer and partner of higher education institutions and, increasingly, as a competitor.  </a:t>
            </a:r>
            <a:endParaRPr lang="en-AU" sz="1400" dirty="0" smtClean="0">
              <a:solidFill>
                <a:schemeClr val="tx1"/>
              </a:solidFill>
            </a:endParaRPr>
          </a:p>
          <a:p>
            <a:pPr lvl="1"/>
            <a:r>
              <a:rPr lang="en-AU" sz="1200" dirty="0" smtClean="0">
                <a:solidFill>
                  <a:schemeClr val="tx1"/>
                </a:solidFill>
              </a:rPr>
              <a:t>EY </a:t>
            </a:r>
            <a:r>
              <a:rPr lang="en-AU" sz="1200" dirty="0">
                <a:solidFill>
                  <a:schemeClr val="tx1"/>
                </a:solidFill>
              </a:rPr>
              <a:t>is a perfect </a:t>
            </a:r>
            <a:r>
              <a:rPr lang="en-AU" sz="1200" dirty="0" smtClean="0">
                <a:solidFill>
                  <a:schemeClr val="tx1"/>
                </a:solidFill>
              </a:rPr>
              <a:t>example – we recruit 1000s of new graduates each year, we sponsor university activities &gt; $20m pa, we deliver 9.5m hours pa training to our staff and deliver millions of hours training to our clients.</a:t>
            </a:r>
          </a:p>
          <a:p>
            <a:r>
              <a:rPr lang="en-AU" sz="1400" dirty="0" smtClean="0">
                <a:solidFill>
                  <a:schemeClr val="tx1"/>
                </a:solidFill>
              </a:rPr>
              <a:t>For </a:t>
            </a:r>
            <a:r>
              <a:rPr lang="en-AU" sz="1400" dirty="0">
                <a:solidFill>
                  <a:schemeClr val="tx1"/>
                </a:solidFill>
              </a:rPr>
              <a:t>universities to survive and thrive, they will need to build significantly deeper relationships with </a:t>
            </a:r>
            <a:r>
              <a:rPr lang="en-AU" sz="1400" dirty="0" smtClean="0">
                <a:solidFill>
                  <a:schemeClr val="tx1"/>
                </a:solidFill>
              </a:rPr>
              <a:t>industry in terms of curriculum design, employment outcomes and research collaboration. </a:t>
            </a:r>
          </a:p>
          <a:p>
            <a:pPr lvl="1"/>
            <a:r>
              <a:rPr lang="en-AU" sz="1200" dirty="0" smtClean="0">
                <a:solidFill>
                  <a:schemeClr val="tx1"/>
                </a:solidFill>
              </a:rPr>
              <a:t>Scale </a:t>
            </a:r>
            <a:r>
              <a:rPr lang="en-AU" sz="1200" dirty="0">
                <a:solidFill>
                  <a:schemeClr val="tx1"/>
                </a:solidFill>
              </a:rPr>
              <a:t>and depth of </a:t>
            </a:r>
            <a:r>
              <a:rPr lang="en-AU" sz="1200" dirty="0" smtClean="0">
                <a:solidFill>
                  <a:schemeClr val="tx1"/>
                </a:solidFill>
              </a:rPr>
              <a:t>industry-based </a:t>
            </a:r>
            <a:r>
              <a:rPr lang="en-AU" sz="1200" dirty="0">
                <a:solidFill>
                  <a:schemeClr val="tx1"/>
                </a:solidFill>
              </a:rPr>
              <a:t>learning and </a:t>
            </a:r>
            <a:r>
              <a:rPr lang="en-AU" sz="1200" dirty="0" smtClean="0">
                <a:solidFill>
                  <a:schemeClr val="tx1"/>
                </a:solidFill>
              </a:rPr>
              <a:t>internships </a:t>
            </a:r>
            <a:r>
              <a:rPr lang="en-AU" sz="1200" dirty="0">
                <a:solidFill>
                  <a:schemeClr val="tx1"/>
                </a:solidFill>
              </a:rPr>
              <a:t>will become increasingly critical as a source of competitive advantage for those universities who have the industry partnerships and pedagogy to do it well</a:t>
            </a:r>
            <a:r>
              <a:rPr lang="en-AU" sz="1200" dirty="0" smtClean="0">
                <a:solidFill>
                  <a:schemeClr val="tx1"/>
                </a:solidFill>
              </a:rPr>
              <a:t>.</a:t>
            </a:r>
            <a:r>
              <a:rPr lang="en-AU" sz="1200" dirty="0" smtClean="0">
                <a:solidFill>
                  <a:schemeClr val="tx1"/>
                </a:solidFill>
              </a:rPr>
              <a:t> </a:t>
            </a:r>
          </a:p>
          <a:p>
            <a:pPr lvl="1"/>
            <a:r>
              <a:rPr lang="en-AU" sz="1200" dirty="0" smtClean="0">
                <a:solidFill>
                  <a:schemeClr val="tx1"/>
                </a:solidFill>
              </a:rPr>
              <a:t>Where </a:t>
            </a:r>
            <a:r>
              <a:rPr lang="en-AU" sz="1200" dirty="0">
                <a:solidFill>
                  <a:schemeClr val="tx1"/>
                </a:solidFill>
              </a:rPr>
              <a:t>industry is small, or </a:t>
            </a:r>
            <a:r>
              <a:rPr lang="en-AU" sz="1200" dirty="0" smtClean="0">
                <a:solidFill>
                  <a:schemeClr val="tx1"/>
                </a:solidFill>
              </a:rPr>
              <a:t>comprised of branches </a:t>
            </a:r>
            <a:r>
              <a:rPr lang="en-AU" sz="1200" dirty="0">
                <a:solidFill>
                  <a:schemeClr val="tx1"/>
                </a:solidFill>
              </a:rPr>
              <a:t>of </a:t>
            </a:r>
            <a:r>
              <a:rPr lang="en-AU" sz="1200" dirty="0" smtClean="0">
                <a:solidFill>
                  <a:schemeClr val="tx1"/>
                </a:solidFill>
              </a:rPr>
              <a:t>MNC, </a:t>
            </a:r>
            <a:r>
              <a:rPr lang="en-AU" sz="1200" dirty="0">
                <a:solidFill>
                  <a:schemeClr val="tx1"/>
                </a:solidFill>
              </a:rPr>
              <a:t>research will </a:t>
            </a:r>
            <a:r>
              <a:rPr lang="en-AU" sz="1200" dirty="0" smtClean="0">
                <a:solidFill>
                  <a:schemeClr val="tx1"/>
                </a:solidFill>
              </a:rPr>
              <a:t>struggle to flourish </a:t>
            </a:r>
            <a:r>
              <a:rPr lang="en-AU" sz="1200" dirty="0">
                <a:solidFill>
                  <a:schemeClr val="tx1"/>
                </a:solidFill>
              </a:rPr>
              <a:t>unless global research collaboration models are facilitated and incentivised</a:t>
            </a:r>
            <a:r>
              <a:rPr lang="en-AU" sz="1200" dirty="0" smtClean="0">
                <a:solidFill>
                  <a:schemeClr val="tx1"/>
                </a:solidFill>
              </a:rPr>
              <a:t>.</a:t>
            </a:r>
            <a:endParaRPr lang="en-AU" sz="1200" dirty="0">
              <a:solidFill>
                <a:schemeClr val="tx1"/>
              </a:solidFill>
            </a:endParaRPr>
          </a:p>
          <a:p>
            <a:pPr lvl="0"/>
            <a:r>
              <a:rPr lang="en-AU" sz="1400" dirty="0">
                <a:solidFill>
                  <a:schemeClr val="tx1"/>
                </a:solidFill>
              </a:rPr>
              <a:t>Research degree programs /applied research will increasingly be run in partnership with industry</a:t>
            </a:r>
          </a:p>
          <a:p>
            <a:pPr lvl="1"/>
            <a:r>
              <a:rPr lang="en-AU" sz="1200" dirty="0">
                <a:solidFill>
                  <a:schemeClr val="tx1"/>
                </a:solidFill>
              </a:rPr>
              <a:t>In Australia we have seen the Australian Technology Network of Universities’ deliver a new industry-based PhD program, and the mining industry establish tight research partnerships with the University of Queensland and the University of Western Australia. </a:t>
            </a:r>
          </a:p>
          <a:p>
            <a:pPr lvl="1"/>
            <a:r>
              <a:rPr lang="en-AU" sz="1200" dirty="0">
                <a:solidFill>
                  <a:schemeClr val="tx1"/>
                </a:solidFill>
              </a:rPr>
              <a:t>In Australia, research funding has been slashed by the current government with priority given to areas where Australia is a global leader </a:t>
            </a:r>
            <a:r>
              <a:rPr lang="en-AU" sz="1200" dirty="0" err="1">
                <a:solidFill>
                  <a:schemeClr val="tx1"/>
                </a:solidFill>
              </a:rPr>
              <a:t>ie</a:t>
            </a:r>
            <a:r>
              <a:rPr lang="en-AU" sz="1200" dirty="0">
                <a:solidFill>
                  <a:schemeClr val="tx1"/>
                </a:solidFill>
              </a:rPr>
              <a:t> clinical medicine and in areas where industry leads.</a:t>
            </a:r>
          </a:p>
          <a:p>
            <a:pPr lvl="1"/>
            <a:r>
              <a:rPr lang="en-AU" sz="1200" dirty="0">
                <a:solidFill>
                  <a:schemeClr val="tx1"/>
                </a:solidFill>
              </a:rPr>
              <a:t>Research commercialisation will go from being a fringe activity to being a core </a:t>
            </a:r>
            <a:r>
              <a:rPr lang="en-AU" sz="1200" dirty="0" smtClean="0">
                <a:solidFill>
                  <a:schemeClr val="tx1"/>
                </a:solidFill>
              </a:rPr>
              <a:t>requirement to secure </a:t>
            </a:r>
            <a:r>
              <a:rPr lang="en-AU" sz="1200" dirty="0">
                <a:solidFill>
                  <a:schemeClr val="tx1"/>
                </a:solidFill>
              </a:rPr>
              <a:t>funding for many universities’ research programs.</a:t>
            </a:r>
          </a:p>
          <a:p>
            <a:pPr lvl="0">
              <a:spcBef>
                <a:spcPts val="300"/>
              </a:spcBef>
              <a:spcAft>
                <a:spcPts val="600"/>
              </a:spcAft>
              <a:buSzPct val="75000"/>
              <a:defRPr/>
            </a:pPr>
            <a:r>
              <a:rPr lang="en-AU" sz="1400" dirty="0">
                <a:solidFill>
                  <a:schemeClr val="tx1"/>
                </a:solidFill>
              </a:rPr>
              <a:t>Increasingly industry will compete with universities in a number of specialist professional programs. Professional organisations (engineering, pharmacy </a:t>
            </a:r>
            <a:r>
              <a:rPr lang="en-AU" sz="1400" dirty="0" err="1">
                <a:solidFill>
                  <a:schemeClr val="tx1"/>
                </a:solidFill>
              </a:rPr>
              <a:t>etc</a:t>
            </a:r>
            <a:r>
              <a:rPr lang="en-AU" sz="1400" dirty="0">
                <a:solidFill>
                  <a:schemeClr val="tx1"/>
                </a:solidFill>
              </a:rPr>
              <a:t>) may follow the lead of the accounting bodies and provide a range of specialised post-graduate programs with a particular emphasis on their role as certifiers and deliverers of content.</a:t>
            </a:r>
          </a:p>
          <a:p>
            <a:endParaRPr lang="en-AU" dirty="0"/>
          </a:p>
        </p:txBody>
      </p:sp>
    </p:spTree>
    <p:extLst>
      <p:ext uri="{BB962C8B-B14F-4D97-AF65-F5344CB8AC3E}">
        <p14:creationId xmlns:p14="http://schemas.microsoft.com/office/powerpoint/2010/main" val="97936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5</a:t>
            </a:r>
            <a:r>
              <a:rPr lang="en-IN" sz="2800" dirty="0" smtClean="0"/>
              <a:t>: Integration with Industry</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78800" y="1263675"/>
            <a:ext cx="8229600" cy="4698000"/>
          </a:xfrm>
        </p:spPr>
        <p:txBody>
          <a:bodyPr/>
          <a:lstStyle/>
          <a:p>
            <a:pPr marL="0" indent="0">
              <a:buNone/>
            </a:pPr>
            <a:r>
              <a:rPr lang="en-IN" b="1" dirty="0" smtClean="0">
                <a:solidFill>
                  <a:schemeClr val="tx1"/>
                </a:solidFill>
              </a:rPr>
              <a:t>Implications for the University Sector in Ireland</a:t>
            </a:r>
            <a:endParaRPr lang="en-IN" b="1" dirty="0">
              <a:solidFill>
                <a:schemeClr val="tx1"/>
              </a:solidFill>
            </a:endParaRPr>
          </a:p>
          <a:p>
            <a:r>
              <a:rPr lang="en-IN" sz="1400" dirty="0" smtClean="0">
                <a:solidFill>
                  <a:schemeClr val="tx1"/>
                </a:solidFill>
              </a:rPr>
              <a:t>The clear intent of both the </a:t>
            </a:r>
            <a:r>
              <a:rPr lang="en-IN" sz="1400" dirty="0">
                <a:solidFill>
                  <a:schemeClr val="tx1"/>
                </a:solidFill>
              </a:rPr>
              <a:t>Irish National Strategy for </a:t>
            </a:r>
            <a:r>
              <a:rPr lang="en-IN" sz="1400" dirty="0" smtClean="0">
                <a:solidFill>
                  <a:schemeClr val="tx1"/>
                </a:solidFill>
              </a:rPr>
              <a:t>Higher </a:t>
            </a:r>
            <a:r>
              <a:rPr lang="en-IN" sz="1400" dirty="0">
                <a:solidFill>
                  <a:schemeClr val="tx1"/>
                </a:solidFill>
              </a:rPr>
              <a:t>Education </a:t>
            </a:r>
            <a:r>
              <a:rPr lang="en-IN" sz="1400" dirty="0" smtClean="0">
                <a:solidFill>
                  <a:schemeClr val="tx1"/>
                </a:solidFill>
              </a:rPr>
              <a:t>and the performance compacts for Higher Education Institutions is to make HE much more market facing, both in terms  of their explicit focus on meeting Ireland’s human capital requirements and also in terms of enhancing cooperation with industry and commercialisation activity</a:t>
            </a:r>
          </a:p>
          <a:p>
            <a:pPr lvl="1"/>
            <a:r>
              <a:rPr lang="en-IN" sz="1200" dirty="0" smtClean="0">
                <a:solidFill>
                  <a:schemeClr val="tx1"/>
                </a:solidFill>
              </a:rPr>
              <a:t>Increasing PhD activity in Science, Technology, Engineering and Mathematics and projected increase in Masters by research align closely with national objectives and industry requirements.</a:t>
            </a:r>
          </a:p>
          <a:p>
            <a:pPr marL="269875" lvl="1" indent="0">
              <a:buNone/>
            </a:pPr>
            <a:endParaRPr lang="en-IN" sz="1200" dirty="0">
              <a:solidFill>
                <a:schemeClr val="tx1"/>
              </a:solidFill>
            </a:endParaRPr>
          </a:p>
          <a:p>
            <a:r>
              <a:rPr lang="en-IN" sz="1400" dirty="0" smtClean="0">
                <a:solidFill>
                  <a:schemeClr val="tx1"/>
                </a:solidFill>
              </a:rPr>
              <a:t>More broadly we believe that the implications for the Irish University </a:t>
            </a:r>
            <a:r>
              <a:rPr lang="en-IN" sz="1400" dirty="0">
                <a:solidFill>
                  <a:schemeClr val="tx1"/>
                </a:solidFill>
              </a:rPr>
              <a:t>S</a:t>
            </a:r>
            <a:r>
              <a:rPr lang="en-IN" sz="1400" dirty="0" smtClean="0">
                <a:solidFill>
                  <a:schemeClr val="tx1"/>
                </a:solidFill>
              </a:rPr>
              <a:t>ector of changes in this area are</a:t>
            </a:r>
          </a:p>
          <a:p>
            <a:pPr lvl="1"/>
            <a:r>
              <a:rPr lang="en-IN" sz="1200" dirty="0" smtClean="0">
                <a:solidFill>
                  <a:schemeClr val="tx1"/>
                </a:solidFill>
              </a:rPr>
              <a:t>The nature of the engagement between universities and industry will deepen, broaden and become more strategic to both parties – though this will not apply equally across all institutions</a:t>
            </a:r>
          </a:p>
          <a:p>
            <a:pPr lvl="1"/>
            <a:r>
              <a:rPr lang="en-IN" sz="1200" dirty="0" smtClean="0">
                <a:solidFill>
                  <a:schemeClr val="tx1"/>
                </a:solidFill>
              </a:rPr>
              <a:t>The emphasis and focus on the value of commercialisation activity will grow significantly and with it the role for the  Central Technology Transfer Office (CTTO)</a:t>
            </a:r>
            <a:endParaRPr lang="en-IN" sz="1200" dirty="0">
              <a:solidFill>
                <a:schemeClr val="tx1"/>
              </a:solidFill>
            </a:endParaRPr>
          </a:p>
          <a:p>
            <a:pPr lvl="1"/>
            <a:r>
              <a:rPr lang="en-IN" sz="1200" dirty="0" smtClean="0">
                <a:solidFill>
                  <a:schemeClr val="tx1"/>
                </a:solidFill>
              </a:rPr>
              <a:t>Closer involvement of industry in the  ‘business of education’ will see industry participants emerge as both joint-venture partners and competitors to universities in multiple domains </a:t>
            </a:r>
          </a:p>
          <a:p>
            <a:pPr lvl="1"/>
            <a:r>
              <a:rPr lang="en-IN" sz="1200" dirty="0" smtClean="0">
                <a:solidFill>
                  <a:schemeClr val="tx1"/>
                </a:solidFill>
              </a:rPr>
              <a:t>The challenge will be who will be responsible for funding </a:t>
            </a:r>
            <a:r>
              <a:rPr lang="en-IN" sz="1200" dirty="0" err="1" smtClean="0">
                <a:solidFill>
                  <a:schemeClr val="tx1"/>
                </a:solidFill>
              </a:rPr>
              <a:t>blueskies</a:t>
            </a:r>
            <a:r>
              <a:rPr lang="en-IN" sz="1200" dirty="0" smtClean="0">
                <a:solidFill>
                  <a:schemeClr val="tx1"/>
                </a:solidFill>
              </a:rPr>
              <a:t> research and that required to support tuition.</a:t>
            </a:r>
            <a:endParaRPr lang="en-IN" sz="1200" dirty="0">
              <a:solidFill>
                <a:schemeClr val="tx1"/>
              </a:solidFill>
            </a:endParaRPr>
          </a:p>
        </p:txBody>
      </p:sp>
    </p:spTree>
    <p:extLst>
      <p:ext uri="{BB962C8B-B14F-4D97-AF65-F5344CB8AC3E}">
        <p14:creationId xmlns:p14="http://schemas.microsoft.com/office/powerpoint/2010/main" val="25915766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a:t>Broad Implications</a:t>
            </a:r>
            <a:endParaRPr lang="en-AU" dirty="0"/>
          </a:p>
        </p:txBody>
      </p:sp>
      <p:sp>
        <p:nvSpPr>
          <p:cNvPr id="3" name="Content Placeholder 2"/>
          <p:cNvSpPr>
            <a:spLocks noGrp="1"/>
          </p:cNvSpPr>
          <p:nvPr>
            <p:ph sz="half" idx="1"/>
          </p:nvPr>
        </p:nvSpPr>
        <p:spPr>
          <a:xfrm>
            <a:off x="457200" y="1257300"/>
            <a:ext cx="4038600" cy="4868863"/>
          </a:xfrm>
        </p:spPr>
        <p:txBody>
          <a:bodyPr/>
          <a:lstStyle/>
          <a:p>
            <a:pPr marL="0" lvl="0" indent="0">
              <a:buNone/>
            </a:pPr>
            <a:r>
              <a:rPr lang="en-AU" sz="1400" dirty="0">
                <a:solidFill>
                  <a:schemeClr val="tx1"/>
                </a:solidFill>
              </a:rPr>
              <a:t>Together, these drivers of change will mean a significantly different  education landscape 5 years from now. If universities do not choose their niches – the market will effectively “impose” niches </a:t>
            </a:r>
            <a:r>
              <a:rPr lang="en-AU" sz="1400">
                <a:solidFill>
                  <a:schemeClr val="tx1"/>
                </a:solidFill>
              </a:rPr>
              <a:t>upon </a:t>
            </a:r>
            <a:r>
              <a:rPr lang="en-AU" sz="1400" smtClean="0">
                <a:solidFill>
                  <a:schemeClr val="tx1"/>
                </a:solidFill>
              </a:rPr>
              <a:t>them</a:t>
            </a:r>
            <a:r>
              <a:rPr lang="en-AU" sz="1400" dirty="0">
                <a:solidFill>
                  <a:schemeClr val="tx1"/>
                </a:solidFill>
              </a:rPr>
              <a:t> - so the message is: choose now</a:t>
            </a:r>
            <a:r>
              <a:rPr lang="en-AU" sz="1400" dirty="0" smtClean="0">
                <a:solidFill>
                  <a:schemeClr val="tx1"/>
                </a:solidFill>
              </a:rPr>
              <a:t>.</a:t>
            </a:r>
          </a:p>
          <a:p>
            <a:pPr marL="0" lvl="0" indent="0">
              <a:buNone/>
            </a:pPr>
            <a:endParaRPr lang="en-AU" sz="1400" dirty="0">
              <a:solidFill>
                <a:schemeClr val="tx1"/>
              </a:solidFill>
            </a:endParaRPr>
          </a:p>
          <a:p>
            <a:r>
              <a:rPr lang="en-AU" sz="1200" dirty="0">
                <a:solidFill>
                  <a:schemeClr val="tx1"/>
                </a:solidFill>
              </a:rPr>
              <a:t>Universities will be compelled to create new, leaner centred business models  as competition increases for staff,  students, funding and partners.  </a:t>
            </a:r>
          </a:p>
          <a:p>
            <a:r>
              <a:rPr lang="en-AU" sz="1200" dirty="0">
                <a:solidFill>
                  <a:schemeClr val="tx1"/>
                </a:solidFill>
              </a:rPr>
              <a:t>Increasingly, public institutions will be run like corporations, while  maintaining the necessary freedom  of inquiry and academic rigour.  </a:t>
            </a:r>
          </a:p>
          <a:p>
            <a:r>
              <a:rPr lang="en-AU" sz="1200" dirty="0">
                <a:solidFill>
                  <a:schemeClr val="tx1"/>
                </a:solidFill>
              </a:rPr>
              <a:t>Private institutions will exploit  profitable market niches, while  others will create new markets and  sources of value; for example, by  specialising in select parts of the  education value chain.  </a:t>
            </a:r>
          </a:p>
          <a:p>
            <a:r>
              <a:rPr lang="en-AU" sz="1200" dirty="0">
                <a:solidFill>
                  <a:schemeClr val="tx1"/>
                </a:solidFill>
              </a:rPr>
              <a:t>Policy makers will seek to maintain  steady growth in access to  university education. They will  search for policy levers and  programs that put the higher  education sector at the centre of a  genuine knowledge economy while inevitably tightening the  public purse strings.    </a:t>
            </a:r>
          </a:p>
          <a:p>
            <a:endParaRPr lang="en-AU" sz="1200" dirty="0"/>
          </a:p>
        </p:txBody>
      </p:sp>
      <p:sp>
        <p:nvSpPr>
          <p:cNvPr id="4" name="Content Placeholder 3"/>
          <p:cNvSpPr>
            <a:spLocks noGrp="1"/>
          </p:cNvSpPr>
          <p:nvPr>
            <p:ph sz="half" idx="2"/>
          </p:nvPr>
        </p:nvSpPr>
        <p:spPr>
          <a:xfrm>
            <a:off x="4648200" y="1257300"/>
            <a:ext cx="4038600" cy="4868863"/>
          </a:xfrm>
        </p:spPr>
        <p:txBody>
          <a:bodyPr/>
          <a:lstStyle/>
          <a:p>
            <a:r>
              <a:rPr lang="en-AU" sz="1400" dirty="0">
                <a:solidFill>
                  <a:schemeClr val="tx1"/>
                </a:solidFill>
              </a:rPr>
              <a:t>These changes will force universities  to adapt in a number of ways:  </a:t>
            </a:r>
          </a:p>
          <a:p>
            <a:r>
              <a:rPr lang="en-AU" sz="1200" b="1" i="1" dirty="0">
                <a:solidFill>
                  <a:schemeClr val="tx1"/>
                </a:solidFill>
              </a:rPr>
              <a:t>Breadth of programs </a:t>
            </a:r>
            <a:r>
              <a:rPr lang="en-AU" sz="1200" dirty="0">
                <a:solidFill>
                  <a:schemeClr val="tx1"/>
                </a:solidFill>
              </a:rPr>
              <a:t>— Universities  will need to consider whether they  can maintain a  competitive position across a broad  range of programs, or whether to  concentrate resources on a smaller  range of programs.  </a:t>
            </a:r>
          </a:p>
          <a:p>
            <a:r>
              <a:rPr lang="en-AU" sz="1200" b="1" i="1" dirty="0">
                <a:solidFill>
                  <a:schemeClr val="tx1"/>
                </a:solidFill>
              </a:rPr>
              <a:t>Target customers </a:t>
            </a:r>
            <a:r>
              <a:rPr lang="en-AU" sz="1200" dirty="0">
                <a:solidFill>
                  <a:schemeClr val="tx1"/>
                </a:solidFill>
              </a:rPr>
              <a:t>— Universities  will need to have a clear strategy around target  student segments and their  specific needs and preferences. Universities that do not become  more focused on segments will be  exposed to competitors with  targeted student propositions. </a:t>
            </a:r>
          </a:p>
          <a:p>
            <a:r>
              <a:rPr lang="en-AU" sz="1200" b="1" i="1" dirty="0">
                <a:solidFill>
                  <a:schemeClr val="tx1"/>
                </a:solidFill>
              </a:rPr>
              <a:t>Channels to market </a:t>
            </a:r>
            <a:r>
              <a:rPr lang="en-AU" sz="1200" dirty="0">
                <a:solidFill>
                  <a:schemeClr val="tx1"/>
                </a:solidFill>
              </a:rPr>
              <a:t>— Universities  will need to rethink the role of  digital channels and third party  partnerships in recruiting students  and delivering teaching and  research programs. </a:t>
            </a:r>
          </a:p>
          <a:p>
            <a:r>
              <a:rPr lang="en-AU" sz="1200" b="1" i="1" dirty="0">
                <a:solidFill>
                  <a:schemeClr val="tx1"/>
                </a:solidFill>
              </a:rPr>
              <a:t>Back office </a:t>
            </a:r>
            <a:r>
              <a:rPr lang="en-AU" sz="1200" dirty="0">
                <a:solidFill>
                  <a:schemeClr val="tx1"/>
                </a:solidFill>
              </a:rPr>
              <a:t>— The asset base and university administration will need  to be significantly leaner than it is  today</a:t>
            </a:r>
            <a:r>
              <a:rPr lang="en-AU" sz="1200" dirty="0"/>
              <a:t>. </a:t>
            </a:r>
          </a:p>
        </p:txBody>
      </p:sp>
    </p:spTree>
    <p:extLst>
      <p:ext uri="{BB962C8B-B14F-4D97-AF65-F5344CB8AC3E}">
        <p14:creationId xmlns:p14="http://schemas.microsoft.com/office/powerpoint/2010/main" val="3433029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69913"/>
            <a:ext cx="8229600" cy="756000"/>
          </a:xfrm>
        </p:spPr>
        <p:txBody>
          <a:bodyPr/>
          <a:lstStyle/>
          <a:p>
            <a:r>
              <a:rPr lang="en-IN" dirty="0" smtClean="0"/>
              <a:t>Evolving University Models</a:t>
            </a:r>
            <a:endParaRPr lang="en-IN" dirty="0"/>
          </a:p>
        </p:txBody>
      </p:sp>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0" ty="0" sx="90000" sy="90000" flip="none" algn="tr"/>
          </a:bli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149191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X:\Resources\Photolibrary\BrandingZone\ShutterStock_sorted\Study\shutterstock_8463431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47557" t="13451" r="4999" b="5441"/>
          <a:stretch/>
        </p:blipFill>
        <p:spPr bwMode="auto">
          <a:xfrm>
            <a:off x="4634338" y="1466849"/>
            <a:ext cx="4052461" cy="461803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IN" dirty="0" smtClean="0"/>
              <a:t>Contents</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566117131"/>
              </p:ext>
            </p:extLst>
          </p:nvPr>
        </p:nvGraphicFramePr>
        <p:xfrm>
          <a:off x="457199" y="1188720"/>
          <a:ext cx="4048125" cy="4003675"/>
        </p:xfrm>
        <a:graphic>
          <a:graphicData uri="http://schemas.openxmlformats.org/drawingml/2006/table">
            <a:tbl>
              <a:tblPr firstRow="1" bandRow="1"/>
              <a:tblGrid>
                <a:gridCol w="3341156"/>
                <a:gridCol w="706969"/>
              </a:tblGrid>
              <a:tr h="307975">
                <a:tc>
                  <a:txBody>
                    <a:bodyPr/>
                    <a:lstStyle/>
                    <a:p>
                      <a:r>
                        <a:rPr lang="en-IN" sz="1400" dirty="0" smtClean="0">
                          <a:solidFill>
                            <a:schemeClr val="bg1"/>
                          </a:solidFill>
                          <a:latin typeface="+mj-lt"/>
                        </a:rPr>
                        <a:t>The University</a:t>
                      </a:r>
                      <a:r>
                        <a:rPr lang="en-IN" sz="1400" baseline="0" dirty="0" smtClean="0">
                          <a:solidFill>
                            <a:schemeClr val="bg1"/>
                          </a:solidFill>
                          <a:latin typeface="+mj-lt"/>
                        </a:rPr>
                        <a:t> of the Future</a:t>
                      </a:r>
                      <a:endParaRPr lang="en-IN" sz="1400" dirty="0" smtClean="0">
                        <a:solidFill>
                          <a:schemeClr val="bg1"/>
                        </a:solidFill>
                        <a:latin typeface="+mj-lt"/>
                      </a:endParaRPr>
                    </a:p>
                  </a:txBody>
                  <a:tcPr marL="0" marR="0" marT="0" marB="0" anchor="ctr">
                    <a:lnL w="12700" cmpd="sng">
                      <a:noFill/>
                      <a:prstDash val="solid"/>
                    </a:lnL>
                    <a:lnR w="12700" cmpd="sng">
                      <a:noFill/>
                      <a:prstDash val="solid"/>
                    </a:lnR>
                    <a:lnT w="12700" cmpd="sng">
                      <a:noFill/>
                      <a:prstDash val="soli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b="1" dirty="0">
                        <a:solidFill>
                          <a:schemeClr val="bg1"/>
                        </a:solidFill>
                        <a:latin typeface="+mj-lt"/>
                      </a:endParaRPr>
                    </a:p>
                  </a:txBody>
                  <a:tcPr marL="0" marR="72000" marT="0" marB="0">
                    <a:lnL w="12700" cmpd="sng">
                      <a:noFill/>
                      <a:prstDash val="solid"/>
                    </a:lnL>
                    <a:lnR w="12700" cmpd="sng">
                      <a:noFill/>
                      <a:prstDash val="solid"/>
                    </a:lnR>
                    <a:lnT w="12700" cmpd="sng">
                      <a:noFill/>
                      <a:prstDash val="soli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Drivers</a:t>
                      </a:r>
                      <a:r>
                        <a:rPr lang="en-IN" sz="1400" baseline="0" dirty="0" smtClean="0">
                          <a:solidFill>
                            <a:schemeClr val="bg1"/>
                          </a:solidFill>
                          <a:latin typeface="+mj-lt"/>
                        </a:rPr>
                        <a:t> for Change</a:t>
                      </a:r>
                      <a:endParaRPr lang="en-IN" sz="1400" dirty="0" smtClean="0">
                        <a:solidFill>
                          <a:schemeClr val="bg1"/>
                        </a:solidFill>
                        <a:latin typeface="+mj-lt"/>
                      </a:endParaRP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 Democratisation of Knowledge &amp;  Access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Contestability of  Market &amp; Funding</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Digital Technologies </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Global Mobility</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Integration with Industry</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Evolving University Models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The EY Education team</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Our capabilities and service offerings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dirty="0"/>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dirty="0"/>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4152379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smtClean="0"/>
              <a:t>EY Framework for Assessing and Designing a Model for the Future</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7578" y="1419452"/>
            <a:ext cx="5754472" cy="3701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71475" y="1209902"/>
            <a:ext cx="2733675" cy="4007251"/>
          </a:xfrm>
          <a:prstGeom prst="rect">
            <a:avLst/>
          </a:prstGeom>
        </p:spPr>
        <p:txBody>
          <a:bodyPr wrap="square">
            <a:spAutoFit/>
          </a:bodyPr>
          <a:lstStyle/>
          <a:p>
            <a:pPr>
              <a:spcBef>
                <a:spcPct val="20000"/>
              </a:spcBef>
              <a:buClr>
                <a:srgbClr val="FFD200"/>
              </a:buClr>
              <a:buSzPct val="70000"/>
            </a:pPr>
            <a:r>
              <a:rPr lang="en-AU" sz="1200" b="1" dirty="0"/>
              <a:t>Universities should critically examine their </a:t>
            </a:r>
            <a:r>
              <a:rPr lang="en-AU" sz="1200" b="1" dirty="0" smtClean="0"/>
              <a:t>current model</a:t>
            </a:r>
            <a:r>
              <a:rPr lang="en-AU" sz="1200" b="1" dirty="0"/>
              <a:t>, develop a vision of what a future model </a:t>
            </a:r>
            <a:r>
              <a:rPr lang="en-AU" sz="1200" b="1" dirty="0" smtClean="0"/>
              <a:t>might look </a:t>
            </a:r>
            <a:r>
              <a:rPr lang="en-AU" sz="1200" b="1" dirty="0"/>
              <a:t>like, and </a:t>
            </a:r>
            <a:r>
              <a:rPr lang="en-AU" sz="1200" b="1" dirty="0" smtClean="0"/>
              <a:t>develop a </a:t>
            </a:r>
            <a:r>
              <a:rPr lang="en-AU" sz="1200" b="1" dirty="0"/>
              <a:t>broad transition </a:t>
            </a:r>
            <a:r>
              <a:rPr lang="en-AU" sz="1200" b="1" dirty="0" smtClean="0"/>
              <a:t>plan</a:t>
            </a:r>
          </a:p>
          <a:p>
            <a:pPr>
              <a:spcBef>
                <a:spcPct val="20000"/>
              </a:spcBef>
              <a:buClr>
                <a:srgbClr val="FFD200"/>
              </a:buClr>
              <a:buSzPct val="70000"/>
            </a:pPr>
            <a:endParaRPr lang="en-AU" sz="1200" b="1" dirty="0"/>
          </a:p>
          <a:p>
            <a:r>
              <a:rPr lang="en-AU" sz="1200" dirty="0" smtClean="0"/>
              <a:t>Public </a:t>
            </a:r>
            <a:r>
              <a:rPr lang="en-AU" sz="1200" dirty="0"/>
              <a:t>universities </a:t>
            </a:r>
            <a:r>
              <a:rPr lang="en-AU" sz="1200" dirty="0" smtClean="0"/>
              <a:t>need to </a:t>
            </a:r>
            <a:r>
              <a:rPr lang="en-AU" sz="1200" dirty="0"/>
              <a:t>consider a series of strategic questions</a:t>
            </a:r>
          </a:p>
          <a:p>
            <a:r>
              <a:rPr lang="en-AU" sz="1200" dirty="0"/>
              <a:t>related to the viability of their </a:t>
            </a:r>
            <a:r>
              <a:rPr lang="en-AU" sz="1200" dirty="0" smtClean="0"/>
              <a:t>institution’s current </a:t>
            </a:r>
            <a:r>
              <a:rPr lang="en-AU" sz="1200" dirty="0"/>
              <a:t>model, </a:t>
            </a:r>
            <a:endParaRPr lang="en-AU" sz="1200" dirty="0" smtClean="0"/>
          </a:p>
          <a:p>
            <a:endParaRPr lang="en-AU" sz="1200" dirty="0"/>
          </a:p>
          <a:p>
            <a:r>
              <a:rPr lang="en-AU" sz="1200" dirty="0" smtClean="0"/>
              <a:t>Deliberations </a:t>
            </a:r>
            <a:r>
              <a:rPr lang="en-AU" sz="1200" dirty="0"/>
              <a:t>on future models need </a:t>
            </a:r>
            <a:r>
              <a:rPr lang="en-AU" sz="1200" dirty="0" smtClean="0"/>
              <a:t>to include customer segments to focus on, services </a:t>
            </a:r>
            <a:r>
              <a:rPr lang="en-AU" sz="1200" dirty="0"/>
              <a:t>they need</a:t>
            </a:r>
            <a:r>
              <a:rPr lang="en-AU" sz="1200" dirty="0" smtClean="0"/>
              <a:t>, and </a:t>
            </a:r>
            <a:r>
              <a:rPr lang="en-AU" sz="1200" dirty="0"/>
              <a:t>the universities’ channels to </a:t>
            </a:r>
            <a:r>
              <a:rPr lang="en-AU" sz="1200" dirty="0" smtClean="0"/>
              <a:t>market and </a:t>
            </a:r>
            <a:r>
              <a:rPr lang="en-AU" sz="1200" dirty="0"/>
              <a:t>role within the value chain. </a:t>
            </a:r>
            <a:endParaRPr lang="en-AU" sz="1200" dirty="0" smtClean="0"/>
          </a:p>
          <a:p>
            <a:endParaRPr lang="en-AU" sz="1200" dirty="0"/>
          </a:p>
          <a:p>
            <a:r>
              <a:rPr lang="en-AU" sz="1200" dirty="0" smtClean="0"/>
              <a:t>Support functions </a:t>
            </a:r>
            <a:r>
              <a:rPr lang="en-AU" sz="1200" dirty="0"/>
              <a:t>will also need to be</a:t>
            </a:r>
          </a:p>
          <a:p>
            <a:r>
              <a:rPr lang="en-AU" sz="1200" dirty="0"/>
              <a:t>streamlined. Regardless of the path</a:t>
            </a:r>
          </a:p>
          <a:p>
            <a:r>
              <a:rPr lang="en-AU" sz="1200" dirty="0"/>
              <a:t>chosen, reform will need to align to </a:t>
            </a:r>
            <a:r>
              <a:rPr lang="en-AU" sz="1200" dirty="0" smtClean="0"/>
              <a:t>the institution’s </a:t>
            </a:r>
            <a:r>
              <a:rPr lang="en-AU" sz="1200" dirty="0"/>
              <a:t>purpose and values.</a:t>
            </a:r>
          </a:p>
        </p:txBody>
      </p:sp>
    </p:spTree>
    <p:extLst>
      <p:ext uri="{BB962C8B-B14F-4D97-AF65-F5344CB8AC3E}">
        <p14:creationId xmlns:p14="http://schemas.microsoft.com/office/powerpoint/2010/main" val="4238375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Evolving University Models</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57200" y="1398000"/>
            <a:ext cx="3522718" cy="4698000"/>
          </a:xfrm>
        </p:spPr>
        <p:txBody>
          <a:bodyPr/>
          <a:lstStyle/>
          <a:p>
            <a:pPr marL="0" indent="0">
              <a:buNone/>
            </a:pPr>
            <a:r>
              <a:rPr lang="en-AU" sz="1400" dirty="0" smtClean="0">
                <a:solidFill>
                  <a:schemeClr val="bg1">
                    <a:lumMod val="50000"/>
                  </a:schemeClr>
                </a:solidFill>
              </a:rPr>
              <a:t>The </a:t>
            </a:r>
            <a:r>
              <a:rPr lang="en-AU" sz="1400" dirty="0">
                <a:solidFill>
                  <a:schemeClr val="bg1">
                    <a:lumMod val="50000"/>
                  </a:schemeClr>
                </a:solidFill>
              </a:rPr>
              <a:t>dominant university model in Australia </a:t>
            </a:r>
            <a:r>
              <a:rPr lang="en-AU" sz="1400" dirty="0" smtClean="0">
                <a:solidFill>
                  <a:schemeClr val="bg1">
                    <a:lumMod val="50000"/>
                  </a:schemeClr>
                </a:solidFill>
              </a:rPr>
              <a:t>and elsewhere, is </a:t>
            </a:r>
            <a:r>
              <a:rPr lang="en-AU" sz="1400" dirty="0">
                <a:solidFill>
                  <a:schemeClr val="bg1">
                    <a:lumMod val="50000"/>
                  </a:schemeClr>
                </a:solidFill>
              </a:rPr>
              <a:t>a </a:t>
            </a:r>
            <a:r>
              <a:rPr lang="en-AU" sz="1400" dirty="0" smtClean="0">
                <a:solidFill>
                  <a:schemeClr val="bg1">
                    <a:lumMod val="50000"/>
                  </a:schemeClr>
                </a:solidFill>
              </a:rPr>
              <a:t>broad-based teaching </a:t>
            </a:r>
            <a:r>
              <a:rPr lang="en-AU" sz="1400" dirty="0">
                <a:solidFill>
                  <a:schemeClr val="bg1">
                    <a:lumMod val="50000"/>
                  </a:schemeClr>
                </a:solidFill>
              </a:rPr>
              <a:t>and research institution, supported by a large </a:t>
            </a:r>
            <a:r>
              <a:rPr lang="en-AU" sz="1400" dirty="0" smtClean="0">
                <a:solidFill>
                  <a:schemeClr val="bg1">
                    <a:lumMod val="50000"/>
                  </a:schemeClr>
                </a:solidFill>
              </a:rPr>
              <a:t>asset base</a:t>
            </a:r>
          </a:p>
          <a:p>
            <a:pPr marL="0" indent="0">
              <a:buNone/>
            </a:pPr>
            <a:endParaRPr lang="en-IN" sz="700" strike="sngStrike" dirty="0">
              <a:solidFill>
                <a:schemeClr val="bg1">
                  <a:lumMod val="50000"/>
                </a:schemeClr>
              </a:solidFill>
            </a:endParaRPr>
          </a:p>
          <a:p>
            <a:r>
              <a:rPr lang="en-AU" sz="1200" dirty="0">
                <a:solidFill>
                  <a:schemeClr val="bg1">
                    <a:lumMod val="50000"/>
                  </a:schemeClr>
                </a:solidFill>
              </a:rPr>
              <a:t>Serve a broad mix of student </a:t>
            </a:r>
            <a:r>
              <a:rPr lang="en-AU" sz="1200" dirty="0" smtClean="0">
                <a:solidFill>
                  <a:schemeClr val="bg1">
                    <a:lumMod val="50000"/>
                  </a:schemeClr>
                </a:solidFill>
              </a:rPr>
              <a:t>segments</a:t>
            </a:r>
            <a:endParaRPr lang="en-AU" sz="1200" dirty="0">
              <a:solidFill>
                <a:schemeClr val="bg1">
                  <a:lumMod val="50000"/>
                </a:schemeClr>
              </a:solidFill>
            </a:endParaRPr>
          </a:p>
          <a:p>
            <a:r>
              <a:rPr lang="en-AU" sz="1200" dirty="0" smtClean="0">
                <a:solidFill>
                  <a:schemeClr val="bg1">
                    <a:lumMod val="50000"/>
                  </a:schemeClr>
                </a:solidFill>
              </a:rPr>
              <a:t>Offer </a:t>
            </a:r>
            <a:r>
              <a:rPr lang="en-AU" sz="1200" dirty="0">
                <a:solidFill>
                  <a:schemeClr val="bg1">
                    <a:lumMod val="50000"/>
                  </a:schemeClr>
                </a:solidFill>
              </a:rPr>
              <a:t>a broad range of disciplines </a:t>
            </a:r>
            <a:endParaRPr lang="en-AU" sz="1200" dirty="0" smtClean="0">
              <a:solidFill>
                <a:schemeClr val="bg1">
                  <a:lumMod val="50000"/>
                </a:schemeClr>
              </a:solidFill>
            </a:endParaRPr>
          </a:p>
          <a:p>
            <a:r>
              <a:rPr lang="en-AU" sz="1200" dirty="0" smtClean="0">
                <a:solidFill>
                  <a:schemeClr val="bg1">
                    <a:lumMod val="50000"/>
                  </a:schemeClr>
                </a:solidFill>
              </a:rPr>
              <a:t>Deliver </a:t>
            </a:r>
            <a:r>
              <a:rPr lang="en-AU" sz="1200" dirty="0">
                <a:solidFill>
                  <a:schemeClr val="bg1">
                    <a:lumMod val="50000"/>
                  </a:schemeClr>
                </a:solidFill>
              </a:rPr>
              <a:t>teaching and learning </a:t>
            </a:r>
            <a:r>
              <a:rPr lang="en-AU" sz="1200" dirty="0" smtClean="0">
                <a:solidFill>
                  <a:schemeClr val="bg1">
                    <a:lumMod val="50000"/>
                  </a:schemeClr>
                </a:solidFill>
              </a:rPr>
              <a:t>programs primarily - supplemented </a:t>
            </a:r>
            <a:r>
              <a:rPr lang="en-AU" sz="1200" dirty="0">
                <a:solidFill>
                  <a:schemeClr val="bg1">
                    <a:lumMod val="50000"/>
                  </a:schemeClr>
                </a:solidFill>
              </a:rPr>
              <a:t>by various </a:t>
            </a:r>
            <a:r>
              <a:rPr lang="en-AU" sz="1200" dirty="0" smtClean="0">
                <a:solidFill>
                  <a:schemeClr val="bg1">
                    <a:lumMod val="50000"/>
                  </a:schemeClr>
                </a:solidFill>
              </a:rPr>
              <a:t>online offerings</a:t>
            </a:r>
            <a:r>
              <a:rPr lang="en-AU" sz="1200" dirty="0">
                <a:solidFill>
                  <a:schemeClr val="bg1">
                    <a:lumMod val="50000"/>
                  </a:schemeClr>
                </a:solidFill>
              </a:rPr>
              <a:t>, franchise arrangements</a:t>
            </a:r>
            <a:r>
              <a:rPr lang="en-AU" sz="1200" dirty="0" smtClean="0">
                <a:solidFill>
                  <a:schemeClr val="bg1">
                    <a:lumMod val="50000"/>
                  </a:schemeClr>
                </a:solidFill>
              </a:rPr>
              <a:t>, international branch </a:t>
            </a:r>
            <a:r>
              <a:rPr lang="en-AU" sz="1200" dirty="0">
                <a:solidFill>
                  <a:schemeClr val="bg1">
                    <a:lumMod val="50000"/>
                  </a:schemeClr>
                </a:solidFill>
              </a:rPr>
              <a:t>campuses.</a:t>
            </a:r>
          </a:p>
          <a:p>
            <a:r>
              <a:rPr lang="en-AU" sz="1200" dirty="0" smtClean="0">
                <a:solidFill>
                  <a:schemeClr val="bg1">
                    <a:lumMod val="50000"/>
                  </a:schemeClr>
                </a:solidFill>
              </a:rPr>
              <a:t>Deliver </a:t>
            </a:r>
            <a:r>
              <a:rPr lang="en-AU" sz="1200" dirty="0">
                <a:solidFill>
                  <a:schemeClr val="bg1">
                    <a:lumMod val="50000"/>
                  </a:schemeClr>
                </a:solidFill>
              </a:rPr>
              <a:t>and manage the vast bulk </a:t>
            </a:r>
            <a:r>
              <a:rPr lang="en-AU" sz="1200" dirty="0" smtClean="0">
                <a:solidFill>
                  <a:schemeClr val="bg1">
                    <a:lumMod val="50000"/>
                  </a:schemeClr>
                </a:solidFill>
              </a:rPr>
              <a:t>of student </a:t>
            </a:r>
            <a:r>
              <a:rPr lang="en-AU" sz="1200" dirty="0">
                <a:solidFill>
                  <a:schemeClr val="bg1">
                    <a:lumMod val="50000"/>
                  </a:schemeClr>
                </a:solidFill>
              </a:rPr>
              <a:t>services and </a:t>
            </a:r>
            <a:r>
              <a:rPr lang="en-AU" sz="1200" dirty="0" smtClean="0">
                <a:solidFill>
                  <a:schemeClr val="bg1">
                    <a:lumMod val="50000"/>
                  </a:schemeClr>
                </a:solidFill>
              </a:rPr>
              <a:t>back-office functions in-house.</a:t>
            </a:r>
          </a:p>
          <a:p>
            <a:endParaRPr lang="en-AU" sz="1050" dirty="0">
              <a:solidFill>
                <a:schemeClr val="bg1">
                  <a:lumMod val="50000"/>
                </a:schemeClr>
              </a:solidFill>
            </a:endParaRPr>
          </a:p>
          <a:p>
            <a:pPr marL="0" indent="0">
              <a:buNone/>
            </a:pPr>
            <a:r>
              <a:rPr lang="en-AU" sz="1400" dirty="0">
                <a:solidFill>
                  <a:schemeClr val="bg1">
                    <a:lumMod val="50000"/>
                  </a:schemeClr>
                </a:solidFill>
              </a:rPr>
              <a:t>We </a:t>
            </a:r>
            <a:r>
              <a:rPr lang="en-AU" sz="1400" dirty="0" smtClean="0">
                <a:solidFill>
                  <a:schemeClr val="bg1">
                    <a:lumMod val="50000"/>
                  </a:schemeClr>
                </a:solidFill>
              </a:rPr>
              <a:t>now expect </a:t>
            </a:r>
            <a:r>
              <a:rPr lang="en-AU" sz="1400" dirty="0">
                <a:solidFill>
                  <a:schemeClr val="bg1">
                    <a:lumMod val="50000"/>
                  </a:schemeClr>
                </a:solidFill>
              </a:rPr>
              <a:t>a significant transformation of </a:t>
            </a:r>
            <a:r>
              <a:rPr lang="en-AU" sz="1400" dirty="0" smtClean="0">
                <a:solidFill>
                  <a:schemeClr val="bg1">
                    <a:lumMod val="50000"/>
                  </a:schemeClr>
                </a:solidFill>
              </a:rPr>
              <a:t>university business </a:t>
            </a:r>
            <a:r>
              <a:rPr lang="en-AU" sz="1400" dirty="0">
                <a:solidFill>
                  <a:schemeClr val="bg1">
                    <a:lumMod val="50000"/>
                  </a:schemeClr>
                </a:solidFill>
              </a:rPr>
              <a:t>models in the coming decade and beyond</a:t>
            </a:r>
            <a:r>
              <a:rPr lang="en-AU" sz="1400" dirty="0" smtClean="0">
                <a:solidFill>
                  <a:schemeClr val="bg1">
                    <a:lumMod val="50000"/>
                  </a:schemeClr>
                </a:solidFill>
              </a:rPr>
              <a:t>, despite </a:t>
            </a:r>
            <a:r>
              <a:rPr lang="en-AU" sz="1400" dirty="0">
                <a:solidFill>
                  <a:schemeClr val="bg1">
                    <a:lumMod val="50000"/>
                  </a:schemeClr>
                </a:solidFill>
              </a:rPr>
              <a:t>the historically slow pace of change in the sector</a:t>
            </a:r>
            <a:r>
              <a:rPr lang="en-AU" sz="1200" dirty="0">
                <a:solidFill>
                  <a:schemeClr val="bg1">
                    <a:lumMod val="50000"/>
                  </a:schemeClr>
                </a:solidFill>
              </a:rPr>
              <a:t>.</a:t>
            </a:r>
            <a:endParaRPr lang="en-AU" sz="1200" dirty="0" smtClean="0">
              <a:solidFill>
                <a:schemeClr val="bg1">
                  <a:lumMod val="50000"/>
                </a:schemeClr>
              </a:solidFill>
            </a:endParaRPr>
          </a:p>
        </p:txBody>
      </p:sp>
      <p:grpSp>
        <p:nvGrpSpPr>
          <p:cNvPr id="4" name="Group 3"/>
          <p:cNvGrpSpPr/>
          <p:nvPr/>
        </p:nvGrpSpPr>
        <p:grpSpPr>
          <a:xfrm>
            <a:off x="4001518" y="1390650"/>
            <a:ext cx="4685282" cy="2867025"/>
            <a:chOff x="4001518" y="1552575"/>
            <a:chExt cx="4685282" cy="2867025"/>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1518" y="1552575"/>
              <a:ext cx="4590032" cy="2757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5572125" y="4057650"/>
              <a:ext cx="3114675" cy="361950"/>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Tree>
    <p:extLst>
      <p:ext uri="{BB962C8B-B14F-4D97-AF65-F5344CB8AC3E}">
        <p14:creationId xmlns:p14="http://schemas.microsoft.com/office/powerpoint/2010/main" val="33044642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Evolving </a:t>
            </a:r>
            <a:r>
              <a:rPr lang="en-IN" sz="2800" dirty="0" smtClean="0"/>
              <a:t>Models  - </a:t>
            </a:r>
            <a:r>
              <a:rPr lang="en-AU" sz="2800" dirty="0" smtClean="0"/>
              <a:t>Streamlined </a:t>
            </a:r>
            <a:r>
              <a:rPr lang="en-AU" sz="2800" dirty="0"/>
              <a:t>Status </a:t>
            </a:r>
            <a:r>
              <a:rPr lang="en-AU" sz="2800" dirty="0" smtClean="0"/>
              <a:t>Quo</a:t>
            </a:r>
            <a:endParaRPr lang="en-IN" sz="2800"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4391025" y="1386116"/>
            <a:ext cx="4467222" cy="3338284"/>
            <a:chOff x="4219572" y="1386116"/>
            <a:chExt cx="4581525" cy="3338284"/>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9572" y="1386116"/>
              <a:ext cx="4581525" cy="3146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667374" y="3876675"/>
              <a:ext cx="3133723" cy="847725"/>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
        <p:nvSpPr>
          <p:cNvPr id="10" name="Rectangle 9"/>
          <p:cNvSpPr/>
          <p:nvPr/>
        </p:nvSpPr>
        <p:spPr>
          <a:xfrm>
            <a:off x="228600" y="1126927"/>
            <a:ext cx="4057650" cy="4216539"/>
          </a:xfrm>
          <a:prstGeom prst="rect">
            <a:avLst/>
          </a:prstGeom>
        </p:spPr>
        <p:txBody>
          <a:bodyPr wrap="square">
            <a:spAutoFit/>
          </a:bodyPr>
          <a:lstStyle/>
          <a:p>
            <a:r>
              <a:rPr lang="en-AU" sz="1400" dirty="0"/>
              <a:t>Some universities will continue to operate as </a:t>
            </a:r>
            <a:r>
              <a:rPr lang="en-AU" sz="1400" dirty="0" smtClean="0"/>
              <a:t>broad-based teaching </a:t>
            </a:r>
            <a:r>
              <a:rPr lang="en-AU" sz="1400" dirty="0"/>
              <a:t>and research institutions, but will transform the </a:t>
            </a:r>
            <a:r>
              <a:rPr lang="en-AU" sz="1400" dirty="0" smtClean="0"/>
              <a:t>way they </a:t>
            </a:r>
            <a:r>
              <a:rPr lang="en-AU" sz="1400" dirty="0"/>
              <a:t>deliver their services and administer their organisations</a:t>
            </a:r>
          </a:p>
          <a:p>
            <a:r>
              <a:rPr lang="en-AU" dirty="0" smtClean="0"/>
              <a:t> </a:t>
            </a:r>
          </a:p>
          <a:p>
            <a:r>
              <a:rPr lang="en-AU" sz="1400" dirty="0" smtClean="0"/>
              <a:t>In </a:t>
            </a:r>
            <a:r>
              <a:rPr lang="en-AU" sz="1400" dirty="0"/>
              <a:t>this model, the university</a:t>
            </a:r>
            <a:r>
              <a:rPr lang="en-AU" sz="1400" dirty="0" smtClean="0"/>
              <a:t>:</a:t>
            </a:r>
          </a:p>
          <a:p>
            <a:pPr marL="171450" indent="-171450">
              <a:buFont typeface="Arial" panose="020B0604020202020204" pitchFamily="34" charset="0"/>
              <a:buChar char="•"/>
            </a:pPr>
            <a:r>
              <a:rPr lang="en-AU" sz="1200" dirty="0"/>
              <a:t>Continues to serve a broad mix of student segments and continues to offer a broad range of disciplines</a:t>
            </a:r>
          </a:p>
          <a:p>
            <a:pPr marL="171450" indent="-171450">
              <a:buFont typeface="Arial" panose="020B0604020202020204" pitchFamily="34" charset="0"/>
              <a:buChar char="•"/>
            </a:pPr>
            <a:r>
              <a:rPr lang="en-AU" sz="1200" dirty="0"/>
              <a:t>Discontinues a small number of sub-scale/unprofitable disciplines (or merges those disciplines with a ‘competitor institution’ to achieve scale) - providing the resources required to maintain international competitiveness in other disciplines.</a:t>
            </a:r>
          </a:p>
          <a:p>
            <a:pPr marL="171450" indent="-171450">
              <a:buFont typeface="Arial" panose="020B0604020202020204" pitchFamily="34" charset="0"/>
              <a:buChar char="•"/>
            </a:pPr>
            <a:r>
              <a:rPr lang="en-AU" sz="1200" dirty="0"/>
              <a:t>Invests heavily in digital sales and delivery channels, both ‘pure play’ digital channels and blended models.</a:t>
            </a:r>
          </a:p>
          <a:p>
            <a:pPr marL="171450" indent="-171450">
              <a:buFont typeface="Arial" panose="020B0604020202020204" pitchFamily="34" charset="0"/>
              <a:buChar char="•"/>
            </a:pPr>
            <a:r>
              <a:rPr lang="en-AU" sz="1200" dirty="0"/>
              <a:t>Forms a range of sales and delivery that open up new markets — or more efficiently serve existing markets.</a:t>
            </a:r>
          </a:p>
          <a:p>
            <a:pPr marL="171450" indent="-171450">
              <a:buFont typeface="Arial" panose="020B0604020202020204" pitchFamily="34" charset="0"/>
              <a:buChar char="•"/>
            </a:pPr>
            <a:r>
              <a:rPr lang="en-AU" sz="1200" dirty="0"/>
              <a:t>Outsources some back-office functions to realise lower operating costs, and/or drives efficiencies through shared services arrangements with </a:t>
            </a:r>
            <a:r>
              <a:rPr lang="en-AU" sz="1200" dirty="0" smtClean="0"/>
              <a:t>like-minded </a:t>
            </a:r>
            <a:r>
              <a:rPr lang="en-AU" sz="1200" dirty="0"/>
              <a:t>institutions.</a:t>
            </a:r>
          </a:p>
        </p:txBody>
      </p:sp>
    </p:spTree>
    <p:extLst>
      <p:ext uri="{BB962C8B-B14F-4D97-AF65-F5344CB8AC3E}">
        <p14:creationId xmlns:p14="http://schemas.microsoft.com/office/powerpoint/2010/main" val="3460199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IN" sz="2800" dirty="0"/>
              <a:t>Evolving </a:t>
            </a:r>
            <a:r>
              <a:rPr lang="en-IN" sz="2800" dirty="0" smtClean="0"/>
              <a:t>Models  - </a:t>
            </a:r>
            <a:r>
              <a:rPr lang="en-AU" sz="2800" dirty="0" smtClean="0"/>
              <a:t>Niche Dominators</a:t>
            </a:r>
            <a:endParaRPr lang="en-IN" sz="2800" dirty="0"/>
          </a:p>
        </p:txBody>
      </p:sp>
      <p:sp>
        <p:nvSpPr>
          <p:cNvPr id="10" name="Rectangle 9"/>
          <p:cNvSpPr/>
          <p:nvPr/>
        </p:nvSpPr>
        <p:spPr>
          <a:xfrm>
            <a:off x="228600" y="1126927"/>
            <a:ext cx="4057650" cy="4493538"/>
          </a:xfrm>
          <a:prstGeom prst="rect">
            <a:avLst/>
          </a:prstGeom>
          <a:solidFill>
            <a:schemeClr val="tx2"/>
          </a:solidFill>
        </p:spPr>
        <p:txBody>
          <a:bodyPr wrap="square">
            <a:spAutoFit/>
          </a:bodyPr>
          <a:lstStyle/>
          <a:p>
            <a:r>
              <a:rPr lang="en-AU" sz="1400" dirty="0" smtClean="0"/>
              <a:t>Some </a:t>
            </a:r>
            <a:r>
              <a:rPr lang="en-AU" sz="1400" dirty="0"/>
              <a:t>universities will fundamentally reshape and refine </a:t>
            </a:r>
            <a:r>
              <a:rPr lang="en-AU" sz="1400" dirty="0" smtClean="0"/>
              <a:t>the services </a:t>
            </a:r>
            <a:r>
              <a:rPr lang="en-AU" sz="1400" dirty="0"/>
              <a:t>and ‘markets’ they operate in, with a </a:t>
            </a:r>
            <a:r>
              <a:rPr lang="en-AU" sz="1400" dirty="0" smtClean="0"/>
              <a:t>concurrent shift </a:t>
            </a:r>
            <a:r>
              <a:rPr lang="en-AU" sz="1400" dirty="0"/>
              <a:t>in their business model, organisation and operations</a:t>
            </a:r>
            <a:r>
              <a:rPr lang="en-AU" sz="1400" dirty="0" smtClean="0"/>
              <a:t>.</a:t>
            </a:r>
          </a:p>
          <a:p>
            <a:endParaRPr lang="en-AU" sz="1400" dirty="0"/>
          </a:p>
          <a:p>
            <a:r>
              <a:rPr lang="en-AU" sz="1400" dirty="0"/>
              <a:t>The drive towards this model will come from the challenge of staying competitive — in domestic and international markets — across a broad range of disciplines and segments.</a:t>
            </a:r>
          </a:p>
          <a:p>
            <a:r>
              <a:rPr lang="en-AU" sz="1400" dirty="0"/>
              <a:t> </a:t>
            </a:r>
          </a:p>
          <a:p>
            <a:r>
              <a:rPr lang="en-AU" sz="1400" dirty="0" smtClean="0"/>
              <a:t>In </a:t>
            </a:r>
            <a:r>
              <a:rPr lang="en-AU" sz="1400" dirty="0"/>
              <a:t>this model, the university</a:t>
            </a:r>
            <a:r>
              <a:rPr lang="en-AU" sz="1400" dirty="0" smtClean="0"/>
              <a:t>:</a:t>
            </a:r>
          </a:p>
          <a:p>
            <a:pPr marL="171450" indent="-171450">
              <a:buFont typeface="Arial" panose="020B0604020202020204" pitchFamily="34" charset="0"/>
              <a:buChar char="•"/>
            </a:pPr>
            <a:r>
              <a:rPr lang="en-AU" sz="1200" dirty="0" smtClean="0"/>
              <a:t>Chooses </a:t>
            </a:r>
            <a:r>
              <a:rPr lang="en-AU" sz="1200" dirty="0"/>
              <a:t>particular customer segments to focus on </a:t>
            </a:r>
            <a:r>
              <a:rPr lang="en-AU" sz="1200" dirty="0" smtClean="0"/>
              <a:t> </a:t>
            </a:r>
            <a:r>
              <a:rPr lang="en-AU" sz="1200" dirty="0"/>
              <a:t>- enabling the targeted development of course offerings, sales channels, delivery and </a:t>
            </a:r>
            <a:r>
              <a:rPr lang="en-AU" sz="1200" dirty="0" smtClean="0"/>
              <a:t>related</a:t>
            </a:r>
            <a:endParaRPr lang="en-AU" sz="1200" dirty="0"/>
          </a:p>
          <a:p>
            <a:pPr marL="171450" indent="-171450">
              <a:buFont typeface="Arial" panose="020B0604020202020204" pitchFamily="34" charset="0"/>
              <a:buChar char="•"/>
            </a:pPr>
            <a:r>
              <a:rPr lang="en-AU" sz="1200" dirty="0"/>
              <a:t>Significantly reduces its range of education disciplines, </a:t>
            </a:r>
            <a:r>
              <a:rPr lang="en-AU" sz="1200" dirty="0" smtClean="0"/>
              <a:t>- focus on areas </a:t>
            </a:r>
            <a:r>
              <a:rPr lang="en-AU" sz="1200" dirty="0"/>
              <a:t>of genuine </a:t>
            </a:r>
            <a:r>
              <a:rPr lang="en-AU" sz="1200" dirty="0" smtClean="0"/>
              <a:t>global strength/credibility.</a:t>
            </a:r>
            <a:endParaRPr lang="en-AU" sz="1200" dirty="0"/>
          </a:p>
          <a:p>
            <a:pPr marL="171450" indent="-171450">
              <a:buFont typeface="Arial" panose="020B0604020202020204" pitchFamily="34" charset="0"/>
              <a:buChar char="•"/>
            </a:pPr>
            <a:r>
              <a:rPr lang="en-AU" sz="1200" dirty="0"/>
              <a:t>Builds deep alliances with industry in its chosen fields, including partnerships to support R&amp;D, commercialisation of research and </a:t>
            </a:r>
            <a:r>
              <a:rPr lang="en-AU" sz="1200" dirty="0" smtClean="0"/>
              <a:t>innovation etc.</a:t>
            </a:r>
          </a:p>
          <a:p>
            <a:pPr marL="171450" indent="-171450">
              <a:buFont typeface="Arial" panose="020B0604020202020204" pitchFamily="34" charset="0"/>
              <a:buChar char="•"/>
            </a:pPr>
            <a:r>
              <a:rPr lang="en-AU" sz="1200" dirty="0" smtClean="0"/>
              <a:t>Like </a:t>
            </a:r>
            <a:r>
              <a:rPr lang="en-AU" sz="1200" dirty="0"/>
              <a:t>Streamlined Status Quo, streamlines its back office, including using outsourcing and/or shared services models to drive </a:t>
            </a:r>
            <a:r>
              <a:rPr lang="en-AU" sz="1200" dirty="0" smtClean="0"/>
              <a:t>efficiency &amp; scale economies</a:t>
            </a:r>
            <a:endParaRPr lang="en-AU" sz="1200" dirty="0"/>
          </a:p>
        </p:txBody>
      </p:sp>
      <p:grpSp>
        <p:nvGrpSpPr>
          <p:cNvPr id="4" name="Group 3"/>
          <p:cNvGrpSpPr/>
          <p:nvPr/>
        </p:nvGrpSpPr>
        <p:grpSpPr>
          <a:xfrm>
            <a:off x="4119563" y="1297646"/>
            <a:ext cx="4567237" cy="3436280"/>
            <a:chOff x="1385887" y="1019175"/>
            <a:chExt cx="6372225" cy="4819650"/>
          </a:xfrm>
        </p:grpSpPr>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5887" y="1019175"/>
              <a:ext cx="6372225"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581399" y="4829175"/>
              <a:ext cx="4176713" cy="1009650"/>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Tree>
    <p:extLst>
      <p:ext uri="{BB962C8B-B14F-4D97-AF65-F5344CB8AC3E}">
        <p14:creationId xmlns:p14="http://schemas.microsoft.com/office/powerpoint/2010/main" val="2423976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Evolving </a:t>
            </a:r>
            <a:r>
              <a:rPr lang="en-IN" sz="2800" dirty="0" smtClean="0"/>
              <a:t>Models  - </a:t>
            </a:r>
            <a:r>
              <a:rPr lang="en-IN" sz="2800" dirty="0" smtClean="0"/>
              <a:t>Transformers</a:t>
            </a:r>
            <a:endParaRPr lang="en-IN" sz="2800"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28600" y="1126927"/>
            <a:ext cx="4057650" cy="4093428"/>
          </a:xfrm>
          <a:prstGeom prst="rect">
            <a:avLst/>
          </a:prstGeom>
        </p:spPr>
        <p:txBody>
          <a:bodyPr wrap="square">
            <a:spAutoFit/>
          </a:bodyPr>
          <a:lstStyle/>
          <a:p>
            <a:r>
              <a:rPr lang="en-AU" sz="1400" dirty="0" smtClean="0"/>
              <a:t>Private </a:t>
            </a:r>
            <a:r>
              <a:rPr lang="en-AU" sz="1400" dirty="0"/>
              <a:t>providers and new entrants will carve out new positions in the traditional sector, creating new markets that merge parts of the higher education sector with other </a:t>
            </a:r>
            <a:r>
              <a:rPr lang="en-AU" sz="1400" dirty="0" smtClean="0"/>
              <a:t>sectors.</a:t>
            </a:r>
          </a:p>
          <a:p>
            <a:endParaRPr lang="en-AU" sz="1200" dirty="0"/>
          </a:p>
          <a:p>
            <a:r>
              <a:rPr lang="en-AU" sz="1200" dirty="0"/>
              <a:t>The model opposite represents a range of possible market positions to be pursued by innovators, rather than a ‘model’ of a single institution. </a:t>
            </a:r>
          </a:p>
          <a:p>
            <a:endParaRPr lang="en-AU" sz="1200" dirty="0"/>
          </a:p>
          <a:p>
            <a:r>
              <a:rPr lang="en-AU" sz="1200" dirty="0"/>
              <a:t>The evolution of the Transformer model will be led by private providers rather than public universities (this </a:t>
            </a:r>
            <a:r>
              <a:rPr lang="en-AU" sz="1200" dirty="0" smtClean="0"/>
              <a:t>level of </a:t>
            </a:r>
            <a:r>
              <a:rPr lang="en-AU" sz="1200" dirty="0"/>
              <a:t>‘disruption’ is hard to lead from the </a:t>
            </a:r>
            <a:r>
              <a:rPr lang="en-AU" sz="1200" dirty="0" smtClean="0"/>
              <a:t>inside</a:t>
            </a:r>
            <a:r>
              <a:rPr lang="en-AU" sz="1200" dirty="0"/>
              <a:t>) but savvy public universities will create value in this space by leveraging two of their critical </a:t>
            </a:r>
            <a:r>
              <a:rPr lang="en-AU" sz="1200" dirty="0" smtClean="0"/>
              <a:t>assets: </a:t>
            </a:r>
            <a:r>
              <a:rPr lang="en-AU" sz="1200" dirty="0"/>
              <a:t>credibility and academic capability. </a:t>
            </a:r>
          </a:p>
          <a:p>
            <a:endParaRPr lang="en-AU" sz="1200" dirty="0"/>
          </a:p>
          <a:p>
            <a:r>
              <a:rPr lang="en-AU" sz="1200" dirty="0"/>
              <a:t>With democratisation of knowledge, credibility and increasingly </a:t>
            </a:r>
            <a:r>
              <a:rPr lang="en-AU" sz="1200" dirty="0" smtClean="0"/>
              <a:t>curation is </a:t>
            </a:r>
            <a:r>
              <a:rPr lang="en-AU" sz="1200" dirty="0"/>
              <a:t>king and universities are uniquely positioned to bring credibility and to act as curators of </a:t>
            </a:r>
            <a:r>
              <a:rPr lang="en-AU" sz="1200" dirty="0" smtClean="0"/>
              <a:t>content.</a:t>
            </a:r>
            <a:endParaRPr lang="en-AU" sz="1200" dirty="0"/>
          </a:p>
          <a:p>
            <a:endParaRPr lang="en-AU" sz="1200" dirty="0"/>
          </a:p>
        </p:txBody>
      </p:sp>
      <p:grpSp>
        <p:nvGrpSpPr>
          <p:cNvPr id="4" name="Group 3"/>
          <p:cNvGrpSpPr/>
          <p:nvPr/>
        </p:nvGrpSpPr>
        <p:grpSpPr>
          <a:xfrm>
            <a:off x="4233862" y="1416020"/>
            <a:ext cx="4491037" cy="3270280"/>
            <a:chOff x="1357313" y="1200150"/>
            <a:chExt cx="6429375" cy="445770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7313" y="1200150"/>
              <a:ext cx="6429375"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581400" y="5281911"/>
              <a:ext cx="4205288" cy="375939"/>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Tree>
    <p:extLst>
      <p:ext uri="{BB962C8B-B14F-4D97-AF65-F5344CB8AC3E}">
        <p14:creationId xmlns:p14="http://schemas.microsoft.com/office/powerpoint/2010/main" val="785984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a:t>Evolving Models – The Implications for Ireland</a:t>
            </a:r>
            <a:endParaRPr lang="en-AU" dirty="0"/>
          </a:p>
        </p:txBody>
      </p:sp>
      <p:sp>
        <p:nvSpPr>
          <p:cNvPr id="3" name="Content Placeholder 2"/>
          <p:cNvSpPr>
            <a:spLocks noGrp="1"/>
          </p:cNvSpPr>
          <p:nvPr>
            <p:ph idx="1"/>
          </p:nvPr>
        </p:nvSpPr>
        <p:spPr>
          <a:xfrm>
            <a:off x="457200" y="1181100"/>
            <a:ext cx="8229600" cy="4942500"/>
          </a:xfrm>
        </p:spPr>
        <p:txBody>
          <a:bodyPr/>
          <a:lstStyle/>
          <a:p>
            <a:pPr marL="0" indent="0">
              <a:buNone/>
            </a:pPr>
            <a:r>
              <a:rPr lang="en-AU" sz="1400" dirty="0">
                <a:solidFill>
                  <a:schemeClr val="bg1">
                    <a:lumMod val="50000"/>
                  </a:schemeClr>
                </a:solidFill>
              </a:rPr>
              <a:t>The inevitable evolution of University Models has pushed educators, policy makers and private sector entities to begin to question some of the scared cows of the University system in Australia. These include:</a:t>
            </a:r>
          </a:p>
          <a:p>
            <a:pPr marL="0" indent="0">
              <a:buNone/>
            </a:pPr>
            <a:endParaRPr lang="en-IN" sz="1400" strike="sngStrike" dirty="0">
              <a:solidFill>
                <a:schemeClr val="bg1">
                  <a:lumMod val="50000"/>
                </a:schemeClr>
              </a:solidFill>
            </a:endParaRPr>
          </a:p>
          <a:p>
            <a:r>
              <a:rPr lang="en-AU" sz="1200" dirty="0">
                <a:solidFill>
                  <a:schemeClr val="bg1">
                    <a:lumMod val="50000"/>
                  </a:schemeClr>
                </a:solidFill>
              </a:rPr>
              <a:t>The number of ‘world-class’ universities that a country the size of Australia can realistically continue to support</a:t>
            </a:r>
          </a:p>
          <a:p>
            <a:r>
              <a:rPr lang="en-AU" sz="1200" dirty="0">
                <a:solidFill>
                  <a:schemeClr val="bg1">
                    <a:lumMod val="50000"/>
                  </a:schemeClr>
                </a:solidFill>
              </a:rPr>
              <a:t>The breath of disciplines that a University should focus on and the place for specialisation in education provision</a:t>
            </a:r>
          </a:p>
          <a:p>
            <a:r>
              <a:rPr lang="en-AU" sz="1200" dirty="0">
                <a:solidFill>
                  <a:schemeClr val="bg1">
                    <a:lumMod val="50000"/>
                  </a:schemeClr>
                </a:solidFill>
              </a:rPr>
              <a:t>The role of the academic and the continuing involvement of all academics in teaching/research/content development</a:t>
            </a:r>
          </a:p>
          <a:p>
            <a:r>
              <a:rPr lang="en-AU" sz="1200" dirty="0">
                <a:solidFill>
                  <a:schemeClr val="bg1">
                    <a:lumMod val="50000"/>
                  </a:schemeClr>
                </a:solidFill>
              </a:rPr>
              <a:t>The responsibility of HE sector not only to educate students but also prepare them for the workforce (technical vs university training)   </a:t>
            </a:r>
          </a:p>
          <a:p>
            <a:r>
              <a:rPr lang="en-AU" sz="1200" dirty="0">
                <a:solidFill>
                  <a:schemeClr val="bg1">
                    <a:lumMod val="50000"/>
                  </a:schemeClr>
                </a:solidFill>
              </a:rPr>
              <a:t>The traditional ethos surrounding decision making and governance in universities which are not suited to rapidly changing circumstances</a:t>
            </a:r>
          </a:p>
          <a:p>
            <a:endParaRPr lang="en-AU" sz="1400" dirty="0">
              <a:solidFill>
                <a:schemeClr val="bg1">
                  <a:lumMod val="50000"/>
                </a:schemeClr>
              </a:solidFill>
            </a:endParaRPr>
          </a:p>
          <a:p>
            <a:pPr marL="0" indent="0">
              <a:buNone/>
            </a:pPr>
            <a:r>
              <a:rPr lang="en-AU" sz="1400" dirty="0">
                <a:solidFill>
                  <a:schemeClr val="bg1">
                    <a:lumMod val="50000"/>
                  </a:schemeClr>
                </a:solidFill>
              </a:rPr>
              <a:t>Universities in Ireland will not escape these competitive pressures and we would expect </a:t>
            </a:r>
          </a:p>
          <a:p>
            <a:r>
              <a:rPr lang="en-AU" sz="1200" dirty="0">
                <a:solidFill>
                  <a:schemeClr val="bg1">
                    <a:lumMod val="50000"/>
                  </a:schemeClr>
                </a:solidFill>
              </a:rPr>
              <a:t>An informed decision to be made as to whether to support any one Irish University to the degree required to be a truly world-class university (as opposed to individual departments)  – Australia, with 39 universities, faces this same decision </a:t>
            </a:r>
          </a:p>
          <a:p>
            <a:r>
              <a:rPr lang="en-AU" sz="1200" dirty="0">
                <a:solidFill>
                  <a:schemeClr val="bg1">
                    <a:lumMod val="50000"/>
                  </a:schemeClr>
                </a:solidFill>
              </a:rPr>
              <a:t>More generally we would expect, and already see evidence of a move to a streamlined status – evidenced by the ongoing rationalisation of the Institutes of Technology and Initial Teacher Education, the regional clustering of higher education institutes and initiatives in ‘Back Office’ reform such as the Procurement Reform Programme and the push to shares back-office services </a:t>
            </a:r>
            <a:r>
              <a:rPr lang="en-AU" sz="1200" i="1" dirty="0">
                <a:solidFill>
                  <a:schemeClr val="bg1">
                    <a:lumMod val="50000"/>
                  </a:schemeClr>
                </a:solidFill>
              </a:rPr>
              <a:t>Shared Services Plan for Education and Training Sector </a:t>
            </a:r>
          </a:p>
          <a:p>
            <a:r>
              <a:rPr lang="en-US" sz="1200" dirty="0">
                <a:solidFill>
                  <a:schemeClr val="bg1">
                    <a:lumMod val="50000"/>
                  </a:schemeClr>
                </a:solidFill>
              </a:rPr>
              <a:t>The bigger, more difficult questions relate to the degree to which Irish universities will be allowed and will be supported to further specialize and become ‘Niche Dominators’  –  with the acceptance that such aspirations would need to be clearly and appropriately recognized in institutional performance compacts and any new performance funding mechanism</a:t>
            </a:r>
          </a:p>
          <a:p>
            <a:pPr marL="0" indent="0">
              <a:buNone/>
            </a:pPr>
            <a:endParaRPr lang="en-AU" sz="1200" dirty="0"/>
          </a:p>
          <a:p>
            <a:endParaRPr lang="en-AU" sz="1200" dirty="0"/>
          </a:p>
        </p:txBody>
      </p:sp>
    </p:spTree>
    <p:extLst>
      <p:ext uri="{BB962C8B-B14F-4D97-AF65-F5344CB8AC3E}">
        <p14:creationId xmlns:p14="http://schemas.microsoft.com/office/powerpoint/2010/main" val="893477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12763"/>
            <a:ext cx="8229600" cy="756000"/>
          </a:xfrm>
        </p:spPr>
        <p:txBody>
          <a:bodyPr/>
          <a:lstStyle/>
          <a:p>
            <a:r>
              <a:rPr lang="en-IN" dirty="0" smtClean="0"/>
              <a:t>EYs capabilities and service offerings</a:t>
            </a:r>
            <a:endParaRPr lang="en-IN" dirty="0"/>
          </a:p>
        </p:txBody>
      </p:sp>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57150" ty="387350" sx="92000" sy="92000" flip="none" algn="bl"/>
          </a:bli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5121583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descr="C:\Users\vineesh.v\Pictures\Training illustration\20H00138_Right.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21393"/>
          <a:stretch/>
        </p:blipFill>
        <p:spPr bwMode="auto">
          <a:xfrm>
            <a:off x="5711518" y="1380463"/>
            <a:ext cx="3413431" cy="469362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60400" y="1425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Productivity/cost </a:t>
            </a:r>
            <a:r>
              <a:rPr lang="en-IN" sz="1000" b="1" dirty="0" smtClean="0">
                <a:solidFill>
                  <a:schemeClr val="tx2"/>
                </a:solidFill>
              </a:rPr>
              <a:t>reduction</a:t>
            </a:r>
            <a:endParaRPr lang="en-IN" sz="1000" b="1" dirty="0">
              <a:solidFill>
                <a:schemeClr val="tx2"/>
              </a:solidFill>
            </a:endParaRPr>
          </a:p>
        </p:txBody>
      </p:sp>
      <p:sp>
        <p:nvSpPr>
          <p:cNvPr id="12" name="Rectangle 11"/>
          <p:cNvSpPr/>
          <p:nvPr/>
        </p:nvSpPr>
        <p:spPr>
          <a:xfrm>
            <a:off x="660400" y="22212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smtClean="0">
                <a:solidFill>
                  <a:schemeClr val="tx2"/>
                </a:solidFill>
              </a:rPr>
              <a:t>ITRA</a:t>
            </a:r>
            <a:endParaRPr lang="en-IN" sz="1000" b="1" dirty="0">
              <a:solidFill>
                <a:schemeClr val="tx2"/>
              </a:solidFill>
            </a:endParaRPr>
          </a:p>
        </p:txBody>
      </p:sp>
      <p:sp>
        <p:nvSpPr>
          <p:cNvPr id="13" name="Rectangle 12"/>
          <p:cNvSpPr/>
          <p:nvPr/>
        </p:nvSpPr>
        <p:spPr>
          <a:xfrm>
            <a:off x="660400" y="30168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smtClean="0">
                <a:solidFill>
                  <a:schemeClr val="tx2"/>
                </a:solidFill>
              </a:rPr>
              <a:t>Market facing</a:t>
            </a:r>
            <a:endParaRPr lang="en-IN" sz="1000" b="1" dirty="0">
              <a:solidFill>
                <a:schemeClr val="tx2"/>
              </a:solidFill>
            </a:endParaRPr>
          </a:p>
        </p:txBody>
      </p:sp>
      <p:sp>
        <p:nvSpPr>
          <p:cNvPr id="14" name="Rectangle 13"/>
          <p:cNvSpPr/>
          <p:nvPr/>
        </p:nvSpPr>
        <p:spPr>
          <a:xfrm>
            <a:off x="660400" y="38124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 </a:t>
            </a:r>
            <a:r>
              <a:rPr lang="en-IN" sz="1000" b="1" dirty="0" smtClean="0">
                <a:solidFill>
                  <a:schemeClr val="tx2"/>
                </a:solidFill>
              </a:rPr>
              <a:t>Audit/risk/fraud</a:t>
            </a:r>
            <a:endParaRPr lang="en-IN" sz="1000" b="1" dirty="0">
              <a:solidFill>
                <a:schemeClr val="tx2"/>
              </a:solidFill>
            </a:endParaRPr>
          </a:p>
        </p:txBody>
      </p:sp>
      <p:sp>
        <p:nvSpPr>
          <p:cNvPr id="15" name="Rectangle 14"/>
          <p:cNvSpPr/>
          <p:nvPr/>
        </p:nvSpPr>
        <p:spPr>
          <a:xfrm>
            <a:off x="660400" y="46080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smtClean="0">
                <a:solidFill>
                  <a:schemeClr val="tx2"/>
                </a:solidFill>
              </a:rPr>
              <a:t>Asset management</a:t>
            </a:r>
            <a:endParaRPr lang="en-IN" sz="1000" b="1" dirty="0">
              <a:solidFill>
                <a:schemeClr val="tx2"/>
              </a:solidFill>
            </a:endParaRPr>
          </a:p>
        </p:txBody>
      </p:sp>
      <p:sp>
        <p:nvSpPr>
          <p:cNvPr id="16" name="Rectangle 15"/>
          <p:cNvSpPr/>
          <p:nvPr/>
        </p:nvSpPr>
        <p:spPr>
          <a:xfrm>
            <a:off x="660400" y="5403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Core business </a:t>
            </a:r>
            <a:r>
              <a:rPr lang="en-IN" sz="1000" b="1" dirty="0" smtClean="0">
                <a:solidFill>
                  <a:schemeClr val="tx2"/>
                </a:solidFill>
              </a:rPr>
              <a:t>reviews</a:t>
            </a:r>
            <a:endParaRPr lang="en-IN" sz="1000" b="1" dirty="0">
              <a:solidFill>
                <a:schemeClr val="tx2"/>
              </a:solidFill>
            </a:endParaRPr>
          </a:p>
        </p:txBody>
      </p:sp>
      <p:sp>
        <p:nvSpPr>
          <p:cNvPr id="2" name="Title 1"/>
          <p:cNvSpPr>
            <a:spLocks noGrp="1"/>
          </p:cNvSpPr>
          <p:nvPr>
            <p:ph type="title"/>
          </p:nvPr>
        </p:nvSpPr>
        <p:spPr/>
        <p:txBody>
          <a:bodyPr/>
          <a:lstStyle/>
          <a:p>
            <a:r>
              <a:rPr lang="en-IN" dirty="0"/>
              <a:t>Our </a:t>
            </a:r>
            <a:r>
              <a:rPr lang="en-IN" dirty="0" smtClean="0"/>
              <a:t>global EY Services and Capabilities </a:t>
            </a:r>
            <a:endParaRPr lang="en-IN" dirty="0"/>
          </a:p>
        </p:txBody>
      </p:sp>
      <p:sp>
        <p:nvSpPr>
          <p:cNvPr id="4" name="Pentagon 3"/>
          <p:cNvSpPr/>
          <p:nvPr/>
        </p:nvSpPr>
        <p:spPr>
          <a:xfrm>
            <a:off x="457200" y="1425600"/>
            <a:ext cx="504000" cy="4698000"/>
          </a:xfrm>
          <a:prstGeom prst="homePlate">
            <a:avLst/>
          </a:prstGeom>
          <a:solidFill>
            <a:srgbClr val="FFD200"/>
          </a:solidFill>
          <a:ln w="9525">
            <a:noFill/>
          </a:ln>
        </p:spPr>
        <p:style>
          <a:lnRef idx="2">
            <a:schemeClr val="accent1">
              <a:shade val="50000"/>
            </a:schemeClr>
          </a:lnRef>
          <a:fillRef idx="1">
            <a:schemeClr val="accent1"/>
          </a:fillRef>
          <a:effectRef idx="0">
            <a:schemeClr val="accent1"/>
          </a:effectRef>
          <a:fontRef idx="minor">
            <a:schemeClr val="lt1"/>
          </a:fontRef>
        </p:style>
        <p:txBody>
          <a:bodyPr vert="vert270" lIns="54000" tIns="54000" rIns="54000" bIns="54000" rtlCol="0" anchor="t" anchorCtr="0"/>
          <a:lstStyle/>
          <a:p>
            <a:pPr algn="ctr"/>
            <a:r>
              <a:rPr lang="en-IN" sz="1200" b="1" dirty="0" smtClean="0">
                <a:solidFill>
                  <a:srgbClr val="808080"/>
                </a:solidFill>
              </a:rPr>
              <a:t>Advisory</a:t>
            </a:r>
            <a:endParaRPr lang="en-IN" sz="1200" b="1" dirty="0">
              <a:solidFill>
                <a:srgbClr val="808080"/>
              </a:solidFill>
            </a:endParaRPr>
          </a:p>
        </p:txBody>
      </p:sp>
      <p:sp>
        <p:nvSpPr>
          <p:cNvPr id="17" name="Rectangle 16"/>
          <p:cNvSpPr/>
          <p:nvPr/>
        </p:nvSpPr>
        <p:spPr>
          <a:xfrm>
            <a:off x="2405020" y="14256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18" name="Rectangle 17"/>
          <p:cNvSpPr/>
          <p:nvPr/>
        </p:nvSpPr>
        <p:spPr>
          <a:xfrm>
            <a:off x="2405020" y="22212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19" name="Rectangle 18"/>
          <p:cNvSpPr/>
          <p:nvPr/>
        </p:nvSpPr>
        <p:spPr>
          <a:xfrm>
            <a:off x="2405020" y="30168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20" name="Rectangle 19"/>
          <p:cNvSpPr/>
          <p:nvPr/>
        </p:nvSpPr>
        <p:spPr>
          <a:xfrm>
            <a:off x="2405020" y="38124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21" name="Rectangle 20"/>
          <p:cNvSpPr/>
          <p:nvPr/>
        </p:nvSpPr>
        <p:spPr>
          <a:xfrm>
            <a:off x="2405020" y="46080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22" name="Rectangle 21"/>
          <p:cNvSpPr/>
          <p:nvPr/>
        </p:nvSpPr>
        <p:spPr>
          <a:xfrm>
            <a:off x="2405020" y="5403600"/>
            <a:ext cx="7272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23" name="Rectangle 22"/>
          <p:cNvSpPr/>
          <p:nvPr/>
        </p:nvSpPr>
        <p:spPr>
          <a:xfrm>
            <a:off x="3051175" y="1425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 Restructuring </a:t>
            </a:r>
          </a:p>
        </p:txBody>
      </p:sp>
      <p:sp>
        <p:nvSpPr>
          <p:cNvPr id="24" name="Rectangle 23"/>
          <p:cNvSpPr/>
          <p:nvPr/>
        </p:nvSpPr>
        <p:spPr>
          <a:xfrm>
            <a:off x="3051175" y="22212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Due </a:t>
            </a:r>
            <a:r>
              <a:rPr lang="en-IN" sz="1000" b="1" dirty="0" smtClean="0">
                <a:solidFill>
                  <a:schemeClr val="tx2"/>
                </a:solidFill>
              </a:rPr>
              <a:t>diligence services</a:t>
            </a:r>
            <a:endParaRPr lang="en-IN" sz="1000" b="1" dirty="0">
              <a:solidFill>
                <a:schemeClr val="tx2"/>
              </a:solidFill>
            </a:endParaRPr>
          </a:p>
        </p:txBody>
      </p:sp>
      <p:sp>
        <p:nvSpPr>
          <p:cNvPr id="25" name="Rectangle 24"/>
          <p:cNvSpPr/>
          <p:nvPr/>
        </p:nvSpPr>
        <p:spPr>
          <a:xfrm>
            <a:off x="3051175" y="30168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Project </a:t>
            </a:r>
            <a:r>
              <a:rPr lang="en-IN" sz="1000" b="1" dirty="0" smtClean="0">
                <a:solidFill>
                  <a:schemeClr val="tx2"/>
                </a:solidFill>
              </a:rPr>
              <a:t>finance </a:t>
            </a:r>
            <a:endParaRPr lang="en-IN" sz="1000" b="1" dirty="0">
              <a:solidFill>
                <a:schemeClr val="tx2"/>
              </a:solidFill>
            </a:endParaRPr>
          </a:p>
        </p:txBody>
      </p:sp>
      <p:sp>
        <p:nvSpPr>
          <p:cNvPr id="26" name="Rectangle 25"/>
          <p:cNvSpPr/>
          <p:nvPr/>
        </p:nvSpPr>
        <p:spPr>
          <a:xfrm>
            <a:off x="3051175" y="38124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 Real </a:t>
            </a:r>
            <a:r>
              <a:rPr lang="en-IN" sz="1000" b="1" dirty="0" smtClean="0">
                <a:solidFill>
                  <a:schemeClr val="tx2"/>
                </a:solidFill>
              </a:rPr>
              <a:t>estate </a:t>
            </a:r>
            <a:endParaRPr lang="en-IN" sz="1000" b="1" dirty="0">
              <a:solidFill>
                <a:schemeClr val="tx2"/>
              </a:solidFill>
            </a:endParaRPr>
          </a:p>
        </p:txBody>
      </p:sp>
      <p:sp>
        <p:nvSpPr>
          <p:cNvPr id="27" name="Rectangle 26"/>
          <p:cNvSpPr/>
          <p:nvPr/>
        </p:nvSpPr>
        <p:spPr>
          <a:xfrm>
            <a:off x="3051175" y="46080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smtClean="0">
                <a:solidFill>
                  <a:schemeClr val="tx2"/>
                </a:solidFill>
              </a:rPr>
              <a:t>Capital markets services </a:t>
            </a:r>
            <a:endParaRPr lang="en-IN" sz="1000" b="1" dirty="0">
              <a:solidFill>
                <a:schemeClr val="tx2"/>
              </a:solidFill>
            </a:endParaRPr>
          </a:p>
        </p:txBody>
      </p:sp>
      <p:sp>
        <p:nvSpPr>
          <p:cNvPr id="28" name="Rectangle 27"/>
          <p:cNvSpPr/>
          <p:nvPr/>
        </p:nvSpPr>
        <p:spPr>
          <a:xfrm>
            <a:off x="3051175" y="5403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Business </a:t>
            </a:r>
            <a:r>
              <a:rPr lang="en-IN" sz="1000" b="1" dirty="0" smtClean="0">
                <a:solidFill>
                  <a:schemeClr val="tx2"/>
                </a:solidFill>
              </a:rPr>
              <a:t>modelling — decision support </a:t>
            </a:r>
            <a:endParaRPr lang="en-IN" sz="1000" b="1" dirty="0">
              <a:solidFill>
                <a:schemeClr val="tx2"/>
              </a:solidFill>
            </a:endParaRPr>
          </a:p>
        </p:txBody>
      </p:sp>
      <p:sp>
        <p:nvSpPr>
          <p:cNvPr id="29" name="Pentagon 28"/>
          <p:cNvSpPr/>
          <p:nvPr/>
        </p:nvSpPr>
        <p:spPr>
          <a:xfrm>
            <a:off x="2847975" y="1425600"/>
            <a:ext cx="504000" cy="4698000"/>
          </a:xfrm>
          <a:prstGeom prst="homePlate">
            <a:avLst/>
          </a:prstGeom>
          <a:solidFill>
            <a:srgbClr val="FFD200"/>
          </a:solidFill>
          <a:ln w="9525">
            <a:noFill/>
          </a:ln>
        </p:spPr>
        <p:style>
          <a:lnRef idx="2">
            <a:schemeClr val="accent1">
              <a:shade val="50000"/>
            </a:schemeClr>
          </a:lnRef>
          <a:fillRef idx="1">
            <a:schemeClr val="accent1"/>
          </a:fillRef>
          <a:effectRef idx="0">
            <a:schemeClr val="accent1"/>
          </a:effectRef>
          <a:fontRef idx="minor">
            <a:schemeClr val="lt1"/>
          </a:fontRef>
        </p:style>
        <p:txBody>
          <a:bodyPr vert="vert270" lIns="54000" tIns="54000" rIns="54000" bIns="54000" rtlCol="0" anchor="t" anchorCtr="0"/>
          <a:lstStyle/>
          <a:p>
            <a:pPr algn="ctr"/>
            <a:r>
              <a:rPr lang="en-IN" sz="1200" b="1" dirty="0">
                <a:solidFill>
                  <a:srgbClr val="808080"/>
                </a:solidFill>
              </a:rPr>
              <a:t>TAS</a:t>
            </a:r>
          </a:p>
        </p:txBody>
      </p:sp>
      <p:sp>
        <p:nvSpPr>
          <p:cNvPr id="30" name="Rectangle 29"/>
          <p:cNvSpPr/>
          <p:nvPr/>
        </p:nvSpPr>
        <p:spPr>
          <a:xfrm>
            <a:off x="4796155" y="14256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1" name="Rectangle 30"/>
          <p:cNvSpPr/>
          <p:nvPr/>
        </p:nvSpPr>
        <p:spPr>
          <a:xfrm>
            <a:off x="4796155" y="22212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2" name="Rectangle 31"/>
          <p:cNvSpPr/>
          <p:nvPr/>
        </p:nvSpPr>
        <p:spPr>
          <a:xfrm>
            <a:off x="4796155" y="30168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3" name="Rectangle 32"/>
          <p:cNvSpPr/>
          <p:nvPr/>
        </p:nvSpPr>
        <p:spPr>
          <a:xfrm>
            <a:off x="4796155" y="38124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4" name="Rectangle 33"/>
          <p:cNvSpPr/>
          <p:nvPr/>
        </p:nvSpPr>
        <p:spPr>
          <a:xfrm>
            <a:off x="4796155" y="46080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5" name="Rectangle 34"/>
          <p:cNvSpPr/>
          <p:nvPr/>
        </p:nvSpPr>
        <p:spPr>
          <a:xfrm>
            <a:off x="4796155" y="54036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36" name="Rectangle 35"/>
          <p:cNvSpPr/>
          <p:nvPr/>
        </p:nvSpPr>
        <p:spPr>
          <a:xfrm>
            <a:off x="5432425" y="1425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Accounting Compliance and Reporting (ACR</a:t>
            </a:r>
            <a:r>
              <a:rPr lang="en-IN" sz="1000" b="1" dirty="0" smtClean="0">
                <a:solidFill>
                  <a:schemeClr val="tx2"/>
                </a:solidFill>
              </a:rPr>
              <a:t>)</a:t>
            </a:r>
            <a:endParaRPr lang="en-IN" sz="1000" b="1" dirty="0">
              <a:solidFill>
                <a:schemeClr val="tx2"/>
              </a:solidFill>
            </a:endParaRPr>
          </a:p>
        </p:txBody>
      </p:sp>
      <p:sp>
        <p:nvSpPr>
          <p:cNvPr id="37" name="Rectangle 36"/>
          <p:cNvSpPr/>
          <p:nvPr/>
        </p:nvSpPr>
        <p:spPr>
          <a:xfrm>
            <a:off x="5432425" y="22212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Audit and </a:t>
            </a:r>
            <a:r>
              <a:rPr lang="en-IN" sz="1000" b="1" dirty="0" smtClean="0">
                <a:solidFill>
                  <a:schemeClr val="tx2"/>
                </a:solidFill>
              </a:rPr>
              <a:t>accounting services</a:t>
            </a:r>
            <a:endParaRPr lang="en-IN" sz="1000" b="1" dirty="0">
              <a:solidFill>
                <a:schemeClr val="tx2"/>
              </a:solidFill>
            </a:endParaRPr>
          </a:p>
        </p:txBody>
      </p:sp>
      <p:sp>
        <p:nvSpPr>
          <p:cNvPr id="38" name="Rectangle 37"/>
          <p:cNvSpPr/>
          <p:nvPr/>
        </p:nvSpPr>
        <p:spPr>
          <a:xfrm>
            <a:off x="5432425" y="30168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Financial Accounting Advisory Services (FAAS) </a:t>
            </a:r>
          </a:p>
        </p:txBody>
      </p:sp>
      <p:sp>
        <p:nvSpPr>
          <p:cNvPr id="39" name="Rectangle 38"/>
          <p:cNvSpPr/>
          <p:nvPr/>
        </p:nvSpPr>
        <p:spPr>
          <a:xfrm>
            <a:off x="5432425" y="38124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smtClean="0">
                <a:solidFill>
                  <a:schemeClr val="tx2"/>
                </a:solidFill>
              </a:rPr>
              <a:t>Business </a:t>
            </a:r>
            <a:r>
              <a:rPr lang="en-IN" sz="1000" b="1" dirty="0">
                <a:solidFill>
                  <a:schemeClr val="tx2"/>
                </a:solidFill>
              </a:rPr>
              <a:t>Tax Services</a:t>
            </a:r>
          </a:p>
        </p:txBody>
      </p:sp>
      <p:sp>
        <p:nvSpPr>
          <p:cNvPr id="40" name="Rectangle 39"/>
          <p:cNvSpPr/>
          <p:nvPr/>
        </p:nvSpPr>
        <p:spPr>
          <a:xfrm>
            <a:off x="5432425" y="46080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International Tax Services</a:t>
            </a:r>
          </a:p>
        </p:txBody>
      </p:sp>
      <p:sp>
        <p:nvSpPr>
          <p:cNvPr id="41" name="Rectangle 40"/>
          <p:cNvSpPr/>
          <p:nvPr/>
        </p:nvSpPr>
        <p:spPr>
          <a:xfrm>
            <a:off x="5432425" y="5403600"/>
            <a:ext cx="1751360" cy="720000"/>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0" tIns="54000" rIns="54000" bIns="54000" rtlCol="0" anchor="ctr" anchorCtr="0"/>
          <a:lstStyle/>
          <a:p>
            <a:r>
              <a:rPr lang="en-IN" sz="1000" b="1" dirty="0">
                <a:solidFill>
                  <a:schemeClr val="tx2"/>
                </a:solidFill>
              </a:rPr>
              <a:t>Human Capital</a:t>
            </a:r>
          </a:p>
        </p:txBody>
      </p:sp>
      <p:sp>
        <p:nvSpPr>
          <p:cNvPr id="42" name="Pentagon 41"/>
          <p:cNvSpPr/>
          <p:nvPr/>
        </p:nvSpPr>
        <p:spPr>
          <a:xfrm>
            <a:off x="5229225" y="1425600"/>
            <a:ext cx="504000" cy="2311200"/>
          </a:xfrm>
          <a:prstGeom prst="homePlate">
            <a:avLst/>
          </a:prstGeom>
          <a:solidFill>
            <a:srgbClr val="FFD200"/>
          </a:solidFill>
          <a:ln w="9525">
            <a:noFill/>
          </a:ln>
        </p:spPr>
        <p:style>
          <a:lnRef idx="2">
            <a:schemeClr val="accent1">
              <a:shade val="50000"/>
            </a:schemeClr>
          </a:lnRef>
          <a:fillRef idx="1">
            <a:schemeClr val="accent1"/>
          </a:fillRef>
          <a:effectRef idx="0">
            <a:schemeClr val="accent1"/>
          </a:effectRef>
          <a:fontRef idx="minor">
            <a:schemeClr val="lt1"/>
          </a:fontRef>
        </p:style>
        <p:txBody>
          <a:bodyPr vert="vert270" lIns="54000" tIns="54000" rIns="54000" bIns="54000" rtlCol="0" anchor="t" anchorCtr="0"/>
          <a:lstStyle/>
          <a:p>
            <a:pPr algn="ctr"/>
            <a:r>
              <a:rPr lang="en-IN" sz="1200" b="1" dirty="0">
                <a:solidFill>
                  <a:srgbClr val="808080"/>
                </a:solidFill>
              </a:rPr>
              <a:t>Assurance</a:t>
            </a:r>
          </a:p>
        </p:txBody>
      </p:sp>
      <p:sp>
        <p:nvSpPr>
          <p:cNvPr id="43" name="Rectangle 42"/>
          <p:cNvSpPr/>
          <p:nvPr/>
        </p:nvSpPr>
        <p:spPr>
          <a:xfrm>
            <a:off x="7177636" y="14256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4" name="Rectangle 43"/>
          <p:cNvSpPr/>
          <p:nvPr/>
        </p:nvSpPr>
        <p:spPr>
          <a:xfrm>
            <a:off x="7177636" y="22212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5" name="Rectangle 44"/>
          <p:cNvSpPr/>
          <p:nvPr/>
        </p:nvSpPr>
        <p:spPr>
          <a:xfrm>
            <a:off x="7177636" y="30168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6" name="Rectangle 45"/>
          <p:cNvSpPr/>
          <p:nvPr/>
        </p:nvSpPr>
        <p:spPr>
          <a:xfrm>
            <a:off x="7177636" y="38124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7" name="Rectangle 46"/>
          <p:cNvSpPr/>
          <p:nvPr/>
        </p:nvSpPr>
        <p:spPr>
          <a:xfrm>
            <a:off x="7177636" y="46080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8" name="Rectangle 47"/>
          <p:cNvSpPr/>
          <p:nvPr/>
        </p:nvSpPr>
        <p:spPr>
          <a:xfrm>
            <a:off x="7177636" y="5403600"/>
            <a:ext cx="72000" cy="720000"/>
          </a:xfrm>
          <a:prstGeom prst="rect">
            <a:avLst/>
          </a:prstGeom>
          <a:solidFill>
            <a:srgbClr val="C0C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IN" sz="1200" dirty="0">
              <a:solidFill>
                <a:schemeClr val="tx1"/>
              </a:solidFill>
            </a:endParaRPr>
          </a:p>
        </p:txBody>
      </p:sp>
      <p:sp>
        <p:nvSpPr>
          <p:cNvPr id="49" name="Pentagon 48"/>
          <p:cNvSpPr/>
          <p:nvPr/>
        </p:nvSpPr>
        <p:spPr>
          <a:xfrm>
            <a:off x="5229225" y="3812400"/>
            <a:ext cx="504000" cy="2311200"/>
          </a:xfrm>
          <a:prstGeom prst="homePlate">
            <a:avLst/>
          </a:prstGeom>
          <a:solidFill>
            <a:srgbClr val="FFD200"/>
          </a:solidFill>
          <a:ln w="9525">
            <a:noFill/>
          </a:ln>
        </p:spPr>
        <p:style>
          <a:lnRef idx="2">
            <a:schemeClr val="accent1">
              <a:shade val="50000"/>
            </a:schemeClr>
          </a:lnRef>
          <a:fillRef idx="1">
            <a:schemeClr val="accent1"/>
          </a:fillRef>
          <a:effectRef idx="0">
            <a:schemeClr val="accent1"/>
          </a:effectRef>
          <a:fontRef idx="minor">
            <a:schemeClr val="lt1"/>
          </a:fontRef>
        </p:style>
        <p:txBody>
          <a:bodyPr vert="vert270" lIns="54000" tIns="54000" rIns="54000" bIns="54000" rtlCol="0" anchor="t" anchorCtr="0"/>
          <a:lstStyle/>
          <a:p>
            <a:pPr algn="ctr"/>
            <a:r>
              <a:rPr lang="en-IN" sz="1200" b="1" dirty="0" smtClean="0">
                <a:solidFill>
                  <a:srgbClr val="808080"/>
                </a:solidFill>
              </a:rPr>
              <a:t>TAX</a:t>
            </a:r>
            <a:endParaRPr lang="en-IN" sz="1200" b="1" dirty="0">
              <a:solidFill>
                <a:srgbClr val="808080"/>
              </a:solidFill>
            </a:endParaRPr>
          </a:p>
        </p:txBody>
      </p:sp>
      <p:sp>
        <p:nvSpPr>
          <p:cNvPr id="51" name="TextBox 50"/>
          <p:cNvSpPr txBox="1"/>
          <p:nvPr/>
        </p:nvSpPr>
        <p:spPr>
          <a:xfrm>
            <a:off x="5886450" y="730419"/>
            <a:ext cx="45719" cy="96949"/>
          </a:xfrm>
          <a:prstGeom prst="rect">
            <a:avLst/>
          </a:prstGeom>
          <a:solidFill>
            <a:srgbClr val="F04C3E"/>
          </a:solidFill>
        </p:spPr>
        <p:txBody>
          <a:bodyPr wrap="square" lIns="0" tIns="36576" rIns="0" bIns="0" rtlCol="0">
            <a:spAutoFit/>
          </a:bodyPr>
          <a:lstStyle/>
          <a:p>
            <a:pPr marL="285750" indent="-285750">
              <a:lnSpc>
                <a:spcPct val="85000"/>
              </a:lnSpc>
              <a:spcAft>
                <a:spcPts val="600"/>
              </a:spcAft>
              <a:buClr>
                <a:schemeClr val="accent2"/>
              </a:buClr>
              <a:buSzPct val="70000"/>
              <a:buFont typeface="Arial" pitchFamily="34" charset="0"/>
              <a:buChar char="►"/>
            </a:pPr>
            <a:endParaRPr lang="en-AU" sz="1200" dirty="0" smtClean="0"/>
          </a:p>
        </p:txBody>
      </p:sp>
    </p:spTree>
    <p:extLst>
      <p:ext uri="{BB962C8B-B14F-4D97-AF65-F5344CB8AC3E}">
        <p14:creationId xmlns:p14="http://schemas.microsoft.com/office/powerpoint/2010/main" val="2602559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EY Education Team</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28725"/>
            <a:ext cx="1057275"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990850" y="1342685"/>
            <a:ext cx="3924300" cy="4099584"/>
          </a:xfrm>
          <a:prstGeom prst="rect">
            <a:avLst/>
          </a:prstGeom>
        </p:spPr>
        <p:txBody>
          <a:bodyPr wrap="square">
            <a:spAutoFit/>
          </a:bodyPr>
          <a:lstStyle/>
          <a:p>
            <a:pPr>
              <a:spcBef>
                <a:spcPct val="20000"/>
              </a:spcBef>
              <a:buClr>
                <a:srgbClr val="FFD200"/>
              </a:buClr>
              <a:buSzPct val="70000"/>
            </a:pPr>
            <a:r>
              <a:rPr lang="en-AU" sz="1400" b="1" dirty="0"/>
              <a:t>Professor Stephanie Fahey</a:t>
            </a:r>
          </a:p>
          <a:p>
            <a:pPr>
              <a:spcBef>
                <a:spcPct val="20000"/>
              </a:spcBef>
              <a:buClr>
                <a:srgbClr val="FFD200"/>
              </a:buClr>
              <a:buSzPct val="70000"/>
            </a:pPr>
            <a:r>
              <a:rPr lang="en-AU" sz="1400" b="1" dirty="0">
                <a:solidFill>
                  <a:srgbClr val="808080"/>
                </a:solidFill>
              </a:rPr>
              <a:t>Oceania, Education Lead Partner</a:t>
            </a:r>
          </a:p>
          <a:p>
            <a:pPr>
              <a:spcBef>
                <a:spcPct val="20000"/>
              </a:spcBef>
              <a:buClr>
                <a:srgbClr val="FFD200"/>
              </a:buClr>
              <a:buSzPct val="70000"/>
            </a:pPr>
            <a:r>
              <a:rPr lang="en-AU" sz="1400" i="1" dirty="0">
                <a:solidFill>
                  <a:srgbClr val="808080"/>
                </a:solidFill>
              </a:rPr>
              <a:t>Formerly DVC Global </a:t>
            </a:r>
            <a:r>
              <a:rPr lang="en-AU" sz="1400" i="1" dirty="0" smtClean="0">
                <a:solidFill>
                  <a:srgbClr val="808080"/>
                </a:solidFill>
              </a:rPr>
              <a:t>Engagement Monash University, Melbourne</a:t>
            </a:r>
          </a:p>
          <a:p>
            <a:pPr>
              <a:spcBef>
                <a:spcPct val="20000"/>
              </a:spcBef>
              <a:buClr>
                <a:srgbClr val="FFD200"/>
              </a:buClr>
              <a:buSzPct val="70000"/>
            </a:pPr>
            <a:r>
              <a:rPr lang="en-AU" sz="1400" dirty="0" smtClean="0">
                <a:solidFill>
                  <a:srgbClr val="808080"/>
                </a:solidFill>
                <a:hlinkClick r:id="rId4"/>
              </a:rPr>
              <a:t>Stephanie.Fahey@au.ey.com</a:t>
            </a:r>
            <a:endParaRPr lang="en-AU" sz="1400" dirty="0" smtClean="0">
              <a:solidFill>
                <a:srgbClr val="808080"/>
              </a:solidFill>
            </a:endParaRPr>
          </a:p>
          <a:p>
            <a:pPr>
              <a:spcBef>
                <a:spcPct val="20000"/>
              </a:spcBef>
              <a:buClr>
                <a:srgbClr val="FFD200"/>
              </a:buClr>
              <a:buSzPct val="70000"/>
            </a:pPr>
            <a:endParaRPr lang="en-AU" sz="1400" dirty="0" smtClean="0">
              <a:solidFill>
                <a:srgbClr val="808080"/>
              </a:solidFill>
            </a:endParaRPr>
          </a:p>
          <a:p>
            <a:pPr>
              <a:spcBef>
                <a:spcPct val="20000"/>
              </a:spcBef>
              <a:buClr>
                <a:srgbClr val="FFD200"/>
              </a:buClr>
              <a:buSzPct val="70000"/>
            </a:pPr>
            <a:r>
              <a:rPr lang="en-AU" sz="1400" b="1" i="1" dirty="0">
                <a:solidFill>
                  <a:srgbClr val="808080"/>
                </a:solidFill>
              </a:rPr>
              <a:t>Local </a:t>
            </a:r>
            <a:r>
              <a:rPr lang="en-AU" sz="1400" b="1" i="1" dirty="0" smtClean="0">
                <a:solidFill>
                  <a:srgbClr val="808080"/>
                </a:solidFill>
              </a:rPr>
              <a:t>EY partners, </a:t>
            </a:r>
            <a:r>
              <a:rPr lang="en-AU" sz="1400" b="1" i="1" dirty="0">
                <a:solidFill>
                  <a:srgbClr val="808080"/>
                </a:solidFill>
              </a:rPr>
              <a:t>Dublin</a:t>
            </a:r>
          </a:p>
          <a:p>
            <a:pPr>
              <a:spcBef>
                <a:spcPct val="20000"/>
              </a:spcBef>
              <a:buClr>
                <a:srgbClr val="FFD200"/>
              </a:buClr>
              <a:buSzPct val="70000"/>
            </a:pPr>
            <a:r>
              <a:rPr lang="en-AU" sz="1400" dirty="0"/>
              <a:t>John Higgins</a:t>
            </a:r>
          </a:p>
          <a:p>
            <a:pPr>
              <a:spcBef>
                <a:spcPct val="20000"/>
              </a:spcBef>
              <a:buClr>
                <a:srgbClr val="FFD200"/>
              </a:buClr>
              <a:buSzPct val="70000"/>
            </a:pPr>
            <a:r>
              <a:rPr lang="en-AU" sz="1400" u="sng" dirty="0" smtClean="0">
                <a:solidFill>
                  <a:srgbClr val="808080"/>
                </a:solidFill>
                <a:hlinkClick r:id="rId5"/>
              </a:rPr>
              <a:t>John.Higgins@ie.ey.com</a:t>
            </a:r>
            <a:endParaRPr lang="en-AU" sz="1400" u="sng" dirty="0" smtClean="0">
              <a:solidFill>
                <a:srgbClr val="808080"/>
              </a:solidFill>
            </a:endParaRPr>
          </a:p>
          <a:p>
            <a:pPr>
              <a:spcBef>
                <a:spcPct val="20000"/>
              </a:spcBef>
              <a:buClr>
                <a:srgbClr val="FFD200"/>
              </a:buClr>
              <a:buSzPct val="70000"/>
            </a:pPr>
            <a:endParaRPr lang="en-AU" sz="1400" u="sng" dirty="0">
              <a:solidFill>
                <a:srgbClr val="808080"/>
              </a:solidFill>
            </a:endParaRPr>
          </a:p>
          <a:p>
            <a:pPr>
              <a:spcBef>
                <a:spcPct val="20000"/>
              </a:spcBef>
              <a:buClr>
                <a:srgbClr val="FFD200"/>
              </a:buClr>
              <a:buSzPct val="70000"/>
            </a:pPr>
            <a:r>
              <a:rPr lang="en-AU" sz="1400" dirty="0"/>
              <a:t>Colm Devine </a:t>
            </a:r>
            <a:endParaRPr lang="en-AU" sz="1400" dirty="0" smtClean="0"/>
          </a:p>
          <a:p>
            <a:pPr>
              <a:spcBef>
                <a:spcPct val="20000"/>
              </a:spcBef>
              <a:buClr>
                <a:srgbClr val="FFD200"/>
              </a:buClr>
              <a:buSzPct val="70000"/>
            </a:pPr>
            <a:r>
              <a:rPr lang="en-AU" sz="1400" u="sng" dirty="0" smtClean="0">
                <a:hlinkClick r:id="rId6"/>
              </a:rPr>
              <a:t>cdevine@uk.ey.com</a:t>
            </a:r>
            <a:endParaRPr lang="en-AU" sz="1400" u="sng" dirty="0">
              <a:solidFill>
                <a:srgbClr val="808080"/>
              </a:solidFill>
            </a:endParaRPr>
          </a:p>
          <a:p>
            <a:pPr marL="269875" indent="-269875">
              <a:spcBef>
                <a:spcPct val="20000"/>
              </a:spcBef>
              <a:buClr>
                <a:srgbClr val="FFD200"/>
              </a:buClr>
              <a:buSzPct val="70000"/>
              <a:buFont typeface="Arial" pitchFamily="34" charset="0"/>
              <a:buChar char="►"/>
            </a:pPr>
            <a:endParaRPr lang="en-AU" sz="1400" dirty="0" smtClean="0">
              <a:solidFill>
                <a:srgbClr val="808080"/>
              </a:solidFill>
            </a:endParaRPr>
          </a:p>
          <a:p>
            <a:pPr>
              <a:spcBef>
                <a:spcPct val="20000"/>
              </a:spcBef>
              <a:buClr>
                <a:srgbClr val="FFD200"/>
              </a:buClr>
              <a:buSzPct val="70000"/>
            </a:pPr>
            <a:r>
              <a:rPr lang="en-AU" sz="1400" dirty="0" smtClean="0">
                <a:solidFill>
                  <a:srgbClr val="808080"/>
                </a:solidFill>
              </a:rPr>
              <a:t>More than 300 staff globally with education expertise</a:t>
            </a:r>
          </a:p>
          <a:p>
            <a:pPr marL="269875" indent="-269875">
              <a:spcBef>
                <a:spcPct val="20000"/>
              </a:spcBef>
              <a:buClr>
                <a:srgbClr val="FFD200"/>
              </a:buClr>
              <a:buSzPct val="70000"/>
              <a:buFont typeface="Arial" pitchFamily="34" charset="0"/>
              <a:buChar char="►"/>
            </a:pPr>
            <a:endParaRPr lang="en-AU" sz="1400" dirty="0">
              <a:solidFill>
                <a:srgbClr val="808080"/>
              </a:solidFill>
            </a:endParaRPr>
          </a:p>
        </p:txBody>
      </p:sp>
    </p:spTree>
    <p:extLst>
      <p:ext uri="{BB962C8B-B14F-4D97-AF65-F5344CB8AC3E}">
        <p14:creationId xmlns:p14="http://schemas.microsoft.com/office/powerpoint/2010/main" val="1638811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7675" y="503238"/>
            <a:ext cx="8229600" cy="756000"/>
          </a:xfrm>
        </p:spPr>
        <p:txBody>
          <a:bodyPr/>
          <a:lstStyle/>
          <a:p>
            <a:r>
              <a:rPr lang="en-IN" dirty="0" smtClean="0"/>
              <a:t>The University of the Future</a:t>
            </a:r>
            <a:endParaRPr lang="en-IN" dirty="0"/>
          </a:p>
        </p:txBody>
      </p:sp>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57150" ty="209550" sx="90000" sy="90000" flip="none" algn="l"/>
          </a:blipFill>
          <a:ln w="9525">
            <a:noFill/>
            <a:round/>
            <a:headEnd/>
            <a:tailEnd/>
          </a:ln>
        </p:spPr>
        <p:txBody>
          <a:bodyPr vert="horz" wrap="square" lIns="0" tIns="45720" rIns="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985562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University of the Future </a:t>
            </a:r>
            <a:endParaRPr lang="en-IN" dirty="0"/>
          </a:p>
        </p:txBody>
      </p:sp>
      <p:sp>
        <p:nvSpPr>
          <p:cNvPr id="5" name="Content Placeholder 4"/>
          <p:cNvSpPr>
            <a:spLocks noGrp="1"/>
          </p:cNvSpPr>
          <p:nvPr>
            <p:ph idx="1"/>
          </p:nvPr>
        </p:nvSpPr>
        <p:spPr>
          <a:xfrm>
            <a:off x="478800" y="1130325"/>
            <a:ext cx="8229600" cy="4698000"/>
          </a:xfrm>
        </p:spPr>
        <p:txBody>
          <a:bodyPr/>
          <a:lstStyle/>
          <a:p>
            <a:pPr>
              <a:spcBef>
                <a:spcPts val="1200"/>
              </a:spcBef>
            </a:pPr>
            <a:r>
              <a:rPr lang="en-AU" sz="1400" dirty="0" smtClean="0">
                <a:solidFill>
                  <a:schemeClr val="tx1"/>
                </a:solidFill>
              </a:rPr>
              <a:t>The higher </a:t>
            </a:r>
            <a:r>
              <a:rPr lang="en-AU" sz="1400" dirty="0">
                <a:solidFill>
                  <a:schemeClr val="tx1"/>
                </a:solidFill>
              </a:rPr>
              <a:t>education sector is undergoing a fundamental transformation in terms of its role in society, mode of operation, and economic structure and value. </a:t>
            </a:r>
          </a:p>
          <a:p>
            <a:pPr>
              <a:spcBef>
                <a:spcPts val="1200"/>
              </a:spcBef>
            </a:pPr>
            <a:r>
              <a:rPr lang="en-AU" sz="1400" dirty="0">
                <a:solidFill>
                  <a:schemeClr val="tx1"/>
                </a:solidFill>
              </a:rPr>
              <a:t>To explore these themes and future directions, </a:t>
            </a:r>
            <a:r>
              <a:rPr lang="en-AU" sz="1400" dirty="0" smtClean="0">
                <a:solidFill>
                  <a:schemeClr val="tx1"/>
                </a:solidFill>
              </a:rPr>
              <a:t>EY </a:t>
            </a:r>
            <a:r>
              <a:rPr lang="en-AU" sz="1400" dirty="0">
                <a:solidFill>
                  <a:schemeClr val="tx1"/>
                </a:solidFill>
              </a:rPr>
              <a:t>worked closely with the University sector to identify and categorise the main forces impacting the higher education industry globally and locally, and the opportunities, challenges and </a:t>
            </a:r>
            <a:r>
              <a:rPr lang="en-AU" sz="1400" dirty="0" smtClean="0">
                <a:solidFill>
                  <a:schemeClr val="tx1"/>
                </a:solidFill>
              </a:rPr>
              <a:t>implications, </a:t>
            </a:r>
            <a:r>
              <a:rPr lang="en-AU" sz="1400" dirty="0">
                <a:solidFill>
                  <a:schemeClr val="tx1"/>
                </a:solidFill>
              </a:rPr>
              <a:t>primarily for the University sector in Oceania</a:t>
            </a:r>
            <a:r>
              <a:rPr lang="en-AU" sz="1400" dirty="0" smtClean="0">
                <a:solidFill>
                  <a:schemeClr val="tx1"/>
                </a:solidFill>
              </a:rPr>
              <a:t>.</a:t>
            </a:r>
            <a:endParaRPr lang="en-AU" sz="1400" dirty="0">
              <a:solidFill>
                <a:schemeClr val="tx1"/>
              </a:solidFill>
            </a:endParaRPr>
          </a:p>
          <a:p>
            <a:pPr>
              <a:spcBef>
                <a:spcPts val="1200"/>
              </a:spcBef>
            </a:pPr>
            <a:r>
              <a:rPr lang="en-AU" sz="1400" dirty="0">
                <a:solidFill>
                  <a:schemeClr val="tx1"/>
                </a:solidFill>
              </a:rPr>
              <a:t>The output from this process was </a:t>
            </a:r>
            <a:r>
              <a:rPr lang="en-AU" sz="1400" dirty="0" smtClean="0">
                <a:solidFill>
                  <a:schemeClr val="tx1"/>
                </a:solidFill>
              </a:rPr>
              <a:t>a </a:t>
            </a:r>
            <a:r>
              <a:rPr lang="en-AU" sz="1400" dirty="0">
                <a:solidFill>
                  <a:schemeClr val="tx1"/>
                </a:solidFill>
              </a:rPr>
              <a:t>publication </a:t>
            </a:r>
            <a:r>
              <a:rPr lang="en-AU" sz="1400" dirty="0" smtClean="0">
                <a:solidFill>
                  <a:schemeClr val="tx1"/>
                </a:solidFill>
              </a:rPr>
              <a:t> - ‘</a:t>
            </a:r>
            <a:r>
              <a:rPr lang="en-AU" sz="1400" dirty="0">
                <a:solidFill>
                  <a:schemeClr val="tx1"/>
                </a:solidFill>
              </a:rPr>
              <a:t>The University of the Future’ </a:t>
            </a:r>
            <a:r>
              <a:rPr lang="en-AU" sz="1400" dirty="0" smtClean="0">
                <a:solidFill>
                  <a:schemeClr val="tx1"/>
                </a:solidFill>
              </a:rPr>
              <a:t>(2012) - which </a:t>
            </a:r>
            <a:r>
              <a:rPr lang="en-AU" sz="1400" dirty="0">
                <a:solidFill>
                  <a:schemeClr val="tx1"/>
                </a:solidFill>
              </a:rPr>
              <a:t>both </a:t>
            </a:r>
            <a:r>
              <a:rPr lang="en-AU" sz="1400" dirty="0" smtClean="0">
                <a:solidFill>
                  <a:schemeClr val="tx1"/>
                </a:solidFill>
              </a:rPr>
              <a:t>identifies </a:t>
            </a:r>
            <a:r>
              <a:rPr lang="en-AU" sz="1400" dirty="0">
                <a:solidFill>
                  <a:schemeClr val="tx1"/>
                </a:solidFill>
              </a:rPr>
              <a:t>the drivers of change in this brave new world </a:t>
            </a:r>
            <a:r>
              <a:rPr lang="en-AU" sz="1400" dirty="0" smtClean="0">
                <a:solidFill>
                  <a:schemeClr val="tx1"/>
                </a:solidFill>
              </a:rPr>
              <a:t>and anticipates </a:t>
            </a:r>
            <a:r>
              <a:rPr lang="en-AU" sz="1400" dirty="0">
                <a:solidFill>
                  <a:schemeClr val="tx1"/>
                </a:solidFill>
              </a:rPr>
              <a:t>three broad lines of evolution for institutions responding to these challenges</a:t>
            </a:r>
            <a:r>
              <a:rPr lang="en-AU" sz="1400" dirty="0" smtClean="0">
                <a:solidFill>
                  <a:schemeClr val="tx1"/>
                </a:solidFill>
              </a:rPr>
              <a:t>.</a:t>
            </a:r>
            <a:endParaRPr lang="en-AU" sz="1400" dirty="0">
              <a:solidFill>
                <a:schemeClr val="tx1"/>
              </a:solidFill>
            </a:endParaRPr>
          </a:p>
          <a:p>
            <a:pPr>
              <a:spcBef>
                <a:spcPts val="1200"/>
              </a:spcBef>
            </a:pPr>
            <a:r>
              <a:rPr lang="en-IN" sz="1400" b="1" dirty="0">
                <a:solidFill>
                  <a:schemeClr val="tx1"/>
                </a:solidFill>
              </a:rPr>
              <a:t>Our primary hypothesis is that the dominant university </a:t>
            </a:r>
            <a:r>
              <a:rPr lang="en-IN" sz="1400" b="1" dirty="0" smtClean="0">
                <a:solidFill>
                  <a:schemeClr val="tx1"/>
                </a:solidFill>
              </a:rPr>
              <a:t>model: </a:t>
            </a:r>
            <a:r>
              <a:rPr lang="en-IN" sz="1400" b="1" dirty="0">
                <a:solidFill>
                  <a:schemeClr val="tx1"/>
                </a:solidFill>
              </a:rPr>
              <a:t>a broad-based teaching and research institution, supported by a large asset-base and in-house back-office, will prove unviable, in all but a few cases over the next </a:t>
            </a:r>
            <a:r>
              <a:rPr lang="en-IN" sz="1400" b="1" dirty="0" smtClean="0">
                <a:solidFill>
                  <a:schemeClr val="tx1"/>
                </a:solidFill>
              </a:rPr>
              <a:t>3 to 5 years (we underestimated the pace of change in our 2012 report).</a:t>
            </a:r>
            <a:endParaRPr lang="en-AU" sz="1400" dirty="0">
              <a:solidFill>
                <a:schemeClr val="tx1"/>
              </a:solidFill>
            </a:endParaRPr>
          </a:p>
          <a:p>
            <a:pPr lvl="1">
              <a:spcBef>
                <a:spcPts val="1200"/>
              </a:spcBef>
            </a:pPr>
            <a:r>
              <a:rPr lang="en-AU" sz="1200" dirty="0">
                <a:solidFill>
                  <a:schemeClr val="tx1"/>
                </a:solidFill>
              </a:rPr>
              <a:t>At a minimum, universities will need to </a:t>
            </a:r>
            <a:r>
              <a:rPr lang="en-AU" sz="1200" dirty="0" smtClean="0">
                <a:solidFill>
                  <a:schemeClr val="tx1"/>
                </a:solidFill>
              </a:rPr>
              <a:t>streamline </a:t>
            </a:r>
            <a:r>
              <a:rPr lang="en-AU" sz="1200" dirty="0">
                <a:solidFill>
                  <a:schemeClr val="tx1"/>
                </a:solidFill>
              </a:rPr>
              <a:t>their operations and asset base</a:t>
            </a:r>
            <a:r>
              <a:rPr lang="en-AU" sz="1200" dirty="0" smtClean="0">
                <a:solidFill>
                  <a:schemeClr val="tx1"/>
                </a:solidFill>
              </a:rPr>
              <a:t>, and </a:t>
            </a:r>
            <a:r>
              <a:rPr lang="en-AU" sz="1200" dirty="0">
                <a:solidFill>
                  <a:schemeClr val="tx1"/>
                </a:solidFill>
              </a:rPr>
              <a:t>at the same </a:t>
            </a:r>
            <a:r>
              <a:rPr lang="en-AU" sz="1200" dirty="0" smtClean="0">
                <a:solidFill>
                  <a:schemeClr val="tx1"/>
                </a:solidFill>
              </a:rPr>
              <a:t>time add new teaching/learning </a:t>
            </a:r>
            <a:r>
              <a:rPr lang="en-AU" sz="1200" dirty="0">
                <a:solidFill>
                  <a:schemeClr val="tx1"/>
                </a:solidFill>
              </a:rPr>
              <a:t>delivery </a:t>
            </a:r>
            <a:r>
              <a:rPr lang="en-AU" sz="1200" dirty="0" smtClean="0">
                <a:solidFill>
                  <a:schemeClr val="tx1"/>
                </a:solidFill>
              </a:rPr>
              <a:t>mechanisms. Explicit stakeholder </a:t>
            </a:r>
            <a:r>
              <a:rPr lang="en-AU" sz="1200" dirty="0">
                <a:solidFill>
                  <a:schemeClr val="tx1"/>
                </a:solidFill>
              </a:rPr>
              <a:t>expectations for increased </a:t>
            </a:r>
            <a:r>
              <a:rPr lang="en-AU" sz="1200" dirty="0" smtClean="0">
                <a:solidFill>
                  <a:schemeClr val="tx1"/>
                </a:solidFill>
              </a:rPr>
              <a:t>impact</a:t>
            </a:r>
            <a:r>
              <a:rPr lang="en-AU" sz="1200" dirty="0">
                <a:solidFill>
                  <a:schemeClr val="tx1"/>
                </a:solidFill>
              </a:rPr>
              <a:t> </a:t>
            </a:r>
            <a:r>
              <a:rPr lang="en-AU" sz="1200" dirty="0" smtClean="0">
                <a:solidFill>
                  <a:schemeClr val="tx1"/>
                </a:solidFill>
              </a:rPr>
              <a:t>will increase</a:t>
            </a:r>
            <a:endParaRPr lang="en-AU" sz="1200" dirty="0">
              <a:solidFill>
                <a:schemeClr val="tx1"/>
              </a:solidFill>
            </a:endParaRPr>
          </a:p>
          <a:p>
            <a:pPr lvl="1">
              <a:spcBef>
                <a:spcPts val="1200"/>
              </a:spcBef>
            </a:pPr>
            <a:r>
              <a:rPr lang="en-AU" sz="1200" dirty="0">
                <a:solidFill>
                  <a:schemeClr val="tx1"/>
                </a:solidFill>
              </a:rPr>
              <a:t>At its extreme, private </a:t>
            </a:r>
            <a:r>
              <a:rPr lang="en-AU" sz="1200" dirty="0" smtClean="0">
                <a:solidFill>
                  <a:schemeClr val="tx1"/>
                </a:solidFill>
              </a:rPr>
              <a:t>providers (and possibly </a:t>
            </a:r>
            <a:r>
              <a:rPr lang="en-AU" sz="1200" dirty="0">
                <a:solidFill>
                  <a:schemeClr val="tx1"/>
                </a:solidFill>
              </a:rPr>
              <a:t>some </a:t>
            </a:r>
            <a:r>
              <a:rPr lang="en-AU" sz="1200" dirty="0" smtClean="0">
                <a:solidFill>
                  <a:schemeClr val="tx1"/>
                </a:solidFill>
              </a:rPr>
              <a:t>public universities) </a:t>
            </a:r>
            <a:r>
              <a:rPr lang="en-AU" sz="1200" dirty="0">
                <a:solidFill>
                  <a:schemeClr val="tx1"/>
                </a:solidFill>
              </a:rPr>
              <a:t>will create new products </a:t>
            </a:r>
            <a:r>
              <a:rPr lang="en-AU" sz="1200" dirty="0" smtClean="0">
                <a:solidFill>
                  <a:schemeClr val="tx1"/>
                </a:solidFill>
              </a:rPr>
              <a:t>and markets which effectively blur the line between education, media</a:t>
            </a:r>
            <a:r>
              <a:rPr lang="en-AU" sz="1200" dirty="0">
                <a:solidFill>
                  <a:schemeClr val="tx1"/>
                </a:solidFill>
              </a:rPr>
              <a:t>, technology, </a:t>
            </a:r>
            <a:r>
              <a:rPr lang="en-AU" sz="1200" dirty="0" smtClean="0">
                <a:solidFill>
                  <a:schemeClr val="tx1"/>
                </a:solidFill>
              </a:rPr>
              <a:t>innovation and </a:t>
            </a:r>
            <a:r>
              <a:rPr lang="en-AU" sz="1200" dirty="0">
                <a:solidFill>
                  <a:schemeClr val="tx1"/>
                </a:solidFill>
              </a:rPr>
              <a:t>venture </a:t>
            </a:r>
            <a:r>
              <a:rPr lang="en-AU" sz="1200" dirty="0" smtClean="0">
                <a:solidFill>
                  <a:schemeClr val="tx1"/>
                </a:solidFill>
              </a:rPr>
              <a:t>capital</a:t>
            </a:r>
          </a:p>
          <a:p>
            <a:pPr lvl="1">
              <a:spcBef>
                <a:spcPts val="1200"/>
              </a:spcBef>
            </a:pPr>
            <a:r>
              <a:rPr lang="en-AU" sz="1200" dirty="0" smtClean="0">
                <a:solidFill>
                  <a:schemeClr val="tx1"/>
                </a:solidFill>
              </a:rPr>
              <a:t>What is worrying is that institutions appear to be in denial about the magnitude and the inevitability of the changes ahead</a:t>
            </a:r>
            <a:endParaRPr lang="en-AU" dirty="0" smtClean="0">
              <a:solidFill>
                <a:schemeClr val="tx1"/>
              </a:solidFill>
            </a:endParaRPr>
          </a:p>
          <a:p>
            <a:r>
              <a:rPr lang="en-AU" sz="1400" dirty="0" smtClean="0">
                <a:solidFill>
                  <a:schemeClr val="tx1"/>
                </a:solidFill>
              </a:rPr>
              <a:t>What </a:t>
            </a:r>
            <a:r>
              <a:rPr lang="en-AU" sz="1400" dirty="0">
                <a:solidFill>
                  <a:schemeClr val="tx1"/>
                </a:solidFill>
              </a:rPr>
              <a:t>I would like to do today is review some of these challenges with a particular focus on the implications for universities and policy makers in </a:t>
            </a:r>
            <a:r>
              <a:rPr lang="en-AU" sz="1400" dirty="0" smtClean="0">
                <a:solidFill>
                  <a:schemeClr val="tx1"/>
                </a:solidFill>
              </a:rPr>
              <a:t>Ireland. </a:t>
            </a:r>
            <a:r>
              <a:rPr lang="en-AU" sz="1400" dirty="0" smtClean="0">
                <a:solidFill>
                  <a:schemeClr val="tx1"/>
                </a:solidFill>
              </a:rPr>
              <a:t>My aim is to be provocative.</a:t>
            </a:r>
            <a:endParaRPr lang="en-AU" sz="1400" dirty="0">
              <a:solidFill>
                <a:schemeClr val="tx1"/>
              </a:solidFill>
            </a:endParaRPr>
          </a:p>
          <a:p>
            <a:pPr>
              <a:spcBef>
                <a:spcPts val="1200"/>
              </a:spcBef>
            </a:pPr>
            <a:endParaRPr lang="en-IN" sz="1400" dirty="0"/>
          </a:p>
        </p:txBody>
      </p:sp>
    </p:spTree>
    <p:extLst>
      <p:ext uri="{BB962C8B-B14F-4D97-AF65-F5344CB8AC3E}">
        <p14:creationId xmlns:p14="http://schemas.microsoft.com/office/powerpoint/2010/main" val="3418107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120650" ty="0" sx="93000" sy="93000" flip="none" algn="bl"/>
          </a:bli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 name="Title 2"/>
          <p:cNvSpPr>
            <a:spLocks noGrp="1"/>
          </p:cNvSpPr>
          <p:nvPr>
            <p:ph type="title"/>
          </p:nvPr>
        </p:nvSpPr>
        <p:spPr>
          <a:xfrm>
            <a:off x="457200" y="483838"/>
            <a:ext cx="8229600" cy="756000"/>
          </a:xfrm>
        </p:spPr>
        <p:txBody>
          <a:bodyPr/>
          <a:lstStyle/>
          <a:p>
            <a:r>
              <a:rPr lang="en-IN" dirty="0" smtClean="0">
                <a:solidFill>
                  <a:schemeClr val="bg1"/>
                </a:solidFill>
              </a:rPr>
              <a:t>The Drivers of Change</a:t>
            </a:r>
            <a:endParaRPr lang="en-IN" dirty="0">
              <a:solidFill>
                <a:schemeClr val="bg1"/>
              </a:solidFill>
            </a:endParaRPr>
          </a:p>
        </p:txBody>
      </p:sp>
    </p:spTree>
    <p:extLst>
      <p:ext uri="{BB962C8B-B14F-4D97-AF65-F5344CB8AC3E}">
        <p14:creationId xmlns:p14="http://schemas.microsoft.com/office/powerpoint/2010/main" val="3991402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71625" y="1078264"/>
            <a:ext cx="4984722" cy="4036662"/>
            <a:chOff x="1571625" y="1068739"/>
            <a:chExt cx="4984722" cy="4036662"/>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1068739"/>
              <a:ext cx="4984722" cy="4036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571625" y="1068739"/>
              <a:ext cx="981075" cy="302861"/>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
        <p:nvSpPr>
          <p:cNvPr id="2" name="Title 1"/>
          <p:cNvSpPr>
            <a:spLocks noGrp="1"/>
          </p:cNvSpPr>
          <p:nvPr>
            <p:ph type="title"/>
          </p:nvPr>
        </p:nvSpPr>
        <p:spPr/>
        <p:txBody>
          <a:bodyPr/>
          <a:lstStyle/>
          <a:p>
            <a:r>
              <a:rPr lang="en-IN" dirty="0" smtClean="0"/>
              <a:t>Drivers for Change</a:t>
            </a:r>
            <a:endParaRPr lang="en-IN"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339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1: </a:t>
            </a:r>
            <a:r>
              <a:rPr lang="en-IN" sz="3200" dirty="0">
                <a:solidFill>
                  <a:schemeClr val="bg1"/>
                </a:solidFill>
              </a:rPr>
              <a:t>Democratisation of Knowledge </a:t>
            </a:r>
            <a:r>
              <a:rPr lang="en-IN" sz="3200" dirty="0" smtClean="0">
                <a:solidFill>
                  <a:schemeClr val="bg1"/>
                </a:solidFill>
              </a:rPr>
              <a:t>and  </a:t>
            </a:r>
            <a:r>
              <a:rPr lang="en-IN" sz="3200" dirty="0">
                <a:solidFill>
                  <a:schemeClr val="bg1"/>
                </a:solidFill>
              </a:rPr>
              <a:t>Access</a:t>
            </a:r>
            <a:endParaRPr lang="en-IN"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78800" y="1111275"/>
            <a:ext cx="8229600" cy="4698000"/>
          </a:xfrm>
        </p:spPr>
        <p:txBody>
          <a:bodyPr/>
          <a:lstStyle/>
          <a:p>
            <a:r>
              <a:rPr lang="en-AU" sz="1400" dirty="0">
                <a:solidFill>
                  <a:schemeClr val="tx1"/>
                </a:solidFill>
              </a:rPr>
              <a:t>Traditionally, universities held the key to knowledge, in both a physical and philosophical sense. </a:t>
            </a:r>
          </a:p>
          <a:p>
            <a:pPr lvl="1"/>
            <a:r>
              <a:rPr lang="en-AU" sz="1200" dirty="0">
                <a:solidFill>
                  <a:schemeClr val="tx1"/>
                </a:solidFill>
              </a:rPr>
              <a:t>University libraries, faculty domains and research institutes were where knowledge was created</a:t>
            </a:r>
            <a:r>
              <a:rPr lang="en-AU" sz="1200" dirty="0" smtClean="0">
                <a:solidFill>
                  <a:schemeClr val="tx1"/>
                </a:solidFill>
              </a:rPr>
              <a:t>, stored </a:t>
            </a:r>
            <a:r>
              <a:rPr lang="en-AU" sz="1200" dirty="0">
                <a:solidFill>
                  <a:schemeClr val="tx1"/>
                </a:solidFill>
              </a:rPr>
              <a:t>and shared </a:t>
            </a:r>
            <a:r>
              <a:rPr lang="en-AU" sz="1200" dirty="0" smtClean="0">
                <a:solidFill>
                  <a:schemeClr val="tx1"/>
                </a:solidFill>
              </a:rPr>
              <a:t>and </a:t>
            </a:r>
            <a:r>
              <a:rPr lang="en-AU" sz="1200" dirty="0">
                <a:solidFill>
                  <a:schemeClr val="tx1"/>
                </a:solidFill>
              </a:rPr>
              <a:t>universities held a privileged status as originators and keepers of knowledge. </a:t>
            </a:r>
          </a:p>
          <a:p>
            <a:pPr lvl="1"/>
            <a:r>
              <a:rPr lang="en-AU" sz="1200" dirty="0" smtClean="0">
                <a:solidFill>
                  <a:schemeClr val="tx1"/>
                </a:solidFill>
              </a:rPr>
              <a:t>50 years ago access </a:t>
            </a:r>
            <a:r>
              <a:rPr lang="en-AU" sz="1200" dirty="0">
                <a:solidFill>
                  <a:schemeClr val="tx1"/>
                </a:solidFill>
              </a:rPr>
              <a:t>to </a:t>
            </a:r>
            <a:r>
              <a:rPr lang="en-AU" sz="1200" dirty="0" smtClean="0">
                <a:solidFill>
                  <a:schemeClr val="tx1"/>
                </a:solidFill>
              </a:rPr>
              <a:t>universities in </a:t>
            </a:r>
            <a:r>
              <a:rPr lang="en-AU" sz="1200" dirty="0">
                <a:solidFill>
                  <a:schemeClr val="tx1"/>
                </a:solidFill>
              </a:rPr>
              <a:t>developed </a:t>
            </a:r>
            <a:r>
              <a:rPr lang="en-AU" sz="1200" dirty="0" smtClean="0">
                <a:solidFill>
                  <a:schemeClr val="tx1"/>
                </a:solidFill>
              </a:rPr>
              <a:t>countries was restricted to modest levels of about 5% of school leavers but with the ‘</a:t>
            </a:r>
            <a:r>
              <a:rPr lang="en-AU" sz="1200" dirty="0" err="1" smtClean="0">
                <a:solidFill>
                  <a:schemeClr val="tx1"/>
                </a:solidFill>
              </a:rPr>
              <a:t>massification</a:t>
            </a:r>
            <a:r>
              <a:rPr lang="en-AU" sz="1200" dirty="0" smtClean="0">
                <a:solidFill>
                  <a:schemeClr val="tx1"/>
                </a:solidFill>
              </a:rPr>
              <a:t>’ of HE, it has grown to comprise </a:t>
            </a:r>
            <a:r>
              <a:rPr lang="en-AU" sz="1200" dirty="0" smtClean="0">
                <a:solidFill>
                  <a:schemeClr val="tx1"/>
                </a:solidFill>
              </a:rPr>
              <a:t>40-50</a:t>
            </a:r>
            <a:r>
              <a:rPr lang="en-AU" sz="1200" dirty="0" smtClean="0">
                <a:solidFill>
                  <a:schemeClr val="tx1"/>
                </a:solidFill>
              </a:rPr>
              <a:t>%. </a:t>
            </a:r>
            <a:r>
              <a:rPr lang="en-AU" sz="1200" dirty="0">
                <a:solidFill>
                  <a:schemeClr val="tx1"/>
                </a:solidFill>
              </a:rPr>
              <a:t>I</a:t>
            </a:r>
            <a:r>
              <a:rPr lang="en-AU" sz="1200" dirty="0" smtClean="0">
                <a:solidFill>
                  <a:schemeClr val="tx1"/>
                </a:solidFill>
              </a:rPr>
              <a:t>n </a:t>
            </a:r>
            <a:r>
              <a:rPr lang="en-AU" sz="1200" dirty="0">
                <a:solidFill>
                  <a:schemeClr val="tx1"/>
                </a:solidFill>
              </a:rPr>
              <a:t>emerging </a:t>
            </a:r>
            <a:r>
              <a:rPr lang="en-AU" sz="1200" dirty="0" smtClean="0">
                <a:solidFill>
                  <a:schemeClr val="tx1"/>
                </a:solidFill>
              </a:rPr>
              <a:t>economies, access is still restricted to a  </a:t>
            </a:r>
            <a:r>
              <a:rPr lang="en-AU" sz="1200" dirty="0">
                <a:solidFill>
                  <a:schemeClr val="tx1"/>
                </a:solidFill>
              </a:rPr>
              <a:t>very narrow proportion of </a:t>
            </a:r>
            <a:r>
              <a:rPr lang="en-AU" sz="1200" dirty="0" smtClean="0">
                <a:solidFill>
                  <a:schemeClr val="tx1"/>
                </a:solidFill>
              </a:rPr>
              <a:t>society, </a:t>
            </a:r>
            <a:r>
              <a:rPr lang="en-AU" sz="1200" dirty="0">
                <a:solidFill>
                  <a:schemeClr val="tx1"/>
                </a:solidFill>
              </a:rPr>
              <a:t>typically the elite.</a:t>
            </a:r>
          </a:p>
          <a:p>
            <a:r>
              <a:rPr lang="en-AU" sz="1400" dirty="0" smtClean="0">
                <a:solidFill>
                  <a:schemeClr val="tx1"/>
                </a:solidFill>
              </a:rPr>
              <a:t>Today</a:t>
            </a:r>
            <a:r>
              <a:rPr lang="en-AU" sz="1400" dirty="0">
                <a:solidFill>
                  <a:schemeClr val="tx1"/>
                </a:solidFill>
              </a:rPr>
              <a:t>, access is expanding both in developed </a:t>
            </a:r>
            <a:r>
              <a:rPr lang="en-AU" sz="1400" dirty="0" smtClean="0">
                <a:solidFill>
                  <a:schemeClr val="tx1"/>
                </a:solidFill>
              </a:rPr>
              <a:t>markets but </a:t>
            </a:r>
            <a:r>
              <a:rPr lang="en-AU" sz="1400" dirty="0">
                <a:solidFill>
                  <a:schemeClr val="tx1"/>
                </a:solidFill>
              </a:rPr>
              <a:t>even more fundamentally in emerging </a:t>
            </a:r>
            <a:r>
              <a:rPr lang="en-AU" sz="1400" dirty="0" smtClean="0">
                <a:solidFill>
                  <a:schemeClr val="tx1"/>
                </a:solidFill>
              </a:rPr>
              <a:t>markets </a:t>
            </a:r>
            <a:endParaRPr lang="en-AU" sz="1400" dirty="0">
              <a:solidFill>
                <a:schemeClr val="tx1"/>
              </a:solidFill>
            </a:endParaRPr>
          </a:p>
          <a:p>
            <a:pPr lvl="1"/>
            <a:r>
              <a:rPr lang="en-AU" sz="1200" dirty="0" smtClean="0">
                <a:solidFill>
                  <a:schemeClr val="tx1"/>
                </a:solidFill>
              </a:rPr>
              <a:t>In China participation trebled </a:t>
            </a:r>
            <a:r>
              <a:rPr lang="en-AU" sz="1200" dirty="0">
                <a:solidFill>
                  <a:schemeClr val="tx1"/>
                </a:solidFill>
              </a:rPr>
              <a:t>from 8.0% to 25.9% in the first decade of this century, and is likely to double again in the next 10-15 </a:t>
            </a:r>
            <a:r>
              <a:rPr lang="en-AU" sz="1200" dirty="0" smtClean="0">
                <a:solidFill>
                  <a:schemeClr val="tx1"/>
                </a:solidFill>
              </a:rPr>
              <a:t>years. </a:t>
            </a:r>
            <a:r>
              <a:rPr lang="en-AU" sz="1200" dirty="0">
                <a:solidFill>
                  <a:schemeClr val="tx1"/>
                </a:solidFill>
              </a:rPr>
              <a:t>Five years ago there were no Chinese universities in the top 200; now there are six. With $</a:t>
            </a:r>
            <a:r>
              <a:rPr lang="en-AU" sz="1200" dirty="0" smtClean="0">
                <a:solidFill>
                  <a:schemeClr val="tx1"/>
                </a:solidFill>
              </a:rPr>
              <a:t>250b </a:t>
            </a:r>
            <a:r>
              <a:rPr lang="en-AU" sz="1200" dirty="0">
                <a:solidFill>
                  <a:schemeClr val="tx1"/>
                </a:solidFill>
              </a:rPr>
              <a:t>a year being invested in Chinese universities, </a:t>
            </a:r>
            <a:r>
              <a:rPr lang="en-AU" sz="1200" dirty="0" smtClean="0">
                <a:solidFill>
                  <a:schemeClr val="tx1"/>
                </a:solidFill>
              </a:rPr>
              <a:t>it </a:t>
            </a:r>
            <a:r>
              <a:rPr lang="en-AU" sz="1200" dirty="0">
                <a:solidFill>
                  <a:schemeClr val="tx1"/>
                </a:solidFill>
              </a:rPr>
              <a:t>is only a matter of time before these universities enter the top </a:t>
            </a:r>
            <a:r>
              <a:rPr lang="en-AU" sz="1200" dirty="0" smtClean="0">
                <a:solidFill>
                  <a:schemeClr val="tx1"/>
                </a:solidFill>
              </a:rPr>
              <a:t>100. </a:t>
            </a:r>
          </a:p>
          <a:p>
            <a:pPr lvl="1"/>
            <a:r>
              <a:rPr lang="en-AU" sz="1200" dirty="0" smtClean="0">
                <a:solidFill>
                  <a:schemeClr val="tx1"/>
                </a:solidFill>
              </a:rPr>
              <a:t>The ‘</a:t>
            </a:r>
            <a:r>
              <a:rPr lang="en-AU" sz="1200" dirty="0" err="1" smtClean="0">
                <a:solidFill>
                  <a:schemeClr val="tx1"/>
                </a:solidFill>
              </a:rPr>
              <a:t>massification</a:t>
            </a:r>
            <a:r>
              <a:rPr lang="en-AU" sz="1200" dirty="0" smtClean="0">
                <a:solidFill>
                  <a:schemeClr val="tx1"/>
                </a:solidFill>
              </a:rPr>
              <a:t>’ of </a:t>
            </a:r>
            <a:r>
              <a:rPr lang="en-AU" sz="1200" dirty="0">
                <a:solidFill>
                  <a:schemeClr val="tx1"/>
                </a:solidFill>
              </a:rPr>
              <a:t> </a:t>
            </a:r>
            <a:r>
              <a:rPr lang="en-AU" sz="1200" dirty="0" smtClean="0">
                <a:solidFill>
                  <a:schemeClr val="tx1"/>
                </a:solidFill>
              </a:rPr>
              <a:t>higher education is driving </a:t>
            </a:r>
            <a:r>
              <a:rPr lang="en-AU" sz="1200" dirty="0">
                <a:solidFill>
                  <a:schemeClr val="tx1"/>
                </a:solidFill>
              </a:rPr>
              <a:t>a global ‘education revolution’ </a:t>
            </a:r>
            <a:r>
              <a:rPr lang="en-AU" sz="1200" dirty="0" smtClean="0">
                <a:solidFill>
                  <a:schemeClr val="tx1"/>
                </a:solidFill>
              </a:rPr>
              <a:t>within </a:t>
            </a:r>
            <a:r>
              <a:rPr lang="en-AU" sz="1200" dirty="0">
                <a:solidFill>
                  <a:schemeClr val="tx1"/>
                </a:solidFill>
              </a:rPr>
              <a:t>societies by creating opportunities </a:t>
            </a:r>
            <a:r>
              <a:rPr lang="en-AU" sz="1200" dirty="0" smtClean="0">
                <a:solidFill>
                  <a:schemeClr val="tx1"/>
                </a:solidFill>
              </a:rPr>
              <a:t>for millions </a:t>
            </a:r>
            <a:r>
              <a:rPr lang="en-AU" sz="1200" dirty="0">
                <a:solidFill>
                  <a:schemeClr val="tx1"/>
                </a:solidFill>
              </a:rPr>
              <a:t>of people and their families to increase their standards of </a:t>
            </a:r>
            <a:r>
              <a:rPr lang="en-AU" sz="1200" dirty="0" smtClean="0">
                <a:solidFill>
                  <a:schemeClr val="tx1"/>
                </a:solidFill>
              </a:rPr>
              <a:t>living</a:t>
            </a:r>
            <a:r>
              <a:rPr lang="en-AU" sz="1200" dirty="0">
                <a:solidFill>
                  <a:schemeClr val="tx1"/>
                </a:solidFill>
              </a:rPr>
              <a:t>. </a:t>
            </a:r>
            <a:endParaRPr lang="en-AU" sz="1200" dirty="0" smtClean="0">
              <a:solidFill>
                <a:schemeClr val="tx1"/>
              </a:solidFill>
            </a:endParaRPr>
          </a:p>
          <a:p>
            <a:pPr lvl="1"/>
            <a:r>
              <a:rPr lang="en-AU" sz="1200" dirty="0" smtClean="0">
                <a:solidFill>
                  <a:schemeClr val="tx1"/>
                </a:solidFill>
              </a:rPr>
              <a:t>Increasingly </a:t>
            </a:r>
            <a:r>
              <a:rPr lang="en-AU" sz="1200" dirty="0">
                <a:solidFill>
                  <a:schemeClr val="tx1"/>
                </a:solidFill>
              </a:rPr>
              <a:t>knowledge is open to anyone globally with a device and connectivity — not just facts and figures, but also analysis, interpretation, and curation of knowledge although credentials are still </a:t>
            </a:r>
            <a:r>
              <a:rPr lang="en-AU" sz="1200" dirty="0" smtClean="0">
                <a:solidFill>
                  <a:schemeClr val="tx1"/>
                </a:solidFill>
              </a:rPr>
              <a:t>controlled mainly  </a:t>
            </a:r>
            <a:r>
              <a:rPr lang="en-AU" sz="1200" dirty="0">
                <a:solidFill>
                  <a:schemeClr val="tx1"/>
                </a:solidFill>
              </a:rPr>
              <a:t>by the institutions.</a:t>
            </a:r>
          </a:p>
          <a:p>
            <a:r>
              <a:rPr lang="en-AU" sz="1400" dirty="0" smtClean="0">
                <a:solidFill>
                  <a:schemeClr val="tx1"/>
                </a:solidFill>
              </a:rPr>
              <a:t>For </a:t>
            </a:r>
            <a:r>
              <a:rPr lang="en-AU" sz="1400" dirty="0">
                <a:solidFill>
                  <a:schemeClr val="tx1"/>
                </a:solidFill>
              </a:rPr>
              <a:t>universities, this </a:t>
            </a:r>
            <a:r>
              <a:rPr lang="en-AU" sz="1400" dirty="0" smtClean="0">
                <a:solidFill>
                  <a:schemeClr val="tx1"/>
                </a:solidFill>
              </a:rPr>
              <a:t>is driving </a:t>
            </a:r>
            <a:r>
              <a:rPr lang="en-AU" sz="1400" dirty="0">
                <a:solidFill>
                  <a:schemeClr val="tx1"/>
                </a:solidFill>
              </a:rPr>
              <a:t>new approaches to teaching and learning, </a:t>
            </a:r>
            <a:r>
              <a:rPr lang="en-AU" sz="1400" dirty="0" smtClean="0">
                <a:solidFill>
                  <a:schemeClr val="tx1"/>
                </a:solidFill>
              </a:rPr>
              <a:t>creating </a:t>
            </a:r>
            <a:r>
              <a:rPr lang="en-AU" sz="1400" dirty="0">
                <a:solidFill>
                  <a:schemeClr val="tx1"/>
                </a:solidFill>
              </a:rPr>
              <a:t>opportunities for entry to </a:t>
            </a:r>
            <a:r>
              <a:rPr lang="en-AU" sz="1400" dirty="0" smtClean="0">
                <a:solidFill>
                  <a:schemeClr val="tx1"/>
                </a:solidFill>
              </a:rPr>
              <a:t>new markets </a:t>
            </a:r>
            <a:r>
              <a:rPr lang="en-AU" sz="1400" dirty="0">
                <a:solidFill>
                  <a:schemeClr val="tx1"/>
                </a:solidFill>
              </a:rPr>
              <a:t>and new global partnerships, </a:t>
            </a:r>
            <a:r>
              <a:rPr lang="en-AU" sz="1400" dirty="0" smtClean="0">
                <a:solidFill>
                  <a:schemeClr val="tx1"/>
                </a:solidFill>
              </a:rPr>
              <a:t>stimulating </a:t>
            </a:r>
            <a:r>
              <a:rPr lang="en-AU" sz="1400" dirty="0">
                <a:solidFill>
                  <a:schemeClr val="tx1"/>
                </a:solidFill>
              </a:rPr>
              <a:t>new distribution approaches </a:t>
            </a:r>
            <a:r>
              <a:rPr lang="en-AU" sz="1400" dirty="0" smtClean="0">
                <a:solidFill>
                  <a:schemeClr val="tx1"/>
                </a:solidFill>
              </a:rPr>
              <a:t> </a:t>
            </a:r>
            <a:r>
              <a:rPr lang="en-AU" sz="1400" dirty="0">
                <a:solidFill>
                  <a:schemeClr val="tx1"/>
                </a:solidFill>
              </a:rPr>
              <a:t>— and also </a:t>
            </a:r>
            <a:r>
              <a:rPr lang="en-AU" sz="1400" dirty="0" smtClean="0">
                <a:solidFill>
                  <a:schemeClr val="tx1"/>
                </a:solidFill>
              </a:rPr>
              <a:t>creating </a:t>
            </a:r>
            <a:r>
              <a:rPr lang="en-AU" sz="1400" dirty="0">
                <a:solidFill>
                  <a:schemeClr val="tx1"/>
                </a:solidFill>
              </a:rPr>
              <a:t>new sources of </a:t>
            </a:r>
            <a:r>
              <a:rPr lang="en-AU" sz="1400" dirty="0" smtClean="0">
                <a:solidFill>
                  <a:schemeClr val="tx1"/>
                </a:solidFill>
              </a:rPr>
              <a:t>competition and sustainability challenges.</a:t>
            </a:r>
            <a:endParaRPr lang="en-AU" sz="1400" dirty="0">
              <a:solidFill>
                <a:schemeClr val="tx1"/>
              </a:solidFill>
            </a:endParaRPr>
          </a:p>
          <a:p>
            <a:endParaRPr lang="en-AU" dirty="0"/>
          </a:p>
        </p:txBody>
      </p:sp>
    </p:spTree>
    <p:extLst>
      <p:ext uri="{BB962C8B-B14F-4D97-AF65-F5344CB8AC3E}">
        <p14:creationId xmlns:p14="http://schemas.microsoft.com/office/powerpoint/2010/main" val="1490756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1: </a:t>
            </a:r>
            <a:r>
              <a:rPr lang="en-IN" sz="3200" dirty="0">
                <a:solidFill>
                  <a:schemeClr val="bg1"/>
                </a:solidFill>
              </a:rPr>
              <a:t>Democratisation of Knowledge </a:t>
            </a:r>
            <a:r>
              <a:rPr lang="en-IN" sz="3200" dirty="0" smtClean="0">
                <a:solidFill>
                  <a:schemeClr val="bg1"/>
                </a:solidFill>
              </a:rPr>
              <a:t>and  </a:t>
            </a:r>
            <a:r>
              <a:rPr lang="en-IN" sz="3200" dirty="0">
                <a:solidFill>
                  <a:schemeClr val="bg1"/>
                </a:solidFill>
              </a:rPr>
              <a:t>Access</a:t>
            </a:r>
            <a:endParaRPr lang="en-IN"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57200" y="1158900"/>
            <a:ext cx="8229600" cy="4698000"/>
          </a:xfrm>
        </p:spPr>
        <p:txBody>
          <a:bodyPr/>
          <a:lstStyle/>
          <a:p>
            <a:pPr marL="0" indent="0">
              <a:buNone/>
            </a:pPr>
            <a:r>
              <a:rPr lang="en-IN" b="1" dirty="0" smtClean="0">
                <a:solidFill>
                  <a:schemeClr val="tx1"/>
                </a:solidFill>
              </a:rPr>
              <a:t>Implications for the University Sector in Ireland</a:t>
            </a:r>
            <a:endParaRPr lang="en-IN" b="1" dirty="0">
              <a:solidFill>
                <a:schemeClr val="tx1"/>
              </a:solidFill>
            </a:endParaRPr>
          </a:p>
          <a:p>
            <a:r>
              <a:rPr lang="en-IN" sz="1400" dirty="0" smtClean="0">
                <a:solidFill>
                  <a:schemeClr val="tx1"/>
                </a:solidFill>
              </a:rPr>
              <a:t>The importance of equity of access, both as a foundation stone of social mobility and a means for realising Ireland’s higher education skills targets is recognised  both by the Hunt Report (2011) and in the recent Higher Education System Performance Report  (2014)</a:t>
            </a:r>
          </a:p>
          <a:p>
            <a:pPr lvl="1"/>
            <a:r>
              <a:rPr lang="en-IN" sz="1200" dirty="0" smtClean="0">
                <a:solidFill>
                  <a:schemeClr val="tx1"/>
                </a:solidFill>
              </a:rPr>
              <a:t>The challenge for the University Sector in Ireland, as elsewhere, will be to maintain and grow student numbers in this environment (as required by their performance compacts) but at the same time maintain quality </a:t>
            </a:r>
          </a:p>
          <a:p>
            <a:endParaRPr lang="en-IN" sz="1400" dirty="0" smtClean="0">
              <a:solidFill>
                <a:schemeClr val="tx1"/>
              </a:solidFill>
            </a:endParaRPr>
          </a:p>
          <a:p>
            <a:r>
              <a:rPr lang="en-IN" sz="1400" dirty="0" smtClean="0">
                <a:solidFill>
                  <a:schemeClr val="tx1"/>
                </a:solidFill>
              </a:rPr>
              <a:t>Democratisation of knowledge and access, especially as it ripples through the developing world will create significant opportunities for those Universities who are globally competitive</a:t>
            </a:r>
          </a:p>
          <a:p>
            <a:pPr lvl="1"/>
            <a:r>
              <a:rPr lang="en-IN" sz="1200" dirty="0" smtClean="0">
                <a:solidFill>
                  <a:schemeClr val="tx1"/>
                </a:solidFill>
              </a:rPr>
              <a:t>The compelling challenge for the Irish University Sector will be to address the opportunity that this creates in an environment which is currently heavily fiscally constrained</a:t>
            </a:r>
          </a:p>
          <a:p>
            <a:endParaRPr lang="en-IN" sz="1400" dirty="0" smtClean="0">
              <a:solidFill>
                <a:schemeClr val="tx1"/>
              </a:solidFill>
            </a:endParaRPr>
          </a:p>
          <a:p>
            <a:r>
              <a:rPr lang="en-IN" sz="1400" dirty="0" smtClean="0">
                <a:solidFill>
                  <a:schemeClr val="tx1"/>
                </a:solidFill>
              </a:rPr>
              <a:t>While the </a:t>
            </a:r>
            <a:r>
              <a:rPr lang="en-IN" sz="1400" dirty="0">
                <a:solidFill>
                  <a:schemeClr val="tx1"/>
                </a:solidFill>
              </a:rPr>
              <a:t>Higher Education System Performance Report explicitly </a:t>
            </a:r>
            <a:r>
              <a:rPr lang="en-IN" sz="1400" dirty="0" smtClean="0">
                <a:solidFill>
                  <a:schemeClr val="tx1"/>
                </a:solidFill>
              </a:rPr>
              <a:t>recognises </a:t>
            </a:r>
            <a:r>
              <a:rPr lang="en-IN" sz="1400" dirty="0">
                <a:solidFill>
                  <a:schemeClr val="tx1"/>
                </a:solidFill>
              </a:rPr>
              <a:t>the need for Irish Universities to be globally </a:t>
            </a:r>
            <a:r>
              <a:rPr lang="en-IN" sz="1400" dirty="0" smtClean="0">
                <a:solidFill>
                  <a:schemeClr val="tx1"/>
                </a:solidFill>
              </a:rPr>
              <a:t>competitive, less clear to an outsider is how this will be funded and how this can be delivered in an environment where student numbers and </a:t>
            </a:r>
            <a:r>
              <a:rPr lang="en-IN" sz="1400" dirty="0" err="1" smtClean="0">
                <a:solidFill>
                  <a:schemeClr val="tx1"/>
                </a:solidFill>
              </a:rPr>
              <a:t>staff:student</a:t>
            </a:r>
            <a:r>
              <a:rPr lang="en-IN" sz="1400" dirty="0" smtClean="0">
                <a:solidFill>
                  <a:schemeClr val="tx1"/>
                </a:solidFill>
              </a:rPr>
              <a:t> ratios are both on the rise.</a:t>
            </a:r>
            <a:endParaRPr lang="en-IN" sz="1400" strike="sngStrike" dirty="0">
              <a:solidFill>
                <a:schemeClr val="tx1"/>
              </a:solidFill>
            </a:endParaRPr>
          </a:p>
        </p:txBody>
      </p:sp>
    </p:spTree>
    <p:extLst>
      <p:ext uri="{BB962C8B-B14F-4D97-AF65-F5344CB8AC3E}">
        <p14:creationId xmlns:p14="http://schemas.microsoft.com/office/powerpoint/2010/main" val="3216948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EY_Regular_Presentation">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808080"/>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080"/>
        </a:solidFill>
        <a:ln w="9525">
          <a:noFill/>
        </a:ln>
      </a:spPr>
      <a:bodyPr lIns="54000" tIns="54000" rIns="54000" bIns="54000"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1374</TotalTime>
  <Words>4195</Words>
  <Application>Microsoft Office PowerPoint</Application>
  <PresentationFormat>On-screen Show (4:3)</PresentationFormat>
  <Paragraphs>241</Paragraphs>
  <Slides>27</Slides>
  <Notes>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EY_Regular_Presentation</vt:lpstr>
      <vt:lpstr>Higher Education - Looking Forward   An Educator’s Perspective:  A thousand year old industry  on the cusp of profound change     </vt:lpstr>
      <vt:lpstr>Contents</vt:lpstr>
      <vt:lpstr>The EY Education Team</vt:lpstr>
      <vt:lpstr>The University of the Future</vt:lpstr>
      <vt:lpstr>The University of the Future </vt:lpstr>
      <vt:lpstr>The Drivers of Change</vt:lpstr>
      <vt:lpstr>Drivers for Change</vt:lpstr>
      <vt:lpstr>1: Democratisation of Knowledge and  Access</vt:lpstr>
      <vt:lpstr>1: Democratisation of Knowledge and  Access</vt:lpstr>
      <vt:lpstr>2: Contestability of Market and Funding</vt:lpstr>
      <vt:lpstr>2: Contestability of Market and Funding</vt:lpstr>
      <vt:lpstr>3: Digital Technologies </vt:lpstr>
      <vt:lpstr>3: Digital Technologies </vt:lpstr>
      <vt:lpstr>4: Global Mobility</vt:lpstr>
      <vt:lpstr>4: Global Mobility</vt:lpstr>
      <vt:lpstr>5: Integration with Industry</vt:lpstr>
      <vt:lpstr>5: Integration with Industry</vt:lpstr>
      <vt:lpstr>Broad Implications</vt:lpstr>
      <vt:lpstr>Evolving University Models</vt:lpstr>
      <vt:lpstr>EY Framework for Assessing and Designing a Model for the Future</vt:lpstr>
      <vt:lpstr>Evolving University Models</vt:lpstr>
      <vt:lpstr>Evolving Models  - Streamlined Status Quo</vt:lpstr>
      <vt:lpstr>Evolving Models  - Niche Dominators</vt:lpstr>
      <vt:lpstr>Evolving Models  - Transformers</vt:lpstr>
      <vt:lpstr>Evolving Models – The Implications for Ireland</vt:lpstr>
      <vt:lpstr>EYs capabilities and service offerings</vt:lpstr>
      <vt:lpstr>Our global EY Services and Capabilities </vt:lpstr>
    </vt:vector>
  </TitlesOfParts>
  <Company>Ernst &amp; Young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(Arial bold 30 point)</dc:title>
  <dc:creator>Sindhu S Kumar</dc:creator>
  <cp:lastModifiedBy>faheyst</cp:lastModifiedBy>
  <cp:revision>575</cp:revision>
  <cp:lastPrinted>2013-03-27T21:48:12Z</cp:lastPrinted>
  <dcterms:created xsi:type="dcterms:W3CDTF">2013-06-15T14:36:41Z</dcterms:created>
  <dcterms:modified xsi:type="dcterms:W3CDTF">2014-09-26T11:27:56Z</dcterms:modified>
</cp:coreProperties>
</file>