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77" r:id="rId2"/>
    <p:sldId id="372" r:id="rId3"/>
    <p:sldId id="376" r:id="rId4"/>
    <p:sldId id="374" r:id="rId5"/>
    <p:sldId id="378" r:id="rId6"/>
    <p:sldId id="358" r:id="rId7"/>
    <p:sldId id="365" r:id="rId8"/>
    <p:sldId id="360" r:id="rId9"/>
    <p:sldId id="373" r:id="rId10"/>
    <p:sldId id="375" r:id="rId11"/>
    <p:sldId id="371" r:id="rId12"/>
    <p:sldId id="37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5A4570-8AC6-4A2E-98BD-A361CFE240A5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2F9BA5-CB1B-4DE2-AA70-A0B3E05306F0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7083E8-57A9-41F3-9C2B-46F03A1CEDA4}" type="slidenum">
              <a:rPr lang="en-GB" sz="1200"/>
              <a:pPr algn="r"/>
              <a:t>3</a:t>
            </a:fld>
            <a:endParaRPr lang="en-GB" sz="1200"/>
          </a:p>
        </p:txBody>
      </p:sp>
      <p:sp>
        <p:nvSpPr>
          <p:cNvPr id="2457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24581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/>
          <a:lstStyle/>
          <a:p>
            <a:pPr algn="r"/>
            <a:fld id="{447965A4-466D-4A7C-8D09-97D211CA15D9}" type="slidenum">
              <a:rPr lang="en-GB" sz="1200">
                <a:latin typeface="Calibri" pitchFamily="34" charset="0"/>
              </a:rPr>
              <a:pPr algn="r"/>
              <a:t>3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5B5AE2C-4122-4328-B8FD-6A7DAAACA942}" type="slidenum">
              <a:rPr lang="en-GB" sz="1200"/>
              <a:pPr algn="r"/>
              <a:t>4</a:t>
            </a:fld>
            <a:endParaRPr lang="en-GB" sz="1200"/>
          </a:p>
        </p:txBody>
      </p:sp>
      <p:sp>
        <p:nvSpPr>
          <p:cNvPr id="1024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smtClean="0"/>
          </a:p>
        </p:txBody>
      </p:sp>
      <p:sp>
        <p:nvSpPr>
          <p:cNvPr id="10245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/>
          <a:lstStyle/>
          <a:p>
            <a:pPr algn="r"/>
            <a:fld id="{6A956DE4-0A17-48BA-A891-A9335C6C4AF7}" type="slidenum">
              <a:rPr lang="en-GB" sz="1200">
                <a:latin typeface="Calibri" pitchFamily="34" charset="0"/>
              </a:rPr>
              <a:pPr algn="r"/>
              <a:t>4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CA1A2F-5607-432A-BBA6-9F022CB7D124}" type="slidenum">
              <a:rPr lang="en-GB" sz="1200"/>
              <a:pPr algn="r"/>
              <a:t>12</a:t>
            </a:fld>
            <a:endParaRPr lang="en-GB" sz="1200"/>
          </a:p>
        </p:txBody>
      </p:sp>
      <p:sp>
        <p:nvSpPr>
          <p:cNvPr id="2867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smtClean="0"/>
          </a:p>
        </p:txBody>
      </p:sp>
      <p:sp>
        <p:nvSpPr>
          <p:cNvPr id="28677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/>
          <a:lstStyle/>
          <a:p>
            <a:pPr algn="r"/>
            <a:fld id="{5EEEFA45-866F-4997-B8F2-B1C3832ADD81}" type="slidenum">
              <a:rPr lang="en-GB" sz="1200">
                <a:latin typeface="Calibri" pitchFamily="34" charset="0"/>
              </a:rPr>
              <a:pPr algn="r"/>
              <a:t>12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511B-8333-4A51-9661-BFBC1595F11D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7E07-5018-4B22-8809-F3B322F7441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FD449-B3B8-4CFF-A531-3EB88E5EF332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54A2B-F987-4485-819D-A223931C616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547EA-6A2A-4E82-9C48-72AEC3BBC3DC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871C2-5FDC-43D0-AB30-9A2E06A87D8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7D166-FAD5-44E8-A664-B30254187D12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8B7E6-7F52-4160-9F32-79F2D20D4B8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3DDEC-E580-4B85-9E3D-C5814C6951C7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872C1-7B71-4234-A361-7EB8A9A5C30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3FB97-EC8F-429B-BCE9-2E4F50EE4895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71C6F-DDA7-49CF-9F91-3A6C7BAC018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310F-473F-419E-A2E1-96114F393DF6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F13E-63C6-4D16-9CF1-21FEC6DB378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F9DE1-3312-477E-8C35-CF01DCCF1BA8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D9A36-0C79-43DC-ACF6-042BA7BDA1F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0710A-0382-4216-A0D8-C4C2558AFFE8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7DD6B-524E-4DB6-BCAE-0A6B3026CDD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6989-6AB1-4C5D-9BDC-AD9FFF8F4E77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17913-8D85-4A59-936B-0B5831FF122D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DC632-6A1E-42DE-8D9E-5F05C54224B8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3A478-8AA2-4462-B612-F4D3EC36EE0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03350" y="115888"/>
            <a:ext cx="705643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1075"/>
            <a:ext cx="82296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FB5FA8-0C9A-4009-94E9-7DCA0D37E315}" type="datetimeFigureOut">
              <a:rPr lang="en-IE"/>
              <a:pPr>
                <a:defRPr/>
              </a:pPr>
              <a:t>29/09/2010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3DEB90-66E2-415C-A181-384389F8C54A}" type="slidenum">
              <a:rPr lang="en-IE"/>
              <a:pPr>
                <a:defRPr/>
              </a:pPr>
              <a:t>‹#›</a:t>
            </a:fld>
            <a:endParaRPr lang="en-IE"/>
          </a:p>
        </p:txBody>
      </p:sp>
      <p:sp>
        <p:nvSpPr>
          <p:cNvPr id="11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484313"/>
          </a:xfrm>
          <a:prstGeom prst="rect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E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hyperlink" Target="http://www.cbni.eu/" TargetMode="External"/><Relationship Id="rId21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image" Target="../media/image1.jpeg"/><Relationship Id="rId16" Type="http://schemas.openxmlformats.org/officeDocument/2006/relationships/image" Target="../media/image14.png"/><Relationship Id="rId20" Type="http://schemas.openxmlformats.org/officeDocument/2006/relationships/hyperlink" Target="http://en.wikipedia.org/wiki/Image:Niosh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23" Type="http://schemas.openxmlformats.org/officeDocument/2006/relationships/image" Target="../media/image20.jpeg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19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activ.com/en/print/science/meps-back-tougher-rules-nanotechnology/article-18169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ndrzej%20Fima\Desktop\Red%20lysosomes%20&amp;%2040nm%20YG%20np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339975" y="188913"/>
            <a:ext cx="5761038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IE" sz="2400">
                <a:solidFill>
                  <a:schemeClr val="bg1"/>
                </a:solidFill>
                <a:latin typeface="Calibri" pitchFamily="34" charset="0"/>
              </a:rPr>
              <a:t>PEOPLE COMMUNITY RESOURCES</a:t>
            </a:r>
            <a:r>
              <a:rPr lang="en-IE" sz="3600">
                <a:latin typeface="Calibri" pitchFamily="34" charset="0"/>
              </a:rPr>
              <a:t> </a:t>
            </a:r>
            <a:r>
              <a:rPr lang="it-IT">
                <a:latin typeface="Calibri" pitchFamily="34" charset="0"/>
              </a:rPr>
              <a:t/>
            </a:r>
            <a:br>
              <a:rPr lang="it-IT">
                <a:latin typeface="Calibri" pitchFamily="34" charset="0"/>
              </a:rPr>
            </a:br>
            <a:endParaRPr lang="en-US">
              <a:latin typeface="Calibri" pitchFamily="34" charset="0"/>
            </a:endParaRPr>
          </a:p>
        </p:txBody>
      </p:sp>
      <p:pic>
        <p:nvPicPr>
          <p:cNvPr id="25603" name="Picture 3" descr="PRTLI-grouppicture"/>
          <p:cNvPicPr>
            <a:picLocks noChangeAspect="1" noChangeArrowheads="1"/>
          </p:cNvPicPr>
          <p:nvPr/>
        </p:nvPicPr>
        <p:blipFill>
          <a:blip r:embed="rId2" cstate="print"/>
          <a:srcRect t="13287"/>
          <a:stretch>
            <a:fillRect/>
          </a:stretch>
        </p:blipFill>
        <p:spPr bwMode="auto">
          <a:xfrm>
            <a:off x="395288" y="1628775"/>
            <a:ext cx="3240087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57188" y="6021388"/>
            <a:ext cx="87868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>
                <a:hlinkClick r:id="rId3"/>
              </a:rPr>
              <a:t>http://www.cbni.eu</a:t>
            </a:r>
            <a:endParaRPr lang="en-GB" sz="2800"/>
          </a:p>
          <a:p>
            <a:pPr algn="ctr"/>
            <a:r>
              <a:rPr lang="en-GB"/>
              <a:t>Centre for BioNano Interactions</a:t>
            </a:r>
          </a:p>
          <a:p>
            <a:pPr algn="ctr"/>
            <a:endParaRPr lang="en-GB" sz="2000"/>
          </a:p>
          <a:p>
            <a:endParaRPr lang="en-US">
              <a:latin typeface="Palatino Linotype" pitchFamily="18" charset="0"/>
            </a:endParaRPr>
          </a:p>
        </p:txBody>
      </p:sp>
      <p:pic>
        <p:nvPicPr>
          <p:cNvPr id="25605" name="Picture 5" descr="NI 1"/>
          <p:cNvPicPr>
            <a:picLocks noChangeAspect="1" noChangeArrowheads="1"/>
          </p:cNvPicPr>
          <p:nvPr/>
        </p:nvPicPr>
        <p:blipFill>
          <a:blip r:embed="rId4" cstate="print"/>
          <a:srcRect l="8893"/>
          <a:stretch>
            <a:fillRect/>
          </a:stretch>
        </p:blipFill>
        <p:spPr bwMode="auto">
          <a:xfrm>
            <a:off x="6877050" y="5300663"/>
            <a:ext cx="1871663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NanoImpactNet logo base 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5876925"/>
            <a:ext cx="20510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179388" y="4581525"/>
            <a:ext cx="2879725" cy="1943100"/>
            <a:chOff x="0" y="822"/>
            <a:chExt cx="5776" cy="3379"/>
          </a:xfrm>
        </p:grpSpPr>
        <p:pic>
          <p:nvPicPr>
            <p:cNvPr id="25608" name="Picture 8" descr="Logos"/>
            <p:cNvPicPr>
              <a:picLocks noChangeAspect="1" noChangeArrowheads="1"/>
            </p:cNvPicPr>
            <p:nvPr/>
          </p:nvPicPr>
          <p:blipFill>
            <a:blip r:embed="rId6" cstate="print"/>
            <a:srcRect l="47037" t="70621" r="31358"/>
            <a:stretch>
              <a:fillRect/>
            </a:stretch>
          </p:blipFill>
          <p:spPr bwMode="auto">
            <a:xfrm>
              <a:off x="3107" y="3366"/>
              <a:ext cx="816" cy="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9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61" y="3268"/>
              <a:ext cx="828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610" name="Rectangle 10"/>
            <p:cNvSpPr>
              <a:spLocks noChangeArrowheads="1"/>
            </p:cNvSpPr>
            <p:nvPr/>
          </p:nvSpPr>
          <p:spPr bwMode="auto">
            <a:xfrm>
              <a:off x="3872" y="833"/>
              <a:ext cx="1073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494" y="822"/>
              <a:ext cx="4584" cy="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5612" name="Freeform 12"/>
            <p:cNvSpPr>
              <a:spLocks/>
            </p:cNvSpPr>
            <p:nvPr/>
          </p:nvSpPr>
          <p:spPr bwMode="auto">
            <a:xfrm>
              <a:off x="1539" y="2831"/>
              <a:ext cx="600" cy="1263"/>
            </a:xfrm>
            <a:custGeom>
              <a:avLst/>
              <a:gdLst/>
              <a:ahLst/>
              <a:cxnLst>
                <a:cxn ang="0">
                  <a:pos x="59" y="59"/>
                </a:cxn>
                <a:cxn ang="0">
                  <a:pos x="66" y="156"/>
                </a:cxn>
                <a:cxn ang="0">
                  <a:pos x="24" y="247"/>
                </a:cxn>
                <a:cxn ang="0">
                  <a:pos x="7" y="289"/>
                </a:cxn>
                <a:cxn ang="0">
                  <a:pos x="52" y="379"/>
                </a:cxn>
                <a:cxn ang="0">
                  <a:pos x="127" y="456"/>
                </a:cxn>
                <a:cxn ang="0">
                  <a:pos x="144" y="522"/>
                </a:cxn>
                <a:cxn ang="0">
                  <a:pos x="127" y="659"/>
                </a:cxn>
                <a:cxn ang="0">
                  <a:pos x="121" y="869"/>
                </a:cxn>
                <a:cxn ang="0">
                  <a:pos x="127" y="949"/>
                </a:cxn>
                <a:cxn ang="0">
                  <a:pos x="127" y="1033"/>
                </a:cxn>
                <a:cxn ang="0">
                  <a:pos x="151" y="1094"/>
                </a:cxn>
                <a:cxn ang="0">
                  <a:pos x="147" y="1118"/>
                </a:cxn>
                <a:cxn ang="0">
                  <a:pos x="209" y="1143"/>
                </a:cxn>
                <a:cxn ang="0">
                  <a:pos x="261" y="1143"/>
                </a:cxn>
                <a:cxn ang="0">
                  <a:pos x="212" y="1101"/>
                </a:cxn>
                <a:cxn ang="0">
                  <a:pos x="212" y="1076"/>
                </a:cxn>
                <a:cxn ang="0">
                  <a:pos x="221" y="1006"/>
                </a:cxn>
                <a:cxn ang="0">
                  <a:pos x="197" y="954"/>
                </a:cxn>
                <a:cxn ang="0">
                  <a:pos x="232" y="916"/>
                </a:cxn>
                <a:cxn ang="0">
                  <a:pos x="221" y="874"/>
                </a:cxn>
                <a:cxn ang="0">
                  <a:pos x="264" y="843"/>
                </a:cxn>
                <a:cxn ang="0">
                  <a:pos x="316" y="811"/>
                </a:cxn>
                <a:cxn ang="0">
                  <a:pos x="321" y="759"/>
                </a:cxn>
                <a:cxn ang="0">
                  <a:pos x="362" y="751"/>
                </a:cxn>
                <a:cxn ang="0">
                  <a:pos x="399" y="698"/>
                </a:cxn>
                <a:cxn ang="0">
                  <a:pos x="409" y="619"/>
                </a:cxn>
                <a:cxn ang="0">
                  <a:pos x="439" y="581"/>
                </a:cxn>
                <a:cxn ang="0">
                  <a:pos x="519" y="514"/>
                </a:cxn>
                <a:cxn ang="0">
                  <a:pos x="557" y="352"/>
                </a:cxn>
                <a:cxn ang="0">
                  <a:pos x="536" y="276"/>
                </a:cxn>
                <a:cxn ang="0">
                  <a:pos x="479" y="242"/>
                </a:cxn>
                <a:cxn ang="0">
                  <a:pos x="457" y="236"/>
                </a:cxn>
                <a:cxn ang="0">
                  <a:pos x="404" y="209"/>
                </a:cxn>
                <a:cxn ang="0">
                  <a:pos x="399" y="169"/>
                </a:cxn>
                <a:cxn ang="0">
                  <a:pos x="356" y="134"/>
                </a:cxn>
                <a:cxn ang="0">
                  <a:pos x="302" y="111"/>
                </a:cxn>
                <a:cxn ang="0">
                  <a:pos x="271" y="70"/>
                </a:cxn>
                <a:cxn ang="0">
                  <a:pos x="164" y="27"/>
                </a:cxn>
                <a:cxn ang="0">
                  <a:pos x="127" y="4"/>
                </a:cxn>
                <a:cxn ang="0">
                  <a:pos x="77" y="19"/>
                </a:cxn>
              </a:cxnLst>
              <a:rect l="0" t="0" r="r" b="b"/>
              <a:pathLst>
                <a:path w="571" h="1156">
                  <a:moveTo>
                    <a:pt x="77" y="19"/>
                  </a:moveTo>
                  <a:lnTo>
                    <a:pt x="59" y="59"/>
                  </a:lnTo>
                  <a:lnTo>
                    <a:pt x="55" y="111"/>
                  </a:lnTo>
                  <a:lnTo>
                    <a:pt x="66" y="156"/>
                  </a:lnTo>
                  <a:lnTo>
                    <a:pt x="17" y="196"/>
                  </a:lnTo>
                  <a:lnTo>
                    <a:pt x="24" y="247"/>
                  </a:lnTo>
                  <a:lnTo>
                    <a:pt x="0" y="266"/>
                  </a:lnTo>
                  <a:lnTo>
                    <a:pt x="7" y="289"/>
                  </a:lnTo>
                  <a:lnTo>
                    <a:pt x="49" y="346"/>
                  </a:lnTo>
                  <a:lnTo>
                    <a:pt x="52" y="379"/>
                  </a:lnTo>
                  <a:lnTo>
                    <a:pt x="97" y="449"/>
                  </a:lnTo>
                  <a:lnTo>
                    <a:pt x="127" y="456"/>
                  </a:lnTo>
                  <a:lnTo>
                    <a:pt x="134" y="501"/>
                  </a:lnTo>
                  <a:lnTo>
                    <a:pt x="144" y="522"/>
                  </a:lnTo>
                  <a:lnTo>
                    <a:pt x="141" y="619"/>
                  </a:lnTo>
                  <a:lnTo>
                    <a:pt x="127" y="659"/>
                  </a:lnTo>
                  <a:lnTo>
                    <a:pt x="132" y="764"/>
                  </a:lnTo>
                  <a:lnTo>
                    <a:pt x="121" y="869"/>
                  </a:lnTo>
                  <a:lnTo>
                    <a:pt x="139" y="884"/>
                  </a:lnTo>
                  <a:lnTo>
                    <a:pt x="127" y="949"/>
                  </a:lnTo>
                  <a:lnTo>
                    <a:pt x="114" y="964"/>
                  </a:lnTo>
                  <a:lnTo>
                    <a:pt x="127" y="1033"/>
                  </a:lnTo>
                  <a:lnTo>
                    <a:pt x="151" y="1073"/>
                  </a:lnTo>
                  <a:lnTo>
                    <a:pt x="151" y="1094"/>
                  </a:lnTo>
                  <a:lnTo>
                    <a:pt x="162" y="1109"/>
                  </a:lnTo>
                  <a:lnTo>
                    <a:pt x="147" y="1118"/>
                  </a:lnTo>
                  <a:lnTo>
                    <a:pt x="181" y="1143"/>
                  </a:lnTo>
                  <a:lnTo>
                    <a:pt x="209" y="1143"/>
                  </a:lnTo>
                  <a:lnTo>
                    <a:pt x="247" y="1156"/>
                  </a:lnTo>
                  <a:lnTo>
                    <a:pt x="261" y="1143"/>
                  </a:lnTo>
                  <a:lnTo>
                    <a:pt x="226" y="1118"/>
                  </a:lnTo>
                  <a:lnTo>
                    <a:pt x="212" y="1101"/>
                  </a:lnTo>
                  <a:lnTo>
                    <a:pt x="186" y="1101"/>
                  </a:lnTo>
                  <a:lnTo>
                    <a:pt x="212" y="1076"/>
                  </a:lnTo>
                  <a:lnTo>
                    <a:pt x="186" y="1061"/>
                  </a:lnTo>
                  <a:lnTo>
                    <a:pt x="221" y="1006"/>
                  </a:lnTo>
                  <a:lnTo>
                    <a:pt x="204" y="983"/>
                  </a:lnTo>
                  <a:lnTo>
                    <a:pt x="197" y="954"/>
                  </a:lnTo>
                  <a:lnTo>
                    <a:pt x="219" y="948"/>
                  </a:lnTo>
                  <a:lnTo>
                    <a:pt x="232" y="916"/>
                  </a:lnTo>
                  <a:lnTo>
                    <a:pt x="251" y="908"/>
                  </a:lnTo>
                  <a:lnTo>
                    <a:pt x="221" y="874"/>
                  </a:lnTo>
                  <a:lnTo>
                    <a:pt x="247" y="869"/>
                  </a:lnTo>
                  <a:lnTo>
                    <a:pt x="264" y="843"/>
                  </a:lnTo>
                  <a:lnTo>
                    <a:pt x="287" y="843"/>
                  </a:lnTo>
                  <a:lnTo>
                    <a:pt x="316" y="811"/>
                  </a:lnTo>
                  <a:lnTo>
                    <a:pt x="302" y="759"/>
                  </a:lnTo>
                  <a:lnTo>
                    <a:pt x="321" y="759"/>
                  </a:lnTo>
                  <a:lnTo>
                    <a:pt x="324" y="773"/>
                  </a:lnTo>
                  <a:lnTo>
                    <a:pt x="362" y="751"/>
                  </a:lnTo>
                  <a:lnTo>
                    <a:pt x="366" y="701"/>
                  </a:lnTo>
                  <a:lnTo>
                    <a:pt x="399" y="698"/>
                  </a:lnTo>
                  <a:lnTo>
                    <a:pt x="411" y="679"/>
                  </a:lnTo>
                  <a:lnTo>
                    <a:pt x="409" y="619"/>
                  </a:lnTo>
                  <a:lnTo>
                    <a:pt x="437" y="609"/>
                  </a:lnTo>
                  <a:lnTo>
                    <a:pt x="439" y="581"/>
                  </a:lnTo>
                  <a:lnTo>
                    <a:pt x="474" y="566"/>
                  </a:lnTo>
                  <a:lnTo>
                    <a:pt x="519" y="514"/>
                  </a:lnTo>
                  <a:lnTo>
                    <a:pt x="519" y="417"/>
                  </a:lnTo>
                  <a:lnTo>
                    <a:pt x="557" y="352"/>
                  </a:lnTo>
                  <a:lnTo>
                    <a:pt x="571" y="289"/>
                  </a:lnTo>
                  <a:lnTo>
                    <a:pt x="536" y="276"/>
                  </a:lnTo>
                  <a:lnTo>
                    <a:pt x="516" y="247"/>
                  </a:lnTo>
                  <a:lnTo>
                    <a:pt x="479" y="242"/>
                  </a:lnTo>
                  <a:lnTo>
                    <a:pt x="464" y="222"/>
                  </a:lnTo>
                  <a:lnTo>
                    <a:pt x="457" y="236"/>
                  </a:lnTo>
                  <a:lnTo>
                    <a:pt x="417" y="206"/>
                  </a:lnTo>
                  <a:lnTo>
                    <a:pt x="404" y="209"/>
                  </a:lnTo>
                  <a:lnTo>
                    <a:pt x="384" y="182"/>
                  </a:lnTo>
                  <a:lnTo>
                    <a:pt x="399" y="169"/>
                  </a:lnTo>
                  <a:lnTo>
                    <a:pt x="379" y="134"/>
                  </a:lnTo>
                  <a:lnTo>
                    <a:pt x="356" y="134"/>
                  </a:lnTo>
                  <a:lnTo>
                    <a:pt x="341" y="116"/>
                  </a:lnTo>
                  <a:lnTo>
                    <a:pt x="302" y="111"/>
                  </a:lnTo>
                  <a:lnTo>
                    <a:pt x="287" y="74"/>
                  </a:lnTo>
                  <a:lnTo>
                    <a:pt x="271" y="70"/>
                  </a:lnTo>
                  <a:lnTo>
                    <a:pt x="259" y="27"/>
                  </a:lnTo>
                  <a:lnTo>
                    <a:pt x="164" y="27"/>
                  </a:lnTo>
                  <a:lnTo>
                    <a:pt x="147" y="0"/>
                  </a:lnTo>
                  <a:lnTo>
                    <a:pt x="127" y="4"/>
                  </a:lnTo>
                  <a:lnTo>
                    <a:pt x="104" y="12"/>
                  </a:lnTo>
                  <a:lnTo>
                    <a:pt x="77" y="19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grpSp>
          <p:nvGrpSpPr>
            <p:cNvPr id="25613" name="Group 13"/>
            <p:cNvGrpSpPr>
              <a:grpSpLocks/>
            </p:cNvGrpSpPr>
            <p:nvPr/>
          </p:nvGrpSpPr>
          <p:grpSpPr bwMode="auto">
            <a:xfrm>
              <a:off x="1539" y="2831"/>
              <a:ext cx="600" cy="1263"/>
              <a:chOff x="1709" y="2534"/>
              <a:chExt cx="571" cy="1156"/>
            </a:xfrm>
          </p:grpSpPr>
          <p:sp>
            <p:nvSpPr>
              <p:cNvPr id="25614" name="Freeform 14"/>
              <p:cNvSpPr>
                <a:spLocks/>
              </p:cNvSpPr>
              <p:nvPr/>
            </p:nvSpPr>
            <p:spPr bwMode="auto">
              <a:xfrm>
                <a:off x="1709" y="2534"/>
                <a:ext cx="571" cy="1156"/>
              </a:xfrm>
              <a:custGeom>
                <a:avLst/>
                <a:gdLst/>
                <a:ahLst/>
                <a:cxnLst>
                  <a:cxn ang="0">
                    <a:pos x="59" y="59"/>
                  </a:cxn>
                  <a:cxn ang="0">
                    <a:pos x="66" y="156"/>
                  </a:cxn>
                  <a:cxn ang="0">
                    <a:pos x="24" y="247"/>
                  </a:cxn>
                  <a:cxn ang="0">
                    <a:pos x="7" y="289"/>
                  </a:cxn>
                  <a:cxn ang="0">
                    <a:pos x="52" y="379"/>
                  </a:cxn>
                  <a:cxn ang="0">
                    <a:pos x="127" y="456"/>
                  </a:cxn>
                  <a:cxn ang="0">
                    <a:pos x="144" y="522"/>
                  </a:cxn>
                  <a:cxn ang="0">
                    <a:pos x="127" y="659"/>
                  </a:cxn>
                  <a:cxn ang="0">
                    <a:pos x="121" y="869"/>
                  </a:cxn>
                  <a:cxn ang="0">
                    <a:pos x="127" y="949"/>
                  </a:cxn>
                  <a:cxn ang="0">
                    <a:pos x="127" y="1033"/>
                  </a:cxn>
                  <a:cxn ang="0">
                    <a:pos x="151" y="1094"/>
                  </a:cxn>
                  <a:cxn ang="0">
                    <a:pos x="147" y="1118"/>
                  </a:cxn>
                  <a:cxn ang="0">
                    <a:pos x="209" y="1143"/>
                  </a:cxn>
                  <a:cxn ang="0">
                    <a:pos x="261" y="1143"/>
                  </a:cxn>
                  <a:cxn ang="0">
                    <a:pos x="212" y="1101"/>
                  </a:cxn>
                  <a:cxn ang="0">
                    <a:pos x="212" y="1076"/>
                  </a:cxn>
                  <a:cxn ang="0">
                    <a:pos x="221" y="1006"/>
                  </a:cxn>
                  <a:cxn ang="0">
                    <a:pos x="197" y="954"/>
                  </a:cxn>
                  <a:cxn ang="0">
                    <a:pos x="232" y="916"/>
                  </a:cxn>
                  <a:cxn ang="0">
                    <a:pos x="221" y="874"/>
                  </a:cxn>
                  <a:cxn ang="0">
                    <a:pos x="264" y="843"/>
                  </a:cxn>
                  <a:cxn ang="0">
                    <a:pos x="316" y="811"/>
                  </a:cxn>
                  <a:cxn ang="0">
                    <a:pos x="321" y="759"/>
                  </a:cxn>
                  <a:cxn ang="0">
                    <a:pos x="362" y="751"/>
                  </a:cxn>
                  <a:cxn ang="0">
                    <a:pos x="399" y="698"/>
                  </a:cxn>
                  <a:cxn ang="0">
                    <a:pos x="409" y="619"/>
                  </a:cxn>
                  <a:cxn ang="0">
                    <a:pos x="439" y="581"/>
                  </a:cxn>
                  <a:cxn ang="0">
                    <a:pos x="519" y="514"/>
                  </a:cxn>
                  <a:cxn ang="0">
                    <a:pos x="557" y="352"/>
                  </a:cxn>
                  <a:cxn ang="0">
                    <a:pos x="536" y="276"/>
                  </a:cxn>
                  <a:cxn ang="0">
                    <a:pos x="479" y="242"/>
                  </a:cxn>
                  <a:cxn ang="0">
                    <a:pos x="457" y="236"/>
                  </a:cxn>
                  <a:cxn ang="0">
                    <a:pos x="404" y="209"/>
                  </a:cxn>
                  <a:cxn ang="0">
                    <a:pos x="399" y="169"/>
                  </a:cxn>
                  <a:cxn ang="0">
                    <a:pos x="356" y="134"/>
                  </a:cxn>
                  <a:cxn ang="0">
                    <a:pos x="302" y="111"/>
                  </a:cxn>
                  <a:cxn ang="0">
                    <a:pos x="271" y="70"/>
                  </a:cxn>
                  <a:cxn ang="0">
                    <a:pos x="164" y="27"/>
                  </a:cxn>
                  <a:cxn ang="0">
                    <a:pos x="127" y="4"/>
                  </a:cxn>
                  <a:cxn ang="0">
                    <a:pos x="77" y="19"/>
                  </a:cxn>
                </a:cxnLst>
                <a:rect l="0" t="0" r="r" b="b"/>
                <a:pathLst>
                  <a:path w="571" h="1156">
                    <a:moveTo>
                      <a:pt x="77" y="19"/>
                    </a:moveTo>
                    <a:lnTo>
                      <a:pt x="59" y="59"/>
                    </a:lnTo>
                    <a:lnTo>
                      <a:pt x="55" y="111"/>
                    </a:lnTo>
                    <a:lnTo>
                      <a:pt x="66" y="156"/>
                    </a:lnTo>
                    <a:lnTo>
                      <a:pt x="17" y="196"/>
                    </a:lnTo>
                    <a:lnTo>
                      <a:pt x="24" y="247"/>
                    </a:lnTo>
                    <a:lnTo>
                      <a:pt x="0" y="266"/>
                    </a:lnTo>
                    <a:lnTo>
                      <a:pt x="7" y="289"/>
                    </a:lnTo>
                    <a:lnTo>
                      <a:pt x="49" y="346"/>
                    </a:lnTo>
                    <a:lnTo>
                      <a:pt x="52" y="379"/>
                    </a:lnTo>
                    <a:lnTo>
                      <a:pt x="97" y="449"/>
                    </a:lnTo>
                    <a:lnTo>
                      <a:pt x="127" y="456"/>
                    </a:lnTo>
                    <a:lnTo>
                      <a:pt x="134" y="501"/>
                    </a:lnTo>
                    <a:lnTo>
                      <a:pt x="144" y="522"/>
                    </a:lnTo>
                    <a:lnTo>
                      <a:pt x="141" y="619"/>
                    </a:lnTo>
                    <a:lnTo>
                      <a:pt x="127" y="659"/>
                    </a:lnTo>
                    <a:lnTo>
                      <a:pt x="132" y="764"/>
                    </a:lnTo>
                    <a:lnTo>
                      <a:pt x="121" y="869"/>
                    </a:lnTo>
                    <a:lnTo>
                      <a:pt x="139" y="884"/>
                    </a:lnTo>
                    <a:lnTo>
                      <a:pt x="127" y="949"/>
                    </a:lnTo>
                    <a:lnTo>
                      <a:pt x="114" y="964"/>
                    </a:lnTo>
                    <a:lnTo>
                      <a:pt x="127" y="1033"/>
                    </a:lnTo>
                    <a:lnTo>
                      <a:pt x="151" y="1073"/>
                    </a:lnTo>
                    <a:lnTo>
                      <a:pt x="151" y="1094"/>
                    </a:lnTo>
                    <a:lnTo>
                      <a:pt x="162" y="1109"/>
                    </a:lnTo>
                    <a:lnTo>
                      <a:pt x="147" y="1118"/>
                    </a:lnTo>
                    <a:lnTo>
                      <a:pt x="181" y="1143"/>
                    </a:lnTo>
                    <a:lnTo>
                      <a:pt x="209" y="1143"/>
                    </a:lnTo>
                    <a:lnTo>
                      <a:pt x="247" y="1156"/>
                    </a:lnTo>
                    <a:lnTo>
                      <a:pt x="261" y="1143"/>
                    </a:lnTo>
                    <a:lnTo>
                      <a:pt x="226" y="1118"/>
                    </a:lnTo>
                    <a:lnTo>
                      <a:pt x="212" y="1101"/>
                    </a:lnTo>
                    <a:lnTo>
                      <a:pt x="186" y="1101"/>
                    </a:lnTo>
                    <a:lnTo>
                      <a:pt x="212" y="1076"/>
                    </a:lnTo>
                    <a:lnTo>
                      <a:pt x="186" y="1061"/>
                    </a:lnTo>
                    <a:lnTo>
                      <a:pt x="221" y="1006"/>
                    </a:lnTo>
                    <a:lnTo>
                      <a:pt x="204" y="983"/>
                    </a:lnTo>
                    <a:lnTo>
                      <a:pt x="197" y="954"/>
                    </a:lnTo>
                    <a:lnTo>
                      <a:pt x="219" y="948"/>
                    </a:lnTo>
                    <a:lnTo>
                      <a:pt x="232" y="916"/>
                    </a:lnTo>
                    <a:lnTo>
                      <a:pt x="251" y="908"/>
                    </a:lnTo>
                    <a:lnTo>
                      <a:pt x="221" y="874"/>
                    </a:lnTo>
                    <a:lnTo>
                      <a:pt x="247" y="869"/>
                    </a:lnTo>
                    <a:lnTo>
                      <a:pt x="264" y="843"/>
                    </a:lnTo>
                    <a:lnTo>
                      <a:pt x="287" y="843"/>
                    </a:lnTo>
                    <a:lnTo>
                      <a:pt x="316" y="811"/>
                    </a:lnTo>
                    <a:lnTo>
                      <a:pt x="302" y="759"/>
                    </a:lnTo>
                    <a:lnTo>
                      <a:pt x="321" y="759"/>
                    </a:lnTo>
                    <a:lnTo>
                      <a:pt x="324" y="773"/>
                    </a:lnTo>
                    <a:lnTo>
                      <a:pt x="362" y="751"/>
                    </a:lnTo>
                    <a:lnTo>
                      <a:pt x="366" y="701"/>
                    </a:lnTo>
                    <a:lnTo>
                      <a:pt x="399" y="698"/>
                    </a:lnTo>
                    <a:lnTo>
                      <a:pt x="411" y="679"/>
                    </a:lnTo>
                    <a:lnTo>
                      <a:pt x="409" y="619"/>
                    </a:lnTo>
                    <a:lnTo>
                      <a:pt x="437" y="609"/>
                    </a:lnTo>
                    <a:lnTo>
                      <a:pt x="439" y="581"/>
                    </a:lnTo>
                    <a:lnTo>
                      <a:pt x="474" y="566"/>
                    </a:lnTo>
                    <a:lnTo>
                      <a:pt x="519" y="514"/>
                    </a:lnTo>
                    <a:lnTo>
                      <a:pt x="519" y="417"/>
                    </a:lnTo>
                    <a:lnTo>
                      <a:pt x="557" y="352"/>
                    </a:lnTo>
                    <a:lnTo>
                      <a:pt x="571" y="289"/>
                    </a:lnTo>
                    <a:lnTo>
                      <a:pt x="536" y="276"/>
                    </a:lnTo>
                    <a:lnTo>
                      <a:pt x="516" y="247"/>
                    </a:lnTo>
                    <a:lnTo>
                      <a:pt x="479" y="242"/>
                    </a:lnTo>
                    <a:lnTo>
                      <a:pt x="464" y="222"/>
                    </a:lnTo>
                    <a:lnTo>
                      <a:pt x="457" y="236"/>
                    </a:lnTo>
                    <a:lnTo>
                      <a:pt x="417" y="206"/>
                    </a:lnTo>
                    <a:lnTo>
                      <a:pt x="404" y="209"/>
                    </a:lnTo>
                    <a:lnTo>
                      <a:pt x="384" y="182"/>
                    </a:lnTo>
                    <a:lnTo>
                      <a:pt x="399" y="169"/>
                    </a:lnTo>
                    <a:lnTo>
                      <a:pt x="379" y="134"/>
                    </a:lnTo>
                    <a:lnTo>
                      <a:pt x="356" y="134"/>
                    </a:lnTo>
                    <a:lnTo>
                      <a:pt x="341" y="116"/>
                    </a:lnTo>
                    <a:lnTo>
                      <a:pt x="302" y="111"/>
                    </a:lnTo>
                    <a:lnTo>
                      <a:pt x="287" y="74"/>
                    </a:lnTo>
                    <a:lnTo>
                      <a:pt x="271" y="70"/>
                    </a:lnTo>
                    <a:lnTo>
                      <a:pt x="259" y="27"/>
                    </a:lnTo>
                    <a:lnTo>
                      <a:pt x="164" y="27"/>
                    </a:lnTo>
                    <a:lnTo>
                      <a:pt x="147" y="0"/>
                    </a:lnTo>
                    <a:lnTo>
                      <a:pt x="127" y="4"/>
                    </a:lnTo>
                    <a:lnTo>
                      <a:pt x="104" y="12"/>
                    </a:lnTo>
                    <a:lnTo>
                      <a:pt x="77" y="1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5615" name="Freeform 15"/>
              <p:cNvSpPr>
                <a:spLocks/>
              </p:cNvSpPr>
              <p:nvPr/>
            </p:nvSpPr>
            <p:spPr bwMode="auto">
              <a:xfrm>
                <a:off x="1709" y="2534"/>
                <a:ext cx="571" cy="1156"/>
              </a:xfrm>
              <a:custGeom>
                <a:avLst/>
                <a:gdLst/>
                <a:ahLst/>
                <a:cxnLst>
                  <a:cxn ang="0">
                    <a:pos x="59" y="59"/>
                  </a:cxn>
                  <a:cxn ang="0">
                    <a:pos x="66" y="156"/>
                  </a:cxn>
                  <a:cxn ang="0">
                    <a:pos x="24" y="247"/>
                  </a:cxn>
                  <a:cxn ang="0">
                    <a:pos x="7" y="289"/>
                  </a:cxn>
                  <a:cxn ang="0">
                    <a:pos x="52" y="379"/>
                  </a:cxn>
                  <a:cxn ang="0">
                    <a:pos x="127" y="456"/>
                  </a:cxn>
                  <a:cxn ang="0">
                    <a:pos x="144" y="522"/>
                  </a:cxn>
                  <a:cxn ang="0">
                    <a:pos x="127" y="659"/>
                  </a:cxn>
                  <a:cxn ang="0">
                    <a:pos x="121" y="869"/>
                  </a:cxn>
                  <a:cxn ang="0">
                    <a:pos x="127" y="949"/>
                  </a:cxn>
                  <a:cxn ang="0">
                    <a:pos x="127" y="1033"/>
                  </a:cxn>
                  <a:cxn ang="0">
                    <a:pos x="151" y="1094"/>
                  </a:cxn>
                  <a:cxn ang="0">
                    <a:pos x="147" y="1118"/>
                  </a:cxn>
                  <a:cxn ang="0">
                    <a:pos x="209" y="1143"/>
                  </a:cxn>
                  <a:cxn ang="0">
                    <a:pos x="261" y="1143"/>
                  </a:cxn>
                  <a:cxn ang="0">
                    <a:pos x="212" y="1101"/>
                  </a:cxn>
                  <a:cxn ang="0">
                    <a:pos x="212" y="1076"/>
                  </a:cxn>
                  <a:cxn ang="0">
                    <a:pos x="221" y="1006"/>
                  </a:cxn>
                  <a:cxn ang="0">
                    <a:pos x="197" y="954"/>
                  </a:cxn>
                  <a:cxn ang="0">
                    <a:pos x="232" y="916"/>
                  </a:cxn>
                  <a:cxn ang="0">
                    <a:pos x="221" y="874"/>
                  </a:cxn>
                  <a:cxn ang="0">
                    <a:pos x="264" y="843"/>
                  </a:cxn>
                  <a:cxn ang="0">
                    <a:pos x="316" y="811"/>
                  </a:cxn>
                  <a:cxn ang="0">
                    <a:pos x="321" y="759"/>
                  </a:cxn>
                  <a:cxn ang="0">
                    <a:pos x="362" y="751"/>
                  </a:cxn>
                  <a:cxn ang="0">
                    <a:pos x="399" y="698"/>
                  </a:cxn>
                  <a:cxn ang="0">
                    <a:pos x="409" y="619"/>
                  </a:cxn>
                  <a:cxn ang="0">
                    <a:pos x="439" y="581"/>
                  </a:cxn>
                  <a:cxn ang="0">
                    <a:pos x="519" y="514"/>
                  </a:cxn>
                  <a:cxn ang="0">
                    <a:pos x="557" y="352"/>
                  </a:cxn>
                  <a:cxn ang="0">
                    <a:pos x="536" y="276"/>
                  </a:cxn>
                  <a:cxn ang="0">
                    <a:pos x="479" y="242"/>
                  </a:cxn>
                  <a:cxn ang="0">
                    <a:pos x="457" y="236"/>
                  </a:cxn>
                  <a:cxn ang="0">
                    <a:pos x="404" y="209"/>
                  </a:cxn>
                  <a:cxn ang="0">
                    <a:pos x="399" y="169"/>
                  </a:cxn>
                  <a:cxn ang="0">
                    <a:pos x="356" y="134"/>
                  </a:cxn>
                  <a:cxn ang="0">
                    <a:pos x="302" y="111"/>
                  </a:cxn>
                  <a:cxn ang="0">
                    <a:pos x="271" y="70"/>
                  </a:cxn>
                  <a:cxn ang="0">
                    <a:pos x="164" y="27"/>
                  </a:cxn>
                  <a:cxn ang="0">
                    <a:pos x="127" y="4"/>
                  </a:cxn>
                  <a:cxn ang="0">
                    <a:pos x="77" y="19"/>
                  </a:cxn>
                </a:cxnLst>
                <a:rect l="0" t="0" r="r" b="b"/>
                <a:pathLst>
                  <a:path w="571" h="1156">
                    <a:moveTo>
                      <a:pt x="77" y="19"/>
                    </a:moveTo>
                    <a:lnTo>
                      <a:pt x="59" y="59"/>
                    </a:lnTo>
                    <a:lnTo>
                      <a:pt x="55" y="111"/>
                    </a:lnTo>
                    <a:lnTo>
                      <a:pt x="66" y="156"/>
                    </a:lnTo>
                    <a:lnTo>
                      <a:pt x="17" y="196"/>
                    </a:lnTo>
                    <a:lnTo>
                      <a:pt x="24" y="247"/>
                    </a:lnTo>
                    <a:lnTo>
                      <a:pt x="0" y="266"/>
                    </a:lnTo>
                    <a:lnTo>
                      <a:pt x="7" y="289"/>
                    </a:lnTo>
                    <a:lnTo>
                      <a:pt x="49" y="346"/>
                    </a:lnTo>
                    <a:lnTo>
                      <a:pt x="52" y="379"/>
                    </a:lnTo>
                    <a:lnTo>
                      <a:pt x="97" y="449"/>
                    </a:lnTo>
                    <a:lnTo>
                      <a:pt x="127" y="456"/>
                    </a:lnTo>
                    <a:lnTo>
                      <a:pt x="134" y="501"/>
                    </a:lnTo>
                    <a:lnTo>
                      <a:pt x="144" y="522"/>
                    </a:lnTo>
                    <a:lnTo>
                      <a:pt x="141" y="619"/>
                    </a:lnTo>
                    <a:lnTo>
                      <a:pt x="127" y="659"/>
                    </a:lnTo>
                    <a:lnTo>
                      <a:pt x="132" y="764"/>
                    </a:lnTo>
                    <a:lnTo>
                      <a:pt x="121" y="869"/>
                    </a:lnTo>
                    <a:lnTo>
                      <a:pt x="139" y="884"/>
                    </a:lnTo>
                    <a:lnTo>
                      <a:pt x="127" y="949"/>
                    </a:lnTo>
                    <a:lnTo>
                      <a:pt x="114" y="964"/>
                    </a:lnTo>
                    <a:lnTo>
                      <a:pt x="127" y="1033"/>
                    </a:lnTo>
                    <a:lnTo>
                      <a:pt x="151" y="1073"/>
                    </a:lnTo>
                    <a:lnTo>
                      <a:pt x="151" y="1094"/>
                    </a:lnTo>
                    <a:lnTo>
                      <a:pt x="162" y="1109"/>
                    </a:lnTo>
                    <a:lnTo>
                      <a:pt x="147" y="1118"/>
                    </a:lnTo>
                    <a:lnTo>
                      <a:pt x="181" y="1143"/>
                    </a:lnTo>
                    <a:lnTo>
                      <a:pt x="209" y="1143"/>
                    </a:lnTo>
                    <a:lnTo>
                      <a:pt x="247" y="1156"/>
                    </a:lnTo>
                    <a:lnTo>
                      <a:pt x="261" y="1143"/>
                    </a:lnTo>
                    <a:lnTo>
                      <a:pt x="226" y="1118"/>
                    </a:lnTo>
                    <a:lnTo>
                      <a:pt x="212" y="1101"/>
                    </a:lnTo>
                    <a:lnTo>
                      <a:pt x="186" y="1101"/>
                    </a:lnTo>
                    <a:lnTo>
                      <a:pt x="212" y="1076"/>
                    </a:lnTo>
                    <a:lnTo>
                      <a:pt x="186" y="1061"/>
                    </a:lnTo>
                    <a:lnTo>
                      <a:pt x="221" y="1006"/>
                    </a:lnTo>
                    <a:lnTo>
                      <a:pt x="204" y="983"/>
                    </a:lnTo>
                    <a:lnTo>
                      <a:pt x="197" y="954"/>
                    </a:lnTo>
                    <a:lnTo>
                      <a:pt x="219" y="948"/>
                    </a:lnTo>
                    <a:lnTo>
                      <a:pt x="232" y="916"/>
                    </a:lnTo>
                    <a:lnTo>
                      <a:pt x="251" y="908"/>
                    </a:lnTo>
                    <a:lnTo>
                      <a:pt x="221" y="874"/>
                    </a:lnTo>
                    <a:lnTo>
                      <a:pt x="247" y="869"/>
                    </a:lnTo>
                    <a:lnTo>
                      <a:pt x="264" y="843"/>
                    </a:lnTo>
                    <a:lnTo>
                      <a:pt x="287" y="843"/>
                    </a:lnTo>
                    <a:lnTo>
                      <a:pt x="316" y="811"/>
                    </a:lnTo>
                    <a:lnTo>
                      <a:pt x="302" y="759"/>
                    </a:lnTo>
                    <a:lnTo>
                      <a:pt x="321" y="759"/>
                    </a:lnTo>
                    <a:lnTo>
                      <a:pt x="324" y="773"/>
                    </a:lnTo>
                    <a:lnTo>
                      <a:pt x="362" y="751"/>
                    </a:lnTo>
                    <a:lnTo>
                      <a:pt x="366" y="701"/>
                    </a:lnTo>
                    <a:lnTo>
                      <a:pt x="399" y="698"/>
                    </a:lnTo>
                    <a:lnTo>
                      <a:pt x="411" y="679"/>
                    </a:lnTo>
                    <a:lnTo>
                      <a:pt x="409" y="619"/>
                    </a:lnTo>
                    <a:lnTo>
                      <a:pt x="437" y="609"/>
                    </a:lnTo>
                    <a:lnTo>
                      <a:pt x="439" y="581"/>
                    </a:lnTo>
                    <a:lnTo>
                      <a:pt x="474" y="566"/>
                    </a:lnTo>
                    <a:lnTo>
                      <a:pt x="519" y="514"/>
                    </a:lnTo>
                    <a:lnTo>
                      <a:pt x="519" y="417"/>
                    </a:lnTo>
                    <a:lnTo>
                      <a:pt x="557" y="352"/>
                    </a:lnTo>
                    <a:lnTo>
                      <a:pt x="571" y="289"/>
                    </a:lnTo>
                    <a:lnTo>
                      <a:pt x="536" y="276"/>
                    </a:lnTo>
                    <a:lnTo>
                      <a:pt x="516" y="247"/>
                    </a:lnTo>
                    <a:lnTo>
                      <a:pt x="479" y="242"/>
                    </a:lnTo>
                    <a:lnTo>
                      <a:pt x="464" y="222"/>
                    </a:lnTo>
                    <a:lnTo>
                      <a:pt x="457" y="236"/>
                    </a:lnTo>
                    <a:lnTo>
                      <a:pt x="417" y="206"/>
                    </a:lnTo>
                    <a:lnTo>
                      <a:pt x="404" y="209"/>
                    </a:lnTo>
                    <a:lnTo>
                      <a:pt x="384" y="182"/>
                    </a:lnTo>
                    <a:lnTo>
                      <a:pt x="399" y="169"/>
                    </a:lnTo>
                    <a:lnTo>
                      <a:pt x="379" y="134"/>
                    </a:lnTo>
                    <a:lnTo>
                      <a:pt x="356" y="134"/>
                    </a:lnTo>
                    <a:lnTo>
                      <a:pt x="341" y="116"/>
                    </a:lnTo>
                    <a:lnTo>
                      <a:pt x="302" y="111"/>
                    </a:lnTo>
                    <a:lnTo>
                      <a:pt x="287" y="74"/>
                    </a:lnTo>
                    <a:lnTo>
                      <a:pt x="271" y="70"/>
                    </a:lnTo>
                    <a:lnTo>
                      <a:pt x="259" y="27"/>
                    </a:lnTo>
                    <a:lnTo>
                      <a:pt x="164" y="27"/>
                    </a:lnTo>
                    <a:lnTo>
                      <a:pt x="147" y="0"/>
                    </a:lnTo>
                    <a:lnTo>
                      <a:pt x="127" y="4"/>
                    </a:lnTo>
                    <a:lnTo>
                      <a:pt x="104" y="12"/>
                    </a:lnTo>
                    <a:lnTo>
                      <a:pt x="77" y="19"/>
                    </a:lnTo>
                  </a:path>
                </a:pathLst>
              </a:custGeom>
              <a:solidFill>
                <a:schemeClr val="accent1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</p:grpSp>
        <p:grpSp>
          <p:nvGrpSpPr>
            <p:cNvPr id="25616" name="Group 16"/>
            <p:cNvGrpSpPr>
              <a:grpSpLocks/>
            </p:cNvGrpSpPr>
            <p:nvPr/>
          </p:nvGrpSpPr>
          <p:grpSpPr bwMode="auto">
            <a:xfrm>
              <a:off x="2491" y="1593"/>
              <a:ext cx="2223" cy="1576"/>
              <a:chOff x="2615" y="1400"/>
              <a:chExt cx="2116" cy="1443"/>
            </a:xfrm>
          </p:grpSpPr>
          <p:sp>
            <p:nvSpPr>
              <p:cNvPr id="25617" name="Freeform 17"/>
              <p:cNvSpPr>
                <a:spLocks/>
              </p:cNvSpPr>
              <p:nvPr/>
            </p:nvSpPr>
            <p:spPr bwMode="auto">
              <a:xfrm>
                <a:off x="2615" y="1400"/>
                <a:ext cx="2116" cy="1443"/>
              </a:xfrm>
              <a:custGeom>
                <a:avLst/>
                <a:gdLst/>
                <a:ahLst/>
                <a:cxnLst>
                  <a:cxn ang="0">
                    <a:pos x="1923" y="187"/>
                  </a:cxn>
                  <a:cxn ang="0">
                    <a:pos x="1634" y="131"/>
                  </a:cxn>
                  <a:cxn ang="0">
                    <a:pos x="1453" y="126"/>
                  </a:cxn>
                  <a:cxn ang="0">
                    <a:pos x="1239" y="77"/>
                  </a:cxn>
                  <a:cxn ang="0">
                    <a:pos x="1004" y="49"/>
                  </a:cxn>
                  <a:cxn ang="0">
                    <a:pos x="901" y="131"/>
                  </a:cxn>
                  <a:cxn ang="0">
                    <a:pos x="804" y="112"/>
                  </a:cxn>
                  <a:cxn ang="0">
                    <a:pos x="644" y="187"/>
                  </a:cxn>
                  <a:cxn ang="0">
                    <a:pos x="570" y="231"/>
                  </a:cxn>
                  <a:cxn ang="0">
                    <a:pos x="494" y="217"/>
                  </a:cxn>
                  <a:cxn ang="0">
                    <a:pos x="464" y="136"/>
                  </a:cxn>
                  <a:cxn ang="0">
                    <a:pos x="329" y="142"/>
                  </a:cxn>
                  <a:cxn ang="0">
                    <a:pos x="244" y="262"/>
                  </a:cxn>
                  <a:cxn ang="0">
                    <a:pos x="229" y="394"/>
                  </a:cxn>
                  <a:cxn ang="0">
                    <a:pos x="310" y="391"/>
                  </a:cxn>
                  <a:cxn ang="0">
                    <a:pos x="347" y="294"/>
                  </a:cxn>
                  <a:cxn ang="0">
                    <a:pos x="377" y="414"/>
                  </a:cxn>
                  <a:cxn ang="0">
                    <a:pos x="262" y="471"/>
                  </a:cxn>
                  <a:cxn ang="0">
                    <a:pos x="188" y="446"/>
                  </a:cxn>
                  <a:cxn ang="0">
                    <a:pos x="103" y="569"/>
                  </a:cxn>
                  <a:cxn ang="0">
                    <a:pos x="78" y="684"/>
                  </a:cxn>
                  <a:cxn ang="0">
                    <a:pos x="12" y="789"/>
                  </a:cxn>
                  <a:cxn ang="0">
                    <a:pos x="128" y="726"/>
                  </a:cxn>
                  <a:cxn ang="0">
                    <a:pos x="275" y="726"/>
                  </a:cxn>
                  <a:cxn ang="0">
                    <a:pos x="287" y="719"/>
                  </a:cxn>
                  <a:cxn ang="0">
                    <a:pos x="310" y="708"/>
                  </a:cxn>
                  <a:cxn ang="0">
                    <a:pos x="392" y="789"/>
                  </a:cxn>
                  <a:cxn ang="0">
                    <a:pos x="459" y="828"/>
                  </a:cxn>
                  <a:cxn ang="0">
                    <a:pos x="482" y="891"/>
                  </a:cxn>
                  <a:cxn ang="0">
                    <a:pos x="564" y="1084"/>
                  </a:cxn>
                  <a:cxn ang="0">
                    <a:pos x="720" y="1179"/>
                  </a:cxn>
                  <a:cxn ang="0">
                    <a:pos x="799" y="1041"/>
                  </a:cxn>
                  <a:cxn ang="0">
                    <a:pos x="680" y="996"/>
                  </a:cxn>
                  <a:cxn ang="0">
                    <a:pos x="837" y="1028"/>
                  </a:cxn>
                  <a:cxn ang="0">
                    <a:pos x="999" y="1278"/>
                  </a:cxn>
                  <a:cxn ang="0">
                    <a:pos x="1167" y="1084"/>
                  </a:cxn>
                  <a:cxn ang="0">
                    <a:pos x="1261" y="1286"/>
                  </a:cxn>
                  <a:cxn ang="0">
                    <a:pos x="1319" y="1380"/>
                  </a:cxn>
                  <a:cxn ang="0">
                    <a:pos x="1379" y="1311"/>
                  </a:cxn>
                  <a:cxn ang="0">
                    <a:pos x="1369" y="1118"/>
                  </a:cxn>
                  <a:cxn ang="0">
                    <a:pos x="1494" y="1093"/>
                  </a:cxn>
                  <a:cxn ang="0">
                    <a:pos x="1494" y="891"/>
                  </a:cxn>
                  <a:cxn ang="0">
                    <a:pos x="1498" y="789"/>
                  </a:cxn>
                  <a:cxn ang="0">
                    <a:pos x="1554" y="903"/>
                  </a:cxn>
                  <a:cxn ang="0">
                    <a:pos x="1609" y="751"/>
                  </a:cxn>
                  <a:cxn ang="0">
                    <a:pos x="1666" y="531"/>
                  </a:cxn>
                  <a:cxn ang="0">
                    <a:pos x="1666" y="414"/>
                  </a:cxn>
                  <a:cxn ang="0">
                    <a:pos x="1813" y="376"/>
                  </a:cxn>
                  <a:cxn ang="0">
                    <a:pos x="1821" y="569"/>
                  </a:cxn>
                  <a:cxn ang="0">
                    <a:pos x="1865" y="446"/>
                  </a:cxn>
                  <a:cxn ang="0">
                    <a:pos x="2031" y="372"/>
                  </a:cxn>
                  <a:cxn ang="0">
                    <a:pos x="2078" y="326"/>
                  </a:cxn>
                  <a:cxn ang="0">
                    <a:pos x="2116" y="274"/>
                  </a:cxn>
                </a:cxnLst>
                <a:rect l="0" t="0" r="r" b="b"/>
                <a:pathLst>
                  <a:path w="2116" h="1443">
                    <a:moveTo>
                      <a:pt x="2116" y="274"/>
                    </a:moveTo>
                    <a:lnTo>
                      <a:pt x="2065" y="237"/>
                    </a:lnTo>
                    <a:lnTo>
                      <a:pt x="2005" y="231"/>
                    </a:lnTo>
                    <a:lnTo>
                      <a:pt x="1923" y="187"/>
                    </a:lnTo>
                    <a:lnTo>
                      <a:pt x="1781" y="187"/>
                    </a:lnTo>
                    <a:lnTo>
                      <a:pt x="1748" y="167"/>
                    </a:lnTo>
                    <a:lnTo>
                      <a:pt x="1666" y="156"/>
                    </a:lnTo>
                    <a:lnTo>
                      <a:pt x="1634" y="131"/>
                    </a:lnTo>
                    <a:lnTo>
                      <a:pt x="1534" y="107"/>
                    </a:lnTo>
                    <a:lnTo>
                      <a:pt x="1543" y="131"/>
                    </a:lnTo>
                    <a:lnTo>
                      <a:pt x="1503" y="131"/>
                    </a:lnTo>
                    <a:lnTo>
                      <a:pt x="1453" y="126"/>
                    </a:lnTo>
                    <a:lnTo>
                      <a:pt x="1443" y="149"/>
                    </a:lnTo>
                    <a:lnTo>
                      <a:pt x="1396" y="99"/>
                    </a:lnTo>
                    <a:lnTo>
                      <a:pt x="1313" y="81"/>
                    </a:lnTo>
                    <a:lnTo>
                      <a:pt x="1239" y="77"/>
                    </a:lnTo>
                    <a:lnTo>
                      <a:pt x="1257" y="17"/>
                    </a:lnTo>
                    <a:lnTo>
                      <a:pt x="1177" y="0"/>
                    </a:lnTo>
                    <a:lnTo>
                      <a:pt x="1102" y="31"/>
                    </a:lnTo>
                    <a:lnTo>
                      <a:pt x="1004" y="49"/>
                    </a:lnTo>
                    <a:lnTo>
                      <a:pt x="984" y="87"/>
                    </a:lnTo>
                    <a:lnTo>
                      <a:pt x="941" y="94"/>
                    </a:lnTo>
                    <a:lnTo>
                      <a:pt x="941" y="126"/>
                    </a:lnTo>
                    <a:lnTo>
                      <a:pt x="901" y="131"/>
                    </a:lnTo>
                    <a:lnTo>
                      <a:pt x="882" y="107"/>
                    </a:lnTo>
                    <a:lnTo>
                      <a:pt x="894" y="167"/>
                    </a:lnTo>
                    <a:lnTo>
                      <a:pt x="854" y="99"/>
                    </a:lnTo>
                    <a:lnTo>
                      <a:pt x="804" y="112"/>
                    </a:lnTo>
                    <a:lnTo>
                      <a:pt x="782" y="167"/>
                    </a:lnTo>
                    <a:lnTo>
                      <a:pt x="734" y="136"/>
                    </a:lnTo>
                    <a:lnTo>
                      <a:pt x="709" y="181"/>
                    </a:lnTo>
                    <a:lnTo>
                      <a:pt x="644" y="187"/>
                    </a:lnTo>
                    <a:lnTo>
                      <a:pt x="609" y="217"/>
                    </a:lnTo>
                    <a:lnTo>
                      <a:pt x="587" y="187"/>
                    </a:lnTo>
                    <a:lnTo>
                      <a:pt x="559" y="181"/>
                    </a:lnTo>
                    <a:lnTo>
                      <a:pt x="570" y="231"/>
                    </a:lnTo>
                    <a:lnTo>
                      <a:pt x="537" y="269"/>
                    </a:lnTo>
                    <a:lnTo>
                      <a:pt x="494" y="269"/>
                    </a:lnTo>
                    <a:lnTo>
                      <a:pt x="455" y="217"/>
                    </a:lnTo>
                    <a:lnTo>
                      <a:pt x="494" y="217"/>
                    </a:lnTo>
                    <a:lnTo>
                      <a:pt x="515" y="237"/>
                    </a:lnTo>
                    <a:lnTo>
                      <a:pt x="554" y="224"/>
                    </a:lnTo>
                    <a:lnTo>
                      <a:pt x="520" y="174"/>
                    </a:lnTo>
                    <a:lnTo>
                      <a:pt x="464" y="136"/>
                    </a:lnTo>
                    <a:lnTo>
                      <a:pt x="420" y="126"/>
                    </a:lnTo>
                    <a:lnTo>
                      <a:pt x="399" y="136"/>
                    </a:lnTo>
                    <a:lnTo>
                      <a:pt x="357" y="126"/>
                    </a:lnTo>
                    <a:lnTo>
                      <a:pt x="329" y="142"/>
                    </a:lnTo>
                    <a:lnTo>
                      <a:pt x="279" y="149"/>
                    </a:lnTo>
                    <a:lnTo>
                      <a:pt x="244" y="187"/>
                    </a:lnTo>
                    <a:lnTo>
                      <a:pt x="270" y="192"/>
                    </a:lnTo>
                    <a:lnTo>
                      <a:pt x="244" y="262"/>
                    </a:lnTo>
                    <a:lnTo>
                      <a:pt x="175" y="314"/>
                    </a:lnTo>
                    <a:lnTo>
                      <a:pt x="167" y="376"/>
                    </a:lnTo>
                    <a:lnTo>
                      <a:pt x="197" y="401"/>
                    </a:lnTo>
                    <a:lnTo>
                      <a:pt x="229" y="394"/>
                    </a:lnTo>
                    <a:lnTo>
                      <a:pt x="244" y="421"/>
                    </a:lnTo>
                    <a:lnTo>
                      <a:pt x="262" y="462"/>
                    </a:lnTo>
                    <a:lnTo>
                      <a:pt x="292" y="452"/>
                    </a:lnTo>
                    <a:lnTo>
                      <a:pt x="310" y="391"/>
                    </a:lnTo>
                    <a:lnTo>
                      <a:pt x="305" y="314"/>
                    </a:lnTo>
                    <a:lnTo>
                      <a:pt x="344" y="251"/>
                    </a:lnTo>
                    <a:lnTo>
                      <a:pt x="377" y="242"/>
                    </a:lnTo>
                    <a:lnTo>
                      <a:pt x="347" y="294"/>
                    </a:lnTo>
                    <a:lnTo>
                      <a:pt x="347" y="364"/>
                    </a:lnTo>
                    <a:lnTo>
                      <a:pt x="420" y="372"/>
                    </a:lnTo>
                    <a:lnTo>
                      <a:pt x="369" y="391"/>
                    </a:lnTo>
                    <a:lnTo>
                      <a:pt x="377" y="414"/>
                    </a:lnTo>
                    <a:lnTo>
                      <a:pt x="344" y="401"/>
                    </a:lnTo>
                    <a:lnTo>
                      <a:pt x="339" y="446"/>
                    </a:lnTo>
                    <a:lnTo>
                      <a:pt x="292" y="484"/>
                    </a:lnTo>
                    <a:lnTo>
                      <a:pt x="262" y="471"/>
                    </a:lnTo>
                    <a:lnTo>
                      <a:pt x="229" y="471"/>
                    </a:lnTo>
                    <a:lnTo>
                      <a:pt x="229" y="426"/>
                    </a:lnTo>
                    <a:lnTo>
                      <a:pt x="202" y="421"/>
                    </a:lnTo>
                    <a:lnTo>
                      <a:pt x="188" y="446"/>
                    </a:lnTo>
                    <a:lnTo>
                      <a:pt x="202" y="476"/>
                    </a:lnTo>
                    <a:lnTo>
                      <a:pt x="162" y="491"/>
                    </a:lnTo>
                    <a:lnTo>
                      <a:pt x="150" y="531"/>
                    </a:lnTo>
                    <a:lnTo>
                      <a:pt x="103" y="569"/>
                    </a:lnTo>
                    <a:lnTo>
                      <a:pt x="47" y="596"/>
                    </a:lnTo>
                    <a:lnTo>
                      <a:pt x="68" y="619"/>
                    </a:lnTo>
                    <a:lnTo>
                      <a:pt x="88" y="638"/>
                    </a:lnTo>
                    <a:lnTo>
                      <a:pt x="78" y="684"/>
                    </a:lnTo>
                    <a:lnTo>
                      <a:pt x="42" y="671"/>
                    </a:lnTo>
                    <a:lnTo>
                      <a:pt x="0" y="688"/>
                    </a:lnTo>
                    <a:lnTo>
                      <a:pt x="0" y="739"/>
                    </a:lnTo>
                    <a:lnTo>
                      <a:pt x="12" y="789"/>
                    </a:lnTo>
                    <a:lnTo>
                      <a:pt x="42" y="804"/>
                    </a:lnTo>
                    <a:lnTo>
                      <a:pt x="115" y="778"/>
                    </a:lnTo>
                    <a:lnTo>
                      <a:pt x="107" y="746"/>
                    </a:lnTo>
                    <a:lnTo>
                      <a:pt x="128" y="726"/>
                    </a:lnTo>
                    <a:lnTo>
                      <a:pt x="158" y="714"/>
                    </a:lnTo>
                    <a:lnTo>
                      <a:pt x="217" y="678"/>
                    </a:lnTo>
                    <a:lnTo>
                      <a:pt x="244" y="708"/>
                    </a:lnTo>
                    <a:lnTo>
                      <a:pt x="275" y="726"/>
                    </a:lnTo>
                    <a:lnTo>
                      <a:pt x="284" y="778"/>
                    </a:lnTo>
                    <a:lnTo>
                      <a:pt x="299" y="746"/>
                    </a:lnTo>
                    <a:lnTo>
                      <a:pt x="319" y="746"/>
                    </a:lnTo>
                    <a:lnTo>
                      <a:pt x="287" y="719"/>
                    </a:lnTo>
                    <a:lnTo>
                      <a:pt x="254" y="684"/>
                    </a:lnTo>
                    <a:lnTo>
                      <a:pt x="254" y="646"/>
                    </a:lnTo>
                    <a:lnTo>
                      <a:pt x="284" y="696"/>
                    </a:lnTo>
                    <a:lnTo>
                      <a:pt x="310" y="708"/>
                    </a:lnTo>
                    <a:lnTo>
                      <a:pt x="329" y="751"/>
                    </a:lnTo>
                    <a:lnTo>
                      <a:pt x="344" y="789"/>
                    </a:lnTo>
                    <a:lnTo>
                      <a:pt x="369" y="816"/>
                    </a:lnTo>
                    <a:lnTo>
                      <a:pt x="392" y="789"/>
                    </a:lnTo>
                    <a:lnTo>
                      <a:pt x="360" y="746"/>
                    </a:lnTo>
                    <a:lnTo>
                      <a:pt x="402" y="739"/>
                    </a:lnTo>
                    <a:lnTo>
                      <a:pt x="429" y="816"/>
                    </a:lnTo>
                    <a:lnTo>
                      <a:pt x="459" y="828"/>
                    </a:lnTo>
                    <a:lnTo>
                      <a:pt x="485" y="809"/>
                    </a:lnTo>
                    <a:lnTo>
                      <a:pt x="507" y="823"/>
                    </a:lnTo>
                    <a:lnTo>
                      <a:pt x="494" y="864"/>
                    </a:lnTo>
                    <a:lnTo>
                      <a:pt x="482" y="891"/>
                    </a:lnTo>
                    <a:lnTo>
                      <a:pt x="502" y="989"/>
                    </a:lnTo>
                    <a:lnTo>
                      <a:pt x="532" y="1009"/>
                    </a:lnTo>
                    <a:lnTo>
                      <a:pt x="564" y="1041"/>
                    </a:lnTo>
                    <a:lnTo>
                      <a:pt x="564" y="1084"/>
                    </a:lnTo>
                    <a:lnTo>
                      <a:pt x="605" y="1153"/>
                    </a:lnTo>
                    <a:lnTo>
                      <a:pt x="609" y="1211"/>
                    </a:lnTo>
                    <a:lnTo>
                      <a:pt x="669" y="1218"/>
                    </a:lnTo>
                    <a:lnTo>
                      <a:pt x="720" y="1179"/>
                    </a:lnTo>
                    <a:lnTo>
                      <a:pt x="782" y="1161"/>
                    </a:lnTo>
                    <a:lnTo>
                      <a:pt x="782" y="1109"/>
                    </a:lnTo>
                    <a:lnTo>
                      <a:pt x="816" y="1078"/>
                    </a:lnTo>
                    <a:lnTo>
                      <a:pt x="799" y="1041"/>
                    </a:lnTo>
                    <a:lnTo>
                      <a:pt x="764" y="1016"/>
                    </a:lnTo>
                    <a:lnTo>
                      <a:pt x="734" y="1023"/>
                    </a:lnTo>
                    <a:lnTo>
                      <a:pt x="709" y="1023"/>
                    </a:lnTo>
                    <a:lnTo>
                      <a:pt x="680" y="996"/>
                    </a:lnTo>
                    <a:lnTo>
                      <a:pt x="669" y="946"/>
                    </a:lnTo>
                    <a:lnTo>
                      <a:pt x="720" y="989"/>
                    </a:lnTo>
                    <a:lnTo>
                      <a:pt x="782" y="1001"/>
                    </a:lnTo>
                    <a:lnTo>
                      <a:pt x="837" y="1028"/>
                    </a:lnTo>
                    <a:lnTo>
                      <a:pt x="909" y="1028"/>
                    </a:lnTo>
                    <a:lnTo>
                      <a:pt x="936" y="1084"/>
                    </a:lnTo>
                    <a:lnTo>
                      <a:pt x="957" y="1179"/>
                    </a:lnTo>
                    <a:lnTo>
                      <a:pt x="999" y="1278"/>
                    </a:lnTo>
                    <a:lnTo>
                      <a:pt x="1034" y="1266"/>
                    </a:lnTo>
                    <a:lnTo>
                      <a:pt x="1044" y="1166"/>
                    </a:lnTo>
                    <a:lnTo>
                      <a:pt x="1099" y="1123"/>
                    </a:lnTo>
                    <a:lnTo>
                      <a:pt x="1167" y="1084"/>
                    </a:lnTo>
                    <a:lnTo>
                      <a:pt x="1189" y="1143"/>
                    </a:lnTo>
                    <a:lnTo>
                      <a:pt x="1211" y="1218"/>
                    </a:lnTo>
                    <a:lnTo>
                      <a:pt x="1239" y="1203"/>
                    </a:lnTo>
                    <a:lnTo>
                      <a:pt x="1261" y="1286"/>
                    </a:lnTo>
                    <a:lnTo>
                      <a:pt x="1266" y="1336"/>
                    </a:lnTo>
                    <a:lnTo>
                      <a:pt x="1306" y="1416"/>
                    </a:lnTo>
                    <a:lnTo>
                      <a:pt x="1339" y="1443"/>
                    </a:lnTo>
                    <a:lnTo>
                      <a:pt x="1319" y="1380"/>
                    </a:lnTo>
                    <a:lnTo>
                      <a:pt x="1287" y="1323"/>
                    </a:lnTo>
                    <a:lnTo>
                      <a:pt x="1299" y="1273"/>
                    </a:lnTo>
                    <a:lnTo>
                      <a:pt x="1334" y="1316"/>
                    </a:lnTo>
                    <a:lnTo>
                      <a:pt x="1379" y="1311"/>
                    </a:lnTo>
                    <a:lnTo>
                      <a:pt x="1408" y="1255"/>
                    </a:lnTo>
                    <a:lnTo>
                      <a:pt x="1391" y="1203"/>
                    </a:lnTo>
                    <a:lnTo>
                      <a:pt x="1339" y="1153"/>
                    </a:lnTo>
                    <a:lnTo>
                      <a:pt x="1369" y="1118"/>
                    </a:lnTo>
                    <a:lnTo>
                      <a:pt x="1396" y="1118"/>
                    </a:lnTo>
                    <a:lnTo>
                      <a:pt x="1404" y="1149"/>
                    </a:lnTo>
                    <a:lnTo>
                      <a:pt x="1446" y="1109"/>
                    </a:lnTo>
                    <a:lnTo>
                      <a:pt x="1494" y="1093"/>
                    </a:lnTo>
                    <a:lnTo>
                      <a:pt x="1503" y="1061"/>
                    </a:lnTo>
                    <a:lnTo>
                      <a:pt x="1534" y="996"/>
                    </a:lnTo>
                    <a:lnTo>
                      <a:pt x="1538" y="953"/>
                    </a:lnTo>
                    <a:lnTo>
                      <a:pt x="1494" y="891"/>
                    </a:lnTo>
                    <a:lnTo>
                      <a:pt x="1521" y="859"/>
                    </a:lnTo>
                    <a:lnTo>
                      <a:pt x="1478" y="841"/>
                    </a:lnTo>
                    <a:lnTo>
                      <a:pt x="1473" y="816"/>
                    </a:lnTo>
                    <a:lnTo>
                      <a:pt x="1498" y="789"/>
                    </a:lnTo>
                    <a:lnTo>
                      <a:pt x="1508" y="823"/>
                    </a:lnTo>
                    <a:lnTo>
                      <a:pt x="1549" y="816"/>
                    </a:lnTo>
                    <a:lnTo>
                      <a:pt x="1546" y="848"/>
                    </a:lnTo>
                    <a:lnTo>
                      <a:pt x="1554" y="903"/>
                    </a:lnTo>
                    <a:lnTo>
                      <a:pt x="1593" y="903"/>
                    </a:lnTo>
                    <a:lnTo>
                      <a:pt x="1601" y="859"/>
                    </a:lnTo>
                    <a:lnTo>
                      <a:pt x="1573" y="823"/>
                    </a:lnTo>
                    <a:lnTo>
                      <a:pt x="1609" y="751"/>
                    </a:lnTo>
                    <a:lnTo>
                      <a:pt x="1604" y="719"/>
                    </a:lnTo>
                    <a:lnTo>
                      <a:pt x="1669" y="684"/>
                    </a:lnTo>
                    <a:lnTo>
                      <a:pt x="1683" y="596"/>
                    </a:lnTo>
                    <a:lnTo>
                      <a:pt x="1666" y="531"/>
                    </a:lnTo>
                    <a:lnTo>
                      <a:pt x="1618" y="519"/>
                    </a:lnTo>
                    <a:lnTo>
                      <a:pt x="1583" y="501"/>
                    </a:lnTo>
                    <a:lnTo>
                      <a:pt x="1609" y="446"/>
                    </a:lnTo>
                    <a:lnTo>
                      <a:pt x="1666" y="414"/>
                    </a:lnTo>
                    <a:lnTo>
                      <a:pt x="1729" y="432"/>
                    </a:lnTo>
                    <a:lnTo>
                      <a:pt x="1778" y="441"/>
                    </a:lnTo>
                    <a:lnTo>
                      <a:pt x="1778" y="401"/>
                    </a:lnTo>
                    <a:lnTo>
                      <a:pt x="1813" y="376"/>
                    </a:lnTo>
                    <a:lnTo>
                      <a:pt x="1865" y="376"/>
                    </a:lnTo>
                    <a:lnTo>
                      <a:pt x="1835" y="426"/>
                    </a:lnTo>
                    <a:lnTo>
                      <a:pt x="1803" y="462"/>
                    </a:lnTo>
                    <a:lnTo>
                      <a:pt x="1821" y="569"/>
                    </a:lnTo>
                    <a:lnTo>
                      <a:pt x="1846" y="599"/>
                    </a:lnTo>
                    <a:lnTo>
                      <a:pt x="1890" y="519"/>
                    </a:lnTo>
                    <a:lnTo>
                      <a:pt x="1896" y="452"/>
                    </a:lnTo>
                    <a:lnTo>
                      <a:pt x="1865" y="446"/>
                    </a:lnTo>
                    <a:lnTo>
                      <a:pt x="1868" y="414"/>
                    </a:lnTo>
                    <a:lnTo>
                      <a:pt x="1910" y="421"/>
                    </a:lnTo>
                    <a:lnTo>
                      <a:pt x="1975" y="382"/>
                    </a:lnTo>
                    <a:lnTo>
                      <a:pt x="2031" y="372"/>
                    </a:lnTo>
                    <a:lnTo>
                      <a:pt x="2031" y="337"/>
                    </a:lnTo>
                    <a:lnTo>
                      <a:pt x="2001" y="306"/>
                    </a:lnTo>
                    <a:lnTo>
                      <a:pt x="2033" y="306"/>
                    </a:lnTo>
                    <a:lnTo>
                      <a:pt x="2078" y="326"/>
                    </a:lnTo>
                    <a:lnTo>
                      <a:pt x="2111" y="326"/>
                    </a:lnTo>
                    <a:lnTo>
                      <a:pt x="2090" y="306"/>
                    </a:lnTo>
                    <a:lnTo>
                      <a:pt x="2116" y="294"/>
                    </a:lnTo>
                    <a:lnTo>
                      <a:pt x="2116" y="27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18" name="Group 18"/>
              <p:cNvGrpSpPr>
                <a:grpSpLocks/>
              </p:cNvGrpSpPr>
              <p:nvPr/>
            </p:nvGrpSpPr>
            <p:grpSpPr bwMode="auto">
              <a:xfrm>
                <a:off x="2615" y="1400"/>
                <a:ext cx="2116" cy="1443"/>
                <a:chOff x="2615" y="1400"/>
                <a:chExt cx="2116" cy="1443"/>
              </a:xfrm>
            </p:grpSpPr>
            <p:sp>
              <p:nvSpPr>
                <p:cNvPr id="25619" name="Freeform 19"/>
                <p:cNvSpPr>
                  <a:spLocks/>
                </p:cNvSpPr>
                <p:nvPr/>
              </p:nvSpPr>
              <p:spPr bwMode="auto">
                <a:xfrm>
                  <a:off x="2615" y="1400"/>
                  <a:ext cx="2116" cy="1443"/>
                </a:xfrm>
                <a:custGeom>
                  <a:avLst/>
                  <a:gdLst/>
                  <a:ahLst/>
                  <a:cxnLst>
                    <a:cxn ang="0">
                      <a:pos x="1923" y="187"/>
                    </a:cxn>
                    <a:cxn ang="0">
                      <a:pos x="1634" y="131"/>
                    </a:cxn>
                    <a:cxn ang="0">
                      <a:pos x="1453" y="126"/>
                    </a:cxn>
                    <a:cxn ang="0">
                      <a:pos x="1239" y="77"/>
                    </a:cxn>
                    <a:cxn ang="0">
                      <a:pos x="1004" y="49"/>
                    </a:cxn>
                    <a:cxn ang="0">
                      <a:pos x="901" y="131"/>
                    </a:cxn>
                    <a:cxn ang="0">
                      <a:pos x="804" y="112"/>
                    </a:cxn>
                    <a:cxn ang="0">
                      <a:pos x="644" y="187"/>
                    </a:cxn>
                    <a:cxn ang="0">
                      <a:pos x="570" y="231"/>
                    </a:cxn>
                    <a:cxn ang="0">
                      <a:pos x="494" y="217"/>
                    </a:cxn>
                    <a:cxn ang="0">
                      <a:pos x="464" y="136"/>
                    </a:cxn>
                    <a:cxn ang="0">
                      <a:pos x="329" y="142"/>
                    </a:cxn>
                    <a:cxn ang="0">
                      <a:pos x="244" y="262"/>
                    </a:cxn>
                    <a:cxn ang="0">
                      <a:pos x="229" y="394"/>
                    </a:cxn>
                    <a:cxn ang="0">
                      <a:pos x="310" y="391"/>
                    </a:cxn>
                    <a:cxn ang="0">
                      <a:pos x="347" y="294"/>
                    </a:cxn>
                    <a:cxn ang="0">
                      <a:pos x="377" y="414"/>
                    </a:cxn>
                    <a:cxn ang="0">
                      <a:pos x="262" y="471"/>
                    </a:cxn>
                    <a:cxn ang="0">
                      <a:pos x="188" y="446"/>
                    </a:cxn>
                    <a:cxn ang="0">
                      <a:pos x="103" y="569"/>
                    </a:cxn>
                    <a:cxn ang="0">
                      <a:pos x="78" y="684"/>
                    </a:cxn>
                    <a:cxn ang="0">
                      <a:pos x="12" y="789"/>
                    </a:cxn>
                    <a:cxn ang="0">
                      <a:pos x="128" y="726"/>
                    </a:cxn>
                    <a:cxn ang="0">
                      <a:pos x="275" y="726"/>
                    </a:cxn>
                    <a:cxn ang="0">
                      <a:pos x="287" y="719"/>
                    </a:cxn>
                    <a:cxn ang="0">
                      <a:pos x="310" y="708"/>
                    </a:cxn>
                    <a:cxn ang="0">
                      <a:pos x="392" y="789"/>
                    </a:cxn>
                    <a:cxn ang="0">
                      <a:pos x="459" y="828"/>
                    </a:cxn>
                    <a:cxn ang="0">
                      <a:pos x="482" y="891"/>
                    </a:cxn>
                    <a:cxn ang="0">
                      <a:pos x="564" y="1084"/>
                    </a:cxn>
                    <a:cxn ang="0">
                      <a:pos x="720" y="1179"/>
                    </a:cxn>
                    <a:cxn ang="0">
                      <a:pos x="799" y="1041"/>
                    </a:cxn>
                    <a:cxn ang="0">
                      <a:pos x="680" y="996"/>
                    </a:cxn>
                    <a:cxn ang="0">
                      <a:pos x="837" y="1028"/>
                    </a:cxn>
                    <a:cxn ang="0">
                      <a:pos x="999" y="1278"/>
                    </a:cxn>
                    <a:cxn ang="0">
                      <a:pos x="1167" y="1084"/>
                    </a:cxn>
                    <a:cxn ang="0">
                      <a:pos x="1261" y="1286"/>
                    </a:cxn>
                    <a:cxn ang="0">
                      <a:pos x="1319" y="1380"/>
                    </a:cxn>
                    <a:cxn ang="0">
                      <a:pos x="1379" y="1311"/>
                    </a:cxn>
                    <a:cxn ang="0">
                      <a:pos x="1369" y="1118"/>
                    </a:cxn>
                    <a:cxn ang="0">
                      <a:pos x="1494" y="1093"/>
                    </a:cxn>
                    <a:cxn ang="0">
                      <a:pos x="1494" y="891"/>
                    </a:cxn>
                    <a:cxn ang="0">
                      <a:pos x="1498" y="789"/>
                    </a:cxn>
                    <a:cxn ang="0">
                      <a:pos x="1554" y="903"/>
                    </a:cxn>
                    <a:cxn ang="0">
                      <a:pos x="1609" y="751"/>
                    </a:cxn>
                    <a:cxn ang="0">
                      <a:pos x="1666" y="531"/>
                    </a:cxn>
                    <a:cxn ang="0">
                      <a:pos x="1666" y="414"/>
                    </a:cxn>
                    <a:cxn ang="0">
                      <a:pos x="1813" y="376"/>
                    </a:cxn>
                    <a:cxn ang="0">
                      <a:pos x="1821" y="569"/>
                    </a:cxn>
                    <a:cxn ang="0">
                      <a:pos x="1865" y="446"/>
                    </a:cxn>
                    <a:cxn ang="0">
                      <a:pos x="2031" y="372"/>
                    </a:cxn>
                    <a:cxn ang="0">
                      <a:pos x="2078" y="326"/>
                    </a:cxn>
                    <a:cxn ang="0">
                      <a:pos x="2116" y="274"/>
                    </a:cxn>
                  </a:cxnLst>
                  <a:rect l="0" t="0" r="r" b="b"/>
                  <a:pathLst>
                    <a:path w="2116" h="1443">
                      <a:moveTo>
                        <a:pt x="2116" y="274"/>
                      </a:moveTo>
                      <a:lnTo>
                        <a:pt x="2065" y="237"/>
                      </a:lnTo>
                      <a:lnTo>
                        <a:pt x="2005" y="231"/>
                      </a:lnTo>
                      <a:lnTo>
                        <a:pt x="1923" y="187"/>
                      </a:lnTo>
                      <a:lnTo>
                        <a:pt x="1781" y="187"/>
                      </a:lnTo>
                      <a:lnTo>
                        <a:pt x="1748" y="167"/>
                      </a:lnTo>
                      <a:lnTo>
                        <a:pt x="1666" y="156"/>
                      </a:lnTo>
                      <a:lnTo>
                        <a:pt x="1634" y="131"/>
                      </a:lnTo>
                      <a:lnTo>
                        <a:pt x="1534" y="107"/>
                      </a:lnTo>
                      <a:lnTo>
                        <a:pt x="1543" y="131"/>
                      </a:lnTo>
                      <a:lnTo>
                        <a:pt x="1503" y="131"/>
                      </a:lnTo>
                      <a:lnTo>
                        <a:pt x="1453" y="126"/>
                      </a:lnTo>
                      <a:lnTo>
                        <a:pt x="1443" y="149"/>
                      </a:lnTo>
                      <a:lnTo>
                        <a:pt x="1396" y="99"/>
                      </a:lnTo>
                      <a:lnTo>
                        <a:pt x="1313" y="81"/>
                      </a:lnTo>
                      <a:lnTo>
                        <a:pt x="1239" y="77"/>
                      </a:lnTo>
                      <a:lnTo>
                        <a:pt x="1257" y="17"/>
                      </a:lnTo>
                      <a:lnTo>
                        <a:pt x="1177" y="0"/>
                      </a:lnTo>
                      <a:lnTo>
                        <a:pt x="1102" y="31"/>
                      </a:lnTo>
                      <a:lnTo>
                        <a:pt x="1004" y="49"/>
                      </a:lnTo>
                      <a:lnTo>
                        <a:pt x="984" y="87"/>
                      </a:lnTo>
                      <a:lnTo>
                        <a:pt x="941" y="94"/>
                      </a:lnTo>
                      <a:lnTo>
                        <a:pt x="941" y="126"/>
                      </a:lnTo>
                      <a:lnTo>
                        <a:pt x="901" y="131"/>
                      </a:lnTo>
                      <a:lnTo>
                        <a:pt x="882" y="107"/>
                      </a:lnTo>
                      <a:lnTo>
                        <a:pt x="894" y="167"/>
                      </a:lnTo>
                      <a:lnTo>
                        <a:pt x="854" y="99"/>
                      </a:lnTo>
                      <a:lnTo>
                        <a:pt x="804" y="112"/>
                      </a:lnTo>
                      <a:lnTo>
                        <a:pt x="782" y="167"/>
                      </a:lnTo>
                      <a:lnTo>
                        <a:pt x="734" y="136"/>
                      </a:lnTo>
                      <a:lnTo>
                        <a:pt x="709" y="181"/>
                      </a:lnTo>
                      <a:lnTo>
                        <a:pt x="644" y="187"/>
                      </a:lnTo>
                      <a:lnTo>
                        <a:pt x="609" y="217"/>
                      </a:lnTo>
                      <a:lnTo>
                        <a:pt x="587" y="187"/>
                      </a:lnTo>
                      <a:lnTo>
                        <a:pt x="559" y="181"/>
                      </a:lnTo>
                      <a:lnTo>
                        <a:pt x="570" y="231"/>
                      </a:lnTo>
                      <a:lnTo>
                        <a:pt x="537" y="269"/>
                      </a:lnTo>
                      <a:lnTo>
                        <a:pt x="494" y="269"/>
                      </a:lnTo>
                      <a:lnTo>
                        <a:pt x="455" y="217"/>
                      </a:lnTo>
                      <a:lnTo>
                        <a:pt x="494" y="217"/>
                      </a:lnTo>
                      <a:lnTo>
                        <a:pt x="515" y="237"/>
                      </a:lnTo>
                      <a:lnTo>
                        <a:pt x="554" y="224"/>
                      </a:lnTo>
                      <a:lnTo>
                        <a:pt x="520" y="174"/>
                      </a:lnTo>
                      <a:lnTo>
                        <a:pt x="464" y="136"/>
                      </a:lnTo>
                      <a:lnTo>
                        <a:pt x="420" y="126"/>
                      </a:lnTo>
                      <a:lnTo>
                        <a:pt x="399" y="136"/>
                      </a:lnTo>
                      <a:lnTo>
                        <a:pt x="357" y="126"/>
                      </a:lnTo>
                      <a:lnTo>
                        <a:pt x="329" y="142"/>
                      </a:lnTo>
                      <a:lnTo>
                        <a:pt x="279" y="149"/>
                      </a:lnTo>
                      <a:lnTo>
                        <a:pt x="244" y="187"/>
                      </a:lnTo>
                      <a:lnTo>
                        <a:pt x="270" y="192"/>
                      </a:lnTo>
                      <a:lnTo>
                        <a:pt x="244" y="262"/>
                      </a:lnTo>
                      <a:lnTo>
                        <a:pt x="175" y="314"/>
                      </a:lnTo>
                      <a:lnTo>
                        <a:pt x="167" y="376"/>
                      </a:lnTo>
                      <a:lnTo>
                        <a:pt x="197" y="401"/>
                      </a:lnTo>
                      <a:lnTo>
                        <a:pt x="229" y="394"/>
                      </a:lnTo>
                      <a:lnTo>
                        <a:pt x="244" y="421"/>
                      </a:lnTo>
                      <a:lnTo>
                        <a:pt x="262" y="462"/>
                      </a:lnTo>
                      <a:lnTo>
                        <a:pt x="292" y="452"/>
                      </a:lnTo>
                      <a:lnTo>
                        <a:pt x="310" y="391"/>
                      </a:lnTo>
                      <a:lnTo>
                        <a:pt x="305" y="314"/>
                      </a:lnTo>
                      <a:lnTo>
                        <a:pt x="344" y="251"/>
                      </a:lnTo>
                      <a:lnTo>
                        <a:pt x="377" y="242"/>
                      </a:lnTo>
                      <a:lnTo>
                        <a:pt x="347" y="294"/>
                      </a:lnTo>
                      <a:lnTo>
                        <a:pt x="347" y="364"/>
                      </a:lnTo>
                      <a:lnTo>
                        <a:pt x="420" y="372"/>
                      </a:lnTo>
                      <a:lnTo>
                        <a:pt x="369" y="391"/>
                      </a:lnTo>
                      <a:lnTo>
                        <a:pt x="377" y="414"/>
                      </a:lnTo>
                      <a:lnTo>
                        <a:pt x="344" y="401"/>
                      </a:lnTo>
                      <a:lnTo>
                        <a:pt x="339" y="446"/>
                      </a:lnTo>
                      <a:lnTo>
                        <a:pt x="292" y="484"/>
                      </a:lnTo>
                      <a:lnTo>
                        <a:pt x="262" y="471"/>
                      </a:lnTo>
                      <a:lnTo>
                        <a:pt x="229" y="471"/>
                      </a:lnTo>
                      <a:lnTo>
                        <a:pt x="229" y="426"/>
                      </a:lnTo>
                      <a:lnTo>
                        <a:pt x="202" y="421"/>
                      </a:lnTo>
                      <a:lnTo>
                        <a:pt x="188" y="446"/>
                      </a:lnTo>
                      <a:lnTo>
                        <a:pt x="202" y="476"/>
                      </a:lnTo>
                      <a:lnTo>
                        <a:pt x="162" y="491"/>
                      </a:lnTo>
                      <a:lnTo>
                        <a:pt x="150" y="531"/>
                      </a:lnTo>
                      <a:lnTo>
                        <a:pt x="103" y="569"/>
                      </a:lnTo>
                      <a:lnTo>
                        <a:pt x="47" y="596"/>
                      </a:lnTo>
                      <a:lnTo>
                        <a:pt x="68" y="619"/>
                      </a:lnTo>
                      <a:lnTo>
                        <a:pt x="88" y="638"/>
                      </a:lnTo>
                      <a:lnTo>
                        <a:pt x="78" y="684"/>
                      </a:lnTo>
                      <a:lnTo>
                        <a:pt x="42" y="671"/>
                      </a:lnTo>
                      <a:lnTo>
                        <a:pt x="0" y="688"/>
                      </a:lnTo>
                      <a:lnTo>
                        <a:pt x="0" y="739"/>
                      </a:lnTo>
                      <a:lnTo>
                        <a:pt x="12" y="789"/>
                      </a:lnTo>
                      <a:lnTo>
                        <a:pt x="42" y="804"/>
                      </a:lnTo>
                      <a:lnTo>
                        <a:pt x="115" y="778"/>
                      </a:lnTo>
                      <a:lnTo>
                        <a:pt x="107" y="746"/>
                      </a:lnTo>
                      <a:lnTo>
                        <a:pt x="128" y="726"/>
                      </a:lnTo>
                      <a:lnTo>
                        <a:pt x="158" y="714"/>
                      </a:lnTo>
                      <a:lnTo>
                        <a:pt x="217" y="678"/>
                      </a:lnTo>
                      <a:lnTo>
                        <a:pt x="244" y="708"/>
                      </a:lnTo>
                      <a:lnTo>
                        <a:pt x="275" y="726"/>
                      </a:lnTo>
                      <a:lnTo>
                        <a:pt x="284" y="778"/>
                      </a:lnTo>
                      <a:lnTo>
                        <a:pt x="299" y="746"/>
                      </a:lnTo>
                      <a:lnTo>
                        <a:pt x="319" y="746"/>
                      </a:lnTo>
                      <a:lnTo>
                        <a:pt x="287" y="719"/>
                      </a:lnTo>
                      <a:lnTo>
                        <a:pt x="254" y="684"/>
                      </a:lnTo>
                      <a:lnTo>
                        <a:pt x="254" y="646"/>
                      </a:lnTo>
                      <a:lnTo>
                        <a:pt x="284" y="696"/>
                      </a:lnTo>
                      <a:lnTo>
                        <a:pt x="310" y="708"/>
                      </a:lnTo>
                      <a:lnTo>
                        <a:pt x="329" y="751"/>
                      </a:lnTo>
                      <a:lnTo>
                        <a:pt x="344" y="789"/>
                      </a:lnTo>
                      <a:lnTo>
                        <a:pt x="369" y="816"/>
                      </a:lnTo>
                      <a:lnTo>
                        <a:pt x="392" y="789"/>
                      </a:lnTo>
                      <a:lnTo>
                        <a:pt x="360" y="746"/>
                      </a:lnTo>
                      <a:lnTo>
                        <a:pt x="402" y="739"/>
                      </a:lnTo>
                      <a:lnTo>
                        <a:pt x="429" y="816"/>
                      </a:lnTo>
                      <a:lnTo>
                        <a:pt x="459" y="828"/>
                      </a:lnTo>
                      <a:lnTo>
                        <a:pt x="485" y="809"/>
                      </a:lnTo>
                      <a:lnTo>
                        <a:pt x="507" y="823"/>
                      </a:lnTo>
                      <a:lnTo>
                        <a:pt x="494" y="864"/>
                      </a:lnTo>
                      <a:lnTo>
                        <a:pt x="482" y="891"/>
                      </a:lnTo>
                      <a:lnTo>
                        <a:pt x="502" y="989"/>
                      </a:lnTo>
                      <a:lnTo>
                        <a:pt x="532" y="1009"/>
                      </a:lnTo>
                      <a:lnTo>
                        <a:pt x="564" y="1041"/>
                      </a:lnTo>
                      <a:lnTo>
                        <a:pt x="564" y="1084"/>
                      </a:lnTo>
                      <a:lnTo>
                        <a:pt x="605" y="1153"/>
                      </a:lnTo>
                      <a:lnTo>
                        <a:pt x="609" y="1211"/>
                      </a:lnTo>
                      <a:lnTo>
                        <a:pt x="669" y="1218"/>
                      </a:lnTo>
                      <a:lnTo>
                        <a:pt x="720" y="1179"/>
                      </a:lnTo>
                      <a:lnTo>
                        <a:pt x="782" y="1161"/>
                      </a:lnTo>
                      <a:lnTo>
                        <a:pt x="782" y="1109"/>
                      </a:lnTo>
                      <a:lnTo>
                        <a:pt x="816" y="1078"/>
                      </a:lnTo>
                      <a:lnTo>
                        <a:pt x="799" y="1041"/>
                      </a:lnTo>
                      <a:lnTo>
                        <a:pt x="764" y="1016"/>
                      </a:lnTo>
                      <a:lnTo>
                        <a:pt x="734" y="1023"/>
                      </a:lnTo>
                      <a:lnTo>
                        <a:pt x="709" y="1023"/>
                      </a:lnTo>
                      <a:lnTo>
                        <a:pt x="680" y="996"/>
                      </a:lnTo>
                      <a:lnTo>
                        <a:pt x="669" y="946"/>
                      </a:lnTo>
                      <a:lnTo>
                        <a:pt x="720" y="989"/>
                      </a:lnTo>
                      <a:lnTo>
                        <a:pt x="782" y="1001"/>
                      </a:lnTo>
                      <a:lnTo>
                        <a:pt x="837" y="1028"/>
                      </a:lnTo>
                      <a:lnTo>
                        <a:pt x="909" y="1028"/>
                      </a:lnTo>
                      <a:lnTo>
                        <a:pt x="936" y="1084"/>
                      </a:lnTo>
                      <a:lnTo>
                        <a:pt x="957" y="1179"/>
                      </a:lnTo>
                      <a:lnTo>
                        <a:pt x="999" y="1278"/>
                      </a:lnTo>
                      <a:lnTo>
                        <a:pt x="1034" y="1266"/>
                      </a:lnTo>
                      <a:lnTo>
                        <a:pt x="1044" y="1166"/>
                      </a:lnTo>
                      <a:lnTo>
                        <a:pt x="1099" y="1123"/>
                      </a:lnTo>
                      <a:lnTo>
                        <a:pt x="1167" y="1084"/>
                      </a:lnTo>
                      <a:lnTo>
                        <a:pt x="1189" y="1143"/>
                      </a:lnTo>
                      <a:lnTo>
                        <a:pt x="1211" y="1218"/>
                      </a:lnTo>
                      <a:lnTo>
                        <a:pt x="1239" y="1203"/>
                      </a:lnTo>
                      <a:lnTo>
                        <a:pt x="1261" y="1286"/>
                      </a:lnTo>
                      <a:lnTo>
                        <a:pt x="1266" y="1336"/>
                      </a:lnTo>
                      <a:lnTo>
                        <a:pt x="1306" y="1416"/>
                      </a:lnTo>
                      <a:lnTo>
                        <a:pt x="1339" y="1443"/>
                      </a:lnTo>
                      <a:lnTo>
                        <a:pt x="1319" y="1380"/>
                      </a:lnTo>
                      <a:lnTo>
                        <a:pt x="1287" y="1323"/>
                      </a:lnTo>
                      <a:lnTo>
                        <a:pt x="1299" y="1273"/>
                      </a:lnTo>
                      <a:lnTo>
                        <a:pt x="1334" y="1316"/>
                      </a:lnTo>
                      <a:lnTo>
                        <a:pt x="1379" y="1311"/>
                      </a:lnTo>
                      <a:lnTo>
                        <a:pt x="1408" y="1255"/>
                      </a:lnTo>
                      <a:lnTo>
                        <a:pt x="1391" y="1203"/>
                      </a:lnTo>
                      <a:lnTo>
                        <a:pt x="1339" y="1153"/>
                      </a:lnTo>
                      <a:lnTo>
                        <a:pt x="1369" y="1118"/>
                      </a:lnTo>
                      <a:lnTo>
                        <a:pt x="1396" y="1118"/>
                      </a:lnTo>
                      <a:lnTo>
                        <a:pt x="1404" y="1149"/>
                      </a:lnTo>
                      <a:lnTo>
                        <a:pt x="1446" y="1109"/>
                      </a:lnTo>
                      <a:lnTo>
                        <a:pt x="1494" y="1093"/>
                      </a:lnTo>
                      <a:lnTo>
                        <a:pt x="1503" y="1061"/>
                      </a:lnTo>
                      <a:lnTo>
                        <a:pt x="1534" y="996"/>
                      </a:lnTo>
                      <a:lnTo>
                        <a:pt x="1538" y="953"/>
                      </a:lnTo>
                      <a:lnTo>
                        <a:pt x="1494" y="891"/>
                      </a:lnTo>
                      <a:lnTo>
                        <a:pt x="1521" y="859"/>
                      </a:lnTo>
                      <a:lnTo>
                        <a:pt x="1478" y="841"/>
                      </a:lnTo>
                      <a:lnTo>
                        <a:pt x="1473" y="816"/>
                      </a:lnTo>
                      <a:lnTo>
                        <a:pt x="1498" y="789"/>
                      </a:lnTo>
                      <a:lnTo>
                        <a:pt x="1508" y="823"/>
                      </a:lnTo>
                      <a:lnTo>
                        <a:pt x="1549" y="816"/>
                      </a:lnTo>
                      <a:lnTo>
                        <a:pt x="1546" y="848"/>
                      </a:lnTo>
                      <a:lnTo>
                        <a:pt x="1554" y="903"/>
                      </a:lnTo>
                      <a:lnTo>
                        <a:pt x="1593" y="903"/>
                      </a:lnTo>
                      <a:lnTo>
                        <a:pt x="1601" y="859"/>
                      </a:lnTo>
                      <a:lnTo>
                        <a:pt x="1573" y="823"/>
                      </a:lnTo>
                      <a:lnTo>
                        <a:pt x="1609" y="751"/>
                      </a:lnTo>
                      <a:lnTo>
                        <a:pt x="1604" y="719"/>
                      </a:lnTo>
                      <a:lnTo>
                        <a:pt x="1669" y="684"/>
                      </a:lnTo>
                      <a:lnTo>
                        <a:pt x="1683" y="596"/>
                      </a:lnTo>
                      <a:lnTo>
                        <a:pt x="1666" y="531"/>
                      </a:lnTo>
                      <a:lnTo>
                        <a:pt x="1618" y="519"/>
                      </a:lnTo>
                      <a:lnTo>
                        <a:pt x="1583" y="501"/>
                      </a:lnTo>
                      <a:lnTo>
                        <a:pt x="1609" y="446"/>
                      </a:lnTo>
                      <a:lnTo>
                        <a:pt x="1666" y="414"/>
                      </a:lnTo>
                      <a:lnTo>
                        <a:pt x="1729" y="432"/>
                      </a:lnTo>
                      <a:lnTo>
                        <a:pt x="1778" y="441"/>
                      </a:lnTo>
                      <a:lnTo>
                        <a:pt x="1778" y="401"/>
                      </a:lnTo>
                      <a:lnTo>
                        <a:pt x="1813" y="376"/>
                      </a:lnTo>
                      <a:lnTo>
                        <a:pt x="1865" y="376"/>
                      </a:lnTo>
                      <a:lnTo>
                        <a:pt x="1835" y="426"/>
                      </a:lnTo>
                      <a:lnTo>
                        <a:pt x="1803" y="462"/>
                      </a:lnTo>
                      <a:lnTo>
                        <a:pt x="1821" y="569"/>
                      </a:lnTo>
                      <a:lnTo>
                        <a:pt x="1846" y="599"/>
                      </a:lnTo>
                      <a:lnTo>
                        <a:pt x="1890" y="519"/>
                      </a:lnTo>
                      <a:lnTo>
                        <a:pt x="1896" y="452"/>
                      </a:lnTo>
                      <a:lnTo>
                        <a:pt x="1865" y="446"/>
                      </a:lnTo>
                      <a:lnTo>
                        <a:pt x="1868" y="414"/>
                      </a:lnTo>
                      <a:lnTo>
                        <a:pt x="1910" y="421"/>
                      </a:lnTo>
                      <a:lnTo>
                        <a:pt x="1975" y="382"/>
                      </a:lnTo>
                      <a:lnTo>
                        <a:pt x="2031" y="372"/>
                      </a:lnTo>
                      <a:lnTo>
                        <a:pt x="2031" y="337"/>
                      </a:lnTo>
                      <a:lnTo>
                        <a:pt x="2001" y="306"/>
                      </a:lnTo>
                      <a:lnTo>
                        <a:pt x="2033" y="306"/>
                      </a:lnTo>
                      <a:lnTo>
                        <a:pt x="2078" y="326"/>
                      </a:lnTo>
                      <a:lnTo>
                        <a:pt x="2111" y="326"/>
                      </a:lnTo>
                      <a:lnTo>
                        <a:pt x="2090" y="306"/>
                      </a:lnTo>
                      <a:lnTo>
                        <a:pt x="2116" y="294"/>
                      </a:lnTo>
                      <a:lnTo>
                        <a:pt x="2116" y="27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20" name="Freeform 20"/>
                <p:cNvSpPr>
                  <a:spLocks/>
                </p:cNvSpPr>
                <p:nvPr/>
              </p:nvSpPr>
              <p:spPr bwMode="auto">
                <a:xfrm>
                  <a:off x="2615" y="1400"/>
                  <a:ext cx="2116" cy="1443"/>
                </a:xfrm>
                <a:custGeom>
                  <a:avLst/>
                  <a:gdLst/>
                  <a:ahLst/>
                  <a:cxnLst>
                    <a:cxn ang="0">
                      <a:pos x="1923" y="187"/>
                    </a:cxn>
                    <a:cxn ang="0">
                      <a:pos x="1634" y="131"/>
                    </a:cxn>
                    <a:cxn ang="0">
                      <a:pos x="1453" y="126"/>
                    </a:cxn>
                    <a:cxn ang="0">
                      <a:pos x="1239" y="77"/>
                    </a:cxn>
                    <a:cxn ang="0">
                      <a:pos x="1004" y="49"/>
                    </a:cxn>
                    <a:cxn ang="0">
                      <a:pos x="901" y="131"/>
                    </a:cxn>
                    <a:cxn ang="0">
                      <a:pos x="804" y="112"/>
                    </a:cxn>
                    <a:cxn ang="0">
                      <a:pos x="644" y="187"/>
                    </a:cxn>
                    <a:cxn ang="0">
                      <a:pos x="570" y="231"/>
                    </a:cxn>
                    <a:cxn ang="0">
                      <a:pos x="494" y="217"/>
                    </a:cxn>
                    <a:cxn ang="0">
                      <a:pos x="464" y="136"/>
                    </a:cxn>
                    <a:cxn ang="0">
                      <a:pos x="329" y="142"/>
                    </a:cxn>
                    <a:cxn ang="0">
                      <a:pos x="244" y="262"/>
                    </a:cxn>
                    <a:cxn ang="0">
                      <a:pos x="229" y="394"/>
                    </a:cxn>
                    <a:cxn ang="0">
                      <a:pos x="310" y="391"/>
                    </a:cxn>
                    <a:cxn ang="0">
                      <a:pos x="347" y="294"/>
                    </a:cxn>
                    <a:cxn ang="0">
                      <a:pos x="377" y="414"/>
                    </a:cxn>
                    <a:cxn ang="0">
                      <a:pos x="262" y="471"/>
                    </a:cxn>
                    <a:cxn ang="0">
                      <a:pos x="188" y="446"/>
                    </a:cxn>
                    <a:cxn ang="0">
                      <a:pos x="103" y="569"/>
                    </a:cxn>
                    <a:cxn ang="0">
                      <a:pos x="78" y="684"/>
                    </a:cxn>
                    <a:cxn ang="0">
                      <a:pos x="12" y="789"/>
                    </a:cxn>
                    <a:cxn ang="0">
                      <a:pos x="128" y="726"/>
                    </a:cxn>
                    <a:cxn ang="0">
                      <a:pos x="275" y="726"/>
                    </a:cxn>
                    <a:cxn ang="0">
                      <a:pos x="287" y="719"/>
                    </a:cxn>
                    <a:cxn ang="0">
                      <a:pos x="310" y="708"/>
                    </a:cxn>
                    <a:cxn ang="0">
                      <a:pos x="392" y="789"/>
                    </a:cxn>
                    <a:cxn ang="0">
                      <a:pos x="459" y="828"/>
                    </a:cxn>
                    <a:cxn ang="0">
                      <a:pos x="482" y="891"/>
                    </a:cxn>
                    <a:cxn ang="0">
                      <a:pos x="564" y="1084"/>
                    </a:cxn>
                    <a:cxn ang="0">
                      <a:pos x="720" y="1179"/>
                    </a:cxn>
                    <a:cxn ang="0">
                      <a:pos x="799" y="1041"/>
                    </a:cxn>
                    <a:cxn ang="0">
                      <a:pos x="680" y="996"/>
                    </a:cxn>
                    <a:cxn ang="0">
                      <a:pos x="837" y="1028"/>
                    </a:cxn>
                    <a:cxn ang="0">
                      <a:pos x="999" y="1278"/>
                    </a:cxn>
                    <a:cxn ang="0">
                      <a:pos x="1167" y="1084"/>
                    </a:cxn>
                    <a:cxn ang="0">
                      <a:pos x="1261" y="1286"/>
                    </a:cxn>
                    <a:cxn ang="0">
                      <a:pos x="1319" y="1380"/>
                    </a:cxn>
                    <a:cxn ang="0">
                      <a:pos x="1379" y="1311"/>
                    </a:cxn>
                    <a:cxn ang="0">
                      <a:pos x="1369" y="1118"/>
                    </a:cxn>
                    <a:cxn ang="0">
                      <a:pos x="1494" y="1093"/>
                    </a:cxn>
                    <a:cxn ang="0">
                      <a:pos x="1494" y="891"/>
                    </a:cxn>
                    <a:cxn ang="0">
                      <a:pos x="1498" y="789"/>
                    </a:cxn>
                    <a:cxn ang="0">
                      <a:pos x="1554" y="903"/>
                    </a:cxn>
                    <a:cxn ang="0">
                      <a:pos x="1609" y="751"/>
                    </a:cxn>
                    <a:cxn ang="0">
                      <a:pos x="1666" y="531"/>
                    </a:cxn>
                    <a:cxn ang="0">
                      <a:pos x="1666" y="414"/>
                    </a:cxn>
                    <a:cxn ang="0">
                      <a:pos x="1813" y="376"/>
                    </a:cxn>
                    <a:cxn ang="0">
                      <a:pos x="1821" y="569"/>
                    </a:cxn>
                    <a:cxn ang="0">
                      <a:pos x="1865" y="446"/>
                    </a:cxn>
                    <a:cxn ang="0">
                      <a:pos x="2031" y="372"/>
                    </a:cxn>
                    <a:cxn ang="0">
                      <a:pos x="2078" y="326"/>
                    </a:cxn>
                    <a:cxn ang="0">
                      <a:pos x="2116" y="274"/>
                    </a:cxn>
                  </a:cxnLst>
                  <a:rect l="0" t="0" r="r" b="b"/>
                  <a:pathLst>
                    <a:path w="2116" h="1443">
                      <a:moveTo>
                        <a:pt x="2116" y="274"/>
                      </a:moveTo>
                      <a:lnTo>
                        <a:pt x="2065" y="237"/>
                      </a:lnTo>
                      <a:lnTo>
                        <a:pt x="2005" y="231"/>
                      </a:lnTo>
                      <a:lnTo>
                        <a:pt x="1923" y="187"/>
                      </a:lnTo>
                      <a:lnTo>
                        <a:pt x="1781" y="187"/>
                      </a:lnTo>
                      <a:lnTo>
                        <a:pt x="1748" y="167"/>
                      </a:lnTo>
                      <a:lnTo>
                        <a:pt x="1666" y="156"/>
                      </a:lnTo>
                      <a:lnTo>
                        <a:pt x="1634" y="131"/>
                      </a:lnTo>
                      <a:lnTo>
                        <a:pt x="1534" y="107"/>
                      </a:lnTo>
                      <a:lnTo>
                        <a:pt x="1543" y="131"/>
                      </a:lnTo>
                      <a:lnTo>
                        <a:pt x="1503" y="131"/>
                      </a:lnTo>
                      <a:lnTo>
                        <a:pt x="1453" y="126"/>
                      </a:lnTo>
                      <a:lnTo>
                        <a:pt x="1443" y="149"/>
                      </a:lnTo>
                      <a:lnTo>
                        <a:pt x="1396" y="99"/>
                      </a:lnTo>
                      <a:lnTo>
                        <a:pt x="1313" y="81"/>
                      </a:lnTo>
                      <a:lnTo>
                        <a:pt x="1239" y="77"/>
                      </a:lnTo>
                      <a:lnTo>
                        <a:pt x="1257" y="17"/>
                      </a:lnTo>
                      <a:lnTo>
                        <a:pt x="1177" y="0"/>
                      </a:lnTo>
                      <a:lnTo>
                        <a:pt x="1102" y="31"/>
                      </a:lnTo>
                      <a:lnTo>
                        <a:pt x="1004" y="49"/>
                      </a:lnTo>
                      <a:lnTo>
                        <a:pt x="984" y="87"/>
                      </a:lnTo>
                      <a:lnTo>
                        <a:pt x="941" y="94"/>
                      </a:lnTo>
                      <a:lnTo>
                        <a:pt x="941" y="126"/>
                      </a:lnTo>
                      <a:lnTo>
                        <a:pt x="901" y="131"/>
                      </a:lnTo>
                      <a:lnTo>
                        <a:pt x="882" y="107"/>
                      </a:lnTo>
                      <a:lnTo>
                        <a:pt x="894" y="167"/>
                      </a:lnTo>
                      <a:lnTo>
                        <a:pt x="854" y="99"/>
                      </a:lnTo>
                      <a:lnTo>
                        <a:pt x="804" y="112"/>
                      </a:lnTo>
                      <a:lnTo>
                        <a:pt x="782" y="167"/>
                      </a:lnTo>
                      <a:lnTo>
                        <a:pt x="734" y="136"/>
                      </a:lnTo>
                      <a:lnTo>
                        <a:pt x="709" y="181"/>
                      </a:lnTo>
                      <a:lnTo>
                        <a:pt x="644" y="187"/>
                      </a:lnTo>
                      <a:lnTo>
                        <a:pt x="609" y="217"/>
                      </a:lnTo>
                      <a:lnTo>
                        <a:pt x="587" y="187"/>
                      </a:lnTo>
                      <a:lnTo>
                        <a:pt x="559" y="181"/>
                      </a:lnTo>
                      <a:lnTo>
                        <a:pt x="570" y="231"/>
                      </a:lnTo>
                      <a:lnTo>
                        <a:pt x="537" y="269"/>
                      </a:lnTo>
                      <a:lnTo>
                        <a:pt x="494" y="269"/>
                      </a:lnTo>
                      <a:lnTo>
                        <a:pt x="455" y="217"/>
                      </a:lnTo>
                      <a:lnTo>
                        <a:pt x="494" y="217"/>
                      </a:lnTo>
                      <a:lnTo>
                        <a:pt x="515" y="237"/>
                      </a:lnTo>
                      <a:lnTo>
                        <a:pt x="554" y="224"/>
                      </a:lnTo>
                      <a:lnTo>
                        <a:pt x="520" y="174"/>
                      </a:lnTo>
                      <a:lnTo>
                        <a:pt x="464" y="136"/>
                      </a:lnTo>
                      <a:lnTo>
                        <a:pt x="420" y="126"/>
                      </a:lnTo>
                      <a:lnTo>
                        <a:pt x="399" y="136"/>
                      </a:lnTo>
                      <a:lnTo>
                        <a:pt x="357" y="126"/>
                      </a:lnTo>
                      <a:lnTo>
                        <a:pt x="329" y="142"/>
                      </a:lnTo>
                      <a:lnTo>
                        <a:pt x="279" y="149"/>
                      </a:lnTo>
                      <a:lnTo>
                        <a:pt x="244" y="187"/>
                      </a:lnTo>
                      <a:lnTo>
                        <a:pt x="270" y="192"/>
                      </a:lnTo>
                      <a:lnTo>
                        <a:pt x="244" y="262"/>
                      </a:lnTo>
                      <a:lnTo>
                        <a:pt x="175" y="314"/>
                      </a:lnTo>
                      <a:lnTo>
                        <a:pt x="167" y="376"/>
                      </a:lnTo>
                      <a:lnTo>
                        <a:pt x="197" y="401"/>
                      </a:lnTo>
                      <a:lnTo>
                        <a:pt x="229" y="394"/>
                      </a:lnTo>
                      <a:lnTo>
                        <a:pt x="244" y="421"/>
                      </a:lnTo>
                      <a:lnTo>
                        <a:pt x="262" y="462"/>
                      </a:lnTo>
                      <a:lnTo>
                        <a:pt x="292" y="452"/>
                      </a:lnTo>
                      <a:lnTo>
                        <a:pt x="310" y="391"/>
                      </a:lnTo>
                      <a:lnTo>
                        <a:pt x="305" y="314"/>
                      </a:lnTo>
                      <a:lnTo>
                        <a:pt x="344" y="251"/>
                      </a:lnTo>
                      <a:lnTo>
                        <a:pt x="377" y="242"/>
                      </a:lnTo>
                      <a:lnTo>
                        <a:pt x="347" y="294"/>
                      </a:lnTo>
                      <a:lnTo>
                        <a:pt x="347" y="364"/>
                      </a:lnTo>
                      <a:lnTo>
                        <a:pt x="420" y="372"/>
                      </a:lnTo>
                      <a:lnTo>
                        <a:pt x="369" y="391"/>
                      </a:lnTo>
                      <a:lnTo>
                        <a:pt x="377" y="414"/>
                      </a:lnTo>
                      <a:lnTo>
                        <a:pt x="344" y="401"/>
                      </a:lnTo>
                      <a:lnTo>
                        <a:pt x="339" y="446"/>
                      </a:lnTo>
                      <a:lnTo>
                        <a:pt x="292" y="484"/>
                      </a:lnTo>
                      <a:lnTo>
                        <a:pt x="262" y="471"/>
                      </a:lnTo>
                      <a:lnTo>
                        <a:pt x="229" y="471"/>
                      </a:lnTo>
                      <a:lnTo>
                        <a:pt x="229" y="426"/>
                      </a:lnTo>
                      <a:lnTo>
                        <a:pt x="202" y="421"/>
                      </a:lnTo>
                      <a:lnTo>
                        <a:pt x="188" y="446"/>
                      </a:lnTo>
                      <a:lnTo>
                        <a:pt x="202" y="476"/>
                      </a:lnTo>
                      <a:lnTo>
                        <a:pt x="162" y="491"/>
                      </a:lnTo>
                      <a:lnTo>
                        <a:pt x="150" y="531"/>
                      </a:lnTo>
                      <a:lnTo>
                        <a:pt x="103" y="569"/>
                      </a:lnTo>
                      <a:lnTo>
                        <a:pt x="47" y="596"/>
                      </a:lnTo>
                      <a:lnTo>
                        <a:pt x="68" y="619"/>
                      </a:lnTo>
                      <a:lnTo>
                        <a:pt x="88" y="638"/>
                      </a:lnTo>
                      <a:lnTo>
                        <a:pt x="78" y="684"/>
                      </a:lnTo>
                      <a:lnTo>
                        <a:pt x="42" y="671"/>
                      </a:lnTo>
                      <a:lnTo>
                        <a:pt x="0" y="688"/>
                      </a:lnTo>
                      <a:lnTo>
                        <a:pt x="0" y="739"/>
                      </a:lnTo>
                      <a:lnTo>
                        <a:pt x="12" y="789"/>
                      </a:lnTo>
                      <a:lnTo>
                        <a:pt x="42" y="804"/>
                      </a:lnTo>
                      <a:lnTo>
                        <a:pt x="115" y="778"/>
                      </a:lnTo>
                      <a:lnTo>
                        <a:pt x="107" y="746"/>
                      </a:lnTo>
                      <a:lnTo>
                        <a:pt x="128" y="726"/>
                      </a:lnTo>
                      <a:lnTo>
                        <a:pt x="158" y="714"/>
                      </a:lnTo>
                      <a:lnTo>
                        <a:pt x="217" y="678"/>
                      </a:lnTo>
                      <a:lnTo>
                        <a:pt x="244" y="708"/>
                      </a:lnTo>
                      <a:lnTo>
                        <a:pt x="275" y="726"/>
                      </a:lnTo>
                      <a:lnTo>
                        <a:pt x="284" y="778"/>
                      </a:lnTo>
                      <a:lnTo>
                        <a:pt x="299" y="746"/>
                      </a:lnTo>
                      <a:lnTo>
                        <a:pt x="319" y="746"/>
                      </a:lnTo>
                      <a:lnTo>
                        <a:pt x="287" y="719"/>
                      </a:lnTo>
                      <a:lnTo>
                        <a:pt x="254" y="684"/>
                      </a:lnTo>
                      <a:lnTo>
                        <a:pt x="254" y="646"/>
                      </a:lnTo>
                      <a:lnTo>
                        <a:pt x="284" y="696"/>
                      </a:lnTo>
                      <a:lnTo>
                        <a:pt x="310" y="708"/>
                      </a:lnTo>
                      <a:lnTo>
                        <a:pt x="329" y="751"/>
                      </a:lnTo>
                      <a:lnTo>
                        <a:pt x="344" y="789"/>
                      </a:lnTo>
                      <a:lnTo>
                        <a:pt x="369" y="816"/>
                      </a:lnTo>
                      <a:lnTo>
                        <a:pt x="392" y="789"/>
                      </a:lnTo>
                      <a:lnTo>
                        <a:pt x="360" y="746"/>
                      </a:lnTo>
                      <a:lnTo>
                        <a:pt x="402" y="739"/>
                      </a:lnTo>
                      <a:lnTo>
                        <a:pt x="429" y="816"/>
                      </a:lnTo>
                      <a:lnTo>
                        <a:pt x="459" y="828"/>
                      </a:lnTo>
                      <a:lnTo>
                        <a:pt x="485" y="809"/>
                      </a:lnTo>
                      <a:lnTo>
                        <a:pt x="507" y="823"/>
                      </a:lnTo>
                      <a:lnTo>
                        <a:pt x="494" y="864"/>
                      </a:lnTo>
                      <a:lnTo>
                        <a:pt x="482" y="891"/>
                      </a:lnTo>
                      <a:lnTo>
                        <a:pt x="502" y="989"/>
                      </a:lnTo>
                      <a:lnTo>
                        <a:pt x="532" y="1009"/>
                      </a:lnTo>
                      <a:lnTo>
                        <a:pt x="564" y="1041"/>
                      </a:lnTo>
                      <a:lnTo>
                        <a:pt x="564" y="1084"/>
                      </a:lnTo>
                      <a:lnTo>
                        <a:pt x="605" y="1153"/>
                      </a:lnTo>
                      <a:lnTo>
                        <a:pt x="609" y="1211"/>
                      </a:lnTo>
                      <a:lnTo>
                        <a:pt x="669" y="1218"/>
                      </a:lnTo>
                      <a:lnTo>
                        <a:pt x="720" y="1179"/>
                      </a:lnTo>
                      <a:lnTo>
                        <a:pt x="782" y="1161"/>
                      </a:lnTo>
                      <a:lnTo>
                        <a:pt x="782" y="1109"/>
                      </a:lnTo>
                      <a:lnTo>
                        <a:pt x="816" y="1078"/>
                      </a:lnTo>
                      <a:lnTo>
                        <a:pt x="799" y="1041"/>
                      </a:lnTo>
                      <a:lnTo>
                        <a:pt x="764" y="1016"/>
                      </a:lnTo>
                      <a:lnTo>
                        <a:pt x="734" y="1023"/>
                      </a:lnTo>
                      <a:lnTo>
                        <a:pt x="709" y="1023"/>
                      </a:lnTo>
                      <a:lnTo>
                        <a:pt x="680" y="996"/>
                      </a:lnTo>
                      <a:lnTo>
                        <a:pt x="669" y="946"/>
                      </a:lnTo>
                      <a:lnTo>
                        <a:pt x="720" y="989"/>
                      </a:lnTo>
                      <a:lnTo>
                        <a:pt x="782" y="1001"/>
                      </a:lnTo>
                      <a:lnTo>
                        <a:pt x="837" y="1028"/>
                      </a:lnTo>
                      <a:lnTo>
                        <a:pt x="909" y="1028"/>
                      </a:lnTo>
                      <a:lnTo>
                        <a:pt x="936" y="1084"/>
                      </a:lnTo>
                      <a:lnTo>
                        <a:pt x="957" y="1179"/>
                      </a:lnTo>
                      <a:lnTo>
                        <a:pt x="999" y="1278"/>
                      </a:lnTo>
                      <a:lnTo>
                        <a:pt x="1034" y="1266"/>
                      </a:lnTo>
                      <a:lnTo>
                        <a:pt x="1044" y="1166"/>
                      </a:lnTo>
                      <a:lnTo>
                        <a:pt x="1099" y="1123"/>
                      </a:lnTo>
                      <a:lnTo>
                        <a:pt x="1167" y="1084"/>
                      </a:lnTo>
                      <a:lnTo>
                        <a:pt x="1189" y="1143"/>
                      </a:lnTo>
                      <a:lnTo>
                        <a:pt x="1211" y="1218"/>
                      </a:lnTo>
                      <a:lnTo>
                        <a:pt x="1239" y="1203"/>
                      </a:lnTo>
                      <a:lnTo>
                        <a:pt x="1261" y="1286"/>
                      </a:lnTo>
                      <a:lnTo>
                        <a:pt x="1266" y="1336"/>
                      </a:lnTo>
                      <a:lnTo>
                        <a:pt x="1306" y="1416"/>
                      </a:lnTo>
                      <a:lnTo>
                        <a:pt x="1339" y="1443"/>
                      </a:lnTo>
                      <a:lnTo>
                        <a:pt x="1319" y="1380"/>
                      </a:lnTo>
                      <a:lnTo>
                        <a:pt x="1287" y="1323"/>
                      </a:lnTo>
                      <a:lnTo>
                        <a:pt x="1299" y="1273"/>
                      </a:lnTo>
                      <a:lnTo>
                        <a:pt x="1334" y="1316"/>
                      </a:lnTo>
                      <a:lnTo>
                        <a:pt x="1379" y="1311"/>
                      </a:lnTo>
                      <a:lnTo>
                        <a:pt x="1408" y="1255"/>
                      </a:lnTo>
                      <a:lnTo>
                        <a:pt x="1391" y="1203"/>
                      </a:lnTo>
                      <a:lnTo>
                        <a:pt x="1339" y="1153"/>
                      </a:lnTo>
                      <a:lnTo>
                        <a:pt x="1369" y="1118"/>
                      </a:lnTo>
                      <a:lnTo>
                        <a:pt x="1396" y="1118"/>
                      </a:lnTo>
                      <a:lnTo>
                        <a:pt x="1404" y="1149"/>
                      </a:lnTo>
                      <a:lnTo>
                        <a:pt x="1446" y="1109"/>
                      </a:lnTo>
                      <a:lnTo>
                        <a:pt x="1494" y="1093"/>
                      </a:lnTo>
                      <a:lnTo>
                        <a:pt x="1503" y="1061"/>
                      </a:lnTo>
                      <a:lnTo>
                        <a:pt x="1534" y="996"/>
                      </a:lnTo>
                      <a:lnTo>
                        <a:pt x="1538" y="953"/>
                      </a:lnTo>
                      <a:lnTo>
                        <a:pt x="1494" y="891"/>
                      </a:lnTo>
                      <a:lnTo>
                        <a:pt x="1521" y="859"/>
                      </a:lnTo>
                      <a:lnTo>
                        <a:pt x="1478" y="841"/>
                      </a:lnTo>
                      <a:lnTo>
                        <a:pt x="1473" y="816"/>
                      </a:lnTo>
                      <a:lnTo>
                        <a:pt x="1498" y="789"/>
                      </a:lnTo>
                      <a:lnTo>
                        <a:pt x="1508" y="823"/>
                      </a:lnTo>
                      <a:lnTo>
                        <a:pt x="1549" y="816"/>
                      </a:lnTo>
                      <a:lnTo>
                        <a:pt x="1546" y="848"/>
                      </a:lnTo>
                      <a:lnTo>
                        <a:pt x="1554" y="903"/>
                      </a:lnTo>
                      <a:lnTo>
                        <a:pt x="1593" y="903"/>
                      </a:lnTo>
                      <a:lnTo>
                        <a:pt x="1601" y="859"/>
                      </a:lnTo>
                      <a:lnTo>
                        <a:pt x="1573" y="823"/>
                      </a:lnTo>
                      <a:lnTo>
                        <a:pt x="1609" y="751"/>
                      </a:lnTo>
                      <a:lnTo>
                        <a:pt x="1604" y="719"/>
                      </a:lnTo>
                      <a:lnTo>
                        <a:pt x="1669" y="684"/>
                      </a:lnTo>
                      <a:lnTo>
                        <a:pt x="1683" y="596"/>
                      </a:lnTo>
                      <a:lnTo>
                        <a:pt x="1666" y="531"/>
                      </a:lnTo>
                      <a:lnTo>
                        <a:pt x="1618" y="519"/>
                      </a:lnTo>
                      <a:lnTo>
                        <a:pt x="1583" y="501"/>
                      </a:lnTo>
                      <a:lnTo>
                        <a:pt x="1609" y="446"/>
                      </a:lnTo>
                      <a:lnTo>
                        <a:pt x="1666" y="414"/>
                      </a:lnTo>
                      <a:lnTo>
                        <a:pt x="1729" y="432"/>
                      </a:lnTo>
                      <a:lnTo>
                        <a:pt x="1778" y="441"/>
                      </a:lnTo>
                      <a:lnTo>
                        <a:pt x="1778" y="401"/>
                      </a:lnTo>
                      <a:lnTo>
                        <a:pt x="1813" y="376"/>
                      </a:lnTo>
                      <a:lnTo>
                        <a:pt x="1865" y="376"/>
                      </a:lnTo>
                      <a:lnTo>
                        <a:pt x="1835" y="426"/>
                      </a:lnTo>
                      <a:lnTo>
                        <a:pt x="1803" y="462"/>
                      </a:lnTo>
                      <a:lnTo>
                        <a:pt x="1821" y="569"/>
                      </a:lnTo>
                      <a:lnTo>
                        <a:pt x="1846" y="599"/>
                      </a:lnTo>
                      <a:lnTo>
                        <a:pt x="1890" y="519"/>
                      </a:lnTo>
                      <a:lnTo>
                        <a:pt x="1896" y="452"/>
                      </a:lnTo>
                      <a:lnTo>
                        <a:pt x="1865" y="446"/>
                      </a:lnTo>
                      <a:lnTo>
                        <a:pt x="1868" y="414"/>
                      </a:lnTo>
                      <a:lnTo>
                        <a:pt x="1910" y="421"/>
                      </a:lnTo>
                      <a:lnTo>
                        <a:pt x="1975" y="382"/>
                      </a:lnTo>
                      <a:lnTo>
                        <a:pt x="2031" y="372"/>
                      </a:lnTo>
                      <a:lnTo>
                        <a:pt x="2031" y="337"/>
                      </a:lnTo>
                      <a:lnTo>
                        <a:pt x="2001" y="306"/>
                      </a:lnTo>
                      <a:lnTo>
                        <a:pt x="2033" y="306"/>
                      </a:lnTo>
                      <a:lnTo>
                        <a:pt x="2078" y="326"/>
                      </a:lnTo>
                      <a:lnTo>
                        <a:pt x="2111" y="326"/>
                      </a:lnTo>
                      <a:lnTo>
                        <a:pt x="2090" y="306"/>
                      </a:lnTo>
                      <a:lnTo>
                        <a:pt x="2116" y="294"/>
                      </a:lnTo>
                      <a:lnTo>
                        <a:pt x="2116" y="274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21" name="Group 21"/>
            <p:cNvGrpSpPr>
              <a:grpSpLocks/>
            </p:cNvGrpSpPr>
            <p:nvPr/>
          </p:nvGrpSpPr>
          <p:grpSpPr bwMode="auto">
            <a:xfrm>
              <a:off x="1318" y="1515"/>
              <a:ext cx="189" cy="93"/>
              <a:chOff x="1498" y="1329"/>
              <a:chExt cx="181" cy="85"/>
            </a:xfrm>
          </p:grpSpPr>
          <p:sp>
            <p:nvSpPr>
              <p:cNvPr id="25622" name="Freeform 22"/>
              <p:cNvSpPr>
                <a:spLocks/>
              </p:cNvSpPr>
              <p:nvPr/>
            </p:nvSpPr>
            <p:spPr bwMode="auto">
              <a:xfrm>
                <a:off x="1498" y="1329"/>
                <a:ext cx="181" cy="85"/>
              </a:xfrm>
              <a:custGeom>
                <a:avLst/>
                <a:gdLst/>
                <a:ahLst/>
                <a:cxnLst>
                  <a:cxn ang="0">
                    <a:pos x="83" y="11"/>
                  </a:cxn>
                  <a:cxn ang="0">
                    <a:pos x="53" y="11"/>
                  </a:cxn>
                  <a:cxn ang="0">
                    <a:pos x="40" y="11"/>
                  </a:cxn>
                  <a:cxn ang="0">
                    <a:pos x="8" y="23"/>
                  </a:cxn>
                  <a:cxn ang="0">
                    <a:pos x="0" y="46"/>
                  </a:cxn>
                  <a:cxn ang="0">
                    <a:pos x="31" y="46"/>
                  </a:cxn>
                  <a:cxn ang="0">
                    <a:pos x="53" y="35"/>
                  </a:cxn>
                  <a:cxn ang="0">
                    <a:pos x="40" y="61"/>
                  </a:cxn>
                  <a:cxn ang="0">
                    <a:pos x="73" y="61"/>
                  </a:cxn>
                  <a:cxn ang="0">
                    <a:pos x="73" y="85"/>
                  </a:cxn>
                  <a:cxn ang="0">
                    <a:pos x="83" y="85"/>
                  </a:cxn>
                  <a:cxn ang="0">
                    <a:pos x="128" y="73"/>
                  </a:cxn>
                  <a:cxn ang="0">
                    <a:pos x="181" y="61"/>
                  </a:cxn>
                  <a:cxn ang="0">
                    <a:pos x="171" y="46"/>
                  </a:cxn>
                  <a:cxn ang="0">
                    <a:pos x="150" y="46"/>
                  </a:cxn>
                  <a:cxn ang="0">
                    <a:pos x="163" y="23"/>
                  </a:cxn>
                  <a:cxn ang="0">
                    <a:pos x="138" y="23"/>
                  </a:cxn>
                  <a:cxn ang="0">
                    <a:pos x="138" y="0"/>
                  </a:cxn>
                  <a:cxn ang="0">
                    <a:pos x="128" y="0"/>
                  </a:cxn>
                  <a:cxn ang="0">
                    <a:pos x="106" y="35"/>
                  </a:cxn>
                  <a:cxn ang="0">
                    <a:pos x="83" y="11"/>
                  </a:cxn>
                </a:cxnLst>
                <a:rect l="0" t="0" r="r" b="b"/>
                <a:pathLst>
                  <a:path w="181" h="85">
                    <a:moveTo>
                      <a:pt x="83" y="11"/>
                    </a:moveTo>
                    <a:lnTo>
                      <a:pt x="53" y="11"/>
                    </a:lnTo>
                    <a:lnTo>
                      <a:pt x="40" y="11"/>
                    </a:lnTo>
                    <a:lnTo>
                      <a:pt x="8" y="23"/>
                    </a:lnTo>
                    <a:lnTo>
                      <a:pt x="0" y="46"/>
                    </a:lnTo>
                    <a:lnTo>
                      <a:pt x="31" y="46"/>
                    </a:lnTo>
                    <a:lnTo>
                      <a:pt x="53" y="35"/>
                    </a:lnTo>
                    <a:lnTo>
                      <a:pt x="40" y="61"/>
                    </a:lnTo>
                    <a:lnTo>
                      <a:pt x="73" y="61"/>
                    </a:lnTo>
                    <a:lnTo>
                      <a:pt x="73" y="85"/>
                    </a:lnTo>
                    <a:lnTo>
                      <a:pt x="83" y="85"/>
                    </a:lnTo>
                    <a:lnTo>
                      <a:pt x="128" y="73"/>
                    </a:lnTo>
                    <a:lnTo>
                      <a:pt x="181" y="61"/>
                    </a:lnTo>
                    <a:lnTo>
                      <a:pt x="171" y="46"/>
                    </a:lnTo>
                    <a:lnTo>
                      <a:pt x="150" y="46"/>
                    </a:lnTo>
                    <a:lnTo>
                      <a:pt x="163" y="23"/>
                    </a:lnTo>
                    <a:lnTo>
                      <a:pt x="138" y="23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06" y="35"/>
                    </a:lnTo>
                    <a:lnTo>
                      <a:pt x="83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23" name="Group 23"/>
              <p:cNvGrpSpPr>
                <a:grpSpLocks/>
              </p:cNvGrpSpPr>
              <p:nvPr/>
            </p:nvGrpSpPr>
            <p:grpSpPr bwMode="auto">
              <a:xfrm>
                <a:off x="1498" y="1329"/>
                <a:ext cx="181" cy="85"/>
                <a:chOff x="1498" y="1329"/>
                <a:chExt cx="181" cy="85"/>
              </a:xfrm>
            </p:grpSpPr>
            <p:sp>
              <p:nvSpPr>
                <p:cNvPr id="25624" name="Freeform 24"/>
                <p:cNvSpPr>
                  <a:spLocks/>
                </p:cNvSpPr>
                <p:nvPr/>
              </p:nvSpPr>
              <p:spPr bwMode="auto">
                <a:xfrm>
                  <a:off x="1498" y="1329"/>
                  <a:ext cx="181" cy="85"/>
                </a:xfrm>
                <a:custGeom>
                  <a:avLst/>
                  <a:gdLst/>
                  <a:ahLst/>
                  <a:cxnLst>
                    <a:cxn ang="0">
                      <a:pos x="83" y="11"/>
                    </a:cxn>
                    <a:cxn ang="0">
                      <a:pos x="53" y="11"/>
                    </a:cxn>
                    <a:cxn ang="0">
                      <a:pos x="40" y="11"/>
                    </a:cxn>
                    <a:cxn ang="0">
                      <a:pos x="8" y="23"/>
                    </a:cxn>
                    <a:cxn ang="0">
                      <a:pos x="0" y="46"/>
                    </a:cxn>
                    <a:cxn ang="0">
                      <a:pos x="31" y="46"/>
                    </a:cxn>
                    <a:cxn ang="0">
                      <a:pos x="53" y="35"/>
                    </a:cxn>
                    <a:cxn ang="0">
                      <a:pos x="40" y="61"/>
                    </a:cxn>
                    <a:cxn ang="0">
                      <a:pos x="73" y="61"/>
                    </a:cxn>
                    <a:cxn ang="0">
                      <a:pos x="73" y="85"/>
                    </a:cxn>
                    <a:cxn ang="0">
                      <a:pos x="83" y="85"/>
                    </a:cxn>
                    <a:cxn ang="0">
                      <a:pos x="128" y="73"/>
                    </a:cxn>
                    <a:cxn ang="0">
                      <a:pos x="181" y="61"/>
                    </a:cxn>
                    <a:cxn ang="0">
                      <a:pos x="171" y="46"/>
                    </a:cxn>
                    <a:cxn ang="0">
                      <a:pos x="150" y="46"/>
                    </a:cxn>
                    <a:cxn ang="0">
                      <a:pos x="163" y="23"/>
                    </a:cxn>
                    <a:cxn ang="0">
                      <a:pos x="138" y="23"/>
                    </a:cxn>
                    <a:cxn ang="0">
                      <a:pos x="138" y="0"/>
                    </a:cxn>
                    <a:cxn ang="0">
                      <a:pos x="128" y="0"/>
                    </a:cxn>
                    <a:cxn ang="0">
                      <a:pos x="106" y="35"/>
                    </a:cxn>
                    <a:cxn ang="0">
                      <a:pos x="83" y="11"/>
                    </a:cxn>
                  </a:cxnLst>
                  <a:rect l="0" t="0" r="r" b="b"/>
                  <a:pathLst>
                    <a:path w="181" h="85">
                      <a:moveTo>
                        <a:pt x="83" y="11"/>
                      </a:moveTo>
                      <a:lnTo>
                        <a:pt x="53" y="11"/>
                      </a:lnTo>
                      <a:lnTo>
                        <a:pt x="40" y="11"/>
                      </a:lnTo>
                      <a:lnTo>
                        <a:pt x="8" y="23"/>
                      </a:lnTo>
                      <a:lnTo>
                        <a:pt x="0" y="46"/>
                      </a:lnTo>
                      <a:lnTo>
                        <a:pt x="31" y="46"/>
                      </a:lnTo>
                      <a:lnTo>
                        <a:pt x="53" y="35"/>
                      </a:lnTo>
                      <a:lnTo>
                        <a:pt x="40" y="61"/>
                      </a:lnTo>
                      <a:lnTo>
                        <a:pt x="73" y="61"/>
                      </a:lnTo>
                      <a:lnTo>
                        <a:pt x="73" y="85"/>
                      </a:lnTo>
                      <a:lnTo>
                        <a:pt x="83" y="85"/>
                      </a:lnTo>
                      <a:lnTo>
                        <a:pt x="128" y="73"/>
                      </a:lnTo>
                      <a:lnTo>
                        <a:pt x="181" y="61"/>
                      </a:lnTo>
                      <a:lnTo>
                        <a:pt x="171" y="46"/>
                      </a:lnTo>
                      <a:lnTo>
                        <a:pt x="150" y="46"/>
                      </a:lnTo>
                      <a:lnTo>
                        <a:pt x="163" y="23"/>
                      </a:lnTo>
                      <a:lnTo>
                        <a:pt x="138" y="23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06" y="35"/>
                      </a:lnTo>
                      <a:lnTo>
                        <a:pt x="83" y="1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25" name="Freeform 25"/>
                <p:cNvSpPr>
                  <a:spLocks/>
                </p:cNvSpPr>
                <p:nvPr/>
              </p:nvSpPr>
              <p:spPr bwMode="auto">
                <a:xfrm>
                  <a:off x="1498" y="1329"/>
                  <a:ext cx="181" cy="85"/>
                </a:xfrm>
                <a:custGeom>
                  <a:avLst/>
                  <a:gdLst/>
                  <a:ahLst/>
                  <a:cxnLst>
                    <a:cxn ang="0">
                      <a:pos x="83" y="11"/>
                    </a:cxn>
                    <a:cxn ang="0">
                      <a:pos x="53" y="11"/>
                    </a:cxn>
                    <a:cxn ang="0">
                      <a:pos x="40" y="11"/>
                    </a:cxn>
                    <a:cxn ang="0">
                      <a:pos x="8" y="23"/>
                    </a:cxn>
                    <a:cxn ang="0">
                      <a:pos x="0" y="46"/>
                    </a:cxn>
                    <a:cxn ang="0">
                      <a:pos x="31" y="46"/>
                    </a:cxn>
                    <a:cxn ang="0">
                      <a:pos x="53" y="35"/>
                    </a:cxn>
                    <a:cxn ang="0">
                      <a:pos x="40" y="61"/>
                    </a:cxn>
                    <a:cxn ang="0">
                      <a:pos x="73" y="61"/>
                    </a:cxn>
                    <a:cxn ang="0">
                      <a:pos x="73" y="85"/>
                    </a:cxn>
                    <a:cxn ang="0">
                      <a:pos x="83" y="85"/>
                    </a:cxn>
                    <a:cxn ang="0">
                      <a:pos x="128" y="73"/>
                    </a:cxn>
                    <a:cxn ang="0">
                      <a:pos x="181" y="61"/>
                    </a:cxn>
                    <a:cxn ang="0">
                      <a:pos x="171" y="46"/>
                    </a:cxn>
                    <a:cxn ang="0">
                      <a:pos x="150" y="46"/>
                    </a:cxn>
                    <a:cxn ang="0">
                      <a:pos x="163" y="23"/>
                    </a:cxn>
                    <a:cxn ang="0">
                      <a:pos x="138" y="23"/>
                    </a:cxn>
                    <a:cxn ang="0">
                      <a:pos x="138" y="0"/>
                    </a:cxn>
                    <a:cxn ang="0">
                      <a:pos x="128" y="0"/>
                    </a:cxn>
                    <a:cxn ang="0">
                      <a:pos x="106" y="35"/>
                    </a:cxn>
                    <a:cxn ang="0">
                      <a:pos x="83" y="11"/>
                    </a:cxn>
                  </a:cxnLst>
                  <a:rect l="0" t="0" r="r" b="b"/>
                  <a:pathLst>
                    <a:path w="181" h="85">
                      <a:moveTo>
                        <a:pt x="83" y="11"/>
                      </a:moveTo>
                      <a:lnTo>
                        <a:pt x="53" y="11"/>
                      </a:lnTo>
                      <a:lnTo>
                        <a:pt x="40" y="11"/>
                      </a:lnTo>
                      <a:lnTo>
                        <a:pt x="8" y="23"/>
                      </a:lnTo>
                      <a:lnTo>
                        <a:pt x="0" y="46"/>
                      </a:lnTo>
                      <a:lnTo>
                        <a:pt x="31" y="46"/>
                      </a:lnTo>
                      <a:lnTo>
                        <a:pt x="53" y="35"/>
                      </a:lnTo>
                      <a:lnTo>
                        <a:pt x="40" y="61"/>
                      </a:lnTo>
                      <a:lnTo>
                        <a:pt x="73" y="61"/>
                      </a:lnTo>
                      <a:lnTo>
                        <a:pt x="73" y="85"/>
                      </a:lnTo>
                      <a:lnTo>
                        <a:pt x="83" y="85"/>
                      </a:lnTo>
                      <a:lnTo>
                        <a:pt x="128" y="73"/>
                      </a:lnTo>
                      <a:lnTo>
                        <a:pt x="181" y="61"/>
                      </a:lnTo>
                      <a:lnTo>
                        <a:pt x="171" y="46"/>
                      </a:lnTo>
                      <a:lnTo>
                        <a:pt x="150" y="46"/>
                      </a:lnTo>
                      <a:lnTo>
                        <a:pt x="163" y="23"/>
                      </a:lnTo>
                      <a:lnTo>
                        <a:pt x="138" y="23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06" y="35"/>
                      </a:lnTo>
                      <a:lnTo>
                        <a:pt x="83" y="11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26" name="Group 26"/>
            <p:cNvGrpSpPr>
              <a:grpSpLocks/>
            </p:cNvGrpSpPr>
            <p:nvPr/>
          </p:nvGrpSpPr>
          <p:grpSpPr bwMode="auto">
            <a:xfrm>
              <a:off x="1442" y="1475"/>
              <a:ext cx="57" cy="40"/>
              <a:chOff x="1616" y="1292"/>
              <a:chExt cx="55" cy="37"/>
            </a:xfrm>
          </p:grpSpPr>
          <p:sp>
            <p:nvSpPr>
              <p:cNvPr id="25627" name="Freeform 27"/>
              <p:cNvSpPr>
                <a:spLocks/>
              </p:cNvSpPr>
              <p:nvPr/>
            </p:nvSpPr>
            <p:spPr bwMode="auto">
              <a:xfrm>
                <a:off x="1616" y="1292"/>
                <a:ext cx="55" cy="37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10" y="0"/>
                  </a:cxn>
                  <a:cxn ang="0">
                    <a:pos x="0" y="12"/>
                  </a:cxn>
                  <a:cxn ang="0">
                    <a:pos x="33" y="12"/>
                  </a:cxn>
                  <a:cxn ang="0">
                    <a:pos x="0" y="25"/>
                  </a:cxn>
                  <a:cxn ang="0">
                    <a:pos x="45" y="37"/>
                  </a:cxn>
                  <a:cxn ang="0">
                    <a:pos x="55" y="12"/>
                  </a:cxn>
                  <a:cxn ang="0">
                    <a:pos x="45" y="0"/>
                  </a:cxn>
                </a:cxnLst>
                <a:rect l="0" t="0" r="r" b="b"/>
                <a:pathLst>
                  <a:path w="55" h="37">
                    <a:moveTo>
                      <a:pt x="45" y="0"/>
                    </a:moveTo>
                    <a:lnTo>
                      <a:pt x="10" y="0"/>
                    </a:lnTo>
                    <a:lnTo>
                      <a:pt x="0" y="12"/>
                    </a:lnTo>
                    <a:lnTo>
                      <a:pt x="33" y="12"/>
                    </a:lnTo>
                    <a:lnTo>
                      <a:pt x="0" y="25"/>
                    </a:lnTo>
                    <a:lnTo>
                      <a:pt x="45" y="37"/>
                    </a:lnTo>
                    <a:lnTo>
                      <a:pt x="55" y="1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28" name="Group 28"/>
              <p:cNvGrpSpPr>
                <a:grpSpLocks/>
              </p:cNvGrpSpPr>
              <p:nvPr/>
            </p:nvGrpSpPr>
            <p:grpSpPr bwMode="auto">
              <a:xfrm>
                <a:off x="1616" y="1292"/>
                <a:ext cx="55" cy="37"/>
                <a:chOff x="1616" y="1292"/>
                <a:chExt cx="55" cy="37"/>
              </a:xfrm>
            </p:grpSpPr>
            <p:sp>
              <p:nvSpPr>
                <p:cNvPr id="25629" name="Freeform 29"/>
                <p:cNvSpPr>
                  <a:spLocks/>
                </p:cNvSpPr>
                <p:nvPr/>
              </p:nvSpPr>
              <p:spPr bwMode="auto">
                <a:xfrm>
                  <a:off x="1616" y="1292"/>
                  <a:ext cx="55" cy="37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10" y="0"/>
                    </a:cxn>
                    <a:cxn ang="0">
                      <a:pos x="0" y="12"/>
                    </a:cxn>
                    <a:cxn ang="0">
                      <a:pos x="33" y="12"/>
                    </a:cxn>
                    <a:cxn ang="0">
                      <a:pos x="0" y="25"/>
                    </a:cxn>
                    <a:cxn ang="0">
                      <a:pos x="45" y="37"/>
                    </a:cxn>
                    <a:cxn ang="0">
                      <a:pos x="55" y="12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55" h="37">
                      <a:moveTo>
                        <a:pt x="45" y="0"/>
                      </a:moveTo>
                      <a:lnTo>
                        <a:pt x="10" y="0"/>
                      </a:lnTo>
                      <a:lnTo>
                        <a:pt x="0" y="12"/>
                      </a:lnTo>
                      <a:lnTo>
                        <a:pt x="33" y="12"/>
                      </a:lnTo>
                      <a:lnTo>
                        <a:pt x="0" y="25"/>
                      </a:lnTo>
                      <a:lnTo>
                        <a:pt x="45" y="37"/>
                      </a:lnTo>
                      <a:lnTo>
                        <a:pt x="55" y="12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30" name="Freeform 30"/>
                <p:cNvSpPr>
                  <a:spLocks/>
                </p:cNvSpPr>
                <p:nvPr/>
              </p:nvSpPr>
              <p:spPr bwMode="auto">
                <a:xfrm>
                  <a:off x="1616" y="1292"/>
                  <a:ext cx="55" cy="37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10" y="0"/>
                    </a:cxn>
                    <a:cxn ang="0">
                      <a:pos x="0" y="12"/>
                    </a:cxn>
                    <a:cxn ang="0">
                      <a:pos x="33" y="12"/>
                    </a:cxn>
                    <a:cxn ang="0">
                      <a:pos x="0" y="25"/>
                    </a:cxn>
                    <a:cxn ang="0">
                      <a:pos x="45" y="37"/>
                    </a:cxn>
                    <a:cxn ang="0">
                      <a:pos x="55" y="12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55" h="37">
                      <a:moveTo>
                        <a:pt x="45" y="0"/>
                      </a:moveTo>
                      <a:lnTo>
                        <a:pt x="10" y="0"/>
                      </a:lnTo>
                      <a:lnTo>
                        <a:pt x="0" y="12"/>
                      </a:lnTo>
                      <a:lnTo>
                        <a:pt x="33" y="12"/>
                      </a:lnTo>
                      <a:lnTo>
                        <a:pt x="0" y="25"/>
                      </a:lnTo>
                      <a:lnTo>
                        <a:pt x="45" y="37"/>
                      </a:lnTo>
                      <a:lnTo>
                        <a:pt x="55" y="12"/>
                      </a:lnTo>
                      <a:lnTo>
                        <a:pt x="45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31" name="Group 31"/>
            <p:cNvGrpSpPr>
              <a:grpSpLocks/>
            </p:cNvGrpSpPr>
            <p:nvPr/>
          </p:nvGrpSpPr>
          <p:grpSpPr bwMode="auto">
            <a:xfrm>
              <a:off x="1529" y="1464"/>
              <a:ext cx="63" cy="52"/>
              <a:chOff x="1699" y="1282"/>
              <a:chExt cx="60" cy="48"/>
            </a:xfrm>
          </p:grpSpPr>
          <p:sp>
            <p:nvSpPr>
              <p:cNvPr id="25632" name="Freeform 32"/>
              <p:cNvSpPr>
                <a:spLocks/>
              </p:cNvSpPr>
              <p:nvPr/>
            </p:nvSpPr>
            <p:spPr bwMode="auto">
              <a:xfrm>
                <a:off x="1699" y="1282"/>
                <a:ext cx="60" cy="48"/>
              </a:xfrm>
              <a:custGeom>
                <a:avLst/>
                <a:gdLst/>
                <a:ahLst/>
                <a:cxnLst>
                  <a:cxn ang="0">
                    <a:pos x="60" y="43"/>
                  </a:cxn>
                  <a:cxn ang="0">
                    <a:pos x="59" y="32"/>
                  </a:cxn>
                  <a:cxn ang="0">
                    <a:pos x="44" y="22"/>
                  </a:cxn>
                  <a:cxn ang="0">
                    <a:pos x="20" y="0"/>
                  </a:cxn>
                  <a:cxn ang="0">
                    <a:pos x="2" y="0"/>
                  </a:cxn>
                  <a:cxn ang="0">
                    <a:pos x="0" y="13"/>
                  </a:cxn>
                  <a:cxn ang="0">
                    <a:pos x="19" y="25"/>
                  </a:cxn>
                  <a:cxn ang="0">
                    <a:pos x="2" y="32"/>
                  </a:cxn>
                  <a:cxn ang="0">
                    <a:pos x="2" y="48"/>
                  </a:cxn>
                  <a:cxn ang="0">
                    <a:pos x="35" y="35"/>
                  </a:cxn>
                  <a:cxn ang="0">
                    <a:pos x="49" y="37"/>
                  </a:cxn>
                  <a:cxn ang="0">
                    <a:pos x="49" y="43"/>
                  </a:cxn>
                  <a:cxn ang="0">
                    <a:pos x="60" y="43"/>
                  </a:cxn>
                </a:cxnLst>
                <a:rect l="0" t="0" r="r" b="b"/>
                <a:pathLst>
                  <a:path w="60" h="48">
                    <a:moveTo>
                      <a:pt x="60" y="43"/>
                    </a:moveTo>
                    <a:lnTo>
                      <a:pt x="59" y="32"/>
                    </a:lnTo>
                    <a:lnTo>
                      <a:pt x="44" y="22"/>
                    </a:lnTo>
                    <a:lnTo>
                      <a:pt x="20" y="0"/>
                    </a:lnTo>
                    <a:lnTo>
                      <a:pt x="2" y="0"/>
                    </a:lnTo>
                    <a:lnTo>
                      <a:pt x="0" y="13"/>
                    </a:lnTo>
                    <a:lnTo>
                      <a:pt x="19" y="25"/>
                    </a:lnTo>
                    <a:lnTo>
                      <a:pt x="2" y="32"/>
                    </a:lnTo>
                    <a:lnTo>
                      <a:pt x="2" y="48"/>
                    </a:lnTo>
                    <a:lnTo>
                      <a:pt x="35" y="35"/>
                    </a:lnTo>
                    <a:lnTo>
                      <a:pt x="49" y="37"/>
                    </a:lnTo>
                    <a:lnTo>
                      <a:pt x="49" y="43"/>
                    </a:lnTo>
                    <a:lnTo>
                      <a:pt x="60" y="4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33" name="Group 33"/>
              <p:cNvGrpSpPr>
                <a:grpSpLocks/>
              </p:cNvGrpSpPr>
              <p:nvPr/>
            </p:nvGrpSpPr>
            <p:grpSpPr bwMode="auto">
              <a:xfrm>
                <a:off x="1699" y="1282"/>
                <a:ext cx="60" cy="48"/>
                <a:chOff x="1699" y="1282"/>
                <a:chExt cx="60" cy="48"/>
              </a:xfrm>
            </p:grpSpPr>
            <p:sp>
              <p:nvSpPr>
                <p:cNvPr id="25634" name="Freeform 34"/>
                <p:cNvSpPr>
                  <a:spLocks/>
                </p:cNvSpPr>
                <p:nvPr/>
              </p:nvSpPr>
              <p:spPr bwMode="auto">
                <a:xfrm>
                  <a:off x="1699" y="1282"/>
                  <a:ext cx="60" cy="48"/>
                </a:xfrm>
                <a:custGeom>
                  <a:avLst/>
                  <a:gdLst/>
                  <a:ahLst/>
                  <a:cxnLst>
                    <a:cxn ang="0">
                      <a:pos x="60" y="43"/>
                    </a:cxn>
                    <a:cxn ang="0">
                      <a:pos x="59" y="32"/>
                    </a:cxn>
                    <a:cxn ang="0">
                      <a:pos x="44" y="22"/>
                    </a:cxn>
                    <a:cxn ang="0">
                      <a:pos x="20" y="0"/>
                    </a:cxn>
                    <a:cxn ang="0">
                      <a:pos x="2" y="0"/>
                    </a:cxn>
                    <a:cxn ang="0">
                      <a:pos x="0" y="13"/>
                    </a:cxn>
                    <a:cxn ang="0">
                      <a:pos x="19" y="25"/>
                    </a:cxn>
                    <a:cxn ang="0">
                      <a:pos x="2" y="32"/>
                    </a:cxn>
                    <a:cxn ang="0">
                      <a:pos x="2" y="48"/>
                    </a:cxn>
                    <a:cxn ang="0">
                      <a:pos x="35" y="35"/>
                    </a:cxn>
                    <a:cxn ang="0">
                      <a:pos x="49" y="37"/>
                    </a:cxn>
                    <a:cxn ang="0">
                      <a:pos x="49" y="43"/>
                    </a:cxn>
                    <a:cxn ang="0">
                      <a:pos x="60" y="43"/>
                    </a:cxn>
                  </a:cxnLst>
                  <a:rect l="0" t="0" r="r" b="b"/>
                  <a:pathLst>
                    <a:path w="60" h="48">
                      <a:moveTo>
                        <a:pt x="60" y="43"/>
                      </a:moveTo>
                      <a:lnTo>
                        <a:pt x="59" y="32"/>
                      </a:lnTo>
                      <a:lnTo>
                        <a:pt x="44" y="22"/>
                      </a:lnTo>
                      <a:lnTo>
                        <a:pt x="20" y="0"/>
                      </a:lnTo>
                      <a:lnTo>
                        <a:pt x="2" y="0"/>
                      </a:lnTo>
                      <a:lnTo>
                        <a:pt x="0" y="13"/>
                      </a:lnTo>
                      <a:lnTo>
                        <a:pt x="19" y="25"/>
                      </a:lnTo>
                      <a:lnTo>
                        <a:pt x="2" y="32"/>
                      </a:lnTo>
                      <a:lnTo>
                        <a:pt x="2" y="48"/>
                      </a:lnTo>
                      <a:lnTo>
                        <a:pt x="35" y="35"/>
                      </a:lnTo>
                      <a:lnTo>
                        <a:pt x="49" y="37"/>
                      </a:lnTo>
                      <a:lnTo>
                        <a:pt x="49" y="43"/>
                      </a:lnTo>
                      <a:lnTo>
                        <a:pt x="60" y="4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35" name="Freeform 35"/>
                <p:cNvSpPr>
                  <a:spLocks/>
                </p:cNvSpPr>
                <p:nvPr/>
              </p:nvSpPr>
              <p:spPr bwMode="auto">
                <a:xfrm>
                  <a:off x="1699" y="1282"/>
                  <a:ext cx="60" cy="48"/>
                </a:xfrm>
                <a:custGeom>
                  <a:avLst/>
                  <a:gdLst/>
                  <a:ahLst/>
                  <a:cxnLst>
                    <a:cxn ang="0">
                      <a:pos x="60" y="43"/>
                    </a:cxn>
                    <a:cxn ang="0">
                      <a:pos x="59" y="32"/>
                    </a:cxn>
                    <a:cxn ang="0">
                      <a:pos x="44" y="22"/>
                    </a:cxn>
                    <a:cxn ang="0">
                      <a:pos x="20" y="0"/>
                    </a:cxn>
                    <a:cxn ang="0">
                      <a:pos x="2" y="0"/>
                    </a:cxn>
                    <a:cxn ang="0">
                      <a:pos x="0" y="13"/>
                    </a:cxn>
                    <a:cxn ang="0">
                      <a:pos x="19" y="25"/>
                    </a:cxn>
                    <a:cxn ang="0">
                      <a:pos x="2" y="32"/>
                    </a:cxn>
                    <a:cxn ang="0">
                      <a:pos x="2" y="48"/>
                    </a:cxn>
                    <a:cxn ang="0">
                      <a:pos x="35" y="35"/>
                    </a:cxn>
                    <a:cxn ang="0">
                      <a:pos x="49" y="37"/>
                    </a:cxn>
                    <a:cxn ang="0">
                      <a:pos x="49" y="43"/>
                    </a:cxn>
                    <a:cxn ang="0">
                      <a:pos x="60" y="43"/>
                    </a:cxn>
                  </a:cxnLst>
                  <a:rect l="0" t="0" r="r" b="b"/>
                  <a:pathLst>
                    <a:path w="60" h="48">
                      <a:moveTo>
                        <a:pt x="60" y="43"/>
                      </a:moveTo>
                      <a:lnTo>
                        <a:pt x="59" y="32"/>
                      </a:lnTo>
                      <a:lnTo>
                        <a:pt x="44" y="22"/>
                      </a:lnTo>
                      <a:lnTo>
                        <a:pt x="20" y="0"/>
                      </a:lnTo>
                      <a:lnTo>
                        <a:pt x="2" y="0"/>
                      </a:lnTo>
                      <a:lnTo>
                        <a:pt x="0" y="13"/>
                      </a:lnTo>
                      <a:lnTo>
                        <a:pt x="19" y="25"/>
                      </a:lnTo>
                      <a:lnTo>
                        <a:pt x="2" y="32"/>
                      </a:lnTo>
                      <a:lnTo>
                        <a:pt x="2" y="48"/>
                      </a:lnTo>
                      <a:lnTo>
                        <a:pt x="35" y="35"/>
                      </a:lnTo>
                      <a:lnTo>
                        <a:pt x="49" y="37"/>
                      </a:lnTo>
                      <a:lnTo>
                        <a:pt x="49" y="43"/>
                      </a:lnTo>
                      <a:lnTo>
                        <a:pt x="60" y="43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36" name="Group 36"/>
            <p:cNvGrpSpPr>
              <a:grpSpLocks/>
            </p:cNvGrpSpPr>
            <p:nvPr/>
          </p:nvGrpSpPr>
          <p:grpSpPr bwMode="auto">
            <a:xfrm>
              <a:off x="1599" y="1478"/>
              <a:ext cx="42" cy="55"/>
              <a:chOff x="1766" y="1295"/>
              <a:chExt cx="40" cy="50"/>
            </a:xfrm>
          </p:grpSpPr>
          <p:sp>
            <p:nvSpPr>
              <p:cNvPr id="25637" name="Freeform 37"/>
              <p:cNvSpPr>
                <a:spLocks/>
              </p:cNvSpPr>
              <p:nvPr/>
            </p:nvSpPr>
            <p:spPr bwMode="auto">
              <a:xfrm>
                <a:off x="1766" y="1295"/>
                <a:ext cx="40" cy="50"/>
              </a:xfrm>
              <a:custGeom>
                <a:avLst/>
                <a:gdLst/>
                <a:ahLst/>
                <a:cxnLst>
                  <a:cxn ang="0">
                    <a:pos x="34" y="50"/>
                  </a:cxn>
                  <a:cxn ang="0">
                    <a:pos x="40" y="40"/>
                  </a:cxn>
                  <a:cxn ang="0">
                    <a:pos x="37" y="19"/>
                  </a:cxn>
                  <a:cxn ang="0">
                    <a:pos x="20" y="1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2" y="30"/>
                  </a:cxn>
                  <a:cxn ang="0">
                    <a:pos x="17" y="50"/>
                  </a:cxn>
                  <a:cxn ang="0">
                    <a:pos x="34" y="50"/>
                  </a:cxn>
                </a:cxnLst>
                <a:rect l="0" t="0" r="r" b="b"/>
                <a:pathLst>
                  <a:path w="40" h="50">
                    <a:moveTo>
                      <a:pt x="34" y="50"/>
                    </a:moveTo>
                    <a:lnTo>
                      <a:pt x="40" y="40"/>
                    </a:lnTo>
                    <a:lnTo>
                      <a:pt x="37" y="19"/>
                    </a:lnTo>
                    <a:lnTo>
                      <a:pt x="20" y="1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2" y="30"/>
                    </a:lnTo>
                    <a:lnTo>
                      <a:pt x="17" y="50"/>
                    </a:lnTo>
                    <a:lnTo>
                      <a:pt x="34" y="5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38" name="Group 38"/>
              <p:cNvGrpSpPr>
                <a:grpSpLocks/>
              </p:cNvGrpSpPr>
              <p:nvPr/>
            </p:nvGrpSpPr>
            <p:grpSpPr bwMode="auto">
              <a:xfrm>
                <a:off x="1766" y="1295"/>
                <a:ext cx="40" cy="50"/>
                <a:chOff x="1766" y="1295"/>
                <a:chExt cx="40" cy="50"/>
              </a:xfrm>
            </p:grpSpPr>
            <p:sp>
              <p:nvSpPr>
                <p:cNvPr id="25639" name="Freeform 39"/>
                <p:cNvSpPr>
                  <a:spLocks/>
                </p:cNvSpPr>
                <p:nvPr/>
              </p:nvSpPr>
              <p:spPr bwMode="auto">
                <a:xfrm>
                  <a:off x="1766" y="1295"/>
                  <a:ext cx="40" cy="50"/>
                </a:xfrm>
                <a:custGeom>
                  <a:avLst/>
                  <a:gdLst/>
                  <a:ahLst/>
                  <a:cxnLst>
                    <a:cxn ang="0">
                      <a:pos x="34" y="50"/>
                    </a:cxn>
                    <a:cxn ang="0">
                      <a:pos x="40" y="40"/>
                    </a:cxn>
                    <a:cxn ang="0">
                      <a:pos x="37" y="19"/>
                    </a:cxn>
                    <a:cxn ang="0">
                      <a:pos x="20" y="12"/>
                    </a:cxn>
                    <a:cxn ang="0">
                      <a:pos x="19" y="0"/>
                    </a:cxn>
                    <a:cxn ang="0">
                      <a:pos x="0" y="0"/>
                    </a:cxn>
                    <a:cxn ang="0">
                      <a:pos x="2" y="30"/>
                    </a:cxn>
                    <a:cxn ang="0">
                      <a:pos x="17" y="50"/>
                    </a:cxn>
                    <a:cxn ang="0">
                      <a:pos x="34" y="50"/>
                    </a:cxn>
                  </a:cxnLst>
                  <a:rect l="0" t="0" r="r" b="b"/>
                  <a:pathLst>
                    <a:path w="40" h="50">
                      <a:moveTo>
                        <a:pt x="34" y="50"/>
                      </a:moveTo>
                      <a:lnTo>
                        <a:pt x="40" y="40"/>
                      </a:lnTo>
                      <a:lnTo>
                        <a:pt x="37" y="19"/>
                      </a:lnTo>
                      <a:lnTo>
                        <a:pt x="20" y="12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2" y="30"/>
                      </a:lnTo>
                      <a:lnTo>
                        <a:pt x="17" y="50"/>
                      </a:lnTo>
                      <a:lnTo>
                        <a:pt x="34" y="5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40" name="Freeform 40"/>
                <p:cNvSpPr>
                  <a:spLocks/>
                </p:cNvSpPr>
                <p:nvPr/>
              </p:nvSpPr>
              <p:spPr bwMode="auto">
                <a:xfrm>
                  <a:off x="1766" y="1295"/>
                  <a:ext cx="40" cy="50"/>
                </a:xfrm>
                <a:custGeom>
                  <a:avLst/>
                  <a:gdLst/>
                  <a:ahLst/>
                  <a:cxnLst>
                    <a:cxn ang="0">
                      <a:pos x="34" y="50"/>
                    </a:cxn>
                    <a:cxn ang="0">
                      <a:pos x="40" y="40"/>
                    </a:cxn>
                    <a:cxn ang="0">
                      <a:pos x="37" y="19"/>
                    </a:cxn>
                    <a:cxn ang="0">
                      <a:pos x="20" y="12"/>
                    </a:cxn>
                    <a:cxn ang="0">
                      <a:pos x="19" y="0"/>
                    </a:cxn>
                    <a:cxn ang="0">
                      <a:pos x="0" y="0"/>
                    </a:cxn>
                    <a:cxn ang="0">
                      <a:pos x="2" y="30"/>
                    </a:cxn>
                    <a:cxn ang="0">
                      <a:pos x="17" y="50"/>
                    </a:cxn>
                    <a:cxn ang="0">
                      <a:pos x="34" y="50"/>
                    </a:cxn>
                  </a:cxnLst>
                  <a:rect l="0" t="0" r="r" b="b"/>
                  <a:pathLst>
                    <a:path w="40" h="50">
                      <a:moveTo>
                        <a:pt x="34" y="50"/>
                      </a:moveTo>
                      <a:lnTo>
                        <a:pt x="40" y="40"/>
                      </a:lnTo>
                      <a:lnTo>
                        <a:pt x="37" y="19"/>
                      </a:lnTo>
                      <a:lnTo>
                        <a:pt x="20" y="12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2" y="30"/>
                      </a:lnTo>
                      <a:lnTo>
                        <a:pt x="17" y="50"/>
                      </a:lnTo>
                      <a:lnTo>
                        <a:pt x="34" y="5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41" name="Group 41"/>
            <p:cNvGrpSpPr>
              <a:grpSpLocks/>
            </p:cNvGrpSpPr>
            <p:nvPr/>
          </p:nvGrpSpPr>
          <p:grpSpPr bwMode="auto">
            <a:xfrm>
              <a:off x="1265" y="1587"/>
              <a:ext cx="241" cy="139"/>
              <a:chOff x="1448" y="1395"/>
              <a:chExt cx="230" cy="127"/>
            </a:xfrm>
          </p:grpSpPr>
          <p:sp>
            <p:nvSpPr>
              <p:cNvPr id="25642" name="Freeform 42"/>
              <p:cNvSpPr>
                <a:spLocks/>
              </p:cNvSpPr>
              <p:nvPr/>
            </p:nvSpPr>
            <p:spPr bwMode="auto">
              <a:xfrm>
                <a:off x="1448" y="1395"/>
                <a:ext cx="230" cy="127"/>
              </a:xfrm>
              <a:custGeom>
                <a:avLst/>
                <a:gdLst/>
                <a:ahLst/>
                <a:cxnLst>
                  <a:cxn ang="0">
                    <a:pos x="91" y="12"/>
                  </a:cxn>
                  <a:cxn ang="0">
                    <a:pos x="41" y="5"/>
                  </a:cxn>
                  <a:cxn ang="0">
                    <a:pos x="20" y="0"/>
                  </a:cxn>
                  <a:cxn ang="0">
                    <a:pos x="26" y="12"/>
                  </a:cxn>
                  <a:cxn ang="0">
                    <a:pos x="0" y="52"/>
                  </a:cxn>
                  <a:cxn ang="0">
                    <a:pos x="0" y="69"/>
                  </a:cxn>
                  <a:cxn ang="0">
                    <a:pos x="8" y="81"/>
                  </a:cxn>
                  <a:cxn ang="0">
                    <a:pos x="15" y="96"/>
                  </a:cxn>
                  <a:cxn ang="0">
                    <a:pos x="36" y="94"/>
                  </a:cxn>
                  <a:cxn ang="0">
                    <a:pos x="36" y="84"/>
                  </a:cxn>
                  <a:cxn ang="0">
                    <a:pos x="48" y="82"/>
                  </a:cxn>
                  <a:cxn ang="0">
                    <a:pos x="63" y="46"/>
                  </a:cxn>
                  <a:cxn ang="0">
                    <a:pos x="75" y="56"/>
                  </a:cxn>
                  <a:cxn ang="0">
                    <a:pos x="63" y="64"/>
                  </a:cxn>
                  <a:cxn ang="0">
                    <a:pos x="63" y="87"/>
                  </a:cxn>
                  <a:cxn ang="0">
                    <a:pos x="73" y="81"/>
                  </a:cxn>
                  <a:cxn ang="0">
                    <a:pos x="63" y="97"/>
                  </a:cxn>
                  <a:cxn ang="0">
                    <a:pos x="63" y="107"/>
                  </a:cxn>
                  <a:cxn ang="0">
                    <a:pos x="98" y="116"/>
                  </a:cxn>
                  <a:cxn ang="0">
                    <a:pos x="145" y="124"/>
                  </a:cxn>
                  <a:cxn ang="0">
                    <a:pos x="165" y="109"/>
                  </a:cxn>
                  <a:cxn ang="0">
                    <a:pos x="183" y="124"/>
                  </a:cxn>
                  <a:cxn ang="0">
                    <a:pos x="225" y="127"/>
                  </a:cxn>
                  <a:cxn ang="0">
                    <a:pos x="226" y="112"/>
                  </a:cxn>
                  <a:cxn ang="0">
                    <a:pos x="205" y="92"/>
                  </a:cxn>
                  <a:cxn ang="0">
                    <a:pos x="213" y="67"/>
                  </a:cxn>
                  <a:cxn ang="0">
                    <a:pos x="226" y="49"/>
                  </a:cxn>
                  <a:cxn ang="0">
                    <a:pos x="230" y="27"/>
                  </a:cxn>
                  <a:cxn ang="0">
                    <a:pos x="190" y="24"/>
                  </a:cxn>
                  <a:cxn ang="0">
                    <a:pos x="183" y="52"/>
                  </a:cxn>
                  <a:cxn ang="0">
                    <a:pos x="166" y="56"/>
                  </a:cxn>
                  <a:cxn ang="0">
                    <a:pos x="160" y="72"/>
                  </a:cxn>
                  <a:cxn ang="0">
                    <a:pos x="138" y="39"/>
                  </a:cxn>
                  <a:cxn ang="0">
                    <a:pos x="128" y="52"/>
                  </a:cxn>
                  <a:cxn ang="0">
                    <a:pos x="120" y="42"/>
                  </a:cxn>
                  <a:cxn ang="0">
                    <a:pos x="123" y="27"/>
                  </a:cxn>
                  <a:cxn ang="0">
                    <a:pos x="98" y="24"/>
                  </a:cxn>
                  <a:cxn ang="0">
                    <a:pos x="91" y="12"/>
                  </a:cxn>
                </a:cxnLst>
                <a:rect l="0" t="0" r="r" b="b"/>
                <a:pathLst>
                  <a:path w="230" h="127">
                    <a:moveTo>
                      <a:pt x="91" y="12"/>
                    </a:moveTo>
                    <a:lnTo>
                      <a:pt x="41" y="5"/>
                    </a:lnTo>
                    <a:lnTo>
                      <a:pt x="20" y="0"/>
                    </a:lnTo>
                    <a:lnTo>
                      <a:pt x="26" y="12"/>
                    </a:lnTo>
                    <a:lnTo>
                      <a:pt x="0" y="52"/>
                    </a:lnTo>
                    <a:lnTo>
                      <a:pt x="0" y="69"/>
                    </a:lnTo>
                    <a:lnTo>
                      <a:pt x="8" y="81"/>
                    </a:lnTo>
                    <a:lnTo>
                      <a:pt x="15" y="96"/>
                    </a:lnTo>
                    <a:lnTo>
                      <a:pt x="36" y="94"/>
                    </a:lnTo>
                    <a:lnTo>
                      <a:pt x="36" y="84"/>
                    </a:lnTo>
                    <a:lnTo>
                      <a:pt x="48" y="82"/>
                    </a:lnTo>
                    <a:lnTo>
                      <a:pt x="63" y="46"/>
                    </a:lnTo>
                    <a:lnTo>
                      <a:pt x="75" y="56"/>
                    </a:lnTo>
                    <a:lnTo>
                      <a:pt x="63" y="64"/>
                    </a:lnTo>
                    <a:lnTo>
                      <a:pt x="63" y="87"/>
                    </a:lnTo>
                    <a:lnTo>
                      <a:pt x="73" y="81"/>
                    </a:lnTo>
                    <a:lnTo>
                      <a:pt x="63" y="97"/>
                    </a:lnTo>
                    <a:lnTo>
                      <a:pt x="63" y="107"/>
                    </a:lnTo>
                    <a:lnTo>
                      <a:pt x="98" y="116"/>
                    </a:lnTo>
                    <a:lnTo>
                      <a:pt x="145" y="124"/>
                    </a:lnTo>
                    <a:lnTo>
                      <a:pt x="165" y="109"/>
                    </a:lnTo>
                    <a:lnTo>
                      <a:pt x="183" y="124"/>
                    </a:lnTo>
                    <a:lnTo>
                      <a:pt x="225" y="127"/>
                    </a:lnTo>
                    <a:lnTo>
                      <a:pt x="226" y="112"/>
                    </a:lnTo>
                    <a:lnTo>
                      <a:pt x="205" y="92"/>
                    </a:lnTo>
                    <a:lnTo>
                      <a:pt x="213" y="67"/>
                    </a:lnTo>
                    <a:lnTo>
                      <a:pt x="226" y="49"/>
                    </a:lnTo>
                    <a:lnTo>
                      <a:pt x="230" y="27"/>
                    </a:lnTo>
                    <a:lnTo>
                      <a:pt x="190" y="24"/>
                    </a:lnTo>
                    <a:lnTo>
                      <a:pt x="183" y="52"/>
                    </a:lnTo>
                    <a:lnTo>
                      <a:pt x="166" y="56"/>
                    </a:lnTo>
                    <a:lnTo>
                      <a:pt x="160" y="72"/>
                    </a:lnTo>
                    <a:lnTo>
                      <a:pt x="138" y="39"/>
                    </a:lnTo>
                    <a:lnTo>
                      <a:pt x="128" y="52"/>
                    </a:lnTo>
                    <a:lnTo>
                      <a:pt x="120" y="42"/>
                    </a:lnTo>
                    <a:lnTo>
                      <a:pt x="123" y="27"/>
                    </a:lnTo>
                    <a:lnTo>
                      <a:pt x="98" y="24"/>
                    </a:lnTo>
                    <a:lnTo>
                      <a:pt x="91" y="1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43" name="Group 43"/>
              <p:cNvGrpSpPr>
                <a:grpSpLocks/>
              </p:cNvGrpSpPr>
              <p:nvPr/>
            </p:nvGrpSpPr>
            <p:grpSpPr bwMode="auto">
              <a:xfrm>
                <a:off x="1448" y="1395"/>
                <a:ext cx="230" cy="127"/>
                <a:chOff x="1448" y="1395"/>
                <a:chExt cx="230" cy="127"/>
              </a:xfrm>
            </p:grpSpPr>
            <p:sp>
              <p:nvSpPr>
                <p:cNvPr id="25644" name="Freeform 44"/>
                <p:cNvSpPr>
                  <a:spLocks/>
                </p:cNvSpPr>
                <p:nvPr/>
              </p:nvSpPr>
              <p:spPr bwMode="auto">
                <a:xfrm>
                  <a:off x="1448" y="1395"/>
                  <a:ext cx="230" cy="127"/>
                </a:xfrm>
                <a:custGeom>
                  <a:avLst/>
                  <a:gdLst/>
                  <a:ahLst/>
                  <a:cxnLst>
                    <a:cxn ang="0">
                      <a:pos x="91" y="12"/>
                    </a:cxn>
                    <a:cxn ang="0">
                      <a:pos x="41" y="5"/>
                    </a:cxn>
                    <a:cxn ang="0">
                      <a:pos x="20" y="0"/>
                    </a:cxn>
                    <a:cxn ang="0">
                      <a:pos x="26" y="12"/>
                    </a:cxn>
                    <a:cxn ang="0">
                      <a:pos x="0" y="52"/>
                    </a:cxn>
                    <a:cxn ang="0">
                      <a:pos x="0" y="69"/>
                    </a:cxn>
                    <a:cxn ang="0">
                      <a:pos x="8" y="81"/>
                    </a:cxn>
                    <a:cxn ang="0">
                      <a:pos x="15" y="96"/>
                    </a:cxn>
                    <a:cxn ang="0">
                      <a:pos x="36" y="94"/>
                    </a:cxn>
                    <a:cxn ang="0">
                      <a:pos x="36" y="84"/>
                    </a:cxn>
                    <a:cxn ang="0">
                      <a:pos x="48" y="82"/>
                    </a:cxn>
                    <a:cxn ang="0">
                      <a:pos x="63" y="46"/>
                    </a:cxn>
                    <a:cxn ang="0">
                      <a:pos x="75" y="56"/>
                    </a:cxn>
                    <a:cxn ang="0">
                      <a:pos x="63" y="64"/>
                    </a:cxn>
                    <a:cxn ang="0">
                      <a:pos x="63" y="87"/>
                    </a:cxn>
                    <a:cxn ang="0">
                      <a:pos x="73" y="81"/>
                    </a:cxn>
                    <a:cxn ang="0">
                      <a:pos x="63" y="97"/>
                    </a:cxn>
                    <a:cxn ang="0">
                      <a:pos x="63" y="107"/>
                    </a:cxn>
                    <a:cxn ang="0">
                      <a:pos x="98" y="116"/>
                    </a:cxn>
                    <a:cxn ang="0">
                      <a:pos x="145" y="124"/>
                    </a:cxn>
                    <a:cxn ang="0">
                      <a:pos x="165" y="109"/>
                    </a:cxn>
                    <a:cxn ang="0">
                      <a:pos x="183" y="124"/>
                    </a:cxn>
                    <a:cxn ang="0">
                      <a:pos x="225" y="127"/>
                    </a:cxn>
                    <a:cxn ang="0">
                      <a:pos x="226" y="112"/>
                    </a:cxn>
                    <a:cxn ang="0">
                      <a:pos x="205" y="92"/>
                    </a:cxn>
                    <a:cxn ang="0">
                      <a:pos x="213" y="67"/>
                    </a:cxn>
                    <a:cxn ang="0">
                      <a:pos x="226" y="49"/>
                    </a:cxn>
                    <a:cxn ang="0">
                      <a:pos x="230" y="27"/>
                    </a:cxn>
                    <a:cxn ang="0">
                      <a:pos x="190" y="24"/>
                    </a:cxn>
                    <a:cxn ang="0">
                      <a:pos x="183" y="52"/>
                    </a:cxn>
                    <a:cxn ang="0">
                      <a:pos x="166" y="56"/>
                    </a:cxn>
                    <a:cxn ang="0">
                      <a:pos x="160" y="72"/>
                    </a:cxn>
                    <a:cxn ang="0">
                      <a:pos x="138" y="39"/>
                    </a:cxn>
                    <a:cxn ang="0">
                      <a:pos x="128" y="52"/>
                    </a:cxn>
                    <a:cxn ang="0">
                      <a:pos x="120" y="42"/>
                    </a:cxn>
                    <a:cxn ang="0">
                      <a:pos x="123" y="27"/>
                    </a:cxn>
                    <a:cxn ang="0">
                      <a:pos x="98" y="24"/>
                    </a:cxn>
                    <a:cxn ang="0">
                      <a:pos x="91" y="12"/>
                    </a:cxn>
                  </a:cxnLst>
                  <a:rect l="0" t="0" r="r" b="b"/>
                  <a:pathLst>
                    <a:path w="230" h="127">
                      <a:moveTo>
                        <a:pt x="91" y="12"/>
                      </a:moveTo>
                      <a:lnTo>
                        <a:pt x="41" y="5"/>
                      </a:lnTo>
                      <a:lnTo>
                        <a:pt x="20" y="0"/>
                      </a:lnTo>
                      <a:lnTo>
                        <a:pt x="26" y="12"/>
                      </a:lnTo>
                      <a:lnTo>
                        <a:pt x="0" y="52"/>
                      </a:lnTo>
                      <a:lnTo>
                        <a:pt x="0" y="69"/>
                      </a:lnTo>
                      <a:lnTo>
                        <a:pt x="8" y="81"/>
                      </a:lnTo>
                      <a:lnTo>
                        <a:pt x="15" y="96"/>
                      </a:lnTo>
                      <a:lnTo>
                        <a:pt x="36" y="94"/>
                      </a:lnTo>
                      <a:lnTo>
                        <a:pt x="36" y="84"/>
                      </a:lnTo>
                      <a:lnTo>
                        <a:pt x="48" y="82"/>
                      </a:lnTo>
                      <a:lnTo>
                        <a:pt x="63" y="46"/>
                      </a:lnTo>
                      <a:lnTo>
                        <a:pt x="75" y="56"/>
                      </a:lnTo>
                      <a:lnTo>
                        <a:pt x="63" y="64"/>
                      </a:lnTo>
                      <a:lnTo>
                        <a:pt x="63" y="87"/>
                      </a:lnTo>
                      <a:lnTo>
                        <a:pt x="73" y="81"/>
                      </a:lnTo>
                      <a:lnTo>
                        <a:pt x="63" y="97"/>
                      </a:lnTo>
                      <a:lnTo>
                        <a:pt x="63" y="107"/>
                      </a:lnTo>
                      <a:lnTo>
                        <a:pt x="98" y="116"/>
                      </a:lnTo>
                      <a:lnTo>
                        <a:pt x="145" y="124"/>
                      </a:lnTo>
                      <a:lnTo>
                        <a:pt x="165" y="109"/>
                      </a:lnTo>
                      <a:lnTo>
                        <a:pt x="183" y="124"/>
                      </a:lnTo>
                      <a:lnTo>
                        <a:pt x="225" y="127"/>
                      </a:lnTo>
                      <a:lnTo>
                        <a:pt x="226" y="112"/>
                      </a:lnTo>
                      <a:lnTo>
                        <a:pt x="205" y="92"/>
                      </a:lnTo>
                      <a:lnTo>
                        <a:pt x="213" y="67"/>
                      </a:lnTo>
                      <a:lnTo>
                        <a:pt x="226" y="49"/>
                      </a:lnTo>
                      <a:lnTo>
                        <a:pt x="230" y="27"/>
                      </a:lnTo>
                      <a:lnTo>
                        <a:pt x="190" y="24"/>
                      </a:lnTo>
                      <a:lnTo>
                        <a:pt x="183" y="52"/>
                      </a:lnTo>
                      <a:lnTo>
                        <a:pt x="166" y="56"/>
                      </a:lnTo>
                      <a:lnTo>
                        <a:pt x="160" y="72"/>
                      </a:lnTo>
                      <a:lnTo>
                        <a:pt x="138" y="39"/>
                      </a:lnTo>
                      <a:lnTo>
                        <a:pt x="128" y="52"/>
                      </a:lnTo>
                      <a:lnTo>
                        <a:pt x="120" y="42"/>
                      </a:lnTo>
                      <a:lnTo>
                        <a:pt x="123" y="27"/>
                      </a:lnTo>
                      <a:lnTo>
                        <a:pt x="98" y="24"/>
                      </a:lnTo>
                      <a:lnTo>
                        <a:pt x="91" y="1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45" name="Freeform 45"/>
                <p:cNvSpPr>
                  <a:spLocks/>
                </p:cNvSpPr>
                <p:nvPr/>
              </p:nvSpPr>
              <p:spPr bwMode="auto">
                <a:xfrm>
                  <a:off x="1448" y="1395"/>
                  <a:ext cx="230" cy="127"/>
                </a:xfrm>
                <a:custGeom>
                  <a:avLst/>
                  <a:gdLst/>
                  <a:ahLst/>
                  <a:cxnLst>
                    <a:cxn ang="0">
                      <a:pos x="91" y="12"/>
                    </a:cxn>
                    <a:cxn ang="0">
                      <a:pos x="41" y="5"/>
                    </a:cxn>
                    <a:cxn ang="0">
                      <a:pos x="20" y="0"/>
                    </a:cxn>
                    <a:cxn ang="0">
                      <a:pos x="26" y="12"/>
                    </a:cxn>
                    <a:cxn ang="0">
                      <a:pos x="0" y="52"/>
                    </a:cxn>
                    <a:cxn ang="0">
                      <a:pos x="0" y="69"/>
                    </a:cxn>
                    <a:cxn ang="0">
                      <a:pos x="8" y="81"/>
                    </a:cxn>
                    <a:cxn ang="0">
                      <a:pos x="15" y="96"/>
                    </a:cxn>
                    <a:cxn ang="0">
                      <a:pos x="36" y="94"/>
                    </a:cxn>
                    <a:cxn ang="0">
                      <a:pos x="36" y="84"/>
                    </a:cxn>
                    <a:cxn ang="0">
                      <a:pos x="48" y="82"/>
                    </a:cxn>
                    <a:cxn ang="0">
                      <a:pos x="63" y="46"/>
                    </a:cxn>
                    <a:cxn ang="0">
                      <a:pos x="75" y="56"/>
                    </a:cxn>
                    <a:cxn ang="0">
                      <a:pos x="63" y="64"/>
                    </a:cxn>
                    <a:cxn ang="0">
                      <a:pos x="63" y="87"/>
                    </a:cxn>
                    <a:cxn ang="0">
                      <a:pos x="73" y="81"/>
                    </a:cxn>
                    <a:cxn ang="0">
                      <a:pos x="63" y="97"/>
                    </a:cxn>
                    <a:cxn ang="0">
                      <a:pos x="63" y="107"/>
                    </a:cxn>
                    <a:cxn ang="0">
                      <a:pos x="98" y="116"/>
                    </a:cxn>
                    <a:cxn ang="0">
                      <a:pos x="145" y="124"/>
                    </a:cxn>
                    <a:cxn ang="0">
                      <a:pos x="165" y="109"/>
                    </a:cxn>
                    <a:cxn ang="0">
                      <a:pos x="183" y="124"/>
                    </a:cxn>
                    <a:cxn ang="0">
                      <a:pos x="225" y="127"/>
                    </a:cxn>
                    <a:cxn ang="0">
                      <a:pos x="226" y="112"/>
                    </a:cxn>
                    <a:cxn ang="0">
                      <a:pos x="205" y="92"/>
                    </a:cxn>
                    <a:cxn ang="0">
                      <a:pos x="213" y="67"/>
                    </a:cxn>
                    <a:cxn ang="0">
                      <a:pos x="226" y="49"/>
                    </a:cxn>
                    <a:cxn ang="0">
                      <a:pos x="230" y="27"/>
                    </a:cxn>
                    <a:cxn ang="0">
                      <a:pos x="190" y="24"/>
                    </a:cxn>
                    <a:cxn ang="0">
                      <a:pos x="183" y="52"/>
                    </a:cxn>
                    <a:cxn ang="0">
                      <a:pos x="166" y="56"/>
                    </a:cxn>
                    <a:cxn ang="0">
                      <a:pos x="160" y="72"/>
                    </a:cxn>
                    <a:cxn ang="0">
                      <a:pos x="138" y="39"/>
                    </a:cxn>
                    <a:cxn ang="0">
                      <a:pos x="128" y="52"/>
                    </a:cxn>
                    <a:cxn ang="0">
                      <a:pos x="120" y="42"/>
                    </a:cxn>
                    <a:cxn ang="0">
                      <a:pos x="123" y="27"/>
                    </a:cxn>
                    <a:cxn ang="0">
                      <a:pos x="98" y="24"/>
                    </a:cxn>
                    <a:cxn ang="0">
                      <a:pos x="91" y="12"/>
                    </a:cxn>
                  </a:cxnLst>
                  <a:rect l="0" t="0" r="r" b="b"/>
                  <a:pathLst>
                    <a:path w="230" h="127">
                      <a:moveTo>
                        <a:pt x="91" y="12"/>
                      </a:moveTo>
                      <a:lnTo>
                        <a:pt x="41" y="5"/>
                      </a:lnTo>
                      <a:lnTo>
                        <a:pt x="20" y="0"/>
                      </a:lnTo>
                      <a:lnTo>
                        <a:pt x="26" y="12"/>
                      </a:lnTo>
                      <a:lnTo>
                        <a:pt x="0" y="52"/>
                      </a:lnTo>
                      <a:lnTo>
                        <a:pt x="0" y="69"/>
                      </a:lnTo>
                      <a:lnTo>
                        <a:pt x="8" y="81"/>
                      </a:lnTo>
                      <a:lnTo>
                        <a:pt x="15" y="96"/>
                      </a:lnTo>
                      <a:lnTo>
                        <a:pt x="36" y="94"/>
                      </a:lnTo>
                      <a:lnTo>
                        <a:pt x="36" y="84"/>
                      </a:lnTo>
                      <a:lnTo>
                        <a:pt x="48" y="82"/>
                      </a:lnTo>
                      <a:lnTo>
                        <a:pt x="63" y="46"/>
                      </a:lnTo>
                      <a:lnTo>
                        <a:pt x="75" y="56"/>
                      </a:lnTo>
                      <a:lnTo>
                        <a:pt x="63" y="64"/>
                      </a:lnTo>
                      <a:lnTo>
                        <a:pt x="63" y="87"/>
                      </a:lnTo>
                      <a:lnTo>
                        <a:pt x="73" y="81"/>
                      </a:lnTo>
                      <a:lnTo>
                        <a:pt x="63" y="97"/>
                      </a:lnTo>
                      <a:lnTo>
                        <a:pt x="63" y="107"/>
                      </a:lnTo>
                      <a:lnTo>
                        <a:pt x="98" y="116"/>
                      </a:lnTo>
                      <a:lnTo>
                        <a:pt x="145" y="124"/>
                      </a:lnTo>
                      <a:lnTo>
                        <a:pt x="165" y="109"/>
                      </a:lnTo>
                      <a:lnTo>
                        <a:pt x="183" y="124"/>
                      </a:lnTo>
                      <a:lnTo>
                        <a:pt x="225" y="127"/>
                      </a:lnTo>
                      <a:lnTo>
                        <a:pt x="226" y="112"/>
                      </a:lnTo>
                      <a:lnTo>
                        <a:pt x="205" y="92"/>
                      </a:lnTo>
                      <a:lnTo>
                        <a:pt x="213" y="67"/>
                      </a:lnTo>
                      <a:lnTo>
                        <a:pt x="226" y="49"/>
                      </a:lnTo>
                      <a:lnTo>
                        <a:pt x="230" y="27"/>
                      </a:lnTo>
                      <a:lnTo>
                        <a:pt x="190" y="24"/>
                      </a:lnTo>
                      <a:lnTo>
                        <a:pt x="183" y="52"/>
                      </a:lnTo>
                      <a:lnTo>
                        <a:pt x="166" y="56"/>
                      </a:lnTo>
                      <a:lnTo>
                        <a:pt x="160" y="72"/>
                      </a:lnTo>
                      <a:lnTo>
                        <a:pt x="138" y="39"/>
                      </a:lnTo>
                      <a:lnTo>
                        <a:pt x="128" y="52"/>
                      </a:lnTo>
                      <a:lnTo>
                        <a:pt x="120" y="42"/>
                      </a:lnTo>
                      <a:lnTo>
                        <a:pt x="123" y="27"/>
                      </a:lnTo>
                      <a:lnTo>
                        <a:pt x="98" y="24"/>
                      </a:lnTo>
                      <a:lnTo>
                        <a:pt x="91" y="12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46" name="Group 46"/>
            <p:cNvGrpSpPr>
              <a:grpSpLocks/>
            </p:cNvGrpSpPr>
            <p:nvPr/>
          </p:nvGrpSpPr>
          <p:grpSpPr bwMode="auto">
            <a:xfrm>
              <a:off x="1513" y="1611"/>
              <a:ext cx="68" cy="90"/>
              <a:chOff x="1684" y="1417"/>
              <a:chExt cx="65" cy="82"/>
            </a:xfrm>
          </p:grpSpPr>
          <p:sp>
            <p:nvSpPr>
              <p:cNvPr id="25647" name="Freeform 47"/>
              <p:cNvSpPr>
                <a:spLocks/>
              </p:cNvSpPr>
              <p:nvPr/>
            </p:nvSpPr>
            <p:spPr bwMode="auto">
              <a:xfrm>
                <a:off x="1684" y="1417"/>
                <a:ext cx="65" cy="82"/>
              </a:xfrm>
              <a:custGeom>
                <a:avLst/>
                <a:gdLst/>
                <a:ahLst/>
                <a:cxnLst>
                  <a:cxn ang="0">
                    <a:pos x="65" y="7"/>
                  </a:cxn>
                  <a:cxn ang="0">
                    <a:pos x="45" y="0"/>
                  </a:cxn>
                  <a:cxn ang="0">
                    <a:pos x="24" y="7"/>
                  </a:cxn>
                  <a:cxn ang="0">
                    <a:pos x="15" y="20"/>
                  </a:cxn>
                  <a:cxn ang="0">
                    <a:pos x="29" y="20"/>
                  </a:cxn>
                  <a:cxn ang="0">
                    <a:pos x="24" y="30"/>
                  </a:cxn>
                  <a:cxn ang="0">
                    <a:pos x="0" y="35"/>
                  </a:cxn>
                  <a:cxn ang="0">
                    <a:pos x="9" y="54"/>
                  </a:cxn>
                  <a:cxn ang="0">
                    <a:pos x="19" y="52"/>
                  </a:cxn>
                  <a:cxn ang="0">
                    <a:pos x="24" y="62"/>
                  </a:cxn>
                  <a:cxn ang="0">
                    <a:pos x="35" y="82"/>
                  </a:cxn>
                  <a:cxn ang="0">
                    <a:pos x="65" y="62"/>
                  </a:cxn>
                  <a:cxn ang="0">
                    <a:pos x="55" y="47"/>
                  </a:cxn>
                  <a:cxn ang="0">
                    <a:pos x="65" y="40"/>
                  </a:cxn>
                  <a:cxn ang="0">
                    <a:pos x="59" y="27"/>
                  </a:cxn>
                  <a:cxn ang="0">
                    <a:pos x="65" y="17"/>
                  </a:cxn>
                  <a:cxn ang="0">
                    <a:pos x="65" y="7"/>
                  </a:cxn>
                </a:cxnLst>
                <a:rect l="0" t="0" r="r" b="b"/>
                <a:pathLst>
                  <a:path w="65" h="82">
                    <a:moveTo>
                      <a:pt x="65" y="7"/>
                    </a:moveTo>
                    <a:lnTo>
                      <a:pt x="45" y="0"/>
                    </a:lnTo>
                    <a:lnTo>
                      <a:pt x="24" y="7"/>
                    </a:lnTo>
                    <a:lnTo>
                      <a:pt x="15" y="20"/>
                    </a:lnTo>
                    <a:lnTo>
                      <a:pt x="29" y="20"/>
                    </a:lnTo>
                    <a:lnTo>
                      <a:pt x="24" y="30"/>
                    </a:lnTo>
                    <a:lnTo>
                      <a:pt x="0" y="35"/>
                    </a:lnTo>
                    <a:lnTo>
                      <a:pt x="9" y="54"/>
                    </a:lnTo>
                    <a:lnTo>
                      <a:pt x="19" y="52"/>
                    </a:lnTo>
                    <a:lnTo>
                      <a:pt x="24" y="62"/>
                    </a:lnTo>
                    <a:lnTo>
                      <a:pt x="35" y="82"/>
                    </a:lnTo>
                    <a:lnTo>
                      <a:pt x="65" y="62"/>
                    </a:lnTo>
                    <a:lnTo>
                      <a:pt x="55" y="47"/>
                    </a:lnTo>
                    <a:lnTo>
                      <a:pt x="65" y="40"/>
                    </a:lnTo>
                    <a:lnTo>
                      <a:pt x="59" y="27"/>
                    </a:lnTo>
                    <a:lnTo>
                      <a:pt x="65" y="17"/>
                    </a:lnTo>
                    <a:lnTo>
                      <a:pt x="65" y="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48" name="Group 48"/>
              <p:cNvGrpSpPr>
                <a:grpSpLocks/>
              </p:cNvGrpSpPr>
              <p:nvPr/>
            </p:nvGrpSpPr>
            <p:grpSpPr bwMode="auto">
              <a:xfrm>
                <a:off x="1684" y="1417"/>
                <a:ext cx="65" cy="82"/>
                <a:chOff x="1684" y="1417"/>
                <a:chExt cx="65" cy="82"/>
              </a:xfrm>
            </p:grpSpPr>
            <p:sp>
              <p:nvSpPr>
                <p:cNvPr id="25649" name="Freeform 49"/>
                <p:cNvSpPr>
                  <a:spLocks/>
                </p:cNvSpPr>
                <p:nvPr/>
              </p:nvSpPr>
              <p:spPr bwMode="auto">
                <a:xfrm>
                  <a:off x="1684" y="1417"/>
                  <a:ext cx="65" cy="82"/>
                </a:xfrm>
                <a:custGeom>
                  <a:avLst/>
                  <a:gdLst/>
                  <a:ahLst/>
                  <a:cxnLst>
                    <a:cxn ang="0">
                      <a:pos x="65" y="7"/>
                    </a:cxn>
                    <a:cxn ang="0">
                      <a:pos x="45" y="0"/>
                    </a:cxn>
                    <a:cxn ang="0">
                      <a:pos x="24" y="7"/>
                    </a:cxn>
                    <a:cxn ang="0">
                      <a:pos x="15" y="20"/>
                    </a:cxn>
                    <a:cxn ang="0">
                      <a:pos x="29" y="20"/>
                    </a:cxn>
                    <a:cxn ang="0">
                      <a:pos x="24" y="30"/>
                    </a:cxn>
                    <a:cxn ang="0">
                      <a:pos x="0" y="35"/>
                    </a:cxn>
                    <a:cxn ang="0">
                      <a:pos x="9" y="54"/>
                    </a:cxn>
                    <a:cxn ang="0">
                      <a:pos x="19" y="52"/>
                    </a:cxn>
                    <a:cxn ang="0">
                      <a:pos x="24" y="62"/>
                    </a:cxn>
                    <a:cxn ang="0">
                      <a:pos x="35" y="82"/>
                    </a:cxn>
                    <a:cxn ang="0">
                      <a:pos x="65" y="62"/>
                    </a:cxn>
                    <a:cxn ang="0">
                      <a:pos x="55" y="47"/>
                    </a:cxn>
                    <a:cxn ang="0">
                      <a:pos x="65" y="40"/>
                    </a:cxn>
                    <a:cxn ang="0">
                      <a:pos x="59" y="27"/>
                    </a:cxn>
                    <a:cxn ang="0">
                      <a:pos x="65" y="17"/>
                    </a:cxn>
                    <a:cxn ang="0">
                      <a:pos x="65" y="7"/>
                    </a:cxn>
                  </a:cxnLst>
                  <a:rect l="0" t="0" r="r" b="b"/>
                  <a:pathLst>
                    <a:path w="65" h="82">
                      <a:moveTo>
                        <a:pt x="65" y="7"/>
                      </a:moveTo>
                      <a:lnTo>
                        <a:pt x="45" y="0"/>
                      </a:lnTo>
                      <a:lnTo>
                        <a:pt x="24" y="7"/>
                      </a:lnTo>
                      <a:lnTo>
                        <a:pt x="15" y="20"/>
                      </a:lnTo>
                      <a:lnTo>
                        <a:pt x="29" y="20"/>
                      </a:lnTo>
                      <a:lnTo>
                        <a:pt x="24" y="30"/>
                      </a:lnTo>
                      <a:lnTo>
                        <a:pt x="0" y="35"/>
                      </a:lnTo>
                      <a:lnTo>
                        <a:pt x="9" y="54"/>
                      </a:lnTo>
                      <a:lnTo>
                        <a:pt x="19" y="52"/>
                      </a:lnTo>
                      <a:lnTo>
                        <a:pt x="24" y="62"/>
                      </a:lnTo>
                      <a:lnTo>
                        <a:pt x="35" y="82"/>
                      </a:lnTo>
                      <a:lnTo>
                        <a:pt x="65" y="62"/>
                      </a:lnTo>
                      <a:lnTo>
                        <a:pt x="55" y="47"/>
                      </a:lnTo>
                      <a:lnTo>
                        <a:pt x="65" y="40"/>
                      </a:lnTo>
                      <a:lnTo>
                        <a:pt x="59" y="27"/>
                      </a:lnTo>
                      <a:lnTo>
                        <a:pt x="65" y="17"/>
                      </a:lnTo>
                      <a:lnTo>
                        <a:pt x="65" y="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50" name="Freeform 50"/>
                <p:cNvSpPr>
                  <a:spLocks/>
                </p:cNvSpPr>
                <p:nvPr/>
              </p:nvSpPr>
              <p:spPr bwMode="auto">
                <a:xfrm>
                  <a:off x="1684" y="1417"/>
                  <a:ext cx="65" cy="82"/>
                </a:xfrm>
                <a:custGeom>
                  <a:avLst/>
                  <a:gdLst/>
                  <a:ahLst/>
                  <a:cxnLst>
                    <a:cxn ang="0">
                      <a:pos x="65" y="7"/>
                    </a:cxn>
                    <a:cxn ang="0">
                      <a:pos x="45" y="0"/>
                    </a:cxn>
                    <a:cxn ang="0">
                      <a:pos x="24" y="7"/>
                    </a:cxn>
                    <a:cxn ang="0">
                      <a:pos x="15" y="20"/>
                    </a:cxn>
                    <a:cxn ang="0">
                      <a:pos x="29" y="20"/>
                    </a:cxn>
                    <a:cxn ang="0">
                      <a:pos x="24" y="30"/>
                    </a:cxn>
                    <a:cxn ang="0">
                      <a:pos x="0" y="35"/>
                    </a:cxn>
                    <a:cxn ang="0">
                      <a:pos x="9" y="54"/>
                    </a:cxn>
                    <a:cxn ang="0">
                      <a:pos x="19" y="52"/>
                    </a:cxn>
                    <a:cxn ang="0">
                      <a:pos x="24" y="62"/>
                    </a:cxn>
                    <a:cxn ang="0">
                      <a:pos x="35" y="82"/>
                    </a:cxn>
                    <a:cxn ang="0">
                      <a:pos x="65" y="62"/>
                    </a:cxn>
                    <a:cxn ang="0">
                      <a:pos x="55" y="47"/>
                    </a:cxn>
                    <a:cxn ang="0">
                      <a:pos x="65" y="40"/>
                    </a:cxn>
                    <a:cxn ang="0">
                      <a:pos x="59" y="27"/>
                    </a:cxn>
                    <a:cxn ang="0">
                      <a:pos x="65" y="17"/>
                    </a:cxn>
                    <a:cxn ang="0">
                      <a:pos x="65" y="7"/>
                    </a:cxn>
                  </a:cxnLst>
                  <a:rect l="0" t="0" r="r" b="b"/>
                  <a:pathLst>
                    <a:path w="65" h="82">
                      <a:moveTo>
                        <a:pt x="65" y="7"/>
                      </a:moveTo>
                      <a:lnTo>
                        <a:pt x="45" y="0"/>
                      </a:lnTo>
                      <a:lnTo>
                        <a:pt x="24" y="7"/>
                      </a:lnTo>
                      <a:lnTo>
                        <a:pt x="15" y="20"/>
                      </a:lnTo>
                      <a:lnTo>
                        <a:pt x="29" y="20"/>
                      </a:lnTo>
                      <a:lnTo>
                        <a:pt x="24" y="30"/>
                      </a:lnTo>
                      <a:lnTo>
                        <a:pt x="0" y="35"/>
                      </a:lnTo>
                      <a:lnTo>
                        <a:pt x="9" y="54"/>
                      </a:lnTo>
                      <a:lnTo>
                        <a:pt x="19" y="52"/>
                      </a:lnTo>
                      <a:lnTo>
                        <a:pt x="24" y="62"/>
                      </a:lnTo>
                      <a:lnTo>
                        <a:pt x="35" y="82"/>
                      </a:lnTo>
                      <a:lnTo>
                        <a:pt x="65" y="62"/>
                      </a:lnTo>
                      <a:lnTo>
                        <a:pt x="55" y="47"/>
                      </a:lnTo>
                      <a:lnTo>
                        <a:pt x="65" y="40"/>
                      </a:lnTo>
                      <a:lnTo>
                        <a:pt x="59" y="27"/>
                      </a:lnTo>
                      <a:lnTo>
                        <a:pt x="65" y="17"/>
                      </a:lnTo>
                      <a:lnTo>
                        <a:pt x="65" y="7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51" name="Group 51"/>
            <p:cNvGrpSpPr>
              <a:grpSpLocks/>
            </p:cNvGrpSpPr>
            <p:nvPr/>
          </p:nvGrpSpPr>
          <p:grpSpPr bwMode="auto">
            <a:xfrm>
              <a:off x="1518" y="1554"/>
              <a:ext cx="81" cy="46"/>
              <a:chOff x="1688" y="1364"/>
              <a:chExt cx="78" cy="43"/>
            </a:xfrm>
          </p:grpSpPr>
          <p:sp>
            <p:nvSpPr>
              <p:cNvPr id="25652" name="Freeform 52"/>
              <p:cNvSpPr>
                <a:spLocks/>
              </p:cNvSpPr>
              <p:nvPr/>
            </p:nvSpPr>
            <p:spPr bwMode="auto">
              <a:xfrm>
                <a:off x="1688" y="1364"/>
                <a:ext cx="78" cy="4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8"/>
                  </a:cxn>
                  <a:cxn ang="0">
                    <a:pos x="15" y="30"/>
                  </a:cxn>
                  <a:cxn ang="0">
                    <a:pos x="43" y="30"/>
                  </a:cxn>
                  <a:cxn ang="0">
                    <a:pos x="35" y="38"/>
                  </a:cxn>
                  <a:cxn ang="0">
                    <a:pos x="68" y="43"/>
                  </a:cxn>
                  <a:cxn ang="0">
                    <a:pos x="75" y="20"/>
                  </a:cxn>
                  <a:cxn ang="0">
                    <a:pos x="78" y="0"/>
                  </a:cxn>
                  <a:cxn ang="0">
                    <a:pos x="43" y="0"/>
                  </a:cxn>
                  <a:cxn ang="0">
                    <a:pos x="36" y="13"/>
                  </a:cxn>
                  <a:cxn ang="0">
                    <a:pos x="15" y="8"/>
                  </a:cxn>
                  <a:cxn ang="0">
                    <a:pos x="5" y="0"/>
                  </a:cxn>
                </a:cxnLst>
                <a:rect l="0" t="0" r="r" b="b"/>
                <a:pathLst>
                  <a:path w="78" h="43">
                    <a:moveTo>
                      <a:pt x="5" y="0"/>
                    </a:moveTo>
                    <a:lnTo>
                      <a:pt x="0" y="8"/>
                    </a:lnTo>
                    <a:lnTo>
                      <a:pt x="15" y="30"/>
                    </a:lnTo>
                    <a:lnTo>
                      <a:pt x="43" y="30"/>
                    </a:lnTo>
                    <a:lnTo>
                      <a:pt x="35" y="38"/>
                    </a:lnTo>
                    <a:lnTo>
                      <a:pt x="68" y="43"/>
                    </a:lnTo>
                    <a:lnTo>
                      <a:pt x="75" y="20"/>
                    </a:lnTo>
                    <a:lnTo>
                      <a:pt x="78" y="0"/>
                    </a:lnTo>
                    <a:lnTo>
                      <a:pt x="43" y="0"/>
                    </a:lnTo>
                    <a:lnTo>
                      <a:pt x="36" y="13"/>
                    </a:lnTo>
                    <a:lnTo>
                      <a:pt x="15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53" name="Group 53"/>
              <p:cNvGrpSpPr>
                <a:grpSpLocks/>
              </p:cNvGrpSpPr>
              <p:nvPr/>
            </p:nvGrpSpPr>
            <p:grpSpPr bwMode="auto">
              <a:xfrm>
                <a:off x="1688" y="1364"/>
                <a:ext cx="78" cy="43"/>
                <a:chOff x="1688" y="1364"/>
                <a:chExt cx="78" cy="43"/>
              </a:xfrm>
            </p:grpSpPr>
            <p:sp>
              <p:nvSpPr>
                <p:cNvPr id="25654" name="Freeform 54"/>
                <p:cNvSpPr>
                  <a:spLocks/>
                </p:cNvSpPr>
                <p:nvPr/>
              </p:nvSpPr>
              <p:spPr bwMode="auto">
                <a:xfrm>
                  <a:off x="1688" y="1364"/>
                  <a:ext cx="78" cy="4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8"/>
                    </a:cxn>
                    <a:cxn ang="0">
                      <a:pos x="15" y="30"/>
                    </a:cxn>
                    <a:cxn ang="0">
                      <a:pos x="43" y="30"/>
                    </a:cxn>
                    <a:cxn ang="0">
                      <a:pos x="35" y="38"/>
                    </a:cxn>
                    <a:cxn ang="0">
                      <a:pos x="68" y="43"/>
                    </a:cxn>
                    <a:cxn ang="0">
                      <a:pos x="75" y="20"/>
                    </a:cxn>
                    <a:cxn ang="0">
                      <a:pos x="78" y="0"/>
                    </a:cxn>
                    <a:cxn ang="0">
                      <a:pos x="43" y="0"/>
                    </a:cxn>
                    <a:cxn ang="0">
                      <a:pos x="36" y="13"/>
                    </a:cxn>
                    <a:cxn ang="0">
                      <a:pos x="15" y="8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8" h="43">
                      <a:moveTo>
                        <a:pt x="5" y="0"/>
                      </a:moveTo>
                      <a:lnTo>
                        <a:pt x="0" y="8"/>
                      </a:lnTo>
                      <a:lnTo>
                        <a:pt x="15" y="30"/>
                      </a:lnTo>
                      <a:lnTo>
                        <a:pt x="43" y="30"/>
                      </a:lnTo>
                      <a:lnTo>
                        <a:pt x="35" y="38"/>
                      </a:lnTo>
                      <a:lnTo>
                        <a:pt x="68" y="43"/>
                      </a:lnTo>
                      <a:lnTo>
                        <a:pt x="75" y="20"/>
                      </a:lnTo>
                      <a:lnTo>
                        <a:pt x="78" y="0"/>
                      </a:lnTo>
                      <a:lnTo>
                        <a:pt x="43" y="0"/>
                      </a:lnTo>
                      <a:lnTo>
                        <a:pt x="36" y="13"/>
                      </a:lnTo>
                      <a:lnTo>
                        <a:pt x="15" y="8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55" name="Freeform 55"/>
                <p:cNvSpPr>
                  <a:spLocks/>
                </p:cNvSpPr>
                <p:nvPr/>
              </p:nvSpPr>
              <p:spPr bwMode="auto">
                <a:xfrm>
                  <a:off x="1688" y="1364"/>
                  <a:ext cx="78" cy="4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8"/>
                    </a:cxn>
                    <a:cxn ang="0">
                      <a:pos x="15" y="30"/>
                    </a:cxn>
                    <a:cxn ang="0">
                      <a:pos x="43" y="30"/>
                    </a:cxn>
                    <a:cxn ang="0">
                      <a:pos x="35" y="38"/>
                    </a:cxn>
                    <a:cxn ang="0">
                      <a:pos x="68" y="43"/>
                    </a:cxn>
                    <a:cxn ang="0">
                      <a:pos x="75" y="20"/>
                    </a:cxn>
                    <a:cxn ang="0">
                      <a:pos x="78" y="0"/>
                    </a:cxn>
                    <a:cxn ang="0">
                      <a:pos x="43" y="0"/>
                    </a:cxn>
                    <a:cxn ang="0">
                      <a:pos x="36" y="13"/>
                    </a:cxn>
                    <a:cxn ang="0">
                      <a:pos x="15" y="8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8" h="43">
                      <a:moveTo>
                        <a:pt x="5" y="0"/>
                      </a:moveTo>
                      <a:lnTo>
                        <a:pt x="0" y="8"/>
                      </a:lnTo>
                      <a:lnTo>
                        <a:pt x="15" y="30"/>
                      </a:lnTo>
                      <a:lnTo>
                        <a:pt x="43" y="30"/>
                      </a:lnTo>
                      <a:lnTo>
                        <a:pt x="35" y="38"/>
                      </a:lnTo>
                      <a:lnTo>
                        <a:pt x="68" y="43"/>
                      </a:lnTo>
                      <a:lnTo>
                        <a:pt x="75" y="20"/>
                      </a:lnTo>
                      <a:lnTo>
                        <a:pt x="78" y="0"/>
                      </a:lnTo>
                      <a:lnTo>
                        <a:pt x="43" y="0"/>
                      </a:lnTo>
                      <a:lnTo>
                        <a:pt x="36" y="13"/>
                      </a:lnTo>
                      <a:lnTo>
                        <a:pt x="15" y="8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56" name="Group 56"/>
            <p:cNvGrpSpPr>
              <a:grpSpLocks/>
            </p:cNvGrpSpPr>
            <p:nvPr/>
          </p:nvGrpSpPr>
          <p:grpSpPr bwMode="auto">
            <a:xfrm>
              <a:off x="1651" y="1615"/>
              <a:ext cx="286" cy="318"/>
              <a:chOff x="1815" y="1421"/>
              <a:chExt cx="273" cy="290"/>
            </a:xfrm>
          </p:grpSpPr>
          <p:sp>
            <p:nvSpPr>
              <p:cNvPr id="25657" name="Freeform 57"/>
              <p:cNvSpPr>
                <a:spLocks/>
              </p:cNvSpPr>
              <p:nvPr/>
            </p:nvSpPr>
            <p:spPr bwMode="auto">
              <a:xfrm>
                <a:off x="1815" y="1421"/>
                <a:ext cx="273" cy="29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25" y="13"/>
                  </a:cxn>
                  <a:cxn ang="0">
                    <a:pos x="0" y="55"/>
                  </a:cxn>
                  <a:cxn ang="0">
                    <a:pos x="8" y="86"/>
                  </a:cxn>
                  <a:cxn ang="0">
                    <a:pos x="51" y="98"/>
                  </a:cxn>
                  <a:cxn ang="0">
                    <a:pos x="105" y="98"/>
                  </a:cxn>
                  <a:cxn ang="0">
                    <a:pos x="116" y="123"/>
                  </a:cxn>
                  <a:cxn ang="0">
                    <a:pos x="143" y="125"/>
                  </a:cxn>
                  <a:cxn ang="0">
                    <a:pos x="161" y="151"/>
                  </a:cxn>
                  <a:cxn ang="0">
                    <a:pos x="150" y="180"/>
                  </a:cxn>
                  <a:cxn ang="0">
                    <a:pos x="128" y="206"/>
                  </a:cxn>
                  <a:cxn ang="0">
                    <a:pos x="103" y="205"/>
                  </a:cxn>
                  <a:cxn ang="0">
                    <a:pos x="83" y="216"/>
                  </a:cxn>
                  <a:cxn ang="0">
                    <a:pos x="143" y="231"/>
                  </a:cxn>
                  <a:cxn ang="0">
                    <a:pos x="173" y="275"/>
                  </a:cxn>
                  <a:cxn ang="0">
                    <a:pos x="210" y="290"/>
                  </a:cxn>
                  <a:cxn ang="0">
                    <a:pos x="210" y="278"/>
                  </a:cxn>
                  <a:cxn ang="0">
                    <a:pos x="191" y="250"/>
                  </a:cxn>
                  <a:cxn ang="0">
                    <a:pos x="223" y="273"/>
                  </a:cxn>
                  <a:cxn ang="0">
                    <a:pos x="235" y="261"/>
                  </a:cxn>
                  <a:cxn ang="0">
                    <a:pos x="211" y="220"/>
                  </a:cxn>
                  <a:cxn ang="0">
                    <a:pos x="208" y="193"/>
                  </a:cxn>
                  <a:cxn ang="0">
                    <a:pos x="225" y="193"/>
                  </a:cxn>
                  <a:cxn ang="0">
                    <a:pos x="235" y="220"/>
                  </a:cxn>
                  <a:cxn ang="0">
                    <a:pos x="258" y="225"/>
                  </a:cxn>
                  <a:cxn ang="0">
                    <a:pos x="273" y="198"/>
                  </a:cxn>
                  <a:cxn ang="0">
                    <a:pos x="273" y="168"/>
                  </a:cxn>
                  <a:cxn ang="0">
                    <a:pos x="245" y="148"/>
                  </a:cxn>
                  <a:cxn ang="0">
                    <a:pos x="231" y="148"/>
                  </a:cxn>
                  <a:cxn ang="0">
                    <a:pos x="223" y="135"/>
                  </a:cxn>
                  <a:cxn ang="0">
                    <a:pos x="203" y="125"/>
                  </a:cxn>
                  <a:cxn ang="0">
                    <a:pos x="233" y="121"/>
                  </a:cxn>
                  <a:cxn ang="0">
                    <a:pos x="228" y="108"/>
                  </a:cxn>
                  <a:cxn ang="0">
                    <a:pos x="208" y="86"/>
                  </a:cxn>
                  <a:cxn ang="0">
                    <a:pos x="208" y="68"/>
                  </a:cxn>
                  <a:cxn ang="0">
                    <a:pos x="173" y="63"/>
                  </a:cxn>
                  <a:cxn ang="0">
                    <a:pos x="168" y="50"/>
                  </a:cxn>
                  <a:cxn ang="0">
                    <a:pos x="146" y="36"/>
                  </a:cxn>
                  <a:cxn ang="0">
                    <a:pos x="131" y="10"/>
                  </a:cxn>
                  <a:cxn ang="0">
                    <a:pos x="91" y="8"/>
                  </a:cxn>
                  <a:cxn ang="0">
                    <a:pos x="61" y="15"/>
                  </a:cxn>
                  <a:cxn ang="0">
                    <a:pos x="45" y="56"/>
                  </a:cxn>
                  <a:cxn ang="0">
                    <a:pos x="51" y="10"/>
                  </a:cxn>
                  <a:cxn ang="0">
                    <a:pos x="48" y="0"/>
                  </a:cxn>
                </a:cxnLst>
                <a:rect l="0" t="0" r="r" b="b"/>
                <a:pathLst>
                  <a:path w="273" h="290">
                    <a:moveTo>
                      <a:pt x="48" y="0"/>
                    </a:moveTo>
                    <a:lnTo>
                      <a:pt x="25" y="13"/>
                    </a:lnTo>
                    <a:lnTo>
                      <a:pt x="0" y="55"/>
                    </a:lnTo>
                    <a:lnTo>
                      <a:pt x="8" y="86"/>
                    </a:lnTo>
                    <a:lnTo>
                      <a:pt x="51" y="98"/>
                    </a:lnTo>
                    <a:lnTo>
                      <a:pt x="105" y="98"/>
                    </a:lnTo>
                    <a:lnTo>
                      <a:pt x="116" y="123"/>
                    </a:lnTo>
                    <a:lnTo>
                      <a:pt x="143" y="125"/>
                    </a:lnTo>
                    <a:lnTo>
                      <a:pt x="161" y="151"/>
                    </a:lnTo>
                    <a:lnTo>
                      <a:pt x="150" y="180"/>
                    </a:lnTo>
                    <a:lnTo>
                      <a:pt x="128" y="206"/>
                    </a:lnTo>
                    <a:lnTo>
                      <a:pt x="103" y="205"/>
                    </a:lnTo>
                    <a:lnTo>
                      <a:pt x="83" y="216"/>
                    </a:lnTo>
                    <a:lnTo>
                      <a:pt x="143" y="231"/>
                    </a:lnTo>
                    <a:lnTo>
                      <a:pt x="173" y="275"/>
                    </a:lnTo>
                    <a:lnTo>
                      <a:pt x="210" y="290"/>
                    </a:lnTo>
                    <a:lnTo>
                      <a:pt x="210" y="278"/>
                    </a:lnTo>
                    <a:lnTo>
                      <a:pt x="191" y="250"/>
                    </a:lnTo>
                    <a:lnTo>
                      <a:pt x="223" y="273"/>
                    </a:lnTo>
                    <a:lnTo>
                      <a:pt x="235" y="261"/>
                    </a:lnTo>
                    <a:lnTo>
                      <a:pt x="211" y="220"/>
                    </a:lnTo>
                    <a:lnTo>
                      <a:pt x="208" y="193"/>
                    </a:lnTo>
                    <a:lnTo>
                      <a:pt x="225" y="193"/>
                    </a:lnTo>
                    <a:lnTo>
                      <a:pt x="235" y="220"/>
                    </a:lnTo>
                    <a:lnTo>
                      <a:pt x="258" y="225"/>
                    </a:lnTo>
                    <a:lnTo>
                      <a:pt x="273" y="198"/>
                    </a:lnTo>
                    <a:lnTo>
                      <a:pt x="273" y="168"/>
                    </a:lnTo>
                    <a:lnTo>
                      <a:pt x="245" y="148"/>
                    </a:lnTo>
                    <a:lnTo>
                      <a:pt x="231" y="148"/>
                    </a:lnTo>
                    <a:lnTo>
                      <a:pt x="223" y="135"/>
                    </a:lnTo>
                    <a:lnTo>
                      <a:pt x="203" y="125"/>
                    </a:lnTo>
                    <a:lnTo>
                      <a:pt x="233" y="121"/>
                    </a:lnTo>
                    <a:lnTo>
                      <a:pt x="228" y="108"/>
                    </a:lnTo>
                    <a:lnTo>
                      <a:pt x="208" y="86"/>
                    </a:lnTo>
                    <a:lnTo>
                      <a:pt x="208" y="68"/>
                    </a:lnTo>
                    <a:lnTo>
                      <a:pt x="173" y="63"/>
                    </a:lnTo>
                    <a:lnTo>
                      <a:pt x="168" y="50"/>
                    </a:lnTo>
                    <a:lnTo>
                      <a:pt x="146" y="36"/>
                    </a:lnTo>
                    <a:lnTo>
                      <a:pt x="131" y="10"/>
                    </a:lnTo>
                    <a:lnTo>
                      <a:pt x="91" y="8"/>
                    </a:lnTo>
                    <a:lnTo>
                      <a:pt x="61" y="15"/>
                    </a:lnTo>
                    <a:lnTo>
                      <a:pt x="45" y="56"/>
                    </a:lnTo>
                    <a:lnTo>
                      <a:pt x="51" y="10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58" name="Group 58"/>
              <p:cNvGrpSpPr>
                <a:grpSpLocks/>
              </p:cNvGrpSpPr>
              <p:nvPr/>
            </p:nvGrpSpPr>
            <p:grpSpPr bwMode="auto">
              <a:xfrm>
                <a:off x="1815" y="1421"/>
                <a:ext cx="273" cy="290"/>
                <a:chOff x="1815" y="1421"/>
                <a:chExt cx="273" cy="290"/>
              </a:xfrm>
            </p:grpSpPr>
            <p:sp>
              <p:nvSpPr>
                <p:cNvPr id="25659" name="Freeform 59"/>
                <p:cNvSpPr>
                  <a:spLocks/>
                </p:cNvSpPr>
                <p:nvPr/>
              </p:nvSpPr>
              <p:spPr bwMode="auto">
                <a:xfrm>
                  <a:off x="1815" y="1421"/>
                  <a:ext cx="273" cy="290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25" y="13"/>
                    </a:cxn>
                    <a:cxn ang="0">
                      <a:pos x="0" y="55"/>
                    </a:cxn>
                    <a:cxn ang="0">
                      <a:pos x="8" y="86"/>
                    </a:cxn>
                    <a:cxn ang="0">
                      <a:pos x="51" y="98"/>
                    </a:cxn>
                    <a:cxn ang="0">
                      <a:pos x="105" y="98"/>
                    </a:cxn>
                    <a:cxn ang="0">
                      <a:pos x="116" y="123"/>
                    </a:cxn>
                    <a:cxn ang="0">
                      <a:pos x="143" y="125"/>
                    </a:cxn>
                    <a:cxn ang="0">
                      <a:pos x="161" y="151"/>
                    </a:cxn>
                    <a:cxn ang="0">
                      <a:pos x="150" y="180"/>
                    </a:cxn>
                    <a:cxn ang="0">
                      <a:pos x="128" y="206"/>
                    </a:cxn>
                    <a:cxn ang="0">
                      <a:pos x="103" y="205"/>
                    </a:cxn>
                    <a:cxn ang="0">
                      <a:pos x="83" y="216"/>
                    </a:cxn>
                    <a:cxn ang="0">
                      <a:pos x="143" y="231"/>
                    </a:cxn>
                    <a:cxn ang="0">
                      <a:pos x="173" y="275"/>
                    </a:cxn>
                    <a:cxn ang="0">
                      <a:pos x="210" y="290"/>
                    </a:cxn>
                    <a:cxn ang="0">
                      <a:pos x="210" y="278"/>
                    </a:cxn>
                    <a:cxn ang="0">
                      <a:pos x="191" y="250"/>
                    </a:cxn>
                    <a:cxn ang="0">
                      <a:pos x="223" y="273"/>
                    </a:cxn>
                    <a:cxn ang="0">
                      <a:pos x="235" y="261"/>
                    </a:cxn>
                    <a:cxn ang="0">
                      <a:pos x="211" y="220"/>
                    </a:cxn>
                    <a:cxn ang="0">
                      <a:pos x="208" y="193"/>
                    </a:cxn>
                    <a:cxn ang="0">
                      <a:pos x="225" y="193"/>
                    </a:cxn>
                    <a:cxn ang="0">
                      <a:pos x="235" y="220"/>
                    </a:cxn>
                    <a:cxn ang="0">
                      <a:pos x="258" y="225"/>
                    </a:cxn>
                    <a:cxn ang="0">
                      <a:pos x="273" y="198"/>
                    </a:cxn>
                    <a:cxn ang="0">
                      <a:pos x="273" y="168"/>
                    </a:cxn>
                    <a:cxn ang="0">
                      <a:pos x="245" y="148"/>
                    </a:cxn>
                    <a:cxn ang="0">
                      <a:pos x="231" y="148"/>
                    </a:cxn>
                    <a:cxn ang="0">
                      <a:pos x="223" y="135"/>
                    </a:cxn>
                    <a:cxn ang="0">
                      <a:pos x="203" y="125"/>
                    </a:cxn>
                    <a:cxn ang="0">
                      <a:pos x="233" y="121"/>
                    </a:cxn>
                    <a:cxn ang="0">
                      <a:pos x="228" y="108"/>
                    </a:cxn>
                    <a:cxn ang="0">
                      <a:pos x="208" y="86"/>
                    </a:cxn>
                    <a:cxn ang="0">
                      <a:pos x="208" y="68"/>
                    </a:cxn>
                    <a:cxn ang="0">
                      <a:pos x="173" y="63"/>
                    </a:cxn>
                    <a:cxn ang="0">
                      <a:pos x="168" y="50"/>
                    </a:cxn>
                    <a:cxn ang="0">
                      <a:pos x="146" y="36"/>
                    </a:cxn>
                    <a:cxn ang="0">
                      <a:pos x="131" y="10"/>
                    </a:cxn>
                    <a:cxn ang="0">
                      <a:pos x="91" y="8"/>
                    </a:cxn>
                    <a:cxn ang="0">
                      <a:pos x="61" y="15"/>
                    </a:cxn>
                    <a:cxn ang="0">
                      <a:pos x="45" y="56"/>
                    </a:cxn>
                    <a:cxn ang="0">
                      <a:pos x="51" y="10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273" h="290">
                      <a:moveTo>
                        <a:pt x="48" y="0"/>
                      </a:moveTo>
                      <a:lnTo>
                        <a:pt x="25" y="13"/>
                      </a:lnTo>
                      <a:lnTo>
                        <a:pt x="0" y="55"/>
                      </a:lnTo>
                      <a:lnTo>
                        <a:pt x="8" y="86"/>
                      </a:lnTo>
                      <a:lnTo>
                        <a:pt x="51" y="98"/>
                      </a:lnTo>
                      <a:lnTo>
                        <a:pt x="105" y="98"/>
                      </a:lnTo>
                      <a:lnTo>
                        <a:pt x="116" y="123"/>
                      </a:lnTo>
                      <a:lnTo>
                        <a:pt x="143" y="125"/>
                      </a:lnTo>
                      <a:lnTo>
                        <a:pt x="161" y="151"/>
                      </a:lnTo>
                      <a:lnTo>
                        <a:pt x="150" y="180"/>
                      </a:lnTo>
                      <a:lnTo>
                        <a:pt x="128" y="206"/>
                      </a:lnTo>
                      <a:lnTo>
                        <a:pt x="103" y="205"/>
                      </a:lnTo>
                      <a:lnTo>
                        <a:pt x="83" y="216"/>
                      </a:lnTo>
                      <a:lnTo>
                        <a:pt x="143" y="231"/>
                      </a:lnTo>
                      <a:lnTo>
                        <a:pt x="173" y="275"/>
                      </a:lnTo>
                      <a:lnTo>
                        <a:pt x="210" y="290"/>
                      </a:lnTo>
                      <a:lnTo>
                        <a:pt x="210" y="278"/>
                      </a:lnTo>
                      <a:lnTo>
                        <a:pt x="191" y="250"/>
                      </a:lnTo>
                      <a:lnTo>
                        <a:pt x="223" y="273"/>
                      </a:lnTo>
                      <a:lnTo>
                        <a:pt x="235" y="261"/>
                      </a:lnTo>
                      <a:lnTo>
                        <a:pt x="211" y="220"/>
                      </a:lnTo>
                      <a:lnTo>
                        <a:pt x="208" y="193"/>
                      </a:lnTo>
                      <a:lnTo>
                        <a:pt x="225" y="193"/>
                      </a:lnTo>
                      <a:lnTo>
                        <a:pt x="235" y="220"/>
                      </a:lnTo>
                      <a:lnTo>
                        <a:pt x="258" y="225"/>
                      </a:lnTo>
                      <a:lnTo>
                        <a:pt x="273" y="198"/>
                      </a:lnTo>
                      <a:lnTo>
                        <a:pt x="273" y="168"/>
                      </a:lnTo>
                      <a:lnTo>
                        <a:pt x="245" y="148"/>
                      </a:lnTo>
                      <a:lnTo>
                        <a:pt x="231" y="148"/>
                      </a:lnTo>
                      <a:lnTo>
                        <a:pt x="223" y="135"/>
                      </a:lnTo>
                      <a:lnTo>
                        <a:pt x="203" y="125"/>
                      </a:lnTo>
                      <a:lnTo>
                        <a:pt x="233" y="121"/>
                      </a:lnTo>
                      <a:lnTo>
                        <a:pt x="228" y="108"/>
                      </a:lnTo>
                      <a:lnTo>
                        <a:pt x="208" y="86"/>
                      </a:lnTo>
                      <a:lnTo>
                        <a:pt x="208" y="68"/>
                      </a:lnTo>
                      <a:lnTo>
                        <a:pt x="173" y="63"/>
                      </a:lnTo>
                      <a:lnTo>
                        <a:pt x="168" y="50"/>
                      </a:lnTo>
                      <a:lnTo>
                        <a:pt x="146" y="36"/>
                      </a:lnTo>
                      <a:lnTo>
                        <a:pt x="131" y="10"/>
                      </a:lnTo>
                      <a:lnTo>
                        <a:pt x="91" y="8"/>
                      </a:lnTo>
                      <a:lnTo>
                        <a:pt x="61" y="15"/>
                      </a:lnTo>
                      <a:lnTo>
                        <a:pt x="45" y="56"/>
                      </a:lnTo>
                      <a:lnTo>
                        <a:pt x="51" y="1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60" name="Freeform 60"/>
                <p:cNvSpPr>
                  <a:spLocks/>
                </p:cNvSpPr>
                <p:nvPr/>
              </p:nvSpPr>
              <p:spPr bwMode="auto">
                <a:xfrm>
                  <a:off x="1815" y="1421"/>
                  <a:ext cx="273" cy="290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25" y="13"/>
                    </a:cxn>
                    <a:cxn ang="0">
                      <a:pos x="0" y="55"/>
                    </a:cxn>
                    <a:cxn ang="0">
                      <a:pos x="8" y="86"/>
                    </a:cxn>
                    <a:cxn ang="0">
                      <a:pos x="51" y="98"/>
                    </a:cxn>
                    <a:cxn ang="0">
                      <a:pos x="105" y="98"/>
                    </a:cxn>
                    <a:cxn ang="0">
                      <a:pos x="116" y="123"/>
                    </a:cxn>
                    <a:cxn ang="0">
                      <a:pos x="143" y="125"/>
                    </a:cxn>
                    <a:cxn ang="0">
                      <a:pos x="161" y="151"/>
                    </a:cxn>
                    <a:cxn ang="0">
                      <a:pos x="150" y="180"/>
                    </a:cxn>
                    <a:cxn ang="0">
                      <a:pos x="128" y="206"/>
                    </a:cxn>
                    <a:cxn ang="0">
                      <a:pos x="103" y="205"/>
                    </a:cxn>
                    <a:cxn ang="0">
                      <a:pos x="83" y="216"/>
                    </a:cxn>
                    <a:cxn ang="0">
                      <a:pos x="143" y="231"/>
                    </a:cxn>
                    <a:cxn ang="0">
                      <a:pos x="173" y="275"/>
                    </a:cxn>
                    <a:cxn ang="0">
                      <a:pos x="210" y="290"/>
                    </a:cxn>
                    <a:cxn ang="0">
                      <a:pos x="210" y="278"/>
                    </a:cxn>
                    <a:cxn ang="0">
                      <a:pos x="191" y="250"/>
                    </a:cxn>
                    <a:cxn ang="0">
                      <a:pos x="223" y="273"/>
                    </a:cxn>
                    <a:cxn ang="0">
                      <a:pos x="235" y="261"/>
                    </a:cxn>
                    <a:cxn ang="0">
                      <a:pos x="211" y="220"/>
                    </a:cxn>
                    <a:cxn ang="0">
                      <a:pos x="208" y="193"/>
                    </a:cxn>
                    <a:cxn ang="0">
                      <a:pos x="225" y="193"/>
                    </a:cxn>
                    <a:cxn ang="0">
                      <a:pos x="235" y="220"/>
                    </a:cxn>
                    <a:cxn ang="0">
                      <a:pos x="258" y="225"/>
                    </a:cxn>
                    <a:cxn ang="0">
                      <a:pos x="273" y="198"/>
                    </a:cxn>
                    <a:cxn ang="0">
                      <a:pos x="273" y="168"/>
                    </a:cxn>
                    <a:cxn ang="0">
                      <a:pos x="245" y="148"/>
                    </a:cxn>
                    <a:cxn ang="0">
                      <a:pos x="231" y="148"/>
                    </a:cxn>
                    <a:cxn ang="0">
                      <a:pos x="223" y="135"/>
                    </a:cxn>
                    <a:cxn ang="0">
                      <a:pos x="203" y="125"/>
                    </a:cxn>
                    <a:cxn ang="0">
                      <a:pos x="233" y="121"/>
                    </a:cxn>
                    <a:cxn ang="0">
                      <a:pos x="228" y="108"/>
                    </a:cxn>
                    <a:cxn ang="0">
                      <a:pos x="208" y="86"/>
                    </a:cxn>
                    <a:cxn ang="0">
                      <a:pos x="208" y="68"/>
                    </a:cxn>
                    <a:cxn ang="0">
                      <a:pos x="173" y="63"/>
                    </a:cxn>
                    <a:cxn ang="0">
                      <a:pos x="168" y="50"/>
                    </a:cxn>
                    <a:cxn ang="0">
                      <a:pos x="146" y="36"/>
                    </a:cxn>
                    <a:cxn ang="0">
                      <a:pos x="131" y="10"/>
                    </a:cxn>
                    <a:cxn ang="0">
                      <a:pos x="91" y="8"/>
                    </a:cxn>
                    <a:cxn ang="0">
                      <a:pos x="61" y="15"/>
                    </a:cxn>
                    <a:cxn ang="0">
                      <a:pos x="45" y="56"/>
                    </a:cxn>
                    <a:cxn ang="0">
                      <a:pos x="51" y="10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273" h="290">
                      <a:moveTo>
                        <a:pt x="48" y="0"/>
                      </a:moveTo>
                      <a:lnTo>
                        <a:pt x="25" y="13"/>
                      </a:lnTo>
                      <a:lnTo>
                        <a:pt x="0" y="55"/>
                      </a:lnTo>
                      <a:lnTo>
                        <a:pt x="8" y="86"/>
                      </a:lnTo>
                      <a:lnTo>
                        <a:pt x="51" y="98"/>
                      </a:lnTo>
                      <a:lnTo>
                        <a:pt x="105" y="98"/>
                      </a:lnTo>
                      <a:lnTo>
                        <a:pt x="116" y="123"/>
                      </a:lnTo>
                      <a:lnTo>
                        <a:pt x="143" y="125"/>
                      </a:lnTo>
                      <a:lnTo>
                        <a:pt x="161" y="151"/>
                      </a:lnTo>
                      <a:lnTo>
                        <a:pt x="150" y="180"/>
                      </a:lnTo>
                      <a:lnTo>
                        <a:pt x="128" y="206"/>
                      </a:lnTo>
                      <a:lnTo>
                        <a:pt x="103" y="205"/>
                      </a:lnTo>
                      <a:lnTo>
                        <a:pt x="83" y="216"/>
                      </a:lnTo>
                      <a:lnTo>
                        <a:pt x="143" y="231"/>
                      </a:lnTo>
                      <a:lnTo>
                        <a:pt x="173" y="275"/>
                      </a:lnTo>
                      <a:lnTo>
                        <a:pt x="210" y="290"/>
                      </a:lnTo>
                      <a:lnTo>
                        <a:pt x="210" y="278"/>
                      </a:lnTo>
                      <a:lnTo>
                        <a:pt x="191" y="250"/>
                      </a:lnTo>
                      <a:lnTo>
                        <a:pt x="223" y="273"/>
                      </a:lnTo>
                      <a:lnTo>
                        <a:pt x="235" y="261"/>
                      </a:lnTo>
                      <a:lnTo>
                        <a:pt x="211" y="220"/>
                      </a:lnTo>
                      <a:lnTo>
                        <a:pt x="208" y="193"/>
                      </a:lnTo>
                      <a:lnTo>
                        <a:pt x="225" y="193"/>
                      </a:lnTo>
                      <a:lnTo>
                        <a:pt x="235" y="220"/>
                      </a:lnTo>
                      <a:lnTo>
                        <a:pt x="258" y="225"/>
                      </a:lnTo>
                      <a:lnTo>
                        <a:pt x="273" y="198"/>
                      </a:lnTo>
                      <a:lnTo>
                        <a:pt x="273" y="168"/>
                      </a:lnTo>
                      <a:lnTo>
                        <a:pt x="245" y="148"/>
                      </a:lnTo>
                      <a:lnTo>
                        <a:pt x="231" y="148"/>
                      </a:lnTo>
                      <a:lnTo>
                        <a:pt x="223" y="135"/>
                      </a:lnTo>
                      <a:lnTo>
                        <a:pt x="203" y="125"/>
                      </a:lnTo>
                      <a:lnTo>
                        <a:pt x="233" y="121"/>
                      </a:lnTo>
                      <a:lnTo>
                        <a:pt x="228" y="108"/>
                      </a:lnTo>
                      <a:lnTo>
                        <a:pt x="208" y="86"/>
                      </a:lnTo>
                      <a:lnTo>
                        <a:pt x="208" y="68"/>
                      </a:lnTo>
                      <a:lnTo>
                        <a:pt x="173" y="63"/>
                      </a:lnTo>
                      <a:lnTo>
                        <a:pt x="168" y="50"/>
                      </a:lnTo>
                      <a:lnTo>
                        <a:pt x="146" y="36"/>
                      </a:lnTo>
                      <a:lnTo>
                        <a:pt x="131" y="10"/>
                      </a:lnTo>
                      <a:lnTo>
                        <a:pt x="91" y="8"/>
                      </a:lnTo>
                      <a:lnTo>
                        <a:pt x="61" y="15"/>
                      </a:lnTo>
                      <a:lnTo>
                        <a:pt x="45" y="56"/>
                      </a:lnTo>
                      <a:lnTo>
                        <a:pt x="51" y="10"/>
                      </a:lnTo>
                      <a:lnTo>
                        <a:pt x="48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61" name="Group 61"/>
            <p:cNvGrpSpPr>
              <a:grpSpLocks/>
            </p:cNvGrpSpPr>
            <p:nvPr/>
          </p:nvGrpSpPr>
          <p:grpSpPr bwMode="auto">
            <a:xfrm>
              <a:off x="1633" y="1813"/>
              <a:ext cx="79" cy="109"/>
              <a:chOff x="1798" y="1602"/>
              <a:chExt cx="75" cy="99"/>
            </a:xfrm>
          </p:grpSpPr>
          <p:sp>
            <p:nvSpPr>
              <p:cNvPr id="25662" name="Freeform 62"/>
              <p:cNvSpPr>
                <a:spLocks/>
              </p:cNvSpPr>
              <p:nvPr/>
            </p:nvSpPr>
            <p:spPr bwMode="auto">
              <a:xfrm>
                <a:off x="1798" y="1602"/>
                <a:ext cx="75" cy="9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7" y="25"/>
                  </a:cxn>
                  <a:cxn ang="0">
                    <a:pos x="3" y="52"/>
                  </a:cxn>
                  <a:cxn ang="0">
                    <a:pos x="0" y="72"/>
                  </a:cxn>
                  <a:cxn ang="0">
                    <a:pos x="27" y="64"/>
                  </a:cxn>
                  <a:cxn ang="0">
                    <a:pos x="35" y="70"/>
                  </a:cxn>
                  <a:cxn ang="0">
                    <a:pos x="18" y="79"/>
                  </a:cxn>
                  <a:cxn ang="0">
                    <a:pos x="30" y="99"/>
                  </a:cxn>
                  <a:cxn ang="0">
                    <a:pos x="45" y="87"/>
                  </a:cxn>
                  <a:cxn ang="0">
                    <a:pos x="53" y="67"/>
                  </a:cxn>
                  <a:cxn ang="0">
                    <a:pos x="75" y="62"/>
                  </a:cxn>
                  <a:cxn ang="0">
                    <a:pos x="65" y="40"/>
                  </a:cxn>
                  <a:cxn ang="0">
                    <a:pos x="38" y="15"/>
                  </a:cxn>
                  <a:cxn ang="0">
                    <a:pos x="30" y="0"/>
                  </a:cxn>
                </a:cxnLst>
                <a:rect l="0" t="0" r="r" b="b"/>
                <a:pathLst>
                  <a:path w="75" h="99">
                    <a:moveTo>
                      <a:pt x="30" y="0"/>
                    </a:moveTo>
                    <a:lnTo>
                      <a:pt x="27" y="25"/>
                    </a:lnTo>
                    <a:lnTo>
                      <a:pt x="3" y="52"/>
                    </a:lnTo>
                    <a:lnTo>
                      <a:pt x="0" y="72"/>
                    </a:lnTo>
                    <a:lnTo>
                      <a:pt x="27" y="64"/>
                    </a:lnTo>
                    <a:lnTo>
                      <a:pt x="35" y="70"/>
                    </a:lnTo>
                    <a:lnTo>
                      <a:pt x="18" y="79"/>
                    </a:lnTo>
                    <a:lnTo>
                      <a:pt x="30" y="99"/>
                    </a:lnTo>
                    <a:lnTo>
                      <a:pt x="45" y="87"/>
                    </a:lnTo>
                    <a:lnTo>
                      <a:pt x="53" y="67"/>
                    </a:lnTo>
                    <a:lnTo>
                      <a:pt x="75" y="62"/>
                    </a:lnTo>
                    <a:lnTo>
                      <a:pt x="65" y="40"/>
                    </a:lnTo>
                    <a:lnTo>
                      <a:pt x="38" y="1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63" name="Group 63"/>
              <p:cNvGrpSpPr>
                <a:grpSpLocks/>
              </p:cNvGrpSpPr>
              <p:nvPr/>
            </p:nvGrpSpPr>
            <p:grpSpPr bwMode="auto">
              <a:xfrm>
                <a:off x="1798" y="1602"/>
                <a:ext cx="75" cy="99"/>
                <a:chOff x="1798" y="1602"/>
                <a:chExt cx="75" cy="99"/>
              </a:xfrm>
            </p:grpSpPr>
            <p:sp>
              <p:nvSpPr>
                <p:cNvPr id="25664" name="Freeform 64"/>
                <p:cNvSpPr>
                  <a:spLocks/>
                </p:cNvSpPr>
                <p:nvPr/>
              </p:nvSpPr>
              <p:spPr bwMode="auto">
                <a:xfrm>
                  <a:off x="1798" y="1602"/>
                  <a:ext cx="75" cy="99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27" y="25"/>
                    </a:cxn>
                    <a:cxn ang="0">
                      <a:pos x="3" y="52"/>
                    </a:cxn>
                    <a:cxn ang="0">
                      <a:pos x="0" y="72"/>
                    </a:cxn>
                    <a:cxn ang="0">
                      <a:pos x="27" y="64"/>
                    </a:cxn>
                    <a:cxn ang="0">
                      <a:pos x="35" y="70"/>
                    </a:cxn>
                    <a:cxn ang="0">
                      <a:pos x="18" y="79"/>
                    </a:cxn>
                    <a:cxn ang="0">
                      <a:pos x="30" y="99"/>
                    </a:cxn>
                    <a:cxn ang="0">
                      <a:pos x="45" y="87"/>
                    </a:cxn>
                    <a:cxn ang="0">
                      <a:pos x="53" y="67"/>
                    </a:cxn>
                    <a:cxn ang="0">
                      <a:pos x="75" y="62"/>
                    </a:cxn>
                    <a:cxn ang="0">
                      <a:pos x="65" y="40"/>
                    </a:cxn>
                    <a:cxn ang="0">
                      <a:pos x="38" y="15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75" h="99">
                      <a:moveTo>
                        <a:pt x="30" y="0"/>
                      </a:moveTo>
                      <a:lnTo>
                        <a:pt x="27" y="25"/>
                      </a:lnTo>
                      <a:lnTo>
                        <a:pt x="3" y="52"/>
                      </a:lnTo>
                      <a:lnTo>
                        <a:pt x="0" y="72"/>
                      </a:lnTo>
                      <a:lnTo>
                        <a:pt x="27" y="64"/>
                      </a:lnTo>
                      <a:lnTo>
                        <a:pt x="35" y="70"/>
                      </a:lnTo>
                      <a:lnTo>
                        <a:pt x="18" y="79"/>
                      </a:lnTo>
                      <a:lnTo>
                        <a:pt x="30" y="99"/>
                      </a:lnTo>
                      <a:lnTo>
                        <a:pt x="45" y="87"/>
                      </a:lnTo>
                      <a:lnTo>
                        <a:pt x="53" y="67"/>
                      </a:lnTo>
                      <a:lnTo>
                        <a:pt x="75" y="62"/>
                      </a:lnTo>
                      <a:lnTo>
                        <a:pt x="65" y="40"/>
                      </a:lnTo>
                      <a:lnTo>
                        <a:pt x="38" y="15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65" name="Freeform 65"/>
                <p:cNvSpPr>
                  <a:spLocks/>
                </p:cNvSpPr>
                <p:nvPr/>
              </p:nvSpPr>
              <p:spPr bwMode="auto">
                <a:xfrm>
                  <a:off x="1798" y="1602"/>
                  <a:ext cx="75" cy="99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27" y="25"/>
                    </a:cxn>
                    <a:cxn ang="0">
                      <a:pos x="3" y="52"/>
                    </a:cxn>
                    <a:cxn ang="0">
                      <a:pos x="0" y="72"/>
                    </a:cxn>
                    <a:cxn ang="0">
                      <a:pos x="27" y="64"/>
                    </a:cxn>
                    <a:cxn ang="0">
                      <a:pos x="35" y="70"/>
                    </a:cxn>
                    <a:cxn ang="0">
                      <a:pos x="18" y="79"/>
                    </a:cxn>
                    <a:cxn ang="0">
                      <a:pos x="30" y="99"/>
                    </a:cxn>
                    <a:cxn ang="0">
                      <a:pos x="45" y="87"/>
                    </a:cxn>
                    <a:cxn ang="0">
                      <a:pos x="53" y="67"/>
                    </a:cxn>
                    <a:cxn ang="0">
                      <a:pos x="75" y="62"/>
                    </a:cxn>
                    <a:cxn ang="0">
                      <a:pos x="65" y="40"/>
                    </a:cxn>
                    <a:cxn ang="0">
                      <a:pos x="38" y="15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75" h="99">
                      <a:moveTo>
                        <a:pt x="30" y="0"/>
                      </a:moveTo>
                      <a:lnTo>
                        <a:pt x="27" y="25"/>
                      </a:lnTo>
                      <a:lnTo>
                        <a:pt x="3" y="52"/>
                      </a:lnTo>
                      <a:lnTo>
                        <a:pt x="0" y="72"/>
                      </a:lnTo>
                      <a:lnTo>
                        <a:pt x="27" y="64"/>
                      </a:lnTo>
                      <a:lnTo>
                        <a:pt x="35" y="70"/>
                      </a:lnTo>
                      <a:lnTo>
                        <a:pt x="18" y="79"/>
                      </a:lnTo>
                      <a:lnTo>
                        <a:pt x="30" y="99"/>
                      </a:lnTo>
                      <a:lnTo>
                        <a:pt x="45" y="87"/>
                      </a:lnTo>
                      <a:lnTo>
                        <a:pt x="53" y="67"/>
                      </a:lnTo>
                      <a:lnTo>
                        <a:pt x="75" y="62"/>
                      </a:lnTo>
                      <a:lnTo>
                        <a:pt x="65" y="40"/>
                      </a:lnTo>
                      <a:lnTo>
                        <a:pt x="38" y="15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66" name="Group 66"/>
            <p:cNvGrpSpPr>
              <a:grpSpLocks/>
            </p:cNvGrpSpPr>
            <p:nvPr/>
          </p:nvGrpSpPr>
          <p:grpSpPr bwMode="auto">
            <a:xfrm>
              <a:off x="1696" y="1907"/>
              <a:ext cx="16" cy="18"/>
              <a:chOff x="1858" y="1687"/>
              <a:chExt cx="15" cy="17"/>
            </a:xfrm>
          </p:grpSpPr>
          <p:sp>
            <p:nvSpPr>
              <p:cNvPr id="25667" name="Freeform 67"/>
              <p:cNvSpPr>
                <a:spLocks/>
              </p:cNvSpPr>
              <p:nvPr/>
            </p:nvSpPr>
            <p:spPr bwMode="auto">
              <a:xfrm>
                <a:off x="1858" y="1687"/>
                <a:ext cx="15" cy="1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" y="5"/>
                  </a:cxn>
                  <a:cxn ang="0">
                    <a:pos x="0" y="17"/>
                  </a:cxn>
                  <a:cxn ang="0">
                    <a:pos x="8" y="17"/>
                  </a:cxn>
                  <a:cxn ang="0">
                    <a:pos x="15" y="0"/>
                  </a:cxn>
                </a:cxnLst>
                <a:rect l="0" t="0" r="r" b="b"/>
                <a:pathLst>
                  <a:path w="15" h="17">
                    <a:moveTo>
                      <a:pt x="15" y="0"/>
                    </a:moveTo>
                    <a:lnTo>
                      <a:pt x="2" y="5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68" name="Group 68"/>
              <p:cNvGrpSpPr>
                <a:grpSpLocks/>
              </p:cNvGrpSpPr>
              <p:nvPr/>
            </p:nvGrpSpPr>
            <p:grpSpPr bwMode="auto">
              <a:xfrm>
                <a:off x="1858" y="1687"/>
                <a:ext cx="15" cy="17"/>
                <a:chOff x="1858" y="1687"/>
                <a:chExt cx="15" cy="17"/>
              </a:xfrm>
            </p:grpSpPr>
            <p:sp>
              <p:nvSpPr>
                <p:cNvPr id="25669" name="Freeform 69"/>
                <p:cNvSpPr>
                  <a:spLocks/>
                </p:cNvSpPr>
                <p:nvPr/>
              </p:nvSpPr>
              <p:spPr bwMode="auto">
                <a:xfrm>
                  <a:off x="1858" y="1687"/>
                  <a:ext cx="15" cy="17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" y="5"/>
                    </a:cxn>
                    <a:cxn ang="0">
                      <a:pos x="0" y="17"/>
                    </a:cxn>
                    <a:cxn ang="0">
                      <a:pos x="8" y="17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5" h="17">
                      <a:moveTo>
                        <a:pt x="15" y="0"/>
                      </a:moveTo>
                      <a:lnTo>
                        <a:pt x="2" y="5"/>
                      </a:lnTo>
                      <a:lnTo>
                        <a:pt x="0" y="17"/>
                      </a:lnTo>
                      <a:lnTo>
                        <a:pt x="8" y="17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70" name="Freeform 70"/>
                <p:cNvSpPr>
                  <a:spLocks/>
                </p:cNvSpPr>
                <p:nvPr/>
              </p:nvSpPr>
              <p:spPr bwMode="auto">
                <a:xfrm>
                  <a:off x="1858" y="1687"/>
                  <a:ext cx="15" cy="17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" y="5"/>
                    </a:cxn>
                    <a:cxn ang="0">
                      <a:pos x="0" y="17"/>
                    </a:cxn>
                    <a:cxn ang="0">
                      <a:pos x="8" y="17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5" h="17">
                      <a:moveTo>
                        <a:pt x="15" y="0"/>
                      </a:moveTo>
                      <a:lnTo>
                        <a:pt x="2" y="5"/>
                      </a:lnTo>
                      <a:lnTo>
                        <a:pt x="0" y="17"/>
                      </a:lnTo>
                      <a:lnTo>
                        <a:pt x="8" y="17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71" name="Group 71"/>
            <p:cNvGrpSpPr>
              <a:grpSpLocks/>
            </p:cNvGrpSpPr>
            <p:nvPr/>
          </p:nvGrpSpPr>
          <p:grpSpPr bwMode="auto">
            <a:xfrm>
              <a:off x="1622" y="1357"/>
              <a:ext cx="376" cy="195"/>
              <a:chOff x="1788" y="1184"/>
              <a:chExt cx="358" cy="178"/>
            </a:xfrm>
          </p:grpSpPr>
          <p:sp>
            <p:nvSpPr>
              <p:cNvPr id="25672" name="Freeform 72"/>
              <p:cNvSpPr>
                <a:spLocks/>
              </p:cNvSpPr>
              <p:nvPr/>
            </p:nvSpPr>
            <p:spPr bwMode="auto">
              <a:xfrm>
                <a:off x="1788" y="1184"/>
                <a:ext cx="358" cy="178"/>
              </a:xfrm>
              <a:custGeom>
                <a:avLst/>
                <a:gdLst/>
                <a:ahLst/>
                <a:cxnLst>
                  <a:cxn ang="0">
                    <a:pos x="358" y="26"/>
                  </a:cxn>
                  <a:cxn ang="0">
                    <a:pos x="317" y="15"/>
                  </a:cxn>
                  <a:cxn ang="0">
                    <a:pos x="277" y="13"/>
                  </a:cxn>
                  <a:cxn ang="0">
                    <a:pos x="250" y="0"/>
                  </a:cxn>
                  <a:cxn ang="0">
                    <a:pos x="173" y="3"/>
                  </a:cxn>
                  <a:cxn ang="0">
                    <a:pos x="147" y="15"/>
                  </a:cxn>
                  <a:cxn ang="0">
                    <a:pos x="102" y="15"/>
                  </a:cxn>
                  <a:cxn ang="0">
                    <a:pos x="92" y="28"/>
                  </a:cxn>
                  <a:cxn ang="0">
                    <a:pos x="53" y="30"/>
                  </a:cxn>
                  <a:cxn ang="0">
                    <a:pos x="97" y="60"/>
                  </a:cxn>
                  <a:cxn ang="0">
                    <a:pos x="85" y="71"/>
                  </a:cxn>
                  <a:cxn ang="0">
                    <a:pos x="62" y="56"/>
                  </a:cxn>
                  <a:cxn ang="0">
                    <a:pos x="47" y="50"/>
                  </a:cxn>
                  <a:cxn ang="0">
                    <a:pos x="42" y="38"/>
                  </a:cxn>
                  <a:cxn ang="0">
                    <a:pos x="20" y="41"/>
                  </a:cxn>
                  <a:cxn ang="0">
                    <a:pos x="2" y="53"/>
                  </a:cxn>
                  <a:cxn ang="0">
                    <a:pos x="0" y="91"/>
                  </a:cxn>
                  <a:cxn ang="0">
                    <a:pos x="17" y="98"/>
                  </a:cxn>
                  <a:cxn ang="0">
                    <a:pos x="40" y="98"/>
                  </a:cxn>
                  <a:cxn ang="0">
                    <a:pos x="23" y="116"/>
                  </a:cxn>
                  <a:cxn ang="0">
                    <a:pos x="47" y="141"/>
                  </a:cxn>
                  <a:cxn ang="0">
                    <a:pos x="53" y="126"/>
                  </a:cxn>
                  <a:cxn ang="0">
                    <a:pos x="92" y="98"/>
                  </a:cxn>
                  <a:cxn ang="0">
                    <a:pos x="107" y="103"/>
                  </a:cxn>
                  <a:cxn ang="0">
                    <a:pos x="70" y="125"/>
                  </a:cxn>
                  <a:cxn ang="0">
                    <a:pos x="92" y="136"/>
                  </a:cxn>
                  <a:cxn ang="0">
                    <a:pos x="72" y="145"/>
                  </a:cxn>
                  <a:cxn ang="0">
                    <a:pos x="53" y="165"/>
                  </a:cxn>
                  <a:cxn ang="0">
                    <a:pos x="88" y="175"/>
                  </a:cxn>
                  <a:cxn ang="0">
                    <a:pos x="170" y="178"/>
                  </a:cxn>
                  <a:cxn ang="0">
                    <a:pos x="152" y="161"/>
                  </a:cxn>
                  <a:cxn ang="0">
                    <a:pos x="173" y="146"/>
                  </a:cxn>
                  <a:cxn ang="0">
                    <a:pos x="185" y="118"/>
                  </a:cxn>
                  <a:cxn ang="0">
                    <a:pos x="212" y="115"/>
                  </a:cxn>
                  <a:cxn ang="0">
                    <a:pos x="208" y="98"/>
                  </a:cxn>
                  <a:cxn ang="0">
                    <a:pos x="242" y="98"/>
                  </a:cxn>
                  <a:cxn ang="0">
                    <a:pos x="263" y="68"/>
                  </a:cxn>
                  <a:cxn ang="0">
                    <a:pos x="303" y="61"/>
                  </a:cxn>
                  <a:cxn ang="0">
                    <a:pos x="335" y="36"/>
                  </a:cxn>
                  <a:cxn ang="0">
                    <a:pos x="358" y="26"/>
                  </a:cxn>
                </a:cxnLst>
                <a:rect l="0" t="0" r="r" b="b"/>
                <a:pathLst>
                  <a:path w="358" h="178">
                    <a:moveTo>
                      <a:pt x="358" y="26"/>
                    </a:moveTo>
                    <a:lnTo>
                      <a:pt x="317" y="15"/>
                    </a:lnTo>
                    <a:lnTo>
                      <a:pt x="277" y="13"/>
                    </a:lnTo>
                    <a:lnTo>
                      <a:pt x="250" y="0"/>
                    </a:lnTo>
                    <a:lnTo>
                      <a:pt x="173" y="3"/>
                    </a:lnTo>
                    <a:lnTo>
                      <a:pt x="147" y="15"/>
                    </a:lnTo>
                    <a:lnTo>
                      <a:pt x="102" y="15"/>
                    </a:lnTo>
                    <a:lnTo>
                      <a:pt x="92" y="28"/>
                    </a:lnTo>
                    <a:lnTo>
                      <a:pt x="53" y="30"/>
                    </a:lnTo>
                    <a:lnTo>
                      <a:pt x="97" y="60"/>
                    </a:lnTo>
                    <a:lnTo>
                      <a:pt x="85" y="71"/>
                    </a:lnTo>
                    <a:lnTo>
                      <a:pt x="62" y="56"/>
                    </a:lnTo>
                    <a:lnTo>
                      <a:pt x="47" y="50"/>
                    </a:lnTo>
                    <a:lnTo>
                      <a:pt x="42" y="38"/>
                    </a:lnTo>
                    <a:lnTo>
                      <a:pt x="20" y="41"/>
                    </a:lnTo>
                    <a:lnTo>
                      <a:pt x="2" y="53"/>
                    </a:lnTo>
                    <a:lnTo>
                      <a:pt x="0" y="91"/>
                    </a:lnTo>
                    <a:lnTo>
                      <a:pt x="17" y="98"/>
                    </a:lnTo>
                    <a:lnTo>
                      <a:pt x="40" y="98"/>
                    </a:lnTo>
                    <a:lnTo>
                      <a:pt x="23" y="116"/>
                    </a:lnTo>
                    <a:lnTo>
                      <a:pt x="47" y="141"/>
                    </a:lnTo>
                    <a:lnTo>
                      <a:pt x="53" y="126"/>
                    </a:lnTo>
                    <a:lnTo>
                      <a:pt x="92" y="98"/>
                    </a:lnTo>
                    <a:lnTo>
                      <a:pt x="107" y="103"/>
                    </a:lnTo>
                    <a:lnTo>
                      <a:pt x="70" y="125"/>
                    </a:lnTo>
                    <a:lnTo>
                      <a:pt x="92" y="136"/>
                    </a:lnTo>
                    <a:lnTo>
                      <a:pt x="72" y="145"/>
                    </a:lnTo>
                    <a:lnTo>
                      <a:pt x="53" y="165"/>
                    </a:lnTo>
                    <a:lnTo>
                      <a:pt x="88" y="175"/>
                    </a:lnTo>
                    <a:lnTo>
                      <a:pt x="170" y="178"/>
                    </a:lnTo>
                    <a:lnTo>
                      <a:pt x="152" y="161"/>
                    </a:lnTo>
                    <a:lnTo>
                      <a:pt x="173" y="146"/>
                    </a:lnTo>
                    <a:lnTo>
                      <a:pt x="185" y="118"/>
                    </a:lnTo>
                    <a:lnTo>
                      <a:pt x="212" y="115"/>
                    </a:lnTo>
                    <a:lnTo>
                      <a:pt x="208" y="98"/>
                    </a:lnTo>
                    <a:lnTo>
                      <a:pt x="242" y="98"/>
                    </a:lnTo>
                    <a:lnTo>
                      <a:pt x="263" y="68"/>
                    </a:lnTo>
                    <a:lnTo>
                      <a:pt x="303" y="61"/>
                    </a:lnTo>
                    <a:lnTo>
                      <a:pt x="335" y="36"/>
                    </a:lnTo>
                    <a:lnTo>
                      <a:pt x="358" y="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73" name="Group 73"/>
              <p:cNvGrpSpPr>
                <a:grpSpLocks/>
              </p:cNvGrpSpPr>
              <p:nvPr/>
            </p:nvGrpSpPr>
            <p:grpSpPr bwMode="auto">
              <a:xfrm>
                <a:off x="1788" y="1184"/>
                <a:ext cx="358" cy="178"/>
                <a:chOff x="1788" y="1184"/>
                <a:chExt cx="358" cy="178"/>
              </a:xfrm>
            </p:grpSpPr>
            <p:sp>
              <p:nvSpPr>
                <p:cNvPr id="25674" name="Freeform 74"/>
                <p:cNvSpPr>
                  <a:spLocks/>
                </p:cNvSpPr>
                <p:nvPr/>
              </p:nvSpPr>
              <p:spPr bwMode="auto">
                <a:xfrm>
                  <a:off x="1788" y="1184"/>
                  <a:ext cx="358" cy="178"/>
                </a:xfrm>
                <a:custGeom>
                  <a:avLst/>
                  <a:gdLst/>
                  <a:ahLst/>
                  <a:cxnLst>
                    <a:cxn ang="0">
                      <a:pos x="358" y="26"/>
                    </a:cxn>
                    <a:cxn ang="0">
                      <a:pos x="317" y="15"/>
                    </a:cxn>
                    <a:cxn ang="0">
                      <a:pos x="277" y="13"/>
                    </a:cxn>
                    <a:cxn ang="0">
                      <a:pos x="250" y="0"/>
                    </a:cxn>
                    <a:cxn ang="0">
                      <a:pos x="173" y="3"/>
                    </a:cxn>
                    <a:cxn ang="0">
                      <a:pos x="147" y="15"/>
                    </a:cxn>
                    <a:cxn ang="0">
                      <a:pos x="102" y="15"/>
                    </a:cxn>
                    <a:cxn ang="0">
                      <a:pos x="92" y="28"/>
                    </a:cxn>
                    <a:cxn ang="0">
                      <a:pos x="53" y="30"/>
                    </a:cxn>
                    <a:cxn ang="0">
                      <a:pos x="97" y="60"/>
                    </a:cxn>
                    <a:cxn ang="0">
                      <a:pos x="85" y="71"/>
                    </a:cxn>
                    <a:cxn ang="0">
                      <a:pos x="62" y="56"/>
                    </a:cxn>
                    <a:cxn ang="0">
                      <a:pos x="47" y="50"/>
                    </a:cxn>
                    <a:cxn ang="0">
                      <a:pos x="42" y="38"/>
                    </a:cxn>
                    <a:cxn ang="0">
                      <a:pos x="20" y="41"/>
                    </a:cxn>
                    <a:cxn ang="0">
                      <a:pos x="2" y="53"/>
                    </a:cxn>
                    <a:cxn ang="0">
                      <a:pos x="0" y="91"/>
                    </a:cxn>
                    <a:cxn ang="0">
                      <a:pos x="17" y="98"/>
                    </a:cxn>
                    <a:cxn ang="0">
                      <a:pos x="40" y="98"/>
                    </a:cxn>
                    <a:cxn ang="0">
                      <a:pos x="23" y="116"/>
                    </a:cxn>
                    <a:cxn ang="0">
                      <a:pos x="47" y="141"/>
                    </a:cxn>
                    <a:cxn ang="0">
                      <a:pos x="53" y="126"/>
                    </a:cxn>
                    <a:cxn ang="0">
                      <a:pos x="92" y="98"/>
                    </a:cxn>
                    <a:cxn ang="0">
                      <a:pos x="107" y="103"/>
                    </a:cxn>
                    <a:cxn ang="0">
                      <a:pos x="70" y="125"/>
                    </a:cxn>
                    <a:cxn ang="0">
                      <a:pos x="92" y="136"/>
                    </a:cxn>
                    <a:cxn ang="0">
                      <a:pos x="72" y="145"/>
                    </a:cxn>
                    <a:cxn ang="0">
                      <a:pos x="53" y="165"/>
                    </a:cxn>
                    <a:cxn ang="0">
                      <a:pos x="88" y="175"/>
                    </a:cxn>
                    <a:cxn ang="0">
                      <a:pos x="170" y="178"/>
                    </a:cxn>
                    <a:cxn ang="0">
                      <a:pos x="152" y="161"/>
                    </a:cxn>
                    <a:cxn ang="0">
                      <a:pos x="173" y="146"/>
                    </a:cxn>
                    <a:cxn ang="0">
                      <a:pos x="185" y="118"/>
                    </a:cxn>
                    <a:cxn ang="0">
                      <a:pos x="212" y="115"/>
                    </a:cxn>
                    <a:cxn ang="0">
                      <a:pos x="208" y="98"/>
                    </a:cxn>
                    <a:cxn ang="0">
                      <a:pos x="242" y="98"/>
                    </a:cxn>
                    <a:cxn ang="0">
                      <a:pos x="263" y="68"/>
                    </a:cxn>
                    <a:cxn ang="0">
                      <a:pos x="303" y="61"/>
                    </a:cxn>
                    <a:cxn ang="0">
                      <a:pos x="335" y="36"/>
                    </a:cxn>
                    <a:cxn ang="0">
                      <a:pos x="358" y="26"/>
                    </a:cxn>
                  </a:cxnLst>
                  <a:rect l="0" t="0" r="r" b="b"/>
                  <a:pathLst>
                    <a:path w="358" h="178">
                      <a:moveTo>
                        <a:pt x="358" y="26"/>
                      </a:moveTo>
                      <a:lnTo>
                        <a:pt x="317" y="15"/>
                      </a:lnTo>
                      <a:lnTo>
                        <a:pt x="277" y="13"/>
                      </a:lnTo>
                      <a:lnTo>
                        <a:pt x="250" y="0"/>
                      </a:lnTo>
                      <a:lnTo>
                        <a:pt x="173" y="3"/>
                      </a:lnTo>
                      <a:lnTo>
                        <a:pt x="147" y="15"/>
                      </a:lnTo>
                      <a:lnTo>
                        <a:pt x="102" y="15"/>
                      </a:lnTo>
                      <a:lnTo>
                        <a:pt x="92" y="28"/>
                      </a:lnTo>
                      <a:lnTo>
                        <a:pt x="53" y="30"/>
                      </a:lnTo>
                      <a:lnTo>
                        <a:pt x="97" y="60"/>
                      </a:lnTo>
                      <a:lnTo>
                        <a:pt x="85" y="71"/>
                      </a:lnTo>
                      <a:lnTo>
                        <a:pt x="62" y="56"/>
                      </a:lnTo>
                      <a:lnTo>
                        <a:pt x="47" y="50"/>
                      </a:lnTo>
                      <a:lnTo>
                        <a:pt x="42" y="38"/>
                      </a:lnTo>
                      <a:lnTo>
                        <a:pt x="20" y="41"/>
                      </a:lnTo>
                      <a:lnTo>
                        <a:pt x="2" y="53"/>
                      </a:lnTo>
                      <a:lnTo>
                        <a:pt x="0" y="91"/>
                      </a:lnTo>
                      <a:lnTo>
                        <a:pt x="17" y="98"/>
                      </a:lnTo>
                      <a:lnTo>
                        <a:pt x="40" y="98"/>
                      </a:lnTo>
                      <a:lnTo>
                        <a:pt x="23" y="116"/>
                      </a:lnTo>
                      <a:lnTo>
                        <a:pt x="47" y="141"/>
                      </a:lnTo>
                      <a:lnTo>
                        <a:pt x="53" y="126"/>
                      </a:lnTo>
                      <a:lnTo>
                        <a:pt x="92" y="98"/>
                      </a:lnTo>
                      <a:lnTo>
                        <a:pt x="107" y="103"/>
                      </a:lnTo>
                      <a:lnTo>
                        <a:pt x="70" y="125"/>
                      </a:lnTo>
                      <a:lnTo>
                        <a:pt x="92" y="136"/>
                      </a:lnTo>
                      <a:lnTo>
                        <a:pt x="72" y="145"/>
                      </a:lnTo>
                      <a:lnTo>
                        <a:pt x="53" y="165"/>
                      </a:lnTo>
                      <a:lnTo>
                        <a:pt x="88" y="175"/>
                      </a:lnTo>
                      <a:lnTo>
                        <a:pt x="170" y="178"/>
                      </a:lnTo>
                      <a:lnTo>
                        <a:pt x="152" y="161"/>
                      </a:lnTo>
                      <a:lnTo>
                        <a:pt x="173" y="146"/>
                      </a:lnTo>
                      <a:lnTo>
                        <a:pt x="185" y="118"/>
                      </a:lnTo>
                      <a:lnTo>
                        <a:pt x="212" y="115"/>
                      </a:lnTo>
                      <a:lnTo>
                        <a:pt x="208" y="98"/>
                      </a:lnTo>
                      <a:lnTo>
                        <a:pt x="242" y="98"/>
                      </a:lnTo>
                      <a:lnTo>
                        <a:pt x="263" y="68"/>
                      </a:lnTo>
                      <a:lnTo>
                        <a:pt x="303" y="61"/>
                      </a:lnTo>
                      <a:lnTo>
                        <a:pt x="335" y="36"/>
                      </a:lnTo>
                      <a:lnTo>
                        <a:pt x="358" y="2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75" name="Freeform 75"/>
                <p:cNvSpPr>
                  <a:spLocks/>
                </p:cNvSpPr>
                <p:nvPr/>
              </p:nvSpPr>
              <p:spPr bwMode="auto">
                <a:xfrm>
                  <a:off x="1788" y="1184"/>
                  <a:ext cx="358" cy="178"/>
                </a:xfrm>
                <a:custGeom>
                  <a:avLst/>
                  <a:gdLst/>
                  <a:ahLst/>
                  <a:cxnLst>
                    <a:cxn ang="0">
                      <a:pos x="358" y="26"/>
                    </a:cxn>
                    <a:cxn ang="0">
                      <a:pos x="317" y="15"/>
                    </a:cxn>
                    <a:cxn ang="0">
                      <a:pos x="277" y="13"/>
                    </a:cxn>
                    <a:cxn ang="0">
                      <a:pos x="250" y="0"/>
                    </a:cxn>
                    <a:cxn ang="0">
                      <a:pos x="173" y="3"/>
                    </a:cxn>
                    <a:cxn ang="0">
                      <a:pos x="147" y="15"/>
                    </a:cxn>
                    <a:cxn ang="0">
                      <a:pos x="102" y="15"/>
                    </a:cxn>
                    <a:cxn ang="0">
                      <a:pos x="92" y="28"/>
                    </a:cxn>
                    <a:cxn ang="0">
                      <a:pos x="53" y="30"/>
                    </a:cxn>
                    <a:cxn ang="0">
                      <a:pos x="97" y="60"/>
                    </a:cxn>
                    <a:cxn ang="0">
                      <a:pos x="85" y="71"/>
                    </a:cxn>
                    <a:cxn ang="0">
                      <a:pos x="62" y="56"/>
                    </a:cxn>
                    <a:cxn ang="0">
                      <a:pos x="47" y="50"/>
                    </a:cxn>
                    <a:cxn ang="0">
                      <a:pos x="42" y="38"/>
                    </a:cxn>
                    <a:cxn ang="0">
                      <a:pos x="20" y="41"/>
                    </a:cxn>
                    <a:cxn ang="0">
                      <a:pos x="2" y="53"/>
                    </a:cxn>
                    <a:cxn ang="0">
                      <a:pos x="0" y="91"/>
                    </a:cxn>
                    <a:cxn ang="0">
                      <a:pos x="17" y="98"/>
                    </a:cxn>
                    <a:cxn ang="0">
                      <a:pos x="40" y="98"/>
                    </a:cxn>
                    <a:cxn ang="0">
                      <a:pos x="23" y="116"/>
                    </a:cxn>
                    <a:cxn ang="0">
                      <a:pos x="47" y="141"/>
                    </a:cxn>
                    <a:cxn ang="0">
                      <a:pos x="53" y="126"/>
                    </a:cxn>
                    <a:cxn ang="0">
                      <a:pos x="92" y="98"/>
                    </a:cxn>
                    <a:cxn ang="0">
                      <a:pos x="107" y="103"/>
                    </a:cxn>
                    <a:cxn ang="0">
                      <a:pos x="70" y="125"/>
                    </a:cxn>
                    <a:cxn ang="0">
                      <a:pos x="92" y="136"/>
                    </a:cxn>
                    <a:cxn ang="0">
                      <a:pos x="72" y="145"/>
                    </a:cxn>
                    <a:cxn ang="0">
                      <a:pos x="53" y="165"/>
                    </a:cxn>
                    <a:cxn ang="0">
                      <a:pos x="88" y="175"/>
                    </a:cxn>
                    <a:cxn ang="0">
                      <a:pos x="170" y="178"/>
                    </a:cxn>
                    <a:cxn ang="0">
                      <a:pos x="152" y="161"/>
                    </a:cxn>
                    <a:cxn ang="0">
                      <a:pos x="173" y="146"/>
                    </a:cxn>
                    <a:cxn ang="0">
                      <a:pos x="185" y="118"/>
                    </a:cxn>
                    <a:cxn ang="0">
                      <a:pos x="212" y="115"/>
                    </a:cxn>
                    <a:cxn ang="0">
                      <a:pos x="208" y="98"/>
                    </a:cxn>
                    <a:cxn ang="0">
                      <a:pos x="242" y="98"/>
                    </a:cxn>
                    <a:cxn ang="0">
                      <a:pos x="263" y="68"/>
                    </a:cxn>
                    <a:cxn ang="0">
                      <a:pos x="303" y="61"/>
                    </a:cxn>
                    <a:cxn ang="0">
                      <a:pos x="335" y="36"/>
                    </a:cxn>
                    <a:cxn ang="0">
                      <a:pos x="358" y="26"/>
                    </a:cxn>
                  </a:cxnLst>
                  <a:rect l="0" t="0" r="r" b="b"/>
                  <a:pathLst>
                    <a:path w="358" h="178">
                      <a:moveTo>
                        <a:pt x="358" y="26"/>
                      </a:moveTo>
                      <a:lnTo>
                        <a:pt x="317" y="15"/>
                      </a:lnTo>
                      <a:lnTo>
                        <a:pt x="277" y="13"/>
                      </a:lnTo>
                      <a:lnTo>
                        <a:pt x="250" y="0"/>
                      </a:lnTo>
                      <a:lnTo>
                        <a:pt x="173" y="3"/>
                      </a:lnTo>
                      <a:lnTo>
                        <a:pt x="147" y="15"/>
                      </a:lnTo>
                      <a:lnTo>
                        <a:pt x="102" y="15"/>
                      </a:lnTo>
                      <a:lnTo>
                        <a:pt x="92" y="28"/>
                      </a:lnTo>
                      <a:lnTo>
                        <a:pt x="53" y="30"/>
                      </a:lnTo>
                      <a:lnTo>
                        <a:pt x="97" y="60"/>
                      </a:lnTo>
                      <a:lnTo>
                        <a:pt x="85" y="71"/>
                      </a:lnTo>
                      <a:lnTo>
                        <a:pt x="62" y="56"/>
                      </a:lnTo>
                      <a:lnTo>
                        <a:pt x="47" y="50"/>
                      </a:lnTo>
                      <a:lnTo>
                        <a:pt x="42" y="38"/>
                      </a:lnTo>
                      <a:lnTo>
                        <a:pt x="20" y="41"/>
                      </a:lnTo>
                      <a:lnTo>
                        <a:pt x="2" y="53"/>
                      </a:lnTo>
                      <a:lnTo>
                        <a:pt x="0" y="91"/>
                      </a:lnTo>
                      <a:lnTo>
                        <a:pt x="17" y="98"/>
                      </a:lnTo>
                      <a:lnTo>
                        <a:pt x="40" y="98"/>
                      </a:lnTo>
                      <a:lnTo>
                        <a:pt x="23" y="116"/>
                      </a:lnTo>
                      <a:lnTo>
                        <a:pt x="47" y="141"/>
                      </a:lnTo>
                      <a:lnTo>
                        <a:pt x="53" y="126"/>
                      </a:lnTo>
                      <a:lnTo>
                        <a:pt x="92" y="98"/>
                      </a:lnTo>
                      <a:lnTo>
                        <a:pt x="107" y="103"/>
                      </a:lnTo>
                      <a:lnTo>
                        <a:pt x="70" y="125"/>
                      </a:lnTo>
                      <a:lnTo>
                        <a:pt x="92" y="136"/>
                      </a:lnTo>
                      <a:lnTo>
                        <a:pt x="72" y="145"/>
                      </a:lnTo>
                      <a:lnTo>
                        <a:pt x="53" y="165"/>
                      </a:lnTo>
                      <a:lnTo>
                        <a:pt x="88" y="175"/>
                      </a:lnTo>
                      <a:lnTo>
                        <a:pt x="170" y="178"/>
                      </a:lnTo>
                      <a:lnTo>
                        <a:pt x="152" y="161"/>
                      </a:lnTo>
                      <a:lnTo>
                        <a:pt x="173" y="146"/>
                      </a:lnTo>
                      <a:lnTo>
                        <a:pt x="185" y="118"/>
                      </a:lnTo>
                      <a:lnTo>
                        <a:pt x="212" y="115"/>
                      </a:lnTo>
                      <a:lnTo>
                        <a:pt x="208" y="98"/>
                      </a:lnTo>
                      <a:lnTo>
                        <a:pt x="242" y="98"/>
                      </a:lnTo>
                      <a:lnTo>
                        <a:pt x="263" y="68"/>
                      </a:lnTo>
                      <a:lnTo>
                        <a:pt x="303" y="61"/>
                      </a:lnTo>
                      <a:lnTo>
                        <a:pt x="335" y="36"/>
                      </a:lnTo>
                      <a:lnTo>
                        <a:pt x="358" y="26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76" name="Group 76"/>
            <p:cNvGrpSpPr>
              <a:grpSpLocks/>
            </p:cNvGrpSpPr>
            <p:nvPr/>
          </p:nvGrpSpPr>
          <p:grpSpPr bwMode="auto">
            <a:xfrm>
              <a:off x="1609" y="1542"/>
              <a:ext cx="180" cy="69"/>
              <a:chOff x="1775" y="1354"/>
              <a:chExt cx="171" cy="63"/>
            </a:xfrm>
          </p:grpSpPr>
          <p:sp>
            <p:nvSpPr>
              <p:cNvPr id="25677" name="Freeform 77"/>
              <p:cNvSpPr>
                <a:spLocks/>
              </p:cNvSpPr>
              <p:nvPr/>
            </p:nvSpPr>
            <p:spPr bwMode="auto">
              <a:xfrm>
                <a:off x="1775" y="1354"/>
                <a:ext cx="171" cy="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" y="13"/>
                  </a:cxn>
                  <a:cxn ang="0">
                    <a:pos x="60" y="8"/>
                  </a:cxn>
                  <a:cxn ang="0">
                    <a:pos x="98" y="35"/>
                  </a:cxn>
                  <a:cxn ang="0">
                    <a:pos x="171" y="35"/>
                  </a:cxn>
                  <a:cxn ang="0">
                    <a:pos x="161" y="63"/>
                  </a:cxn>
                  <a:cxn ang="0">
                    <a:pos x="96" y="60"/>
                  </a:cxn>
                  <a:cxn ang="0">
                    <a:pos x="58" y="53"/>
                  </a:cxn>
                  <a:cxn ang="0">
                    <a:pos x="35" y="46"/>
                  </a:cxn>
                  <a:cxn ang="0">
                    <a:pos x="23" y="21"/>
                  </a:cxn>
                  <a:cxn ang="0">
                    <a:pos x="0" y="18"/>
                  </a:cxn>
                  <a:cxn ang="0">
                    <a:pos x="0" y="0"/>
                  </a:cxn>
                </a:cxnLst>
                <a:rect l="0" t="0" r="r" b="b"/>
                <a:pathLst>
                  <a:path w="171" h="63">
                    <a:moveTo>
                      <a:pt x="0" y="0"/>
                    </a:moveTo>
                    <a:lnTo>
                      <a:pt x="30" y="13"/>
                    </a:lnTo>
                    <a:lnTo>
                      <a:pt x="60" y="8"/>
                    </a:lnTo>
                    <a:lnTo>
                      <a:pt x="98" y="35"/>
                    </a:lnTo>
                    <a:lnTo>
                      <a:pt x="171" y="35"/>
                    </a:lnTo>
                    <a:lnTo>
                      <a:pt x="161" y="63"/>
                    </a:lnTo>
                    <a:lnTo>
                      <a:pt x="96" y="60"/>
                    </a:lnTo>
                    <a:lnTo>
                      <a:pt x="58" y="53"/>
                    </a:lnTo>
                    <a:lnTo>
                      <a:pt x="35" y="46"/>
                    </a:lnTo>
                    <a:lnTo>
                      <a:pt x="23" y="21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78" name="Group 78"/>
              <p:cNvGrpSpPr>
                <a:grpSpLocks/>
              </p:cNvGrpSpPr>
              <p:nvPr/>
            </p:nvGrpSpPr>
            <p:grpSpPr bwMode="auto">
              <a:xfrm>
                <a:off x="1775" y="1354"/>
                <a:ext cx="171" cy="63"/>
                <a:chOff x="1775" y="1354"/>
                <a:chExt cx="171" cy="63"/>
              </a:xfrm>
            </p:grpSpPr>
            <p:sp>
              <p:nvSpPr>
                <p:cNvPr id="25679" name="Freeform 79"/>
                <p:cNvSpPr>
                  <a:spLocks/>
                </p:cNvSpPr>
                <p:nvPr/>
              </p:nvSpPr>
              <p:spPr bwMode="auto">
                <a:xfrm>
                  <a:off x="1775" y="1354"/>
                  <a:ext cx="171" cy="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0" y="13"/>
                    </a:cxn>
                    <a:cxn ang="0">
                      <a:pos x="60" y="8"/>
                    </a:cxn>
                    <a:cxn ang="0">
                      <a:pos x="98" y="35"/>
                    </a:cxn>
                    <a:cxn ang="0">
                      <a:pos x="171" y="35"/>
                    </a:cxn>
                    <a:cxn ang="0">
                      <a:pos x="161" y="63"/>
                    </a:cxn>
                    <a:cxn ang="0">
                      <a:pos x="96" y="60"/>
                    </a:cxn>
                    <a:cxn ang="0">
                      <a:pos x="58" y="53"/>
                    </a:cxn>
                    <a:cxn ang="0">
                      <a:pos x="35" y="46"/>
                    </a:cxn>
                    <a:cxn ang="0">
                      <a:pos x="23" y="21"/>
                    </a:cxn>
                    <a:cxn ang="0">
                      <a:pos x="0" y="1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1" h="63">
                      <a:moveTo>
                        <a:pt x="0" y="0"/>
                      </a:moveTo>
                      <a:lnTo>
                        <a:pt x="30" y="13"/>
                      </a:lnTo>
                      <a:lnTo>
                        <a:pt x="60" y="8"/>
                      </a:lnTo>
                      <a:lnTo>
                        <a:pt x="98" y="35"/>
                      </a:lnTo>
                      <a:lnTo>
                        <a:pt x="171" y="35"/>
                      </a:lnTo>
                      <a:lnTo>
                        <a:pt x="161" y="63"/>
                      </a:lnTo>
                      <a:lnTo>
                        <a:pt x="96" y="60"/>
                      </a:lnTo>
                      <a:lnTo>
                        <a:pt x="58" y="53"/>
                      </a:lnTo>
                      <a:lnTo>
                        <a:pt x="35" y="46"/>
                      </a:lnTo>
                      <a:lnTo>
                        <a:pt x="23" y="21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80" name="Freeform 80"/>
                <p:cNvSpPr>
                  <a:spLocks/>
                </p:cNvSpPr>
                <p:nvPr/>
              </p:nvSpPr>
              <p:spPr bwMode="auto">
                <a:xfrm>
                  <a:off x="1775" y="1354"/>
                  <a:ext cx="171" cy="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0" y="13"/>
                    </a:cxn>
                    <a:cxn ang="0">
                      <a:pos x="60" y="8"/>
                    </a:cxn>
                    <a:cxn ang="0">
                      <a:pos x="98" y="35"/>
                    </a:cxn>
                    <a:cxn ang="0">
                      <a:pos x="171" y="35"/>
                    </a:cxn>
                    <a:cxn ang="0">
                      <a:pos x="161" y="63"/>
                    </a:cxn>
                    <a:cxn ang="0">
                      <a:pos x="96" y="60"/>
                    </a:cxn>
                    <a:cxn ang="0">
                      <a:pos x="58" y="53"/>
                    </a:cxn>
                    <a:cxn ang="0">
                      <a:pos x="35" y="46"/>
                    </a:cxn>
                    <a:cxn ang="0">
                      <a:pos x="23" y="21"/>
                    </a:cxn>
                    <a:cxn ang="0">
                      <a:pos x="0" y="1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1" h="63">
                      <a:moveTo>
                        <a:pt x="0" y="0"/>
                      </a:moveTo>
                      <a:lnTo>
                        <a:pt x="30" y="13"/>
                      </a:lnTo>
                      <a:lnTo>
                        <a:pt x="60" y="8"/>
                      </a:lnTo>
                      <a:lnTo>
                        <a:pt x="98" y="35"/>
                      </a:lnTo>
                      <a:lnTo>
                        <a:pt x="171" y="35"/>
                      </a:lnTo>
                      <a:lnTo>
                        <a:pt x="161" y="63"/>
                      </a:lnTo>
                      <a:lnTo>
                        <a:pt x="96" y="60"/>
                      </a:lnTo>
                      <a:lnTo>
                        <a:pt x="58" y="53"/>
                      </a:lnTo>
                      <a:lnTo>
                        <a:pt x="35" y="46"/>
                      </a:lnTo>
                      <a:lnTo>
                        <a:pt x="23" y="21"/>
                      </a:lnTo>
                      <a:lnTo>
                        <a:pt x="0" y="1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81" name="Group 81"/>
            <p:cNvGrpSpPr>
              <a:grpSpLocks/>
            </p:cNvGrpSpPr>
            <p:nvPr/>
          </p:nvGrpSpPr>
          <p:grpSpPr bwMode="auto">
            <a:xfrm>
              <a:off x="1850" y="1342"/>
              <a:ext cx="654" cy="657"/>
              <a:chOff x="2005" y="1170"/>
              <a:chExt cx="622" cy="602"/>
            </a:xfrm>
          </p:grpSpPr>
          <p:sp>
            <p:nvSpPr>
              <p:cNvPr id="25682" name="Freeform 82"/>
              <p:cNvSpPr>
                <a:spLocks/>
              </p:cNvSpPr>
              <p:nvPr/>
            </p:nvSpPr>
            <p:spPr bwMode="auto">
              <a:xfrm>
                <a:off x="2005" y="1170"/>
                <a:ext cx="622" cy="602"/>
              </a:xfrm>
              <a:custGeom>
                <a:avLst/>
                <a:gdLst/>
                <a:ahLst/>
                <a:cxnLst>
                  <a:cxn ang="0">
                    <a:pos x="508" y="29"/>
                  </a:cxn>
                  <a:cxn ang="0">
                    <a:pos x="450" y="19"/>
                  </a:cxn>
                  <a:cxn ang="0">
                    <a:pos x="455" y="5"/>
                  </a:cxn>
                  <a:cxn ang="0">
                    <a:pos x="363" y="12"/>
                  </a:cxn>
                  <a:cxn ang="0">
                    <a:pos x="273" y="29"/>
                  </a:cxn>
                  <a:cxn ang="0">
                    <a:pos x="226" y="52"/>
                  </a:cxn>
                  <a:cxn ang="0">
                    <a:pos x="150" y="52"/>
                  </a:cxn>
                  <a:cxn ang="0">
                    <a:pos x="96" y="85"/>
                  </a:cxn>
                  <a:cxn ang="0">
                    <a:pos x="81" y="112"/>
                  </a:cxn>
                  <a:cxn ang="0">
                    <a:pos x="25" y="132"/>
                  </a:cxn>
                  <a:cxn ang="0">
                    <a:pos x="25" y="174"/>
                  </a:cxn>
                  <a:cxn ang="0">
                    <a:pos x="18" y="199"/>
                  </a:cxn>
                  <a:cxn ang="0">
                    <a:pos x="46" y="215"/>
                  </a:cxn>
                  <a:cxn ang="0">
                    <a:pos x="160" y="237"/>
                  </a:cxn>
                  <a:cxn ang="0">
                    <a:pos x="171" y="311"/>
                  </a:cxn>
                  <a:cxn ang="0">
                    <a:pos x="183" y="337"/>
                  </a:cxn>
                  <a:cxn ang="0">
                    <a:pos x="160" y="369"/>
                  </a:cxn>
                  <a:cxn ang="0">
                    <a:pos x="183" y="387"/>
                  </a:cxn>
                  <a:cxn ang="0">
                    <a:pos x="151" y="417"/>
                  </a:cxn>
                  <a:cxn ang="0">
                    <a:pos x="195" y="522"/>
                  </a:cxn>
                  <a:cxn ang="0">
                    <a:pos x="220" y="582"/>
                  </a:cxn>
                  <a:cxn ang="0">
                    <a:pos x="265" y="581"/>
                  </a:cxn>
                  <a:cxn ang="0">
                    <a:pos x="300" y="471"/>
                  </a:cxn>
                  <a:cxn ang="0">
                    <a:pos x="332" y="457"/>
                  </a:cxn>
                  <a:cxn ang="0">
                    <a:pos x="375" y="436"/>
                  </a:cxn>
                  <a:cxn ang="0">
                    <a:pos x="445" y="401"/>
                  </a:cxn>
                  <a:cxn ang="0">
                    <a:pos x="512" y="371"/>
                  </a:cxn>
                  <a:cxn ang="0">
                    <a:pos x="472" y="356"/>
                  </a:cxn>
                  <a:cxn ang="0">
                    <a:pos x="485" y="347"/>
                  </a:cxn>
                  <a:cxn ang="0">
                    <a:pos x="487" y="319"/>
                  </a:cxn>
                  <a:cxn ang="0">
                    <a:pos x="510" y="314"/>
                  </a:cxn>
                  <a:cxn ang="0">
                    <a:pos x="508" y="271"/>
                  </a:cxn>
                  <a:cxn ang="0">
                    <a:pos x="520" y="229"/>
                  </a:cxn>
                  <a:cxn ang="0">
                    <a:pos x="522" y="199"/>
                  </a:cxn>
                  <a:cxn ang="0">
                    <a:pos x="548" y="205"/>
                  </a:cxn>
                  <a:cxn ang="0">
                    <a:pos x="533" y="164"/>
                  </a:cxn>
                  <a:cxn ang="0">
                    <a:pos x="570" y="109"/>
                  </a:cxn>
                  <a:cxn ang="0">
                    <a:pos x="622" y="72"/>
                  </a:cxn>
                  <a:cxn ang="0">
                    <a:pos x="583" y="59"/>
                  </a:cxn>
                  <a:cxn ang="0">
                    <a:pos x="525" y="72"/>
                  </a:cxn>
                  <a:cxn ang="0">
                    <a:pos x="510" y="59"/>
                  </a:cxn>
                  <a:cxn ang="0">
                    <a:pos x="507" y="47"/>
                  </a:cxn>
                </a:cxnLst>
                <a:rect l="0" t="0" r="r" b="b"/>
                <a:pathLst>
                  <a:path w="622" h="602">
                    <a:moveTo>
                      <a:pt x="525" y="44"/>
                    </a:moveTo>
                    <a:lnTo>
                      <a:pt x="508" y="29"/>
                    </a:lnTo>
                    <a:lnTo>
                      <a:pt x="470" y="27"/>
                    </a:lnTo>
                    <a:lnTo>
                      <a:pt x="450" y="19"/>
                    </a:lnTo>
                    <a:lnTo>
                      <a:pt x="418" y="27"/>
                    </a:lnTo>
                    <a:lnTo>
                      <a:pt x="455" y="5"/>
                    </a:lnTo>
                    <a:lnTo>
                      <a:pt x="402" y="0"/>
                    </a:lnTo>
                    <a:lnTo>
                      <a:pt x="363" y="12"/>
                    </a:lnTo>
                    <a:lnTo>
                      <a:pt x="303" y="17"/>
                    </a:lnTo>
                    <a:lnTo>
                      <a:pt x="273" y="29"/>
                    </a:lnTo>
                    <a:lnTo>
                      <a:pt x="240" y="32"/>
                    </a:lnTo>
                    <a:lnTo>
                      <a:pt x="226" y="52"/>
                    </a:lnTo>
                    <a:lnTo>
                      <a:pt x="200" y="40"/>
                    </a:lnTo>
                    <a:lnTo>
                      <a:pt x="150" y="52"/>
                    </a:lnTo>
                    <a:lnTo>
                      <a:pt x="118" y="59"/>
                    </a:lnTo>
                    <a:lnTo>
                      <a:pt x="96" y="85"/>
                    </a:lnTo>
                    <a:lnTo>
                      <a:pt x="66" y="99"/>
                    </a:lnTo>
                    <a:lnTo>
                      <a:pt x="81" y="112"/>
                    </a:lnTo>
                    <a:lnTo>
                      <a:pt x="61" y="125"/>
                    </a:lnTo>
                    <a:lnTo>
                      <a:pt x="25" y="132"/>
                    </a:lnTo>
                    <a:lnTo>
                      <a:pt x="0" y="160"/>
                    </a:lnTo>
                    <a:lnTo>
                      <a:pt x="25" y="174"/>
                    </a:lnTo>
                    <a:lnTo>
                      <a:pt x="6" y="185"/>
                    </a:lnTo>
                    <a:lnTo>
                      <a:pt x="18" y="199"/>
                    </a:lnTo>
                    <a:lnTo>
                      <a:pt x="55" y="199"/>
                    </a:lnTo>
                    <a:lnTo>
                      <a:pt x="46" y="215"/>
                    </a:lnTo>
                    <a:lnTo>
                      <a:pt x="140" y="219"/>
                    </a:lnTo>
                    <a:lnTo>
                      <a:pt x="160" y="237"/>
                    </a:lnTo>
                    <a:lnTo>
                      <a:pt x="153" y="292"/>
                    </a:lnTo>
                    <a:lnTo>
                      <a:pt x="171" y="311"/>
                    </a:lnTo>
                    <a:lnTo>
                      <a:pt x="151" y="332"/>
                    </a:lnTo>
                    <a:lnTo>
                      <a:pt x="183" y="337"/>
                    </a:lnTo>
                    <a:lnTo>
                      <a:pt x="156" y="339"/>
                    </a:lnTo>
                    <a:lnTo>
                      <a:pt x="160" y="369"/>
                    </a:lnTo>
                    <a:lnTo>
                      <a:pt x="195" y="379"/>
                    </a:lnTo>
                    <a:lnTo>
                      <a:pt x="183" y="387"/>
                    </a:lnTo>
                    <a:lnTo>
                      <a:pt x="163" y="387"/>
                    </a:lnTo>
                    <a:lnTo>
                      <a:pt x="151" y="417"/>
                    </a:lnTo>
                    <a:lnTo>
                      <a:pt x="165" y="462"/>
                    </a:lnTo>
                    <a:lnTo>
                      <a:pt x="195" y="522"/>
                    </a:lnTo>
                    <a:lnTo>
                      <a:pt x="195" y="541"/>
                    </a:lnTo>
                    <a:lnTo>
                      <a:pt x="220" y="582"/>
                    </a:lnTo>
                    <a:lnTo>
                      <a:pt x="256" y="602"/>
                    </a:lnTo>
                    <a:lnTo>
                      <a:pt x="265" y="581"/>
                    </a:lnTo>
                    <a:lnTo>
                      <a:pt x="300" y="534"/>
                    </a:lnTo>
                    <a:lnTo>
                      <a:pt x="300" y="471"/>
                    </a:lnTo>
                    <a:lnTo>
                      <a:pt x="323" y="476"/>
                    </a:lnTo>
                    <a:lnTo>
                      <a:pt x="332" y="457"/>
                    </a:lnTo>
                    <a:lnTo>
                      <a:pt x="355" y="456"/>
                    </a:lnTo>
                    <a:lnTo>
                      <a:pt x="375" y="436"/>
                    </a:lnTo>
                    <a:lnTo>
                      <a:pt x="407" y="402"/>
                    </a:lnTo>
                    <a:lnTo>
                      <a:pt x="445" y="401"/>
                    </a:lnTo>
                    <a:lnTo>
                      <a:pt x="457" y="384"/>
                    </a:lnTo>
                    <a:lnTo>
                      <a:pt x="512" y="371"/>
                    </a:lnTo>
                    <a:lnTo>
                      <a:pt x="513" y="361"/>
                    </a:lnTo>
                    <a:lnTo>
                      <a:pt x="472" y="356"/>
                    </a:lnTo>
                    <a:lnTo>
                      <a:pt x="468" y="332"/>
                    </a:lnTo>
                    <a:lnTo>
                      <a:pt x="485" y="347"/>
                    </a:lnTo>
                    <a:lnTo>
                      <a:pt x="517" y="344"/>
                    </a:lnTo>
                    <a:lnTo>
                      <a:pt x="487" y="319"/>
                    </a:lnTo>
                    <a:lnTo>
                      <a:pt x="490" y="301"/>
                    </a:lnTo>
                    <a:lnTo>
                      <a:pt x="510" y="314"/>
                    </a:lnTo>
                    <a:lnTo>
                      <a:pt x="520" y="289"/>
                    </a:lnTo>
                    <a:lnTo>
                      <a:pt x="508" y="271"/>
                    </a:lnTo>
                    <a:lnTo>
                      <a:pt x="538" y="257"/>
                    </a:lnTo>
                    <a:lnTo>
                      <a:pt x="520" y="229"/>
                    </a:lnTo>
                    <a:lnTo>
                      <a:pt x="533" y="229"/>
                    </a:lnTo>
                    <a:lnTo>
                      <a:pt x="522" y="199"/>
                    </a:lnTo>
                    <a:lnTo>
                      <a:pt x="535" y="199"/>
                    </a:lnTo>
                    <a:lnTo>
                      <a:pt x="548" y="205"/>
                    </a:lnTo>
                    <a:lnTo>
                      <a:pt x="555" y="185"/>
                    </a:lnTo>
                    <a:lnTo>
                      <a:pt x="533" y="164"/>
                    </a:lnTo>
                    <a:lnTo>
                      <a:pt x="540" y="112"/>
                    </a:lnTo>
                    <a:lnTo>
                      <a:pt x="570" y="109"/>
                    </a:lnTo>
                    <a:lnTo>
                      <a:pt x="577" y="90"/>
                    </a:lnTo>
                    <a:lnTo>
                      <a:pt x="622" y="72"/>
                    </a:lnTo>
                    <a:lnTo>
                      <a:pt x="610" y="59"/>
                    </a:lnTo>
                    <a:lnTo>
                      <a:pt x="583" y="59"/>
                    </a:lnTo>
                    <a:lnTo>
                      <a:pt x="558" y="75"/>
                    </a:lnTo>
                    <a:lnTo>
                      <a:pt x="525" y="72"/>
                    </a:lnTo>
                    <a:lnTo>
                      <a:pt x="502" y="89"/>
                    </a:lnTo>
                    <a:lnTo>
                      <a:pt x="510" y="59"/>
                    </a:lnTo>
                    <a:lnTo>
                      <a:pt x="478" y="54"/>
                    </a:lnTo>
                    <a:lnTo>
                      <a:pt x="507" y="47"/>
                    </a:lnTo>
                    <a:lnTo>
                      <a:pt x="525" y="4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83" name="Group 83"/>
              <p:cNvGrpSpPr>
                <a:grpSpLocks/>
              </p:cNvGrpSpPr>
              <p:nvPr/>
            </p:nvGrpSpPr>
            <p:grpSpPr bwMode="auto">
              <a:xfrm>
                <a:off x="2005" y="1170"/>
                <a:ext cx="622" cy="602"/>
                <a:chOff x="2005" y="1170"/>
                <a:chExt cx="622" cy="602"/>
              </a:xfrm>
            </p:grpSpPr>
            <p:sp>
              <p:nvSpPr>
                <p:cNvPr id="25684" name="Freeform 84"/>
                <p:cNvSpPr>
                  <a:spLocks/>
                </p:cNvSpPr>
                <p:nvPr/>
              </p:nvSpPr>
              <p:spPr bwMode="auto">
                <a:xfrm>
                  <a:off x="2005" y="1170"/>
                  <a:ext cx="622" cy="602"/>
                </a:xfrm>
                <a:custGeom>
                  <a:avLst/>
                  <a:gdLst/>
                  <a:ahLst/>
                  <a:cxnLst>
                    <a:cxn ang="0">
                      <a:pos x="508" y="29"/>
                    </a:cxn>
                    <a:cxn ang="0">
                      <a:pos x="450" y="19"/>
                    </a:cxn>
                    <a:cxn ang="0">
                      <a:pos x="455" y="5"/>
                    </a:cxn>
                    <a:cxn ang="0">
                      <a:pos x="363" y="12"/>
                    </a:cxn>
                    <a:cxn ang="0">
                      <a:pos x="273" y="29"/>
                    </a:cxn>
                    <a:cxn ang="0">
                      <a:pos x="226" y="52"/>
                    </a:cxn>
                    <a:cxn ang="0">
                      <a:pos x="150" y="52"/>
                    </a:cxn>
                    <a:cxn ang="0">
                      <a:pos x="96" y="85"/>
                    </a:cxn>
                    <a:cxn ang="0">
                      <a:pos x="81" y="112"/>
                    </a:cxn>
                    <a:cxn ang="0">
                      <a:pos x="25" y="132"/>
                    </a:cxn>
                    <a:cxn ang="0">
                      <a:pos x="25" y="174"/>
                    </a:cxn>
                    <a:cxn ang="0">
                      <a:pos x="18" y="199"/>
                    </a:cxn>
                    <a:cxn ang="0">
                      <a:pos x="46" y="215"/>
                    </a:cxn>
                    <a:cxn ang="0">
                      <a:pos x="160" y="237"/>
                    </a:cxn>
                    <a:cxn ang="0">
                      <a:pos x="171" y="311"/>
                    </a:cxn>
                    <a:cxn ang="0">
                      <a:pos x="183" y="337"/>
                    </a:cxn>
                    <a:cxn ang="0">
                      <a:pos x="160" y="369"/>
                    </a:cxn>
                    <a:cxn ang="0">
                      <a:pos x="183" y="387"/>
                    </a:cxn>
                    <a:cxn ang="0">
                      <a:pos x="151" y="417"/>
                    </a:cxn>
                    <a:cxn ang="0">
                      <a:pos x="195" y="522"/>
                    </a:cxn>
                    <a:cxn ang="0">
                      <a:pos x="220" y="582"/>
                    </a:cxn>
                    <a:cxn ang="0">
                      <a:pos x="265" y="581"/>
                    </a:cxn>
                    <a:cxn ang="0">
                      <a:pos x="300" y="471"/>
                    </a:cxn>
                    <a:cxn ang="0">
                      <a:pos x="332" y="457"/>
                    </a:cxn>
                    <a:cxn ang="0">
                      <a:pos x="375" y="436"/>
                    </a:cxn>
                    <a:cxn ang="0">
                      <a:pos x="445" y="401"/>
                    </a:cxn>
                    <a:cxn ang="0">
                      <a:pos x="512" y="371"/>
                    </a:cxn>
                    <a:cxn ang="0">
                      <a:pos x="472" y="356"/>
                    </a:cxn>
                    <a:cxn ang="0">
                      <a:pos x="485" y="347"/>
                    </a:cxn>
                    <a:cxn ang="0">
                      <a:pos x="487" y="319"/>
                    </a:cxn>
                    <a:cxn ang="0">
                      <a:pos x="510" y="314"/>
                    </a:cxn>
                    <a:cxn ang="0">
                      <a:pos x="508" y="271"/>
                    </a:cxn>
                    <a:cxn ang="0">
                      <a:pos x="520" y="229"/>
                    </a:cxn>
                    <a:cxn ang="0">
                      <a:pos x="522" y="199"/>
                    </a:cxn>
                    <a:cxn ang="0">
                      <a:pos x="548" y="205"/>
                    </a:cxn>
                    <a:cxn ang="0">
                      <a:pos x="533" y="164"/>
                    </a:cxn>
                    <a:cxn ang="0">
                      <a:pos x="570" y="109"/>
                    </a:cxn>
                    <a:cxn ang="0">
                      <a:pos x="622" y="72"/>
                    </a:cxn>
                    <a:cxn ang="0">
                      <a:pos x="583" y="59"/>
                    </a:cxn>
                    <a:cxn ang="0">
                      <a:pos x="525" y="72"/>
                    </a:cxn>
                    <a:cxn ang="0">
                      <a:pos x="510" y="59"/>
                    </a:cxn>
                    <a:cxn ang="0">
                      <a:pos x="507" y="47"/>
                    </a:cxn>
                  </a:cxnLst>
                  <a:rect l="0" t="0" r="r" b="b"/>
                  <a:pathLst>
                    <a:path w="622" h="602">
                      <a:moveTo>
                        <a:pt x="525" y="44"/>
                      </a:moveTo>
                      <a:lnTo>
                        <a:pt x="508" y="29"/>
                      </a:lnTo>
                      <a:lnTo>
                        <a:pt x="470" y="27"/>
                      </a:lnTo>
                      <a:lnTo>
                        <a:pt x="450" y="19"/>
                      </a:lnTo>
                      <a:lnTo>
                        <a:pt x="418" y="27"/>
                      </a:lnTo>
                      <a:lnTo>
                        <a:pt x="455" y="5"/>
                      </a:lnTo>
                      <a:lnTo>
                        <a:pt x="402" y="0"/>
                      </a:lnTo>
                      <a:lnTo>
                        <a:pt x="363" y="12"/>
                      </a:lnTo>
                      <a:lnTo>
                        <a:pt x="303" y="17"/>
                      </a:lnTo>
                      <a:lnTo>
                        <a:pt x="273" y="29"/>
                      </a:lnTo>
                      <a:lnTo>
                        <a:pt x="240" y="32"/>
                      </a:lnTo>
                      <a:lnTo>
                        <a:pt x="226" y="52"/>
                      </a:lnTo>
                      <a:lnTo>
                        <a:pt x="200" y="40"/>
                      </a:lnTo>
                      <a:lnTo>
                        <a:pt x="150" y="52"/>
                      </a:lnTo>
                      <a:lnTo>
                        <a:pt x="118" y="59"/>
                      </a:lnTo>
                      <a:lnTo>
                        <a:pt x="96" y="85"/>
                      </a:lnTo>
                      <a:lnTo>
                        <a:pt x="66" y="99"/>
                      </a:lnTo>
                      <a:lnTo>
                        <a:pt x="81" y="112"/>
                      </a:lnTo>
                      <a:lnTo>
                        <a:pt x="61" y="125"/>
                      </a:lnTo>
                      <a:lnTo>
                        <a:pt x="25" y="132"/>
                      </a:lnTo>
                      <a:lnTo>
                        <a:pt x="0" y="160"/>
                      </a:lnTo>
                      <a:lnTo>
                        <a:pt x="25" y="174"/>
                      </a:lnTo>
                      <a:lnTo>
                        <a:pt x="6" y="185"/>
                      </a:lnTo>
                      <a:lnTo>
                        <a:pt x="18" y="199"/>
                      </a:lnTo>
                      <a:lnTo>
                        <a:pt x="55" y="199"/>
                      </a:lnTo>
                      <a:lnTo>
                        <a:pt x="46" y="215"/>
                      </a:lnTo>
                      <a:lnTo>
                        <a:pt x="140" y="219"/>
                      </a:lnTo>
                      <a:lnTo>
                        <a:pt x="160" y="237"/>
                      </a:lnTo>
                      <a:lnTo>
                        <a:pt x="153" y="292"/>
                      </a:lnTo>
                      <a:lnTo>
                        <a:pt x="171" y="311"/>
                      </a:lnTo>
                      <a:lnTo>
                        <a:pt x="151" y="332"/>
                      </a:lnTo>
                      <a:lnTo>
                        <a:pt x="183" y="337"/>
                      </a:lnTo>
                      <a:lnTo>
                        <a:pt x="156" y="339"/>
                      </a:lnTo>
                      <a:lnTo>
                        <a:pt x="160" y="369"/>
                      </a:lnTo>
                      <a:lnTo>
                        <a:pt x="195" y="379"/>
                      </a:lnTo>
                      <a:lnTo>
                        <a:pt x="183" y="387"/>
                      </a:lnTo>
                      <a:lnTo>
                        <a:pt x="163" y="387"/>
                      </a:lnTo>
                      <a:lnTo>
                        <a:pt x="151" y="417"/>
                      </a:lnTo>
                      <a:lnTo>
                        <a:pt x="165" y="462"/>
                      </a:lnTo>
                      <a:lnTo>
                        <a:pt x="195" y="522"/>
                      </a:lnTo>
                      <a:lnTo>
                        <a:pt x="195" y="541"/>
                      </a:lnTo>
                      <a:lnTo>
                        <a:pt x="220" y="582"/>
                      </a:lnTo>
                      <a:lnTo>
                        <a:pt x="256" y="602"/>
                      </a:lnTo>
                      <a:lnTo>
                        <a:pt x="265" y="581"/>
                      </a:lnTo>
                      <a:lnTo>
                        <a:pt x="300" y="534"/>
                      </a:lnTo>
                      <a:lnTo>
                        <a:pt x="300" y="471"/>
                      </a:lnTo>
                      <a:lnTo>
                        <a:pt x="323" y="476"/>
                      </a:lnTo>
                      <a:lnTo>
                        <a:pt x="332" y="457"/>
                      </a:lnTo>
                      <a:lnTo>
                        <a:pt x="355" y="456"/>
                      </a:lnTo>
                      <a:lnTo>
                        <a:pt x="375" y="436"/>
                      </a:lnTo>
                      <a:lnTo>
                        <a:pt x="407" y="402"/>
                      </a:lnTo>
                      <a:lnTo>
                        <a:pt x="445" y="401"/>
                      </a:lnTo>
                      <a:lnTo>
                        <a:pt x="457" y="384"/>
                      </a:lnTo>
                      <a:lnTo>
                        <a:pt x="512" y="371"/>
                      </a:lnTo>
                      <a:lnTo>
                        <a:pt x="513" y="361"/>
                      </a:lnTo>
                      <a:lnTo>
                        <a:pt x="472" y="356"/>
                      </a:lnTo>
                      <a:lnTo>
                        <a:pt x="468" y="332"/>
                      </a:lnTo>
                      <a:lnTo>
                        <a:pt x="485" y="347"/>
                      </a:lnTo>
                      <a:lnTo>
                        <a:pt x="517" y="344"/>
                      </a:lnTo>
                      <a:lnTo>
                        <a:pt x="487" y="319"/>
                      </a:lnTo>
                      <a:lnTo>
                        <a:pt x="490" y="301"/>
                      </a:lnTo>
                      <a:lnTo>
                        <a:pt x="510" y="314"/>
                      </a:lnTo>
                      <a:lnTo>
                        <a:pt x="520" y="289"/>
                      </a:lnTo>
                      <a:lnTo>
                        <a:pt x="508" y="271"/>
                      </a:lnTo>
                      <a:lnTo>
                        <a:pt x="538" y="257"/>
                      </a:lnTo>
                      <a:lnTo>
                        <a:pt x="520" y="229"/>
                      </a:lnTo>
                      <a:lnTo>
                        <a:pt x="533" y="229"/>
                      </a:lnTo>
                      <a:lnTo>
                        <a:pt x="522" y="199"/>
                      </a:lnTo>
                      <a:lnTo>
                        <a:pt x="535" y="199"/>
                      </a:lnTo>
                      <a:lnTo>
                        <a:pt x="548" y="205"/>
                      </a:lnTo>
                      <a:lnTo>
                        <a:pt x="555" y="185"/>
                      </a:lnTo>
                      <a:lnTo>
                        <a:pt x="533" y="164"/>
                      </a:lnTo>
                      <a:lnTo>
                        <a:pt x="540" y="112"/>
                      </a:lnTo>
                      <a:lnTo>
                        <a:pt x="570" y="109"/>
                      </a:lnTo>
                      <a:lnTo>
                        <a:pt x="577" y="90"/>
                      </a:lnTo>
                      <a:lnTo>
                        <a:pt x="622" y="72"/>
                      </a:lnTo>
                      <a:lnTo>
                        <a:pt x="610" y="59"/>
                      </a:lnTo>
                      <a:lnTo>
                        <a:pt x="583" y="59"/>
                      </a:lnTo>
                      <a:lnTo>
                        <a:pt x="558" y="75"/>
                      </a:lnTo>
                      <a:lnTo>
                        <a:pt x="525" y="72"/>
                      </a:lnTo>
                      <a:lnTo>
                        <a:pt x="502" y="89"/>
                      </a:lnTo>
                      <a:lnTo>
                        <a:pt x="510" y="59"/>
                      </a:lnTo>
                      <a:lnTo>
                        <a:pt x="478" y="54"/>
                      </a:lnTo>
                      <a:lnTo>
                        <a:pt x="507" y="47"/>
                      </a:lnTo>
                      <a:lnTo>
                        <a:pt x="525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85" name="Freeform 85"/>
                <p:cNvSpPr>
                  <a:spLocks/>
                </p:cNvSpPr>
                <p:nvPr/>
              </p:nvSpPr>
              <p:spPr bwMode="auto">
                <a:xfrm>
                  <a:off x="2005" y="1170"/>
                  <a:ext cx="622" cy="602"/>
                </a:xfrm>
                <a:custGeom>
                  <a:avLst/>
                  <a:gdLst/>
                  <a:ahLst/>
                  <a:cxnLst>
                    <a:cxn ang="0">
                      <a:pos x="508" y="29"/>
                    </a:cxn>
                    <a:cxn ang="0">
                      <a:pos x="450" y="19"/>
                    </a:cxn>
                    <a:cxn ang="0">
                      <a:pos x="455" y="5"/>
                    </a:cxn>
                    <a:cxn ang="0">
                      <a:pos x="363" y="12"/>
                    </a:cxn>
                    <a:cxn ang="0">
                      <a:pos x="273" y="29"/>
                    </a:cxn>
                    <a:cxn ang="0">
                      <a:pos x="226" y="52"/>
                    </a:cxn>
                    <a:cxn ang="0">
                      <a:pos x="150" y="52"/>
                    </a:cxn>
                    <a:cxn ang="0">
                      <a:pos x="96" y="85"/>
                    </a:cxn>
                    <a:cxn ang="0">
                      <a:pos x="81" y="112"/>
                    </a:cxn>
                    <a:cxn ang="0">
                      <a:pos x="25" y="132"/>
                    </a:cxn>
                    <a:cxn ang="0">
                      <a:pos x="25" y="174"/>
                    </a:cxn>
                    <a:cxn ang="0">
                      <a:pos x="18" y="199"/>
                    </a:cxn>
                    <a:cxn ang="0">
                      <a:pos x="46" y="215"/>
                    </a:cxn>
                    <a:cxn ang="0">
                      <a:pos x="160" y="237"/>
                    </a:cxn>
                    <a:cxn ang="0">
                      <a:pos x="171" y="311"/>
                    </a:cxn>
                    <a:cxn ang="0">
                      <a:pos x="183" y="337"/>
                    </a:cxn>
                    <a:cxn ang="0">
                      <a:pos x="160" y="369"/>
                    </a:cxn>
                    <a:cxn ang="0">
                      <a:pos x="183" y="387"/>
                    </a:cxn>
                    <a:cxn ang="0">
                      <a:pos x="151" y="417"/>
                    </a:cxn>
                    <a:cxn ang="0">
                      <a:pos x="195" y="522"/>
                    </a:cxn>
                    <a:cxn ang="0">
                      <a:pos x="220" y="582"/>
                    </a:cxn>
                    <a:cxn ang="0">
                      <a:pos x="265" y="581"/>
                    </a:cxn>
                    <a:cxn ang="0">
                      <a:pos x="300" y="471"/>
                    </a:cxn>
                    <a:cxn ang="0">
                      <a:pos x="332" y="457"/>
                    </a:cxn>
                    <a:cxn ang="0">
                      <a:pos x="375" y="436"/>
                    </a:cxn>
                    <a:cxn ang="0">
                      <a:pos x="445" y="401"/>
                    </a:cxn>
                    <a:cxn ang="0">
                      <a:pos x="512" y="371"/>
                    </a:cxn>
                    <a:cxn ang="0">
                      <a:pos x="472" y="356"/>
                    </a:cxn>
                    <a:cxn ang="0">
                      <a:pos x="485" y="347"/>
                    </a:cxn>
                    <a:cxn ang="0">
                      <a:pos x="487" y="319"/>
                    </a:cxn>
                    <a:cxn ang="0">
                      <a:pos x="510" y="314"/>
                    </a:cxn>
                    <a:cxn ang="0">
                      <a:pos x="508" y="271"/>
                    </a:cxn>
                    <a:cxn ang="0">
                      <a:pos x="520" y="229"/>
                    </a:cxn>
                    <a:cxn ang="0">
                      <a:pos x="522" y="199"/>
                    </a:cxn>
                    <a:cxn ang="0">
                      <a:pos x="548" y="205"/>
                    </a:cxn>
                    <a:cxn ang="0">
                      <a:pos x="533" y="164"/>
                    </a:cxn>
                    <a:cxn ang="0">
                      <a:pos x="570" y="109"/>
                    </a:cxn>
                    <a:cxn ang="0">
                      <a:pos x="622" y="72"/>
                    </a:cxn>
                    <a:cxn ang="0">
                      <a:pos x="583" y="59"/>
                    </a:cxn>
                    <a:cxn ang="0">
                      <a:pos x="525" y="72"/>
                    </a:cxn>
                    <a:cxn ang="0">
                      <a:pos x="510" y="59"/>
                    </a:cxn>
                    <a:cxn ang="0">
                      <a:pos x="507" y="47"/>
                    </a:cxn>
                  </a:cxnLst>
                  <a:rect l="0" t="0" r="r" b="b"/>
                  <a:pathLst>
                    <a:path w="622" h="602">
                      <a:moveTo>
                        <a:pt x="525" y="44"/>
                      </a:moveTo>
                      <a:lnTo>
                        <a:pt x="508" y="29"/>
                      </a:lnTo>
                      <a:lnTo>
                        <a:pt x="470" y="27"/>
                      </a:lnTo>
                      <a:lnTo>
                        <a:pt x="450" y="19"/>
                      </a:lnTo>
                      <a:lnTo>
                        <a:pt x="418" y="27"/>
                      </a:lnTo>
                      <a:lnTo>
                        <a:pt x="455" y="5"/>
                      </a:lnTo>
                      <a:lnTo>
                        <a:pt x="402" y="0"/>
                      </a:lnTo>
                      <a:lnTo>
                        <a:pt x="363" y="12"/>
                      </a:lnTo>
                      <a:lnTo>
                        <a:pt x="303" y="17"/>
                      </a:lnTo>
                      <a:lnTo>
                        <a:pt x="273" y="29"/>
                      </a:lnTo>
                      <a:lnTo>
                        <a:pt x="240" y="32"/>
                      </a:lnTo>
                      <a:lnTo>
                        <a:pt x="226" y="52"/>
                      </a:lnTo>
                      <a:lnTo>
                        <a:pt x="200" y="40"/>
                      </a:lnTo>
                      <a:lnTo>
                        <a:pt x="150" y="52"/>
                      </a:lnTo>
                      <a:lnTo>
                        <a:pt x="118" y="59"/>
                      </a:lnTo>
                      <a:lnTo>
                        <a:pt x="96" y="85"/>
                      </a:lnTo>
                      <a:lnTo>
                        <a:pt x="66" y="99"/>
                      </a:lnTo>
                      <a:lnTo>
                        <a:pt x="81" y="112"/>
                      </a:lnTo>
                      <a:lnTo>
                        <a:pt x="61" y="125"/>
                      </a:lnTo>
                      <a:lnTo>
                        <a:pt x="25" y="132"/>
                      </a:lnTo>
                      <a:lnTo>
                        <a:pt x="0" y="160"/>
                      </a:lnTo>
                      <a:lnTo>
                        <a:pt x="25" y="174"/>
                      </a:lnTo>
                      <a:lnTo>
                        <a:pt x="6" y="185"/>
                      </a:lnTo>
                      <a:lnTo>
                        <a:pt x="18" y="199"/>
                      </a:lnTo>
                      <a:lnTo>
                        <a:pt x="55" y="199"/>
                      </a:lnTo>
                      <a:lnTo>
                        <a:pt x="46" y="215"/>
                      </a:lnTo>
                      <a:lnTo>
                        <a:pt x="140" y="219"/>
                      </a:lnTo>
                      <a:lnTo>
                        <a:pt x="160" y="237"/>
                      </a:lnTo>
                      <a:lnTo>
                        <a:pt x="153" y="292"/>
                      </a:lnTo>
                      <a:lnTo>
                        <a:pt x="171" y="311"/>
                      </a:lnTo>
                      <a:lnTo>
                        <a:pt x="151" y="332"/>
                      </a:lnTo>
                      <a:lnTo>
                        <a:pt x="183" y="337"/>
                      </a:lnTo>
                      <a:lnTo>
                        <a:pt x="156" y="339"/>
                      </a:lnTo>
                      <a:lnTo>
                        <a:pt x="160" y="369"/>
                      </a:lnTo>
                      <a:lnTo>
                        <a:pt x="195" y="379"/>
                      </a:lnTo>
                      <a:lnTo>
                        <a:pt x="183" y="387"/>
                      </a:lnTo>
                      <a:lnTo>
                        <a:pt x="163" y="387"/>
                      </a:lnTo>
                      <a:lnTo>
                        <a:pt x="151" y="417"/>
                      </a:lnTo>
                      <a:lnTo>
                        <a:pt x="165" y="462"/>
                      </a:lnTo>
                      <a:lnTo>
                        <a:pt x="195" y="522"/>
                      </a:lnTo>
                      <a:lnTo>
                        <a:pt x="195" y="541"/>
                      </a:lnTo>
                      <a:lnTo>
                        <a:pt x="220" y="582"/>
                      </a:lnTo>
                      <a:lnTo>
                        <a:pt x="256" y="602"/>
                      </a:lnTo>
                      <a:lnTo>
                        <a:pt x="265" y="581"/>
                      </a:lnTo>
                      <a:lnTo>
                        <a:pt x="300" y="534"/>
                      </a:lnTo>
                      <a:lnTo>
                        <a:pt x="300" y="471"/>
                      </a:lnTo>
                      <a:lnTo>
                        <a:pt x="323" y="476"/>
                      </a:lnTo>
                      <a:lnTo>
                        <a:pt x="332" y="457"/>
                      </a:lnTo>
                      <a:lnTo>
                        <a:pt x="355" y="456"/>
                      </a:lnTo>
                      <a:lnTo>
                        <a:pt x="375" y="436"/>
                      </a:lnTo>
                      <a:lnTo>
                        <a:pt x="407" y="402"/>
                      </a:lnTo>
                      <a:lnTo>
                        <a:pt x="445" y="401"/>
                      </a:lnTo>
                      <a:lnTo>
                        <a:pt x="457" y="384"/>
                      </a:lnTo>
                      <a:lnTo>
                        <a:pt x="512" y="371"/>
                      </a:lnTo>
                      <a:lnTo>
                        <a:pt x="513" y="361"/>
                      </a:lnTo>
                      <a:lnTo>
                        <a:pt x="472" y="356"/>
                      </a:lnTo>
                      <a:lnTo>
                        <a:pt x="468" y="332"/>
                      </a:lnTo>
                      <a:lnTo>
                        <a:pt x="485" y="347"/>
                      </a:lnTo>
                      <a:lnTo>
                        <a:pt x="517" y="344"/>
                      </a:lnTo>
                      <a:lnTo>
                        <a:pt x="487" y="319"/>
                      </a:lnTo>
                      <a:lnTo>
                        <a:pt x="490" y="301"/>
                      </a:lnTo>
                      <a:lnTo>
                        <a:pt x="510" y="314"/>
                      </a:lnTo>
                      <a:lnTo>
                        <a:pt x="520" y="289"/>
                      </a:lnTo>
                      <a:lnTo>
                        <a:pt x="508" y="271"/>
                      </a:lnTo>
                      <a:lnTo>
                        <a:pt x="538" y="257"/>
                      </a:lnTo>
                      <a:lnTo>
                        <a:pt x="520" y="229"/>
                      </a:lnTo>
                      <a:lnTo>
                        <a:pt x="533" y="229"/>
                      </a:lnTo>
                      <a:lnTo>
                        <a:pt x="522" y="199"/>
                      </a:lnTo>
                      <a:lnTo>
                        <a:pt x="535" y="199"/>
                      </a:lnTo>
                      <a:lnTo>
                        <a:pt x="548" y="205"/>
                      </a:lnTo>
                      <a:lnTo>
                        <a:pt x="555" y="185"/>
                      </a:lnTo>
                      <a:lnTo>
                        <a:pt x="533" y="164"/>
                      </a:lnTo>
                      <a:lnTo>
                        <a:pt x="540" y="112"/>
                      </a:lnTo>
                      <a:lnTo>
                        <a:pt x="570" y="109"/>
                      </a:lnTo>
                      <a:lnTo>
                        <a:pt x="577" y="90"/>
                      </a:lnTo>
                      <a:lnTo>
                        <a:pt x="622" y="72"/>
                      </a:lnTo>
                      <a:lnTo>
                        <a:pt x="610" y="59"/>
                      </a:lnTo>
                      <a:lnTo>
                        <a:pt x="583" y="59"/>
                      </a:lnTo>
                      <a:lnTo>
                        <a:pt x="558" y="75"/>
                      </a:lnTo>
                      <a:lnTo>
                        <a:pt x="525" y="72"/>
                      </a:lnTo>
                      <a:lnTo>
                        <a:pt x="502" y="89"/>
                      </a:lnTo>
                      <a:lnTo>
                        <a:pt x="510" y="59"/>
                      </a:lnTo>
                      <a:lnTo>
                        <a:pt x="478" y="54"/>
                      </a:lnTo>
                      <a:lnTo>
                        <a:pt x="507" y="47"/>
                      </a:lnTo>
                      <a:lnTo>
                        <a:pt x="525" y="44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86" name="Group 86"/>
            <p:cNvGrpSpPr>
              <a:grpSpLocks/>
            </p:cNvGrpSpPr>
            <p:nvPr/>
          </p:nvGrpSpPr>
          <p:grpSpPr bwMode="auto">
            <a:xfrm>
              <a:off x="2342" y="1815"/>
              <a:ext cx="123" cy="92"/>
              <a:chOff x="2473" y="1604"/>
              <a:chExt cx="117" cy="83"/>
            </a:xfrm>
          </p:grpSpPr>
          <p:sp>
            <p:nvSpPr>
              <p:cNvPr id="25687" name="Freeform 87"/>
              <p:cNvSpPr>
                <a:spLocks/>
              </p:cNvSpPr>
              <p:nvPr/>
            </p:nvSpPr>
            <p:spPr bwMode="auto">
              <a:xfrm>
                <a:off x="2473" y="1604"/>
                <a:ext cx="117" cy="83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55" y="20"/>
                  </a:cxn>
                  <a:cxn ang="0">
                    <a:pos x="34" y="20"/>
                  </a:cxn>
                  <a:cxn ang="0">
                    <a:pos x="25" y="3"/>
                  </a:cxn>
                  <a:cxn ang="0">
                    <a:pos x="0" y="30"/>
                  </a:cxn>
                  <a:cxn ang="0">
                    <a:pos x="10" y="58"/>
                  </a:cxn>
                  <a:cxn ang="0">
                    <a:pos x="10" y="77"/>
                  </a:cxn>
                  <a:cxn ang="0">
                    <a:pos x="65" y="83"/>
                  </a:cxn>
                  <a:cxn ang="0">
                    <a:pos x="87" y="65"/>
                  </a:cxn>
                  <a:cxn ang="0">
                    <a:pos x="114" y="60"/>
                  </a:cxn>
                  <a:cxn ang="0">
                    <a:pos x="117" y="3"/>
                  </a:cxn>
                  <a:cxn ang="0">
                    <a:pos x="94" y="10"/>
                  </a:cxn>
                  <a:cxn ang="0">
                    <a:pos x="80" y="0"/>
                  </a:cxn>
                </a:cxnLst>
                <a:rect l="0" t="0" r="r" b="b"/>
                <a:pathLst>
                  <a:path w="117" h="83">
                    <a:moveTo>
                      <a:pt x="80" y="0"/>
                    </a:moveTo>
                    <a:lnTo>
                      <a:pt x="55" y="20"/>
                    </a:lnTo>
                    <a:lnTo>
                      <a:pt x="34" y="20"/>
                    </a:lnTo>
                    <a:lnTo>
                      <a:pt x="25" y="3"/>
                    </a:lnTo>
                    <a:lnTo>
                      <a:pt x="0" y="30"/>
                    </a:lnTo>
                    <a:lnTo>
                      <a:pt x="10" y="58"/>
                    </a:lnTo>
                    <a:lnTo>
                      <a:pt x="10" y="77"/>
                    </a:lnTo>
                    <a:lnTo>
                      <a:pt x="65" y="83"/>
                    </a:lnTo>
                    <a:lnTo>
                      <a:pt x="87" y="65"/>
                    </a:lnTo>
                    <a:lnTo>
                      <a:pt x="114" y="60"/>
                    </a:lnTo>
                    <a:lnTo>
                      <a:pt x="117" y="3"/>
                    </a:lnTo>
                    <a:lnTo>
                      <a:pt x="94" y="1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88" name="Group 88"/>
              <p:cNvGrpSpPr>
                <a:grpSpLocks/>
              </p:cNvGrpSpPr>
              <p:nvPr/>
            </p:nvGrpSpPr>
            <p:grpSpPr bwMode="auto">
              <a:xfrm>
                <a:off x="2473" y="1604"/>
                <a:ext cx="117" cy="83"/>
                <a:chOff x="2473" y="1604"/>
                <a:chExt cx="117" cy="83"/>
              </a:xfrm>
            </p:grpSpPr>
            <p:sp>
              <p:nvSpPr>
                <p:cNvPr id="25689" name="Freeform 89"/>
                <p:cNvSpPr>
                  <a:spLocks/>
                </p:cNvSpPr>
                <p:nvPr/>
              </p:nvSpPr>
              <p:spPr bwMode="auto">
                <a:xfrm>
                  <a:off x="2473" y="1604"/>
                  <a:ext cx="117" cy="83"/>
                </a:xfrm>
                <a:custGeom>
                  <a:avLst/>
                  <a:gdLst/>
                  <a:ahLst/>
                  <a:cxnLst>
                    <a:cxn ang="0">
                      <a:pos x="80" y="0"/>
                    </a:cxn>
                    <a:cxn ang="0">
                      <a:pos x="55" y="20"/>
                    </a:cxn>
                    <a:cxn ang="0">
                      <a:pos x="34" y="20"/>
                    </a:cxn>
                    <a:cxn ang="0">
                      <a:pos x="25" y="3"/>
                    </a:cxn>
                    <a:cxn ang="0">
                      <a:pos x="0" y="30"/>
                    </a:cxn>
                    <a:cxn ang="0">
                      <a:pos x="10" y="58"/>
                    </a:cxn>
                    <a:cxn ang="0">
                      <a:pos x="10" y="77"/>
                    </a:cxn>
                    <a:cxn ang="0">
                      <a:pos x="65" y="83"/>
                    </a:cxn>
                    <a:cxn ang="0">
                      <a:pos x="87" y="65"/>
                    </a:cxn>
                    <a:cxn ang="0">
                      <a:pos x="114" y="60"/>
                    </a:cxn>
                    <a:cxn ang="0">
                      <a:pos x="117" y="3"/>
                    </a:cxn>
                    <a:cxn ang="0">
                      <a:pos x="94" y="10"/>
                    </a:cxn>
                    <a:cxn ang="0">
                      <a:pos x="80" y="0"/>
                    </a:cxn>
                  </a:cxnLst>
                  <a:rect l="0" t="0" r="r" b="b"/>
                  <a:pathLst>
                    <a:path w="117" h="83">
                      <a:moveTo>
                        <a:pt x="80" y="0"/>
                      </a:moveTo>
                      <a:lnTo>
                        <a:pt x="55" y="20"/>
                      </a:lnTo>
                      <a:lnTo>
                        <a:pt x="34" y="20"/>
                      </a:lnTo>
                      <a:lnTo>
                        <a:pt x="25" y="3"/>
                      </a:lnTo>
                      <a:lnTo>
                        <a:pt x="0" y="30"/>
                      </a:lnTo>
                      <a:lnTo>
                        <a:pt x="10" y="58"/>
                      </a:lnTo>
                      <a:lnTo>
                        <a:pt x="10" y="77"/>
                      </a:lnTo>
                      <a:lnTo>
                        <a:pt x="65" y="83"/>
                      </a:lnTo>
                      <a:lnTo>
                        <a:pt x="87" y="65"/>
                      </a:lnTo>
                      <a:lnTo>
                        <a:pt x="114" y="60"/>
                      </a:lnTo>
                      <a:lnTo>
                        <a:pt x="117" y="3"/>
                      </a:lnTo>
                      <a:lnTo>
                        <a:pt x="94" y="10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90" name="Freeform 90"/>
                <p:cNvSpPr>
                  <a:spLocks/>
                </p:cNvSpPr>
                <p:nvPr/>
              </p:nvSpPr>
              <p:spPr bwMode="auto">
                <a:xfrm>
                  <a:off x="2473" y="1604"/>
                  <a:ext cx="117" cy="83"/>
                </a:xfrm>
                <a:custGeom>
                  <a:avLst/>
                  <a:gdLst/>
                  <a:ahLst/>
                  <a:cxnLst>
                    <a:cxn ang="0">
                      <a:pos x="80" y="0"/>
                    </a:cxn>
                    <a:cxn ang="0">
                      <a:pos x="55" y="20"/>
                    </a:cxn>
                    <a:cxn ang="0">
                      <a:pos x="34" y="20"/>
                    </a:cxn>
                    <a:cxn ang="0">
                      <a:pos x="25" y="3"/>
                    </a:cxn>
                    <a:cxn ang="0">
                      <a:pos x="0" y="30"/>
                    </a:cxn>
                    <a:cxn ang="0">
                      <a:pos x="10" y="58"/>
                    </a:cxn>
                    <a:cxn ang="0">
                      <a:pos x="10" y="77"/>
                    </a:cxn>
                    <a:cxn ang="0">
                      <a:pos x="65" y="83"/>
                    </a:cxn>
                    <a:cxn ang="0">
                      <a:pos x="87" y="65"/>
                    </a:cxn>
                    <a:cxn ang="0">
                      <a:pos x="114" y="60"/>
                    </a:cxn>
                    <a:cxn ang="0">
                      <a:pos x="117" y="3"/>
                    </a:cxn>
                    <a:cxn ang="0">
                      <a:pos x="94" y="10"/>
                    </a:cxn>
                    <a:cxn ang="0">
                      <a:pos x="80" y="0"/>
                    </a:cxn>
                  </a:cxnLst>
                  <a:rect l="0" t="0" r="r" b="b"/>
                  <a:pathLst>
                    <a:path w="117" h="83">
                      <a:moveTo>
                        <a:pt x="80" y="0"/>
                      </a:moveTo>
                      <a:lnTo>
                        <a:pt x="55" y="20"/>
                      </a:lnTo>
                      <a:lnTo>
                        <a:pt x="34" y="20"/>
                      </a:lnTo>
                      <a:lnTo>
                        <a:pt x="25" y="3"/>
                      </a:lnTo>
                      <a:lnTo>
                        <a:pt x="0" y="30"/>
                      </a:lnTo>
                      <a:lnTo>
                        <a:pt x="10" y="58"/>
                      </a:lnTo>
                      <a:lnTo>
                        <a:pt x="10" y="77"/>
                      </a:lnTo>
                      <a:lnTo>
                        <a:pt x="65" y="83"/>
                      </a:lnTo>
                      <a:lnTo>
                        <a:pt x="87" y="65"/>
                      </a:lnTo>
                      <a:lnTo>
                        <a:pt x="114" y="60"/>
                      </a:lnTo>
                      <a:lnTo>
                        <a:pt x="117" y="3"/>
                      </a:lnTo>
                      <a:lnTo>
                        <a:pt x="94" y="10"/>
                      </a:lnTo>
                      <a:lnTo>
                        <a:pt x="8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91" name="Group 91"/>
            <p:cNvGrpSpPr>
              <a:grpSpLocks/>
            </p:cNvGrpSpPr>
            <p:nvPr/>
          </p:nvGrpSpPr>
          <p:grpSpPr bwMode="auto">
            <a:xfrm>
              <a:off x="639" y="1602"/>
              <a:ext cx="1353" cy="1345"/>
              <a:chOff x="852" y="1409"/>
              <a:chExt cx="1288" cy="1231"/>
            </a:xfrm>
          </p:grpSpPr>
          <p:sp>
            <p:nvSpPr>
              <p:cNvPr id="25692" name="Freeform 92"/>
              <p:cNvSpPr>
                <a:spLocks/>
              </p:cNvSpPr>
              <p:nvPr/>
            </p:nvSpPr>
            <p:spPr bwMode="auto">
              <a:xfrm>
                <a:off x="852" y="1409"/>
                <a:ext cx="1288" cy="1231"/>
              </a:xfrm>
              <a:custGeom>
                <a:avLst/>
                <a:gdLst/>
                <a:ahLst/>
                <a:cxnLst>
                  <a:cxn ang="0">
                    <a:pos x="906" y="78"/>
                  </a:cxn>
                  <a:cxn ang="0">
                    <a:pos x="856" y="108"/>
                  </a:cxn>
                  <a:cxn ang="0">
                    <a:pos x="732" y="132"/>
                  </a:cxn>
                  <a:cxn ang="0">
                    <a:pos x="616" y="120"/>
                  </a:cxn>
                  <a:cxn ang="0">
                    <a:pos x="544" y="90"/>
                  </a:cxn>
                  <a:cxn ang="0">
                    <a:pos x="406" y="98"/>
                  </a:cxn>
                  <a:cxn ang="0">
                    <a:pos x="282" y="67"/>
                  </a:cxn>
                  <a:cxn ang="0">
                    <a:pos x="154" y="82"/>
                  </a:cxn>
                  <a:cxn ang="0">
                    <a:pos x="97" y="170"/>
                  </a:cxn>
                  <a:cxn ang="0">
                    <a:pos x="132" y="232"/>
                  </a:cxn>
                  <a:cxn ang="0">
                    <a:pos x="97" y="318"/>
                  </a:cxn>
                  <a:cxn ang="0">
                    <a:pos x="84" y="393"/>
                  </a:cxn>
                  <a:cxn ang="0">
                    <a:pos x="164" y="303"/>
                  </a:cxn>
                  <a:cxn ang="0">
                    <a:pos x="240" y="297"/>
                  </a:cxn>
                  <a:cxn ang="0">
                    <a:pos x="359" y="285"/>
                  </a:cxn>
                  <a:cxn ang="0">
                    <a:pos x="406" y="418"/>
                  </a:cxn>
                  <a:cxn ang="0">
                    <a:pos x="434" y="528"/>
                  </a:cxn>
                  <a:cxn ang="0">
                    <a:pos x="499" y="845"/>
                  </a:cxn>
                  <a:cxn ang="0">
                    <a:pos x="539" y="985"/>
                  </a:cxn>
                  <a:cxn ang="0">
                    <a:pos x="547" y="947"/>
                  </a:cxn>
                  <a:cxn ang="0">
                    <a:pos x="574" y="960"/>
                  </a:cxn>
                  <a:cxn ang="0">
                    <a:pos x="714" y="1107"/>
                  </a:cxn>
                  <a:cxn ang="0">
                    <a:pos x="867" y="1231"/>
                  </a:cxn>
                  <a:cxn ang="0">
                    <a:pos x="867" y="1189"/>
                  </a:cxn>
                  <a:cxn ang="0">
                    <a:pos x="841" y="1090"/>
                  </a:cxn>
                  <a:cxn ang="0">
                    <a:pos x="816" y="1030"/>
                  </a:cxn>
                  <a:cxn ang="0">
                    <a:pos x="732" y="1022"/>
                  </a:cxn>
                  <a:cxn ang="0">
                    <a:pos x="716" y="902"/>
                  </a:cxn>
                  <a:cxn ang="0">
                    <a:pos x="816" y="890"/>
                  </a:cxn>
                  <a:cxn ang="0">
                    <a:pos x="879" y="927"/>
                  </a:cxn>
                  <a:cxn ang="0">
                    <a:pos x="951" y="799"/>
                  </a:cxn>
                  <a:cxn ang="0">
                    <a:pos x="1004" y="719"/>
                  </a:cxn>
                  <a:cxn ang="0">
                    <a:pos x="1066" y="632"/>
                  </a:cxn>
                  <a:cxn ang="0">
                    <a:pos x="1129" y="657"/>
                  </a:cxn>
                  <a:cxn ang="0">
                    <a:pos x="1199" y="642"/>
                  </a:cxn>
                  <a:cxn ang="0">
                    <a:pos x="1159" y="587"/>
                  </a:cxn>
                  <a:cxn ang="0">
                    <a:pos x="1201" y="568"/>
                  </a:cxn>
                  <a:cxn ang="0">
                    <a:pos x="1236" y="617"/>
                  </a:cxn>
                  <a:cxn ang="0">
                    <a:pos x="1264" y="568"/>
                  </a:cxn>
                  <a:cxn ang="0">
                    <a:pos x="1211" y="452"/>
                  </a:cxn>
                  <a:cxn ang="0">
                    <a:pos x="1156" y="323"/>
                  </a:cxn>
                  <a:cxn ang="0">
                    <a:pos x="1119" y="305"/>
                  </a:cxn>
                  <a:cxn ang="0">
                    <a:pos x="1034" y="310"/>
                  </a:cxn>
                  <a:cxn ang="0">
                    <a:pos x="1019" y="418"/>
                  </a:cxn>
                  <a:cxn ang="0">
                    <a:pos x="981" y="472"/>
                  </a:cxn>
                  <a:cxn ang="0">
                    <a:pos x="896" y="390"/>
                  </a:cxn>
                  <a:cxn ang="0">
                    <a:pos x="879" y="285"/>
                  </a:cxn>
                  <a:cxn ang="0">
                    <a:pos x="958" y="210"/>
                  </a:cxn>
                  <a:cxn ang="0">
                    <a:pos x="999" y="150"/>
                  </a:cxn>
                  <a:cxn ang="0">
                    <a:pos x="926" y="117"/>
                  </a:cxn>
                </a:cxnLst>
                <a:rect l="0" t="0" r="r" b="b"/>
                <a:pathLst>
                  <a:path w="1288" h="1231">
                    <a:moveTo>
                      <a:pt x="961" y="20"/>
                    </a:moveTo>
                    <a:lnTo>
                      <a:pt x="929" y="0"/>
                    </a:lnTo>
                    <a:lnTo>
                      <a:pt x="907" y="28"/>
                    </a:lnTo>
                    <a:lnTo>
                      <a:pt x="906" y="78"/>
                    </a:lnTo>
                    <a:lnTo>
                      <a:pt x="886" y="108"/>
                    </a:lnTo>
                    <a:lnTo>
                      <a:pt x="896" y="128"/>
                    </a:lnTo>
                    <a:lnTo>
                      <a:pt x="862" y="138"/>
                    </a:lnTo>
                    <a:lnTo>
                      <a:pt x="856" y="108"/>
                    </a:lnTo>
                    <a:lnTo>
                      <a:pt x="826" y="128"/>
                    </a:lnTo>
                    <a:lnTo>
                      <a:pt x="824" y="150"/>
                    </a:lnTo>
                    <a:lnTo>
                      <a:pt x="762" y="123"/>
                    </a:lnTo>
                    <a:lnTo>
                      <a:pt x="732" y="132"/>
                    </a:lnTo>
                    <a:lnTo>
                      <a:pt x="719" y="155"/>
                    </a:lnTo>
                    <a:lnTo>
                      <a:pt x="654" y="142"/>
                    </a:lnTo>
                    <a:lnTo>
                      <a:pt x="654" y="117"/>
                    </a:lnTo>
                    <a:lnTo>
                      <a:pt x="616" y="120"/>
                    </a:lnTo>
                    <a:lnTo>
                      <a:pt x="589" y="87"/>
                    </a:lnTo>
                    <a:lnTo>
                      <a:pt x="569" y="90"/>
                    </a:lnTo>
                    <a:lnTo>
                      <a:pt x="569" y="112"/>
                    </a:lnTo>
                    <a:lnTo>
                      <a:pt x="544" y="90"/>
                    </a:lnTo>
                    <a:lnTo>
                      <a:pt x="499" y="108"/>
                    </a:lnTo>
                    <a:lnTo>
                      <a:pt x="472" y="120"/>
                    </a:lnTo>
                    <a:lnTo>
                      <a:pt x="452" y="108"/>
                    </a:lnTo>
                    <a:lnTo>
                      <a:pt x="406" y="98"/>
                    </a:lnTo>
                    <a:lnTo>
                      <a:pt x="352" y="90"/>
                    </a:lnTo>
                    <a:lnTo>
                      <a:pt x="327" y="90"/>
                    </a:lnTo>
                    <a:lnTo>
                      <a:pt x="297" y="87"/>
                    </a:lnTo>
                    <a:lnTo>
                      <a:pt x="282" y="67"/>
                    </a:lnTo>
                    <a:lnTo>
                      <a:pt x="259" y="70"/>
                    </a:lnTo>
                    <a:lnTo>
                      <a:pt x="252" y="48"/>
                    </a:lnTo>
                    <a:lnTo>
                      <a:pt x="225" y="62"/>
                    </a:lnTo>
                    <a:lnTo>
                      <a:pt x="154" y="82"/>
                    </a:lnTo>
                    <a:lnTo>
                      <a:pt x="125" y="120"/>
                    </a:lnTo>
                    <a:lnTo>
                      <a:pt x="154" y="160"/>
                    </a:lnTo>
                    <a:lnTo>
                      <a:pt x="119" y="155"/>
                    </a:lnTo>
                    <a:lnTo>
                      <a:pt x="97" y="170"/>
                    </a:lnTo>
                    <a:lnTo>
                      <a:pt x="112" y="213"/>
                    </a:lnTo>
                    <a:lnTo>
                      <a:pt x="132" y="202"/>
                    </a:lnTo>
                    <a:lnTo>
                      <a:pt x="150" y="213"/>
                    </a:lnTo>
                    <a:lnTo>
                      <a:pt x="132" y="232"/>
                    </a:lnTo>
                    <a:lnTo>
                      <a:pt x="99" y="243"/>
                    </a:lnTo>
                    <a:lnTo>
                      <a:pt x="75" y="267"/>
                    </a:lnTo>
                    <a:lnTo>
                      <a:pt x="75" y="305"/>
                    </a:lnTo>
                    <a:lnTo>
                      <a:pt x="97" y="318"/>
                    </a:lnTo>
                    <a:lnTo>
                      <a:pt x="117" y="310"/>
                    </a:lnTo>
                    <a:lnTo>
                      <a:pt x="109" y="335"/>
                    </a:lnTo>
                    <a:lnTo>
                      <a:pt x="137" y="338"/>
                    </a:lnTo>
                    <a:lnTo>
                      <a:pt x="84" y="393"/>
                    </a:lnTo>
                    <a:lnTo>
                      <a:pt x="0" y="422"/>
                    </a:lnTo>
                    <a:lnTo>
                      <a:pt x="89" y="400"/>
                    </a:lnTo>
                    <a:lnTo>
                      <a:pt x="187" y="327"/>
                    </a:lnTo>
                    <a:lnTo>
                      <a:pt x="164" y="303"/>
                    </a:lnTo>
                    <a:lnTo>
                      <a:pt x="187" y="303"/>
                    </a:lnTo>
                    <a:lnTo>
                      <a:pt x="224" y="263"/>
                    </a:lnTo>
                    <a:lnTo>
                      <a:pt x="205" y="303"/>
                    </a:lnTo>
                    <a:lnTo>
                      <a:pt x="240" y="297"/>
                    </a:lnTo>
                    <a:lnTo>
                      <a:pt x="259" y="303"/>
                    </a:lnTo>
                    <a:lnTo>
                      <a:pt x="305" y="303"/>
                    </a:lnTo>
                    <a:lnTo>
                      <a:pt x="327" y="285"/>
                    </a:lnTo>
                    <a:lnTo>
                      <a:pt x="359" y="285"/>
                    </a:lnTo>
                    <a:lnTo>
                      <a:pt x="339" y="303"/>
                    </a:lnTo>
                    <a:lnTo>
                      <a:pt x="349" y="328"/>
                    </a:lnTo>
                    <a:lnTo>
                      <a:pt x="375" y="410"/>
                    </a:lnTo>
                    <a:lnTo>
                      <a:pt x="406" y="418"/>
                    </a:lnTo>
                    <a:lnTo>
                      <a:pt x="426" y="440"/>
                    </a:lnTo>
                    <a:lnTo>
                      <a:pt x="426" y="468"/>
                    </a:lnTo>
                    <a:lnTo>
                      <a:pt x="414" y="492"/>
                    </a:lnTo>
                    <a:lnTo>
                      <a:pt x="434" y="528"/>
                    </a:lnTo>
                    <a:lnTo>
                      <a:pt x="421" y="645"/>
                    </a:lnTo>
                    <a:lnTo>
                      <a:pt x="462" y="804"/>
                    </a:lnTo>
                    <a:lnTo>
                      <a:pt x="472" y="839"/>
                    </a:lnTo>
                    <a:lnTo>
                      <a:pt x="499" y="845"/>
                    </a:lnTo>
                    <a:lnTo>
                      <a:pt x="507" y="892"/>
                    </a:lnTo>
                    <a:lnTo>
                      <a:pt x="519" y="919"/>
                    </a:lnTo>
                    <a:lnTo>
                      <a:pt x="516" y="955"/>
                    </a:lnTo>
                    <a:lnTo>
                      <a:pt x="539" y="985"/>
                    </a:lnTo>
                    <a:lnTo>
                      <a:pt x="552" y="1010"/>
                    </a:lnTo>
                    <a:lnTo>
                      <a:pt x="576" y="1025"/>
                    </a:lnTo>
                    <a:lnTo>
                      <a:pt x="569" y="994"/>
                    </a:lnTo>
                    <a:lnTo>
                      <a:pt x="547" y="947"/>
                    </a:lnTo>
                    <a:lnTo>
                      <a:pt x="539" y="914"/>
                    </a:lnTo>
                    <a:lnTo>
                      <a:pt x="536" y="885"/>
                    </a:lnTo>
                    <a:lnTo>
                      <a:pt x="552" y="927"/>
                    </a:lnTo>
                    <a:lnTo>
                      <a:pt x="574" y="960"/>
                    </a:lnTo>
                    <a:lnTo>
                      <a:pt x="621" y="1022"/>
                    </a:lnTo>
                    <a:lnTo>
                      <a:pt x="652" y="1054"/>
                    </a:lnTo>
                    <a:lnTo>
                      <a:pt x="681" y="1074"/>
                    </a:lnTo>
                    <a:lnTo>
                      <a:pt x="714" y="1107"/>
                    </a:lnTo>
                    <a:lnTo>
                      <a:pt x="744" y="1119"/>
                    </a:lnTo>
                    <a:lnTo>
                      <a:pt x="777" y="1134"/>
                    </a:lnTo>
                    <a:lnTo>
                      <a:pt x="831" y="1204"/>
                    </a:lnTo>
                    <a:lnTo>
                      <a:pt x="867" y="1231"/>
                    </a:lnTo>
                    <a:lnTo>
                      <a:pt x="919" y="1214"/>
                    </a:lnTo>
                    <a:lnTo>
                      <a:pt x="931" y="1177"/>
                    </a:lnTo>
                    <a:lnTo>
                      <a:pt x="904" y="1192"/>
                    </a:lnTo>
                    <a:lnTo>
                      <a:pt x="867" y="1189"/>
                    </a:lnTo>
                    <a:lnTo>
                      <a:pt x="861" y="1169"/>
                    </a:lnTo>
                    <a:lnTo>
                      <a:pt x="867" y="1142"/>
                    </a:lnTo>
                    <a:lnTo>
                      <a:pt x="867" y="1109"/>
                    </a:lnTo>
                    <a:lnTo>
                      <a:pt x="841" y="1090"/>
                    </a:lnTo>
                    <a:lnTo>
                      <a:pt x="821" y="1084"/>
                    </a:lnTo>
                    <a:lnTo>
                      <a:pt x="791" y="1084"/>
                    </a:lnTo>
                    <a:lnTo>
                      <a:pt x="826" y="1060"/>
                    </a:lnTo>
                    <a:lnTo>
                      <a:pt x="816" y="1030"/>
                    </a:lnTo>
                    <a:lnTo>
                      <a:pt x="817" y="985"/>
                    </a:lnTo>
                    <a:lnTo>
                      <a:pt x="784" y="994"/>
                    </a:lnTo>
                    <a:lnTo>
                      <a:pt x="767" y="1017"/>
                    </a:lnTo>
                    <a:lnTo>
                      <a:pt x="732" y="1022"/>
                    </a:lnTo>
                    <a:lnTo>
                      <a:pt x="696" y="1002"/>
                    </a:lnTo>
                    <a:lnTo>
                      <a:pt x="692" y="952"/>
                    </a:lnTo>
                    <a:lnTo>
                      <a:pt x="716" y="927"/>
                    </a:lnTo>
                    <a:lnTo>
                      <a:pt x="716" y="902"/>
                    </a:lnTo>
                    <a:lnTo>
                      <a:pt x="752" y="872"/>
                    </a:lnTo>
                    <a:lnTo>
                      <a:pt x="769" y="864"/>
                    </a:lnTo>
                    <a:lnTo>
                      <a:pt x="796" y="877"/>
                    </a:lnTo>
                    <a:lnTo>
                      <a:pt x="816" y="890"/>
                    </a:lnTo>
                    <a:lnTo>
                      <a:pt x="816" y="869"/>
                    </a:lnTo>
                    <a:lnTo>
                      <a:pt x="842" y="885"/>
                    </a:lnTo>
                    <a:lnTo>
                      <a:pt x="879" y="885"/>
                    </a:lnTo>
                    <a:lnTo>
                      <a:pt x="879" y="927"/>
                    </a:lnTo>
                    <a:lnTo>
                      <a:pt x="896" y="955"/>
                    </a:lnTo>
                    <a:lnTo>
                      <a:pt x="914" y="944"/>
                    </a:lnTo>
                    <a:lnTo>
                      <a:pt x="914" y="885"/>
                    </a:lnTo>
                    <a:lnTo>
                      <a:pt x="951" y="799"/>
                    </a:lnTo>
                    <a:lnTo>
                      <a:pt x="973" y="795"/>
                    </a:lnTo>
                    <a:lnTo>
                      <a:pt x="981" y="770"/>
                    </a:lnTo>
                    <a:lnTo>
                      <a:pt x="981" y="749"/>
                    </a:lnTo>
                    <a:lnTo>
                      <a:pt x="1004" y="719"/>
                    </a:lnTo>
                    <a:lnTo>
                      <a:pt x="1021" y="692"/>
                    </a:lnTo>
                    <a:lnTo>
                      <a:pt x="1054" y="687"/>
                    </a:lnTo>
                    <a:lnTo>
                      <a:pt x="1063" y="657"/>
                    </a:lnTo>
                    <a:lnTo>
                      <a:pt x="1066" y="632"/>
                    </a:lnTo>
                    <a:lnTo>
                      <a:pt x="1099" y="624"/>
                    </a:lnTo>
                    <a:lnTo>
                      <a:pt x="1133" y="612"/>
                    </a:lnTo>
                    <a:lnTo>
                      <a:pt x="1139" y="637"/>
                    </a:lnTo>
                    <a:lnTo>
                      <a:pt x="1129" y="657"/>
                    </a:lnTo>
                    <a:lnTo>
                      <a:pt x="1123" y="679"/>
                    </a:lnTo>
                    <a:lnTo>
                      <a:pt x="1151" y="684"/>
                    </a:lnTo>
                    <a:lnTo>
                      <a:pt x="1171" y="654"/>
                    </a:lnTo>
                    <a:lnTo>
                      <a:pt x="1199" y="642"/>
                    </a:lnTo>
                    <a:lnTo>
                      <a:pt x="1199" y="612"/>
                    </a:lnTo>
                    <a:lnTo>
                      <a:pt x="1181" y="603"/>
                    </a:lnTo>
                    <a:lnTo>
                      <a:pt x="1149" y="617"/>
                    </a:lnTo>
                    <a:lnTo>
                      <a:pt x="1159" y="587"/>
                    </a:lnTo>
                    <a:lnTo>
                      <a:pt x="1133" y="575"/>
                    </a:lnTo>
                    <a:lnTo>
                      <a:pt x="1091" y="592"/>
                    </a:lnTo>
                    <a:lnTo>
                      <a:pt x="1133" y="562"/>
                    </a:lnTo>
                    <a:lnTo>
                      <a:pt x="1201" y="568"/>
                    </a:lnTo>
                    <a:lnTo>
                      <a:pt x="1231" y="553"/>
                    </a:lnTo>
                    <a:lnTo>
                      <a:pt x="1236" y="575"/>
                    </a:lnTo>
                    <a:lnTo>
                      <a:pt x="1208" y="592"/>
                    </a:lnTo>
                    <a:lnTo>
                      <a:pt x="1236" y="617"/>
                    </a:lnTo>
                    <a:lnTo>
                      <a:pt x="1266" y="617"/>
                    </a:lnTo>
                    <a:lnTo>
                      <a:pt x="1288" y="617"/>
                    </a:lnTo>
                    <a:lnTo>
                      <a:pt x="1284" y="575"/>
                    </a:lnTo>
                    <a:lnTo>
                      <a:pt x="1264" y="568"/>
                    </a:lnTo>
                    <a:lnTo>
                      <a:pt x="1254" y="545"/>
                    </a:lnTo>
                    <a:lnTo>
                      <a:pt x="1266" y="483"/>
                    </a:lnTo>
                    <a:lnTo>
                      <a:pt x="1236" y="460"/>
                    </a:lnTo>
                    <a:lnTo>
                      <a:pt x="1211" y="452"/>
                    </a:lnTo>
                    <a:lnTo>
                      <a:pt x="1208" y="407"/>
                    </a:lnTo>
                    <a:lnTo>
                      <a:pt x="1191" y="367"/>
                    </a:lnTo>
                    <a:lnTo>
                      <a:pt x="1181" y="328"/>
                    </a:lnTo>
                    <a:lnTo>
                      <a:pt x="1156" y="323"/>
                    </a:lnTo>
                    <a:lnTo>
                      <a:pt x="1151" y="358"/>
                    </a:lnTo>
                    <a:lnTo>
                      <a:pt x="1133" y="372"/>
                    </a:lnTo>
                    <a:lnTo>
                      <a:pt x="1119" y="343"/>
                    </a:lnTo>
                    <a:lnTo>
                      <a:pt x="1119" y="305"/>
                    </a:lnTo>
                    <a:lnTo>
                      <a:pt x="1096" y="303"/>
                    </a:lnTo>
                    <a:lnTo>
                      <a:pt x="1086" y="282"/>
                    </a:lnTo>
                    <a:lnTo>
                      <a:pt x="1028" y="282"/>
                    </a:lnTo>
                    <a:lnTo>
                      <a:pt x="1034" y="310"/>
                    </a:lnTo>
                    <a:lnTo>
                      <a:pt x="1028" y="338"/>
                    </a:lnTo>
                    <a:lnTo>
                      <a:pt x="1014" y="365"/>
                    </a:lnTo>
                    <a:lnTo>
                      <a:pt x="1028" y="385"/>
                    </a:lnTo>
                    <a:lnTo>
                      <a:pt x="1019" y="418"/>
                    </a:lnTo>
                    <a:lnTo>
                      <a:pt x="989" y="440"/>
                    </a:lnTo>
                    <a:lnTo>
                      <a:pt x="991" y="497"/>
                    </a:lnTo>
                    <a:lnTo>
                      <a:pt x="973" y="497"/>
                    </a:lnTo>
                    <a:lnTo>
                      <a:pt x="981" y="472"/>
                    </a:lnTo>
                    <a:lnTo>
                      <a:pt x="971" y="430"/>
                    </a:lnTo>
                    <a:lnTo>
                      <a:pt x="951" y="427"/>
                    </a:lnTo>
                    <a:lnTo>
                      <a:pt x="921" y="410"/>
                    </a:lnTo>
                    <a:lnTo>
                      <a:pt x="896" y="390"/>
                    </a:lnTo>
                    <a:lnTo>
                      <a:pt x="867" y="350"/>
                    </a:lnTo>
                    <a:lnTo>
                      <a:pt x="847" y="338"/>
                    </a:lnTo>
                    <a:lnTo>
                      <a:pt x="859" y="297"/>
                    </a:lnTo>
                    <a:lnTo>
                      <a:pt x="879" y="285"/>
                    </a:lnTo>
                    <a:lnTo>
                      <a:pt x="897" y="282"/>
                    </a:lnTo>
                    <a:lnTo>
                      <a:pt x="902" y="252"/>
                    </a:lnTo>
                    <a:lnTo>
                      <a:pt x="934" y="243"/>
                    </a:lnTo>
                    <a:lnTo>
                      <a:pt x="958" y="210"/>
                    </a:lnTo>
                    <a:lnTo>
                      <a:pt x="971" y="180"/>
                    </a:lnTo>
                    <a:lnTo>
                      <a:pt x="998" y="175"/>
                    </a:lnTo>
                    <a:lnTo>
                      <a:pt x="1019" y="160"/>
                    </a:lnTo>
                    <a:lnTo>
                      <a:pt x="999" y="150"/>
                    </a:lnTo>
                    <a:lnTo>
                      <a:pt x="994" y="123"/>
                    </a:lnTo>
                    <a:lnTo>
                      <a:pt x="964" y="150"/>
                    </a:lnTo>
                    <a:lnTo>
                      <a:pt x="951" y="128"/>
                    </a:lnTo>
                    <a:lnTo>
                      <a:pt x="926" y="117"/>
                    </a:lnTo>
                    <a:lnTo>
                      <a:pt x="929" y="93"/>
                    </a:lnTo>
                    <a:lnTo>
                      <a:pt x="931" y="28"/>
                    </a:lnTo>
                    <a:lnTo>
                      <a:pt x="9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93" name="Group 93"/>
              <p:cNvGrpSpPr>
                <a:grpSpLocks/>
              </p:cNvGrpSpPr>
              <p:nvPr/>
            </p:nvGrpSpPr>
            <p:grpSpPr bwMode="auto">
              <a:xfrm>
                <a:off x="852" y="1409"/>
                <a:ext cx="1288" cy="1231"/>
                <a:chOff x="852" y="1409"/>
                <a:chExt cx="1288" cy="1231"/>
              </a:xfrm>
            </p:grpSpPr>
            <p:sp>
              <p:nvSpPr>
                <p:cNvPr id="25694" name="Freeform 94"/>
                <p:cNvSpPr>
                  <a:spLocks/>
                </p:cNvSpPr>
                <p:nvPr/>
              </p:nvSpPr>
              <p:spPr bwMode="auto">
                <a:xfrm>
                  <a:off x="852" y="1409"/>
                  <a:ext cx="1288" cy="1231"/>
                </a:xfrm>
                <a:custGeom>
                  <a:avLst/>
                  <a:gdLst/>
                  <a:ahLst/>
                  <a:cxnLst>
                    <a:cxn ang="0">
                      <a:pos x="906" y="78"/>
                    </a:cxn>
                    <a:cxn ang="0">
                      <a:pos x="856" y="108"/>
                    </a:cxn>
                    <a:cxn ang="0">
                      <a:pos x="732" y="132"/>
                    </a:cxn>
                    <a:cxn ang="0">
                      <a:pos x="616" y="120"/>
                    </a:cxn>
                    <a:cxn ang="0">
                      <a:pos x="544" y="90"/>
                    </a:cxn>
                    <a:cxn ang="0">
                      <a:pos x="406" y="98"/>
                    </a:cxn>
                    <a:cxn ang="0">
                      <a:pos x="282" y="67"/>
                    </a:cxn>
                    <a:cxn ang="0">
                      <a:pos x="154" y="82"/>
                    </a:cxn>
                    <a:cxn ang="0">
                      <a:pos x="97" y="170"/>
                    </a:cxn>
                    <a:cxn ang="0">
                      <a:pos x="132" y="232"/>
                    </a:cxn>
                    <a:cxn ang="0">
                      <a:pos x="97" y="318"/>
                    </a:cxn>
                    <a:cxn ang="0">
                      <a:pos x="84" y="393"/>
                    </a:cxn>
                    <a:cxn ang="0">
                      <a:pos x="164" y="303"/>
                    </a:cxn>
                    <a:cxn ang="0">
                      <a:pos x="240" y="297"/>
                    </a:cxn>
                    <a:cxn ang="0">
                      <a:pos x="359" y="285"/>
                    </a:cxn>
                    <a:cxn ang="0">
                      <a:pos x="406" y="418"/>
                    </a:cxn>
                    <a:cxn ang="0">
                      <a:pos x="434" y="528"/>
                    </a:cxn>
                    <a:cxn ang="0">
                      <a:pos x="499" y="845"/>
                    </a:cxn>
                    <a:cxn ang="0">
                      <a:pos x="539" y="985"/>
                    </a:cxn>
                    <a:cxn ang="0">
                      <a:pos x="547" y="947"/>
                    </a:cxn>
                    <a:cxn ang="0">
                      <a:pos x="574" y="960"/>
                    </a:cxn>
                    <a:cxn ang="0">
                      <a:pos x="714" y="1107"/>
                    </a:cxn>
                    <a:cxn ang="0">
                      <a:pos x="867" y="1231"/>
                    </a:cxn>
                    <a:cxn ang="0">
                      <a:pos x="867" y="1189"/>
                    </a:cxn>
                    <a:cxn ang="0">
                      <a:pos x="841" y="1090"/>
                    </a:cxn>
                    <a:cxn ang="0">
                      <a:pos x="816" y="1030"/>
                    </a:cxn>
                    <a:cxn ang="0">
                      <a:pos x="732" y="1022"/>
                    </a:cxn>
                    <a:cxn ang="0">
                      <a:pos x="716" y="902"/>
                    </a:cxn>
                    <a:cxn ang="0">
                      <a:pos x="816" y="890"/>
                    </a:cxn>
                    <a:cxn ang="0">
                      <a:pos x="879" y="927"/>
                    </a:cxn>
                    <a:cxn ang="0">
                      <a:pos x="951" y="799"/>
                    </a:cxn>
                    <a:cxn ang="0">
                      <a:pos x="1004" y="719"/>
                    </a:cxn>
                    <a:cxn ang="0">
                      <a:pos x="1066" y="632"/>
                    </a:cxn>
                    <a:cxn ang="0">
                      <a:pos x="1129" y="657"/>
                    </a:cxn>
                    <a:cxn ang="0">
                      <a:pos x="1199" y="642"/>
                    </a:cxn>
                    <a:cxn ang="0">
                      <a:pos x="1159" y="587"/>
                    </a:cxn>
                    <a:cxn ang="0">
                      <a:pos x="1201" y="568"/>
                    </a:cxn>
                    <a:cxn ang="0">
                      <a:pos x="1236" y="617"/>
                    </a:cxn>
                    <a:cxn ang="0">
                      <a:pos x="1264" y="568"/>
                    </a:cxn>
                    <a:cxn ang="0">
                      <a:pos x="1211" y="452"/>
                    </a:cxn>
                    <a:cxn ang="0">
                      <a:pos x="1156" y="323"/>
                    </a:cxn>
                    <a:cxn ang="0">
                      <a:pos x="1119" y="305"/>
                    </a:cxn>
                    <a:cxn ang="0">
                      <a:pos x="1034" y="310"/>
                    </a:cxn>
                    <a:cxn ang="0">
                      <a:pos x="1019" y="418"/>
                    </a:cxn>
                    <a:cxn ang="0">
                      <a:pos x="981" y="472"/>
                    </a:cxn>
                    <a:cxn ang="0">
                      <a:pos x="896" y="390"/>
                    </a:cxn>
                    <a:cxn ang="0">
                      <a:pos x="879" y="285"/>
                    </a:cxn>
                    <a:cxn ang="0">
                      <a:pos x="958" y="210"/>
                    </a:cxn>
                    <a:cxn ang="0">
                      <a:pos x="999" y="150"/>
                    </a:cxn>
                    <a:cxn ang="0">
                      <a:pos x="926" y="117"/>
                    </a:cxn>
                  </a:cxnLst>
                  <a:rect l="0" t="0" r="r" b="b"/>
                  <a:pathLst>
                    <a:path w="1288" h="1231">
                      <a:moveTo>
                        <a:pt x="961" y="20"/>
                      </a:moveTo>
                      <a:lnTo>
                        <a:pt x="929" y="0"/>
                      </a:lnTo>
                      <a:lnTo>
                        <a:pt x="907" y="28"/>
                      </a:lnTo>
                      <a:lnTo>
                        <a:pt x="906" y="78"/>
                      </a:lnTo>
                      <a:lnTo>
                        <a:pt x="886" y="108"/>
                      </a:lnTo>
                      <a:lnTo>
                        <a:pt x="896" y="128"/>
                      </a:lnTo>
                      <a:lnTo>
                        <a:pt x="862" y="138"/>
                      </a:lnTo>
                      <a:lnTo>
                        <a:pt x="856" y="108"/>
                      </a:lnTo>
                      <a:lnTo>
                        <a:pt x="826" y="128"/>
                      </a:lnTo>
                      <a:lnTo>
                        <a:pt x="824" y="150"/>
                      </a:lnTo>
                      <a:lnTo>
                        <a:pt x="762" y="123"/>
                      </a:lnTo>
                      <a:lnTo>
                        <a:pt x="732" y="132"/>
                      </a:lnTo>
                      <a:lnTo>
                        <a:pt x="719" y="155"/>
                      </a:lnTo>
                      <a:lnTo>
                        <a:pt x="654" y="142"/>
                      </a:lnTo>
                      <a:lnTo>
                        <a:pt x="654" y="117"/>
                      </a:lnTo>
                      <a:lnTo>
                        <a:pt x="616" y="120"/>
                      </a:lnTo>
                      <a:lnTo>
                        <a:pt x="589" y="87"/>
                      </a:lnTo>
                      <a:lnTo>
                        <a:pt x="569" y="90"/>
                      </a:lnTo>
                      <a:lnTo>
                        <a:pt x="569" y="112"/>
                      </a:lnTo>
                      <a:lnTo>
                        <a:pt x="544" y="90"/>
                      </a:lnTo>
                      <a:lnTo>
                        <a:pt x="499" y="108"/>
                      </a:lnTo>
                      <a:lnTo>
                        <a:pt x="472" y="120"/>
                      </a:lnTo>
                      <a:lnTo>
                        <a:pt x="452" y="108"/>
                      </a:lnTo>
                      <a:lnTo>
                        <a:pt x="406" y="98"/>
                      </a:lnTo>
                      <a:lnTo>
                        <a:pt x="352" y="90"/>
                      </a:lnTo>
                      <a:lnTo>
                        <a:pt x="327" y="90"/>
                      </a:lnTo>
                      <a:lnTo>
                        <a:pt x="297" y="87"/>
                      </a:lnTo>
                      <a:lnTo>
                        <a:pt x="282" y="67"/>
                      </a:lnTo>
                      <a:lnTo>
                        <a:pt x="259" y="70"/>
                      </a:lnTo>
                      <a:lnTo>
                        <a:pt x="252" y="48"/>
                      </a:lnTo>
                      <a:lnTo>
                        <a:pt x="225" y="62"/>
                      </a:lnTo>
                      <a:lnTo>
                        <a:pt x="154" y="82"/>
                      </a:lnTo>
                      <a:lnTo>
                        <a:pt x="125" y="120"/>
                      </a:lnTo>
                      <a:lnTo>
                        <a:pt x="154" y="160"/>
                      </a:lnTo>
                      <a:lnTo>
                        <a:pt x="119" y="155"/>
                      </a:lnTo>
                      <a:lnTo>
                        <a:pt x="97" y="170"/>
                      </a:lnTo>
                      <a:lnTo>
                        <a:pt x="112" y="213"/>
                      </a:lnTo>
                      <a:lnTo>
                        <a:pt x="132" y="202"/>
                      </a:lnTo>
                      <a:lnTo>
                        <a:pt x="150" y="213"/>
                      </a:lnTo>
                      <a:lnTo>
                        <a:pt x="132" y="232"/>
                      </a:lnTo>
                      <a:lnTo>
                        <a:pt x="99" y="243"/>
                      </a:lnTo>
                      <a:lnTo>
                        <a:pt x="75" y="267"/>
                      </a:lnTo>
                      <a:lnTo>
                        <a:pt x="75" y="305"/>
                      </a:lnTo>
                      <a:lnTo>
                        <a:pt x="97" y="318"/>
                      </a:lnTo>
                      <a:lnTo>
                        <a:pt x="117" y="310"/>
                      </a:lnTo>
                      <a:lnTo>
                        <a:pt x="109" y="335"/>
                      </a:lnTo>
                      <a:lnTo>
                        <a:pt x="137" y="338"/>
                      </a:lnTo>
                      <a:lnTo>
                        <a:pt x="84" y="393"/>
                      </a:lnTo>
                      <a:lnTo>
                        <a:pt x="0" y="422"/>
                      </a:lnTo>
                      <a:lnTo>
                        <a:pt x="89" y="400"/>
                      </a:lnTo>
                      <a:lnTo>
                        <a:pt x="187" y="327"/>
                      </a:lnTo>
                      <a:lnTo>
                        <a:pt x="164" y="303"/>
                      </a:lnTo>
                      <a:lnTo>
                        <a:pt x="187" y="303"/>
                      </a:lnTo>
                      <a:lnTo>
                        <a:pt x="224" y="263"/>
                      </a:lnTo>
                      <a:lnTo>
                        <a:pt x="205" y="303"/>
                      </a:lnTo>
                      <a:lnTo>
                        <a:pt x="240" y="297"/>
                      </a:lnTo>
                      <a:lnTo>
                        <a:pt x="259" y="303"/>
                      </a:lnTo>
                      <a:lnTo>
                        <a:pt x="305" y="303"/>
                      </a:lnTo>
                      <a:lnTo>
                        <a:pt x="327" y="285"/>
                      </a:lnTo>
                      <a:lnTo>
                        <a:pt x="359" y="285"/>
                      </a:lnTo>
                      <a:lnTo>
                        <a:pt x="339" y="303"/>
                      </a:lnTo>
                      <a:lnTo>
                        <a:pt x="349" y="328"/>
                      </a:lnTo>
                      <a:lnTo>
                        <a:pt x="375" y="410"/>
                      </a:lnTo>
                      <a:lnTo>
                        <a:pt x="406" y="418"/>
                      </a:lnTo>
                      <a:lnTo>
                        <a:pt x="426" y="440"/>
                      </a:lnTo>
                      <a:lnTo>
                        <a:pt x="426" y="468"/>
                      </a:lnTo>
                      <a:lnTo>
                        <a:pt x="414" y="492"/>
                      </a:lnTo>
                      <a:lnTo>
                        <a:pt x="434" y="528"/>
                      </a:lnTo>
                      <a:lnTo>
                        <a:pt x="421" y="645"/>
                      </a:lnTo>
                      <a:lnTo>
                        <a:pt x="462" y="804"/>
                      </a:lnTo>
                      <a:lnTo>
                        <a:pt x="472" y="839"/>
                      </a:lnTo>
                      <a:lnTo>
                        <a:pt x="499" y="845"/>
                      </a:lnTo>
                      <a:lnTo>
                        <a:pt x="507" y="892"/>
                      </a:lnTo>
                      <a:lnTo>
                        <a:pt x="519" y="919"/>
                      </a:lnTo>
                      <a:lnTo>
                        <a:pt x="516" y="955"/>
                      </a:lnTo>
                      <a:lnTo>
                        <a:pt x="539" y="985"/>
                      </a:lnTo>
                      <a:lnTo>
                        <a:pt x="552" y="1010"/>
                      </a:lnTo>
                      <a:lnTo>
                        <a:pt x="576" y="1025"/>
                      </a:lnTo>
                      <a:lnTo>
                        <a:pt x="569" y="994"/>
                      </a:lnTo>
                      <a:lnTo>
                        <a:pt x="547" y="947"/>
                      </a:lnTo>
                      <a:lnTo>
                        <a:pt x="539" y="914"/>
                      </a:lnTo>
                      <a:lnTo>
                        <a:pt x="536" y="885"/>
                      </a:lnTo>
                      <a:lnTo>
                        <a:pt x="552" y="927"/>
                      </a:lnTo>
                      <a:lnTo>
                        <a:pt x="574" y="960"/>
                      </a:lnTo>
                      <a:lnTo>
                        <a:pt x="621" y="1022"/>
                      </a:lnTo>
                      <a:lnTo>
                        <a:pt x="652" y="1054"/>
                      </a:lnTo>
                      <a:lnTo>
                        <a:pt x="681" y="1074"/>
                      </a:lnTo>
                      <a:lnTo>
                        <a:pt x="714" y="1107"/>
                      </a:lnTo>
                      <a:lnTo>
                        <a:pt x="744" y="1119"/>
                      </a:lnTo>
                      <a:lnTo>
                        <a:pt x="777" y="1134"/>
                      </a:lnTo>
                      <a:lnTo>
                        <a:pt x="831" y="1204"/>
                      </a:lnTo>
                      <a:lnTo>
                        <a:pt x="867" y="1231"/>
                      </a:lnTo>
                      <a:lnTo>
                        <a:pt x="919" y="1214"/>
                      </a:lnTo>
                      <a:lnTo>
                        <a:pt x="931" y="1177"/>
                      </a:lnTo>
                      <a:lnTo>
                        <a:pt x="904" y="1192"/>
                      </a:lnTo>
                      <a:lnTo>
                        <a:pt x="867" y="1189"/>
                      </a:lnTo>
                      <a:lnTo>
                        <a:pt x="861" y="1169"/>
                      </a:lnTo>
                      <a:lnTo>
                        <a:pt x="867" y="1142"/>
                      </a:lnTo>
                      <a:lnTo>
                        <a:pt x="867" y="1109"/>
                      </a:lnTo>
                      <a:lnTo>
                        <a:pt x="841" y="1090"/>
                      </a:lnTo>
                      <a:lnTo>
                        <a:pt x="821" y="1084"/>
                      </a:lnTo>
                      <a:lnTo>
                        <a:pt x="791" y="1084"/>
                      </a:lnTo>
                      <a:lnTo>
                        <a:pt x="826" y="1060"/>
                      </a:lnTo>
                      <a:lnTo>
                        <a:pt x="816" y="1030"/>
                      </a:lnTo>
                      <a:lnTo>
                        <a:pt x="817" y="985"/>
                      </a:lnTo>
                      <a:lnTo>
                        <a:pt x="784" y="994"/>
                      </a:lnTo>
                      <a:lnTo>
                        <a:pt x="767" y="1017"/>
                      </a:lnTo>
                      <a:lnTo>
                        <a:pt x="732" y="1022"/>
                      </a:lnTo>
                      <a:lnTo>
                        <a:pt x="696" y="1002"/>
                      </a:lnTo>
                      <a:lnTo>
                        <a:pt x="692" y="952"/>
                      </a:lnTo>
                      <a:lnTo>
                        <a:pt x="716" y="927"/>
                      </a:lnTo>
                      <a:lnTo>
                        <a:pt x="716" y="902"/>
                      </a:lnTo>
                      <a:lnTo>
                        <a:pt x="752" y="872"/>
                      </a:lnTo>
                      <a:lnTo>
                        <a:pt x="769" y="864"/>
                      </a:lnTo>
                      <a:lnTo>
                        <a:pt x="796" y="877"/>
                      </a:lnTo>
                      <a:lnTo>
                        <a:pt x="816" y="890"/>
                      </a:lnTo>
                      <a:lnTo>
                        <a:pt x="816" y="869"/>
                      </a:lnTo>
                      <a:lnTo>
                        <a:pt x="842" y="885"/>
                      </a:lnTo>
                      <a:lnTo>
                        <a:pt x="879" y="885"/>
                      </a:lnTo>
                      <a:lnTo>
                        <a:pt x="879" y="927"/>
                      </a:lnTo>
                      <a:lnTo>
                        <a:pt x="896" y="955"/>
                      </a:lnTo>
                      <a:lnTo>
                        <a:pt x="914" y="944"/>
                      </a:lnTo>
                      <a:lnTo>
                        <a:pt x="914" y="885"/>
                      </a:lnTo>
                      <a:lnTo>
                        <a:pt x="951" y="799"/>
                      </a:lnTo>
                      <a:lnTo>
                        <a:pt x="973" y="795"/>
                      </a:lnTo>
                      <a:lnTo>
                        <a:pt x="981" y="770"/>
                      </a:lnTo>
                      <a:lnTo>
                        <a:pt x="981" y="749"/>
                      </a:lnTo>
                      <a:lnTo>
                        <a:pt x="1004" y="719"/>
                      </a:lnTo>
                      <a:lnTo>
                        <a:pt x="1021" y="692"/>
                      </a:lnTo>
                      <a:lnTo>
                        <a:pt x="1054" y="687"/>
                      </a:lnTo>
                      <a:lnTo>
                        <a:pt x="1063" y="657"/>
                      </a:lnTo>
                      <a:lnTo>
                        <a:pt x="1066" y="632"/>
                      </a:lnTo>
                      <a:lnTo>
                        <a:pt x="1099" y="624"/>
                      </a:lnTo>
                      <a:lnTo>
                        <a:pt x="1133" y="612"/>
                      </a:lnTo>
                      <a:lnTo>
                        <a:pt x="1139" y="637"/>
                      </a:lnTo>
                      <a:lnTo>
                        <a:pt x="1129" y="657"/>
                      </a:lnTo>
                      <a:lnTo>
                        <a:pt x="1123" y="679"/>
                      </a:lnTo>
                      <a:lnTo>
                        <a:pt x="1151" y="684"/>
                      </a:lnTo>
                      <a:lnTo>
                        <a:pt x="1171" y="654"/>
                      </a:lnTo>
                      <a:lnTo>
                        <a:pt x="1199" y="642"/>
                      </a:lnTo>
                      <a:lnTo>
                        <a:pt x="1199" y="612"/>
                      </a:lnTo>
                      <a:lnTo>
                        <a:pt x="1181" y="603"/>
                      </a:lnTo>
                      <a:lnTo>
                        <a:pt x="1149" y="617"/>
                      </a:lnTo>
                      <a:lnTo>
                        <a:pt x="1159" y="587"/>
                      </a:lnTo>
                      <a:lnTo>
                        <a:pt x="1133" y="575"/>
                      </a:lnTo>
                      <a:lnTo>
                        <a:pt x="1091" y="592"/>
                      </a:lnTo>
                      <a:lnTo>
                        <a:pt x="1133" y="562"/>
                      </a:lnTo>
                      <a:lnTo>
                        <a:pt x="1201" y="568"/>
                      </a:lnTo>
                      <a:lnTo>
                        <a:pt x="1231" y="553"/>
                      </a:lnTo>
                      <a:lnTo>
                        <a:pt x="1236" y="575"/>
                      </a:lnTo>
                      <a:lnTo>
                        <a:pt x="1208" y="592"/>
                      </a:lnTo>
                      <a:lnTo>
                        <a:pt x="1236" y="617"/>
                      </a:lnTo>
                      <a:lnTo>
                        <a:pt x="1266" y="617"/>
                      </a:lnTo>
                      <a:lnTo>
                        <a:pt x="1288" y="617"/>
                      </a:lnTo>
                      <a:lnTo>
                        <a:pt x="1284" y="575"/>
                      </a:lnTo>
                      <a:lnTo>
                        <a:pt x="1264" y="568"/>
                      </a:lnTo>
                      <a:lnTo>
                        <a:pt x="1254" y="545"/>
                      </a:lnTo>
                      <a:lnTo>
                        <a:pt x="1266" y="483"/>
                      </a:lnTo>
                      <a:lnTo>
                        <a:pt x="1236" y="460"/>
                      </a:lnTo>
                      <a:lnTo>
                        <a:pt x="1211" y="452"/>
                      </a:lnTo>
                      <a:lnTo>
                        <a:pt x="1208" y="407"/>
                      </a:lnTo>
                      <a:lnTo>
                        <a:pt x="1191" y="367"/>
                      </a:lnTo>
                      <a:lnTo>
                        <a:pt x="1181" y="328"/>
                      </a:lnTo>
                      <a:lnTo>
                        <a:pt x="1156" y="323"/>
                      </a:lnTo>
                      <a:lnTo>
                        <a:pt x="1151" y="358"/>
                      </a:lnTo>
                      <a:lnTo>
                        <a:pt x="1133" y="372"/>
                      </a:lnTo>
                      <a:lnTo>
                        <a:pt x="1119" y="343"/>
                      </a:lnTo>
                      <a:lnTo>
                        <a:pt x="1119" y="305"/>
                      </a:lnTo>
                      <a:lnTo>
                        <a:pt x="1096" y="303"/>
                      </a:lnTo>
                      <a:lnTo>
                        <a:pt x="1086" y="282"/>
                      </a:lnTo>
                      <a:lnTo>
                        <a:pt x="1028" y="282"/>
                      </a:lnTo>
                      <a:lnTo>
                        <a:pt x="1034" y="310"/>
                      </a:lnTo>
                      <a:lnTo>
                        <a:pt x="1028" y="338"/>
                      </a:lnTo>
                      <a:lnTo>
                        <a:pt x="1014" y="365"/>
                      </a:lnTo>
                      <a:lnTo>
                        <a:pt x="1028" y="385"/>
                      </a:lnTo>
                      <a:lnTo>
                        <a:pt x="1019" y="418"/>
                      </a:lnTo>
                      <a:lnTo>
                        <a:pt x="989" y="440"/>
                      </a:lnTo>
                      <a:lnTo>
                        <a:pt x="991" y="497"/>
                      </a:lnTo>
                      <a:lnTo>
                        <a:pt x="973" y="497"/>
                      </a:lnTo>
                      <a:lnTo>
                        <a:pt x="981" y="472"/>
                      </a:lnTo>
                      <a:lnTo>
                        <a:pt x="971" y="430"/>
                      </a:lnTo>
                      <a:lnTo>
                        <a:pt x="951" y="427"/>
                      </a:lnTo>
                      <a:lnTo>
                        <a:pt x="921" y="410"/>
                      </a:lnTo>
                      <a:lnTo>
                        <a:pt x="896" y="390"/>
                      </a:lnTo>
                      <a:lnTo>
                        <a:pt x="867" y="350"/>
                      </a:lnTo>
                      <a:lnTo>
                        <a:pt x="847" y="338"/>
                      </a:lnTo>
                      <a:lnTo>
                        <a:pt x="859" y="297"/>
                      </a:lnTo>
                      <a:lnTo>
                        <a:pt x="879" y="285"/>
                      </a:lnTo>
                      <a:lnTo>
                        <a:pt x="897" y="282"/>
                      </a:lnTo>
                      <a:lnTo>
                        <a:pt x="902" y="252"/>
                      </a:lnTo>
                      <a:lnTo>
                        <a:pt x="934" y="243"/>
                      </a:lnTo>
                      <a:lnTo>
                        <a:pt x="958" y="210"/>
                      </a:lnTo>
                      <a:lnTo>
                        <a:pt x="971" y="180"/>
                      </a:lnTo>
                      <a:lnTo>
                        <a:pt x="998" y="175"/>
                      </a:lnTo>
                      <a:lnTo>
                        <a:pt x="1019" y="160"/>
                      </a:lnTo>
                      <a:lnTo>
                        <a:pt x="999" y="150"/>
                      </a:lnTo>
                      <a:lnTo>
                        <a:pt x="994" y="123"/>
                      </a:lnTo>
                      <a:lnTo>
                        <a:pt x="964" y="150"/>
                      </a:lnTo>
                      <a:lnTo>
                        <a:pt x="951" y="128"/>
                      </a:lnTo>
                      <a:lnTo>
                        <a:pt x="926" y="117"/>
                      </a:lnTo>
                      <a:lnTo>
                        <a:pt x="929" y="93"/>
                      </a:lnTo>
                      <a:lnTo>
                        <a:pt x="931" y="28"/>
                      </a:lnTo>
                      <a:lnTo>
                        <a:pt x="961" y="2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695" name="Freeform 95"/>
                <p:cNvSpPr>
                  <a:spLocks/>
                </p:cNvSpPr>
                <p:nvPr/>
              </p:nvSpPr>
              <p:spPr bwMode="auto">
                <a:xfrm>
                  <a:off x="852" y="1409"/>
                  <a:ext cx="1288" cy="1231"/>
                </a:xfrm>
                <a:custGeom>
                  <a:avLst/>
                  <a:gdLst/>
                  <a:ahLst/>
                  <a:cxnLst>
                    <a:cxn ang="0">
                      <a:pos x="906" y="78"/>
                    </a:cxn>
                    <a:cxn ang="0">
                      <a:pos x="856" y="108"/>
                    </a:cxn>
                    <a:cxn ang="0">
                      <a:pos x="732" y="132"/>
                    </a:cxn>
                    <a:cxn ang="0">
                      <a:pos x="616" y="120"/>
                    </a:cxn>
                    <a:cxn ang="0">
                      <a:pos x="544" y="90"/>
                    </a:cxn>
                    <a:cxn ang="0">
                      <a:pos x="406" y="98"/>
                    </a:cxn>
                    <a:cxn ang="0">
                      <a:pos x="282" y="67"/>
                    </a:cxn>
                    <a:cxn ang="0">
                      <a:pos x="154" y="82"/>
                    </a:cxn>
                    <a:cxn ang="0">
                      <a:pos x="97" y="170"/>
                    </a:cxn>
                    <a:cxn ang="0">
                      <a:pos x="132" y="232"/>
                    </a:cxn>
                    <a:cxn ang="0">
                      <a:pos x="97" y="318"/>
                    </a:cxn>
                    <a:cxn ang="0">
                      <a:pos x="84" y="393"/>
                    </a:cxn>
                    <a:cxn ang="0">
                      <a:pos x="164" y="303"/>
                    </a:cxn>
                    <a:cxn ang="0">
                      <a:pos x="240" y="297"/>
                    </a:cxn>
                    <a:cxn ang="0">
                      <a:pos x="359" y="285"/>
                    </a:cxn>
                    <a:cxn ang="0">
                      <a:pos x="406" y="418"/>
                    </a:cxn>
                    <a:cxn ang="0">
                      <a:pos x="434" y="528"/>
                    </a:cxn>
                    <a:cxn ang="0">
                      <a:pos x="499" y="845"/>
                    </a:cxn>
                    <a:cxn ang="0">
                      <a:pos x="539" y="985"/>
                    </a:cxn>
                    <a:cxn ang="0">
                      <a:pos x="547" y="947"/>
                    </a:cxn>
                    <a:cxn ang="0">
                      <a:pos x="574" y="960"/>
                    </a:cxn>
                    <a:cxn ang="0">
                      <a:pos x="714" y="1107"/>
                    </a:cxn>
                    <a:cxn ang="0">
                      <a:pos x="867" y="1231"/>
                    </a:cxn>
                    <a:cxn ang="0">
                      <a:pos x="867" y="1189"/>
                    </a:cxn>
                    <a:cxn ang="0">
                      <a:pos x="841" y="1090"/>
                    </a:cxn>
                    <a:cxn ang="0">
                      <a:pos x="816" y="1030"/>
                    </a:cxn>
                    <a:cxn ang="0">
                      <a:pos x="732" y="1022"/>
                    </a:cxn>
                    <a:cxn ang="0">
                      <a:pos x="716" y="902"/>
                    </a:cxn>
                    <a:cxn ang="0">
                      <a:pos x="816" y="890"/>
                    </a:cxn>
                    <a:cxn ang="0">
                      <a:pos x="879" y="927"/>
                    </a:cxn>
                    <a:cxn ang="0">
                      <a:pos x="951" y="799"/>
                    </a:cxn>
                    <a:cxn ang="0">
                      <a:pos x="1004" y="719"/>
                    </a:cxn>
                    <a:cxn ang="0">
                      <a:pos x="1066" y="632"/>
                    </a:cxn>
                    <a:cxn ang="0">
                      <a:pos x="1129" y="657"/>
                    </a:cxn>
                    <a:cxn ang="0">
                      <a:pos x="1199" y="642"/>
                    </a:cxn>
                    <a:cxn ang="0">
                      <a:pos x="1159" y="587"/>
                    </a:cxn>
                    <a:cxn ang="0">
                      <a:pos x="1201" y="568"/>
                    </a:cxn>
                    <a:cxn ang="0">
                      <a:pos x="1236" y="617"/>
                    </a:cxn>
                    <a:cxn ang="0">
                      <a:pos x="1264" y="568"/>
                    </a:cxn>
                    <a:cxn ang="0">
                      <a:pos x="1211" y="452"/>
                    </a:cxn>
                    <a:cxn ang="0">
                      <a:pos x="1156" y="323"/>
                    </a:cxn>
                    <a:cxn ang="0">
                      <a:pos x="1119" y="305"/>
                    </a:cxn>
                    <a:cxn ang="0">
                      <a:pos x="1034" y="310"/>
                    </a:cxn>
                    <a:cxn ang="0">
                      <a:pos x="1019" y="418"/>
                    </a:cxn>
                    <a:cxn ang="0">
                      <a:pos x="981" y="472"/>
                    </a:cxn>
                    <a:cxn ang="0">
                      <a:pos x="896" y="390"/>
                    </a:cxn>
                    <a:cxn ang="0">
                      <a:pos x="879" y="285"/>
                    </a:cxn>
                    <a:cxn ang="0">
                      <a:pos x="958" y="210"/>
                    </a:cxn>
                    <a:cxn ang="0">
                      <a:pos x="999" y="150"/>
                    </a:cxn>
                    <a:cxn ang="0">
                      <a:pos x="926" y="117"/>
                    </a:cxn>
                  </a:cxnLst>
                  <a:rect l="0" t="0" r="r" b="b"/>
                  <a:pathLst>
                    <a:path w="1288" h="1231">
                      <a:moveTo>
                        <a:pt x="961" y="20"/>
                      </a:moveTo>
                      <a:lnTo>
                        <a:pt x="929" y="0"/>
                      </a:lnTo>
                      <a:lnTo>
                        <a:pt x="907" y="28"/>
                      </a:lnTo>
                      <a:lnTo>
                        <a:pt x="906" y="78"/>
                      </a:lnTo>
                      <a:lnTo>
                        <a:pt x="886" y="108"/>
                      </a:lnTo>
                      <a:lnTo>
                        <a:pt x="896" y="128"/>
                      </a:lnTo>
                      <a:lnTo>
                        <a:pt x="862" y="138"/>
                      </a:lnTo>
                      <a:lnTo>
                        <a:pt x="856" y="108"/>
                      </a:lnTo>
                      <a:lnTo>
                        <a:pt x="826" y="128"/>
                      </a:lnTo>
                      <a:lnTo>
                        <a:pt x="824" y="150"/>
                      </a:lnTo>
                      <a:lnTo>
                        <a:pt x="762" y="123"/>
                      </a:lnTo>
                      <a:lnTo>
                        <a:pt x="732" y="132"/>
                      </a:lnTo>
                      <a:lnTo>
                        <a:pt x="719" y="155"/>
                      </a:lnTo>
                      <a:lnTo>
                        <a:pt x="654" y="142"/>
                      </a:lnTo>
                      <a:lnTo>
                        <a:pt x="654" y="117"/>
                      </a:lnTo>
                      <a:lnTo>
                        <a:pt x="616" y="120"/>
                      </a:lnTo>
                      <a:lnTo>
                        <a:pt x="589" y="87"/>
                      </a:lnTo>
                      <a:lnTo>
                        <a:pt x="569" y="90"/>
                      </a:lnTo>
                      <a:lnTo>
                        <a:pt x="569" y="112"/>
                      </a:lnTo>
                      <a:lnTo>
                        <a:pt x="544" y="90"/>
                      </a:lnTo>
                      <a:lnTo>
                        <a:pt x="499" y="108"/>
                      </a:lnTo>
                      <a:lnTo>
                        <a:pt x="472" y="120"/>
                      </a:lnTo>
                      <a:lnTo>
                        <a:pt x="452" y="108"/>
                      </a:lnTo>
                      <a:lnTo>
                        <a:pt x="406" y="98"/>
                      </a:lnTo>
                      <a:lnTo>
                        <a:pt x="352" y="90"/>
                      </a:lnTo>
                      <a:lnTo>
                        <a:pt x="327" y="90"/>
                      </a:lnTo>
                      <a:lnTo>
                        <a:pt x="297" y="87"/>
                      </a:lnTo>
                      <a:lnTo>
                        <a:pt x="282" y="67"/>
                      </a:lnTo>
                      <a:lnTo>
                        <a:pt x="259" y="70"/>
                      </a:lnTo>
                      <a:lnTo>
                        <a:pt x="252" y="48"/>
                      </a:lnTo>
                      <a:lnTo>
                        <a:pt x="225" y="62"/>
                      </a:lnTo>
                      <a:lnTo>
                        <a:pt x="154" y="82"/>
                      </a:lnTo>
                      <a:lnTo>
                        <a:pt x="125" y="120"/>
                      </a:lnTo>
                      <a:lnTo>
                        <a:pt x="154" y="160"/>
                      </a:lnTo>
                      <a:lnTo>
                        <a:pt x="119" y="155"/>
                      </a:lnTo>
                      <a:lnTo>
                        <a:pt x="97" y="170"/>
                      </a:lnTo>
                      <a:lnTo>
                        <a:pt x="112" y="213"/>
                      </a:lnTo>
                      <a:lnTo>
                        <a:pt x="132" y="202"/>
                      </a:lnTo>
                      <a:lnTo>
                        <a:pt x="150" y="213"/>
                      </a:lnTo>
                      <a:lnTo>
                        <a:pt x="132" y="232"/>
                      </a:lnTo>
                      <a:lnTo>
                        <a:pt x="99" y="243"/>
                      </a:lnTo>
                      <a:lnTo>
                        <a:pt x="75" y="267"/>
                      </a:lnTo>
                      <a:lnTo>
                        <a:pt x="75" y="305"/>
                      </a:lnTo>
                      <a:lnTo>
                        <a:pt x="97" y="318"/>
                      </a:lnTo>
                      <a:lnTo>
                        <a:pt x="117" y="310"/>
                      </a:lnTo>
                      <a:lnTo>
                        <a:pt x="109" y="335"/>
                      </a:lnTo>
                      <a:lnTo>
                        <a:pt x="137" y="338"/>
                      </a:lnTo>
                      <a:lnTo>
                        <a:pt x="84" y="393"/>
                      </a:lnTo>
                      <a:lnTo>
                        <a:pt x="0" y="422"/>
                      </a:lnTo>
                      <a:lnTo>
                        <a:pt x="89" y="400"/>
                      </a:lnTo>
                      <a:lnTo>
                        <a:pt x="187" y="327"/>
                      </a:lnTo>
                      <a:lnTo>
                        <a:pt x="164" y="303"/>
                      </a:lnTo>
                      <a:lnTo>
                        <a:pt x="187" y="303"/>
                      </a:lnTo>
                      <a:lnTo>
                        <a:pt x="224" y="263"/>
                      </a:lnTo>
                      <a:lnTo>
                        <a:pt x="205" y="303"/>
                      </a:lnTo>
                      <a:lnTo>
                        <a:pt x="240" y="297"/>
                      </a:lnTo>
                      <a:lnTo>
                        <a:pt x="259" y="303"/>
                      </a:lnTo>
                      <a:lnTo>
                        <a:pt x="305" y="303"/>
                      </a:lnTo>
                      <a:lnTo>
                        <a:pt x="327" y="285"/>
                      </a:lnTo>
                      <a:lnTo>
                        <a:pt x="359" y="285"/>
                      </a:lnTo>
                      <a:lnTo>
                        <a:pt x="339" y="303"/>
                      </a:lnTo>
                      <a:lnTo>
                        <a:pt x="349" y="328"/>
                      </a:lnTo>
                      <a:lnTo>
                        <a:pt x="375" y="410"/>
                      </a:lnTo>
                      <a:lnTo>
                        <a:pt x="406" y="418"/>
                      </a:lnTo>
                      <a:lnTo>
                        <a:pt x="426" y="440"/>
                      </a:lnTo>
                      <a:lnTo>
                        <a:pt x="426" y="468"/>
                      </a:lnTo>
                      <a:lnTo>
                        <a:pt x="414" y="492"/>
                      </a:lnTo>
                      <a:lnTo>
                        <a:pt x="434" y="528"/>
                      </a:lnTo>
                      <a:lnTo>
                        <a:pt x="421" y="645"/>
                      </a:lnTo>
                      <a:lnTo>
                        <a:pt x="462" y="804"/>
                      </a:lnTo>
                      <a:lnTo>
                        <a:pt x="472" y="839"/>
                      </a:lnTo>
                      <a:lnTo>
                        <a:pt x="499" y="845"/>
                      </a:lnTo>
                      <a:lnTo>
                        <a:pt x="507" y="892"/>
                      </a:lnTo>
                      <a:lnTo>
                        <a:pt x="519" y="919"/>
                      </a:lnTo>
                      <a:lnTo>
                        <a:pt x="516" y="955"/>
                      </a:lnTo>
                      <a:lnTo>
                        <a:pt x="539" y="985"/>
                      </a:lnTo>
                      <a:lnTo>
                        <a:pt x="552" y="1010"/>
                      </a:lnTo>
                      <a:lnTo>
                        <a:pt x="576" y="1025"/>
                      </a:lnTo>
                      <a:lnTo>
                        <a:pt x="569" y="994"/>
                      </a:lnTo>
                      <a:lnTo>
                        <a:pt x="547" y="947"/>
                      </a:lnTo>
                      <a:lnTo>
                        <a:pt x="539" y="914"/>
                      </a:lnTo>
                      <a:lnTo>
                        <a:pt x="536" y="885"/>
                      </a:lnTo>
                      <a:lnTo>
                        <a:pt x="552" y="927"/>
                      </a:lnTo>
                      <a:lnTo>
                        <a:pt x="574" y="960"/>
                      </a:lnTo>
                      <a:lnTo>
                        <a:pt x="621" y="1022"/>
                      </a:lnTo>
                      <a:lnTo>
                        <a:pt x="652" y="1054"/>
                      </a:lnTo>
                      <a:lnTo>
                        <a:pt x="681" y="1074"/>
                      </a:lnTo>
                      <a:lnTo>
                        <a:pt x="714" y="1107"/>
                      </a:lnTo>
                      <a:lnTo>
                        <a:pt x="744" y="1119"/>
                      </a:lnTo>
                      <a:lnTo>
                        <a:pt x="777" y="1134"/>
                      </a:lnTo>
                      <a:lnTo>
                        <a:pt x="831" y="1204"/>
                      </a:lnTo>
                      <a:lnTo>
                        <a:pt x="867" y="1231"/>
                      </a:lnTo>
                      <a:lnTo>
                        <a:pt x="919" y="1214"/>
                      </a:lnTo>
                      <a:lnTo>
                        <a:pt x="931" y="1177"/>
                      </a:lnTo>
                      <a:lnTo>
                        <a:pt x="904" y="1192"/>
                      </a:lnTo>
                      <a:lnTo>
                        <a:pt x="867" y="1189"/>
                      </a:lnTo>
                      <a:lnTo>
                        <a:pt x="861" y="1169"/>
                      </a:lnTo>
                      <a:lnTo>
                        <a:pt x="867" y="1142"/>
                      </a:lnTo>
                      <a:lnTo>
                        <a:pt x="867" y="1109"/>
                      </a:lnTo>
                      <a:lnTo>
                        <a:pt x="841" y="1090"/>
                      </a:lnTo>
                      <a:lnTo>
                        <a:pt x="821" y="1084"/>
                      </a:lnTo>
                      <a:lnTo>
                        <a:pt x="791" y="1084"/>
                      </a:lnTo>
                      <a:lnTo>
                        <a:pt x="826" y="1060"/>
                      </a:lnTo>
                      <a:lnTo>
                        <a:pt x="816" y="1030"/>
                      </a:lnTo>
                      <a:lnTo>
                        <a:pt x="817" y="985"/>
                      </a:lnTo>
                      <a:lnTo>
                        <a:pt x="784" y="994"/>
                      </a:lnTo>
                      <a:lnTo>
                        <a:pt x="767" y="1017"/>
                      </a:lnTo>
                      <a:lnTo>
                        <a:pt x="732" y="1022"/>
                      </a:lnTo>
                      <a:lnTo>
                        <a:pt x="696" y="1002"/>
                      </a:lnTo>
                      <a:lnTo>
                        <a:pt x="692" y="952"/>
                      </a:lnTo>
                      <a:lnTo>
                        <a:pt x="716" y="927"/>
                      </a:lnTo>
                      <a:lnTo>
                        <a:pt x="716" y="902"/>
                      </a:lnTo>
                      <a:lnTo>
                        <a:pt x="752" y="872"/>
                      </a:lnTo>
                      <a:lnTo>
                        <a:pt x="769" y="864"/>
                      </a:lnTo>
                      <a:lnTo>
                        <a:pt x="796" y="877"/>
                      </a:lnTo>
                      <a:lnTo>
                        <a:pt x="816" y="890"/>
                      </a:lnTo>
                      <a:lnTo>
                        <a:pt x="816" y="869"/>
                      </a:lnTo>
                      <a:lnTo>
                        <a:pt x="842" y="885"/>
                      </a:lnTo>
                      <a:lnTo>
                        <a:pt x="879" y="885"/>
                      </a:lnTo>
                      <a:lnTo>
                        <a:pt x="879" y="927"/>
                      </a:lnTo>
                      <a:lnTo>
                        <a:pt x="896" y="955"/>
                      </a:lnTo>
                      <a:lnTo>
                        <a:pt x="914" y="944"/>
                      </a:lnTo>
                      <a:lnTo>
                        <a:pt x="914" y="885"/>
                      </a:lnTo>
                      <a:lnTo>
                        <a:pt x="951" y="799"/>
                      </a:lnTo>
                      <a:lnTo>
                        <a:pt x="973" y="795"/>
                      </a:lnTo>
                      <a:lnTo>
                        <a:pt x="981" y="770"/>
                      </a:lnTo>
                      <a:lnTo>
                        <a:pt x="981" y="749"/>
                      </a:lnTo>
                      <a:lnTo>
                        <a:pt x="1004" y="719"/>
                      </a:lnTo>
                      <a:lnTo>
                        <a:pt x="1021" y="692"/>
                      </a:lnTo>
                      <a:lnTo>
                        <a:pt x="1054" y="687"/>
                      </a:lnTo>
                      <a:lnTo>
                        <a:pt x="1063" y="657"/>
                      </a:lnTo>
                      <a:lnTo>
                        <a:pt x="1066" y="632"/>
                      </a:lnTo>
                      <a:lnTo>
                        <a:pt x="1099" y="624"/>
                      </a:lnTo>
                      <a:lnTo>
                        <a:pt x="1133" y="612"/>
                      </a:lnTo>
                      <a:lnTo>
                        <a:pt x="1139" y="637"/>
                      </a:lnTo>
                      <a:lnTo>
                        <a:pt x="1129" y="657"/>
                      </a:lnTo>
                      <a:lnTo>
                        <a:pt x="1123" y="679"/>
                      </a:lnTo>
                      <a:lnTo>
                        <a:pt x="1151" y="684"/>
                      </a:lnTo>
                      <a:lnTo>
                        <a:pt x="1171" y="654"/>
                      </a:lnTo>
                      <a:lnTo>
                        <a:pt x="1199" y="642"/>
                      </a:lnTo>
                      <a:lnTo>
                        <a:pt x="1199" y="612"/>
                      </a:lnTo>
                      <a:lnTo>
                        <a:pt x="1181" y="603"/>
                      </a:lnTo>
                      <a:lnTo>
                        <a:pt x="1149" y="617"/>
                      </a:lnTo>
                      <a:lnTo>
                        <a:pt x="1159" y="587"/>
                      </a:lnTo>
                      <a:lnTo>
                        <a:pt x="1133" y="575"/>
                      </a:lnTo>
                      <a:lnTo>
                        <a:pt x="1091" y="592"/>
                      </a:lnTo>
                      <a:lnTo>
                        <a:pt x="1133" y="562"/>
                      </a:lnTo>
                      <a:lnTo>
                        <a:pt x="1201" y="568"/>
                      </a:lnTo>
                      <a:lnTo>
                        <a:pt x="1231" y="553"/>
                      </a:lnTo>
                      <a:lnTo>
                        <a:pt x="1236" y="575"/>
                      </a:lnTo>
                      <a:lnTo>
                        <a:pt x="1208" y="592"/>
                      </a:lnTo>
                      <a:lnTo>
                        <a:pt x="1236" y="617"/>
                      </a:lnTo>
                      <a:lnTo>
                        <a:pt x="1266" y="617"/>
                      </a:lnTo>
                      <a:lnTo>
                        <a:pt x="1288" y="617"/>
                      </a:lnTo>
                      <a:lnTo>
                        <a:pt x="1284" y="575"/>
                      </a:lnTo>
                      <a:lnTo>
                        <a:pt x="1264" y="568"/>
                      </a:lnTo>
                      <a:lnTo>
                        <a:pt x="1254" y="545"/>
                      </a:lnTo>
                      <a:lnTo>
                        <a:pt x="1266" y="483"/>
                      </a:lnTo>
                      <a:lnTo>
                        <a:pt x="1236" y="460"/>
                      </a:lnTo>
                      <a:lnTo>
                        <a:pt x="1211" y="452"/>
                      </a:lnTo>
                      <a:lnTo>
                        <a:pt x="1208" y="407"/>
                      </a:lnTo>
                      <a:lnTo>
                        <a:pt x="1191" y="367"/>
                      </a:lnTo>
                      <a:lnTo>
                        <a:pt x="1181" y="328"/>
                      </a:lnTo>
                      <a:lnTo>
                        <a:pt x="1156" y="323"/>
                      </a:lnTo>
                      <a:lnTo>
                        <a:pt x="1151" y="358"/>
                      </a:lnTo>
                      <a:lnTo>
                        <a:pt x="1133" y="372"/>
                      </a:lnTo>
                      <a:lnTo>
                        <a:pt x="1119" y="343"/>
                      </a:lnTo>
                      <a:lnTo>
                        <a:pt x="1119" y="305"/>
                      </a:lnTo>
                      <a:lnTo>
                        <a:pt x="1096" y="303"/>
                      </a:lnTo>
                      <a:lnTo>
                        <a:pt x="1086" y="282"/>
                      </a:lnTo>
                      <a:lnTo>
                        <a:pt x="1028" y="282"/>
                      </a:lnTo>
                      <a:lnTo>
                        <a:pt x="1034" y="310"/>
                      </a:lnTo>
                      <a:lnTo>
                        <a:pt x="1028" y="338"/>
                      </a:lnTo>
                      <a:lnTo>
                        <a:pt x="1014" y="365"/>
                      </a:lnTo>
                      <a:lnTo>
                        <a:pt x="1028" y="385"/>
                      </a:lnTo>
                      <a:lnTo>
                        <a:pt x="1019" y="418"/>
                      </a:lnTo>
                      <a:lnTo>
                        <a:pt x="989" y="440"/>
                      </a:lnTo>
                      <a:lnTo>
                        <a:pt x="991" y="497"/>
                      </a:lnTo>
                      <a:lnTo>
                        <a:pt x="973" y="497"/>
                      </a:lnTo>
                      <a:lnTo>
                        <a:pt x="981" y="472"/>
                      </a:lnTo>
                      <a:lnTo>
                        <a:pt x="971" y="430"/>
                      </a:lnTo>
                      <a:lnTo>
                        <a:pt x="951" y="427"/>
                      </a:lnTo>
                      <a:lnTo>
                        <a:pt x="921" y="410"/>
                      </a:lnTo>
                      <a:lnTo>
                        <a:pt x="896" y="390"/>
                      </a:lnTo>
                      <a:lnTo>
                        <a:pt x="867" y="350"/>
                      </a:lnTo>
                      <a:lnTo>
                        <a:pt x="847" y="338"/>
                      </a:lnTo>
                      <a:lnTo>
                        <a:pt x="859" y="297"/>
                      </a:lnTo>
                      <a:lnTo>
                        <a:pt x="879" y="285"/>
                      </a:lnTo>
                      <a:lnTo>
                        <a:pt x="897" y="282"/>
                      </a:lnTo>
                      <a:lnTo>
                        <a:pt x="902" y="252"/>
                      </a:lnTo>
                      <a:lnTo>
                        <a:pt x="934" y="243"/>
                      </a:lnTo>
                      <a:lnTo>
                        <a:pt x="958" y="210"/>
                      </a:lnTo>
                      <a:lnTo>
                        <a:pt x="971" y="180"/>
                      </a:lnTo>
                      <a:lnTo>
                        <a:pt x="998" y="175"/>
                      </a:lnTo>
                      <a:lnTo>
                        <a:pt x="1019" y="160"/>
                      </a:lnTo>
                      <a:lnTo>
                        <a:pt x="999" y="150"/>
                      </a:lnTo>
                      <a:lnTo>
                        <a:pt x="994" y="123"/>
                      </a:lnTo>
                      <a:lnTo>
                        <a:pt x="964" y="150"/>
                      </a:lnTo>
                      <a:lnTo>
                        <a:pt x="951" y="128"/>
                      </a:lnTo>
                      <a:lnTo>
                        <a:pt x="926" y="117"/>
                      </a:lnTo>
                      <a:lnTo>
                        <a:pt x="929" y="93"/>
                      </a:lnTo>
                      <a:lnTo>
                        <a:pt x="931" y="28"/>
                      </a:lnTo>
                      <a:lnTo>
                        <a:pt x="961" y="2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696" name="Group 96"/>
            <p:cNvGrpSpPr>
              <a:grpSpLocks/>
            </p:cNvGrpSpPr>
            <p:nvPr/>
          </p:nvGrpSpPr>
          <p:grpSpPr bwMode="auto">
            <a:xfrm>
              <a:off x="1539" y="2668"/>
              <a:ext cx="139" cy="71"/>
              <a:chOff x="1709" y="2384"/>
              <a:chExt cx="132" cy="65"/>
            </a:xfrm>
          </p:grpSpPr>
          <p:sp>
            <p:nvSpPr>
              <p:cNvPr id="25697" name="Freeform 97"/>
              <p:cNvSpPr>
                <a:spLocks/>
              </p:cNvSpPr>
              <p:nvPr/>
            </p:nvSpPr>
            <p:spPr bwMode="auto">
              <a:xfrm>
                <a:off x="1709" y="2384"/>
                <a:ext cx="132" cy="65"/>
              </a:xfrm>
              <a:custGeom>
                <a:avLst/>
                <a:gdLst/>
                <a:ahLst/>
                <a:cxnLst>
                  <a:cxn ang="0">
                    <a:pos x="132" y="50"/>
                  </a:cxn>
                  <a:cxn ang="0">
                    <a:pos x="109" y="65"/>
                  </a:cxn>
                  <a:cxn ang="0">
                    <a:pos x="77" y="50"/>
                  </a:cxn>
                  <a:cxn ang="0">
                    <a:pos x="42" y="32"/>
                  </a:cxn>
                  <a:cxn ang="0">
                    <a:pos x="0" y="24"/>
                  </a:cxn>
                  <a:cxn ang="0">
                    <a:pos x="10" y="10"/>
                  </a:cxn>
                  <a:cxn ang="0">
                    <a:pos x="47" y="0"/>
                  </a:cxn>
                  <a:cxn ang="0">
                    <a:pos x="81" y="32"/>
                  </a:cxn>
                  <a:cxn ang="0">
                    <a:pos x="132" y="50"/>
                  </a:cxn>
                </a:cxnLst>
                <a:rect l="0" t="0" r="r" b="b"/>
                <a:pathLst>
                  <a:path w="132" h="65">
                    <a:moveTo>
                      <a:pt x="132" y="50"/>
                    </a:moveTo>
                    <a:lnTo>
                      <a:pt x="109" y="65"/>
                    </a:lnTo>
                    <a:lnTo>
                      <a:pt x="77" y="50"/>
                    </a:lnTo>
                    <a:lnTo>
                      <a:pt x="42" y="32"/>
                    </a:lnTo>
                    <a:lnTo>
                      <a:pt x="0" y="24"/>
                    </a:lnTo>
                    <a:lnTo>
                      <a:pt x="10" y="10"/>
                    </a:lnTo>
                    <a:lnTo>
                      <a:pt x="47" y="0"/>
                    </a:lnTo>
                    <a:lnTo>
                      <a:pt x="81" y="32"/>
                    </a:lnTo>
                    <a:lnTo>
                      <a:pt x="132" y="5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698" name="Group 98"/>
              <p:cNvGrpSpPr>
                <a:grpSpLocks/>
              </p:cNvGrpSpPr>
              <p:nvPr/>
            </p:nvGrpSpPr>
            <p:grpSpPr bwMode="auto">
              <a:xfrm>
                <a:off x="1709" y="2384"/>
                <a:ext cx="132" cy="65"/>
                <a:chOff x="1709" y="2384"/>
                <a:chExt cx="132" cy="65"/>
              </a:xfrm>
            </p:grpSpPr>
            <p:sp>
              <p:nvSpPr>
                <p:cNvPr id="25699" name="Freeform 99"/>
                <p:cNvSpPr>
                  <a:spLocks/>
                </p:cNvSpPr>
                <p:nvPr/>
              </p:nvSpPr>
              <p:spPr bwMode="auto">
                <a:xfrm>
                  <a:off x="1709" y="2384"/>
                  <a:ext cx="132" cy="65"/>
                </a:xfrm>
                <a:custGeom>
                  <a:avLst/>
                  <a:gdLst/>
                  <a:ahLst/>
                  <a:cxnLst>
                    <a:cxn ang="0">
                      <a:pos x="132" y="50"/>
                    </a:cxn>
                    <a:cxn ang="0">
                      <a:pos x="109" y="65"/>
                    </a:cxn>
                    <a:cxn ang="0">
                      <a:pos x="77" y="50"/>
                    </a:cxn>
                    <a:cxn ang="0">
                      <a:pos x="42" y="32"/>
                    </a:cxn>
                    <a:cxn ang="0">
                      <a:pos x="0" y="24"/>
                    </a:cxn>
                    <a:cxn ang="0">
                      <a:pos x="10" y="10"/>
                    </a:cxn>
                    <a:cxn ang="0">
                      <a:pos x="47" y="0"/>
                    </a:cxn>
                    <a:cxn ang="0">
                      <a:pos x="81" y="32"/>
                    </a:cxn>
                    <a:cxn ang="0">
                      <a:pos x="132" y="50"/>
                    </a:cxn>
                  </a:cxnLst>
                  <a:rect l="0" t="0" r="r" b="b"/>
                  <a:pathLst>
                    <a:path w="132" h="65">
                      <a:moveTo>
                        <a:pt x="132" y="50"/>
                      </a:moveTo>
                      <a:lnTo>
                        <a:pt x="109" y="65"/>
                      </a:lnTo>
                      <a:lnTo>
                        <a:pt x="77" y="50"/>
                      </a:lnTo>
                      <a:lnTo>
                        <a:pt x="42" y="32"/>
                      </a:lnTo>
                      <a:lnTo>
                        <a:pt x="0" y="24"/>
                      </a:lnTo>
                      <a:lnTo>
                        <a:pt x="10" y="10"/>
                      </a:lnTo>
                      <a:lnTo>
                        <a:pt x="47" y="0"/>
                      </a:lnTo>
                      <a:lnTo>
                        <a:pt x="81" y="32"/>
                      </a:lnTo>
                      <a:lnTo>
                        <a:pt x="132" y="5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00" name="Freeform 100"/>
                <p:cNvSpPr>
                  <a:spLocks/>
                </p:cNvSpPr>
                <p:nvPr/>
              </p:nvSpPr>
              <p:spPr bwMode="auto">
                <a:xfrm>
                  <a:off x="1709" y="2384"/>
                  <a:ext cx="132" cy="65"/>
                </a:xfrm>
                <a:custGeom>
                  <a:avLst/>
                  <a:gdLst/>
                  <a:ahLst/>
                  <a:cxnLst>
                    <a:cxn ang="0">
                      <a:pos x="132" y="50"/>
                    </a:cxn>
                    <a:cxn ang="0">
                      <a:pos x="109" y="65"/>
                    </a:cxn>
                    <a:cxn ang="0">
                      <a:pos x="77" y="50"/>
                    </a:cxn>
                    <a:cxn ang="0">
                      <a:pos x="42" y="32"/>
                    </a:cxn>
                    <a:cxn ang="0">
                      <a:pos x="0" y="24"/>
                    </a:cxn>
                    <a:cxn ang="0">
                      <a:pos x="10" y="10"/>
                    </a:cxn>
                    <a:cxn ang="0">
                      <a:pos x="47" y="0"/>
                    </a:cxn>
                    <a:cxn ang="0">
                      <a:pos x="81" y="32"/>
                    </a:cxn>
                    <a:cxn ang="0">
                      <a:pos x="132" y="50"/>
                    </a:cxn>
                  </a:cxnLst>
                  <a:rect l="0" t="0" r="r" b="b"/>
                  <a:pathLst>
                    <a:path w="132" h="65">
                      <a:moveTo>
                        <a:pt x="132" y="50"/>
                      </a:moveTo>
                      <a:lnTo>
                        <a:pt x="109" y="65"/>
                      </a:lnTo>
                      <a:lnTo>
                        <a:pt x="77" y="50"/>
                      </a:lnTo>
                      <a:lnTo>
                        <a:pt x="42" y="32"/>
                      </a:lnTo>
                      <a:lnTo>
                        <a:pt x="0" y="24"/>
                      </a:lnTo>
                      <a:lnTo>
                        <a:pt x="10" y="10"/>
                      </a:lnTo>
                      <a:lnTo>
                        <a:pt x="47" y="0"/>
                      </a:lnTo>
                      <a:lnTo>
                        <a:pt x="81" y="32"/>
                      </a:lnTo>
                      <a:lnTo>
                        <a:pt x="132" y="5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01" name="Group 101"/>
            <p:cNvGrpSpPr>
              <a:grpSpLocks/>
            </p:cNvGrpSpPr>
            <p:nvPr/>
          </p:nvGrpSpPr>
          <p:grpSpPr bwMode="auto">
            <a:xfrm>
              <a:off x="1652" y="2736"/>
              <a:ext cx="107" cy="30"/>
              <a:chOff x="1816" y="2446"/>
              <a:chExt cx="102" cy="28"/>
            </a:xfrm>
          </p:grpSpPr>
          <p:sp>
            <p:nvSpPr>
              <p:cNvPr id="25702" name="Freeform 102"/>
              <p:cNvSpPr>
                <a:spLocks/>
              </p:cNvSpPr>
              <p:nvPr/>
            </p:nvSpPr>
            <p:spPr bwMode="auto">
              <a:xfrm>
                <a:off x="1816" y="2446"/>
                <a:ext cx="102" cy="28"/>
              </a:xfrm>
              <a:custGeom>
                <a:avLst/>
                <a:gdLst/>
                <a:ahLst/>
                <a:cxnLst>
                  <a:cxn ang="0">
                    <a:pos x="102" y="23"/>
                  </a:cxn>
                  <a:cxn ang="0">
                    <a:pos x="70" y="0"/>
                  </a:cxn>
                  <a:cxn ang="0">
                    <a:pos x="27" y="3"/>
                  </a:cxn>
                  <a:cxn ang="0">
                    <a:pos x="0" y="20"/>
                  </a:cxn>
                  <a:cxn ang="0">
                    <a:pos x="27" y="23"/>
                  </a:cxn>
                  <a:cxn ang="0">
                    <a:pos x="70" y="28"/>
                  </a:cxn>
                  <a:cxn ang="0">
                    <a:pos x="102" y="23"/>
                  </a:cxn>
                </a:cxnLst>
                <a:rect l="0" t="0" r="r" b="b"/>
                <a:pathLst>
                  <a:path w="102" h="28">
                    <a:moveTo>
                      <a:pt x="102" y="23"/>
                    </a:moveTo>
                    <a:lnTo>
                      <a:pt x="70" y="0"/>
                    </a:lnTo>
                    <a:lnTo>
                      <a:pt x="27" y="3"/>
                    </a:lnTo>
                    <a:lnTo>
                      <a:pt x="0" y="20"/>
                    </a:lnTo>
                    <a:lnTo>
                      <a:pt x="27" y="23"/>
                    </a:lnTo>
                    <a:lnTo>
                      <a:pt x="70" y="28"/>
                    </a:lnTo>
                    <a:lnTo>
                      <a:pt x="102" y="2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03" name="Group 103"/>
              <p:cNvGrpSpPr>
                <a:grpSpLocks/>
              </p:cNvGrpSpPr>
              <p:nvPr/>
            </p:nvGrpSpPr>
            <p:grpSpPr bwMode="auto">
              <a:xfrm>
                <a:off x="1816" y="2446"/>
                <a:ext cx="102" cy="28"/>
                <a:chOff x="1816" y="2446"/>
                <a:chExt cx="102" cy="28"/>
              </a:xfrm>
            </p:grpSpPr>
            <p:sp>
              <p:nvSpPr>
                <p:cNvPr id="25704" name="Freeform 104"/>
                <p:cNvSpPr>
                  <a:spLocks/>
                </p:cNvSpPr>
                <p:nvPr/>
              </p:nvSpPr>
              <p:spPr bwMode="auto">
                <a:xfrm>
                  <a:off x="1816" y="2446"/>
                  <a:ext cx="102" cy="28"/>
                </a:xfrm>
                <a:custGeom>
                  <a:avLst/>
                  <a:gdLst/>
                  <a:ahLst/>
                  <a:cxnLst>
                    <a:cxn ang="0">
                      <a:pos x="102" y="23"/>
                    </a:cxn>
                    <a:cxn ang="0">
                      <a:pos x="70" y="0"/>
                    </a:cxn>
                    <a:cxn ang="0">
                      <a:pos x="27" y="3"/>
                    </a:cxn>
                    <a:cxn ang="0">
                      <a:pos x="0" y="20"/>
                    </a:cxn>
                    <a:cxn ang="0">
                      <a:pos x="27" y="23"/>
                    </a:cxn>
                    <a:cxn ang="0">
                      <a:pos x="70" y="28"/>
                    </a:cxn>
                    <a:cxn ang="0">
                      <a:pos x="102" y="23"/>
                    </a:cxn>
                  </a:cxnLst>
                  <a:rect l="0" t="0" r="r" b="b"/>
                  <a:pathLst>
                    <a:path w="102" h="28">
                      <a:moveTo>
                        <a:pt x="102" y="23"/>
                      </a:moveTo>
                      <a:lnTo>
                        <a:pt x="70" y="0"/>
                      </a:lnTo>
                      <a:lnTo>
                        <a:pt x="27" y="3"/>
                      </a:lnTo>
                      <a:lnTo>
                        <a:pt x="0" y="20"/>
                      </a:lnTo>
                      <a:lnTo>
                        <a:pt x="27" y="23"/>
                      </a:lnTo>
                      <a:lnTo>
                        <a:pt x="70" y="28"/>
                      </a:lnTo>
                      <a:lnTo>
                        <a:pt x="102" y="2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05" name="Freeform 105"/>
                <p:cNvSpPr>
                  <a:spLocks/>
                </p:cNvSpPr>
                <p:nvPr/>
              </p:nvSpPr>
              <p:spPr bwMode="auto">
                <a:xfrm>
                  <a:off x="1816" y="2446"/>
                  <a:ext cx="102" cy="28"/>
                </a:xfrm>
                <a:custGeom>
                  <a:avLst/>
                  <a:gdLst/>
                  <a:ahLst/>
                  <a:cxnLst>
                    <a:cxn ang="0">
                      <a:pos x="102" y="23"/>
                    </a:cxn>
                    <a:cxn ang="0">
                      <a:pos x="70" y="0"/>
                    </a:cxn>
                    <a:cxn ang="0">
                      <a:pos x="27" y="3"/>
                    </a:cxn>
                    <a:cxn ang="0">
                      <a:pos x="0" y="20"/>
                    </a:cxn>
                    <a:cxn ang="0">
                      <a:pos x="27" y="23"/>
                    </a:cxn>
                    <a:cxn ang="0">
                      <a:pos x="70" y="28"/>
                    </a:cxn>
                    <a:cxn ang="0">
                      <a:pos x="102" y="23"/>
                    </a:cxn>
                  </a:cxnLst>
                  <a:rect l="0" t="0" r="r" b="b"/>
                  <a:pathLst>
                    <a:path w="102" h="28">
                      <a:moveTo>
                        <a:pt x="102" y="23"/>
                      </a:moveTo>
                      <a:lnTo>
                        <a:pt x="70" y="0"/>
                      </a:lnTo>
                      <a:lnTo>
                        <a:pt x="27" y="3"/>
                      </a:lnTo>
                      <a:lnTo>
                        <a:pt x="0" y="20"/>
                      </a:lnTo>
                      <a:lnTo>
                        <a:pt x="27" y="23"/>
                      </a:lnTo>
                      <a:lnTo>
                        <a:pt x="70" y="28"/>
                      </a:lnTo>
                      <a:lnTo>
                        <a:pt x="102" y="23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06" name="Group 106"/>
            <p:cNvGrpSpPr>
              <a:grpSpLocks/>
            </p:cNvGrpSpPr>
            <p:nvPr/>
          </p:nvGrpSpPr>
          <p:grpSpPr bwMode="auto">
            <a:xfrm>
              <a:off x="1607" y="2760"/>
              <a:ext cx="45" cy="19"/>
              <a:chOff x="1773" y="2469"/>
              <a:chExt cx="43" cy="17"/>
            </a:xfrm>
          </p:grpSpPr>
          <p:sp>
            <p:nvSpPr>
              <p:cNvPr id="25707" name="Freeform 107"/>
              <p:cNvSpPr>
                <a:spLocks/>
              </p:cNvSpPr>
              <p:nvPr/>
            </p:nvSpPr>
            <p:spPr bwMode="auto">
              <a:xfrm>
                <a:off x="1773" y="2469"/>
                <a:ext cx="43" cy="17"/>
              </a:xfrm>
              <a:custGeom>
                <a:avLst/>
                <a:gdLst/>
                <a:ahLst/>
                <a:cxnLst>
                  <a:cxn ang="0">
                    <a:pos x="43" y="17"/>
                  </a:cxn>
                  <a:cxn ang="0">
                    <a:pos x="32" y="0"/>
                  </a:cxn>
                  <a:cxn ang="0">
                    <a:pos x="2" y="0"/>
                  </a:cxn>
                  <a:cxn ang="0">
                    <a:pos x="0" y="17"/>
                  </a:cxn>
                  <a:cxn ang="0">
                    <a:pos x="43" y="17"/>
                  </a:cxn>
                </a:cxnLst>
                <a:rect l="0" t="0" r="r" b="b"/>
                <a:pathLst>
                  <a:path w="43" h="17">
                    <a:moveTo>
                      <a:pt x="43" y="17"/>
                    </a:moveTo>
                    <a:lnTo>
                      <a:pt x="32" y="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43" y="17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08" name="Group 108"/>
              <p:cNvGrpSpPr>
                <a:grpSpLocks/>
              </p:cNvGrpSpPr>
              <p:nvPr/>
            </p:nvGrpSpPr>
            <p:grpSpPr bwMode="auto">
              <a:xfrm>
                <a:off x="1773" y="2469"/>
                <a:ext cx="43" cy="17"/>
                <a:chOff x="1773" y="2469"/>
                <a:chExt cx="43" cy="17"/>
              </a:xfrm>
            </p:grpSpPr>
            <p:sp>
              <p:nvSpPr>
                <p:cNvPr id="25709" name="Freeform 109"/>
                <p:cNvSpPr>
                  <a:spLocks/>
                </p:cNvSpPr>
                <p:nvPr/>
              </p:nvSpPr>
              <p:spPr bwMode="auto">
                <a:xfrm>
                  <a:off x="1773" y="2469"/>
                  <a:ext cx="43" cy="17"/>
                </a:xfrm>
                <a:custGeom>
                  <a:avLst/>
                  <a:gdLst/>
                  <a:ahLst/>
                  <a:cxnLst>
                    <a:cxn ang="0">
                      <a:pos x="43" y="17"/>
                    </a:cxn>
                    <a:cxn ang="0">
                      <a:pos x="32" y="0"/>
                    </a:cxn>
                    <a:cxn ang="0">
                      <a:pos x="2" y="0"/>
                    </a:cxn>
                    <a:cxn ang="0">
                      <a:pos x="0" y="17"/>
                    </a:cxn>
                    <a:cxn ang="0">
                      <a:pos x="43" y="17"/>
                    </a:cxn>
                  </a:cxnLst>
                  <a:rect l="0" t="0" r="r" b="b"/>
                  <a:pathLst>
                    <a:path w="43" h="17">
                      <a:moveTo>
                        <a:pt x="43" y="17"/>
                      </a:moveTo>
                      <a:lnTo>
                        <a:pt x="32" y="0"/>
                      </a:lnTo>
                      <a:lnTo>
                        <a:pt x="2" y="0"/>
                      </a:lnTo>
                      <a:lnTo>
                        <a:pt x="0" y="17"/>
                      </a:lnTo>
                      <a:lnTo>
                        <a:pt x="43" y="17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10" name="Freeform 110"/>
                <p:cNvSpPr>
                  <a:spLocks/>
                </p:cNvSpPr>
                <p:nvPr/>
              </p:nvSpPr>
              <p:spPr bwMode="auto">
                <a:xfrm>
                  <a:off x="1773" y="2469"/>
                  <a:ext cx="43" cy="17"/>
                </a:xfrm>
                <a:custGeom>
                  <a:avLst/>
                  <a:gdLst/>
                  <a:ahLst/>
                  <a:cxnLst>
                    <a:cxn ang="0">
                      <a:pos x="43" y="17"/>
                    </a:cxn>
                    <a:cxn ang="0">
                      <a:pos x="32" y="0"/>
                    </a:cxn>
                    <a:cxn ang="0">
                      <a:pos x="2" y="0"/>
                    </a:cxn>
                    <a:cxn ang="0">
                      <a:pos x="0" y="17"/>
                    </a:cxn>
                    <a:cxn ang="0">
                      <a:pos x="43" y="17"/>
                    </a:cxn>
                  </a:cxnLst>
                  <a:rect l="0" t="0" r="r" b="b"/>
                  <a:pathLst>
                    <a:path w="43" h="17">
                      <a:moveTo>
                        <a:pt x="43" y="17"/>
                      </a:moveTo>
                      <a:lnTo>
                        <a:pt x="32" y="0"/>
                      </a:lnTo>
                      <a:lnTo>
                        <a:pt x="2" y="0"/>
                      </a:lnTo>
                      <a:lnTo>
                        <a:pt x="0" y="17"/>
                      </a:lnTo>
                      <a:lnTo>
                        <a:pt x="43" y="17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11" name="Group 111"/>
            <p:cNvGrpSpPr>
              <a:grpSpLocks/>
            </p:cNvGrpSpPr>
            <p:nvPr/>
          </p:nvGrpSpPr>
          <p:grpSpPr bwMode="auto">
            <a:xfrm>
              <a:off x="1769" y="2773"/>
              <a:ext cx="29" cy="16"/>
              <a:chOff x="1928" y="2481"/>
              <a:chExt cx="27" cy="15"/>
            </a:xfrm>
          </p:grpSpPr>
          <p:sp>
            <p:nvSpPr>
              <p:cNvPr id="25712" name="Freeform 112"/>
              <p:cNvSpPr>
                <a:spLocks/>
              </p:cNvSpPr>
              <p:nvPr/>
            </p:nvSpPr>
            <p:spPr bwMode="auto">
              <a:xfrm>
                <a:off x="1928" y="2481"/>
                <a:ext cx="27" cy="1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22" y="15"/>
                  </a:cxn>
                  <a:cxn ang="0">
                    <a:pos x="27" y="0"/>
                  </a:cxn>
                </a:cxnLst>
                <a:rect l="0" t="0" r="r" b="b"/>
                <a:pathLst>
                  <a:path w="27" h="15">
                    <a:moveTo>
                      <a:pt x="27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22" y="1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13" name="Group 113"/>
              <p:cNvGrpSpPr>
                <a:grpSpLocks/>
              </p:cNvGrpSpPr>
              <p:nvPr/>
            </p:nvGrpSpPr>
            <p:grpSpPr bwMode="auto">
              <a:xfrm>
                <a:off x="1928" y="2481"/>
                <a:ext cx="27" cy="15"/>
                <a:chOff x="1928" y="2481"/>
                <a:chExt cx="27" cy="15"/>
              </a:xfrm>
            </p:grpSpPr>
            <p:sp>
              <p:nvSpPr>
                <p:cNvPr id="25714" name="Freeform 114"/>
                <p:cNvSpPr>
                  <a:spLocks/>
                </p:cNvSpPr>
                <p:nvPr/>
              </p:nvSpPr>
              <p:spPr bwMode="auto">
                <a:xfrm>
                  <a:off x="1928" y="2481"/>
                  <a:ext cx="27" cy="15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2" y="0"/>
                    </a:cxn>
                    <a:cxn ang="0">
                      <a:pos x="0" y="8"/>
                    </a:cxn>
                    <a:cxn ang="0">
                      <a:pos x="22" y="15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27" h="15">
                      <a:moveTo>
                        <a:pt x="27" y="0"/>
                      </a:moveTo>
                      <a:lnTo>
                        <a:pt x="2" y="0"/>
                      </a:lnTo>
                      <a:lnTo>
                        <a:pt x="0" y="8"/>
                      </a:lnTo>
                      <a:lnTo>
                        <a:pt x="22" y="15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15" name="Freeform 115"/>
                <p:cNvSpPr>
                  <a:spLocks/>
                </p:cNvSpPr>
                <p:nvPr/>
              </p:nvSpPr>
              <p:spPr bwMode="auto">
                <a:xfrm>
                  <a:off x="1928" y="2481"/>
                  <a:ext cx="27" cy="15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2" y="0"/>
                    </a:cxn>
                    <a:cxn ang="0">
                      <a:pos x="0" y="8"/>
                    </a:cxn>
                    <a:cxn ang="0">
                      <a:pos x="22" y="15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27" h="15">
                      <a:moveTo>
                        <a:pt x="27" y="0"/>
                      </a:moveTo>
                      <a:lnTo>
                        <a:pt x="2" y="0"/>
                      </a:lnTo>
                      <a:lnTo>
                        <a:pt x="0" y="8"/>
                      </a:lnTo>
                      <a:lnTo>
                        <a:pt x="22" y="15"/>
                      </a:lnTo>
                      <a:lnTo>
                        <a:pt x="27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16" name="Group 116"/>
            <p:cNvGrpSpPr>
              <a:grpSpLocks/>
            </p:cNvGrpSpPr>
            <p:nvPr/>
          </p:nvGrpSpPr>
          <p:grpSpPr bwMode="auto">
            <a:xfrm>
              <a:off x="1814" y="2797"/>
              <a:ext cx="16" cy="18"/>
              <a:chOff x="1971" y="2503"/>
              <a:chExt cx="14" cy="16"/>
            </a:xfrm>
          </p:grpSpPr>
          <p:sp>
            <p:nvSpPr>
              <p:cNvPr id="25717" name="Freeform 117"/>
              <p:cNvSpPr>
                <a:spLocks/>
              </p:cNvSpPr>
              <p:nvPr/>
            </p:nvSpPr>
            <p:spPr bwMode="auto">
              <a:xfrm>
                <a:off x="1971" y="2503"/>
                <a:ext cx="14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16"/>
                  </a:cxn>
                  <a:cxn ang="0">
                    <a:pos x="14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16">
                    <a:moveTo>
                      <a:pt x="0" y="0"/>
                    </a:moveTo>
                    <a:lnTo>
                      <a:pt x="7" y="16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18" name="Group 118"/>
              <p:cNvGrpSpPr>
                <a:grpSpLocks/>
              </p:cNvGrpSpPr>
              <p:nvPr/>
            </p:nvGrpSpPr>
            <p:grpSpPr bwMode="auto">
              <a:xfrm>
                <a:off x="1971" y="2503"/>
                <a:ext cx="14" cy="16"/>
                <a:chOff x="1971" y="2503"/>
                <a:chExt cx="14" cy="16"/>
              </a:xfrm>
            </p:grpSpPr>
            <p:sp>
              <p:nvSpPr>
                <p:cNvPr id="25719" name="Freeform 119"/>
                <p:cNvSpPr>
                  <a:spLocks/>
                </p:cNvSpPr>
                <p:nvPr/>
              </p:nvSpPr>
              <p:spPr bwMode="auto">
                <a:xfrm>
                  <a:off x="1971" y="250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16"/>
                    </a:cxn>
                    <a:cxn ang="0">
                      <a:pos x="1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16">
                      <a:moveTo>
                        <a:pt x="0" y="0"/>
                      </a:moveTo>
                      <a:lnTo>
                        <a:pt x="7" y="16"/>
                      </a:lnTo>
                      <a:lnTo>
                        <a:pt x="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20" name="Freeform 120"/>
                <p:cNvSpPr>
                  <a:spLocks/>
                </p:cNvSpPr>
                <p:nvPr/>
              </p:nvSpPr>
              <p:spPr bwMode="auto">
                <a:xfrm>
                  <a:off x="1971" y="250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16"/>
                    </a:cxn>
                    <a:cxn ang="0">
                      <a:pos x="1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16">
                      <a:moveTo>
                        <a:pt x="0" y="0"/>
                      </a:moveTo>
                      <a:lnTo>
                        <a:pt x="7" y="16"/>
                      </a:lnTo>
                      <a:lnTo>
                        <a:pt x="1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21" name="Group 121"/>
            <p:cNvGrpSpPr>
              <a:grpSpLocks/>
            </p:cNvGrpSpPr>
            <p:nvPr/>
          </p:nvGrpSpPr>
          <p:grpSpPr bwMode="auto">
            <a:xfrm>
              <a:off x="1836" y="2812"/>
              <a:ext cx="14" cy="54"/>
              <a:chOff x="1991" y="2516"/>
              <a:chExt cx="14" cy="50"/>
            </a:xfrm>
          </p:grpSpPr>
          <p:sp>
            <p:nvSpPr>
              <p:cNvPr id="25722" name="Freeform 122"/>
              <p:cNvSpPr>
                <a:spLocks/>
              </p:cNvSpPr>
              <p:nvPr/>
            </p:nvSpPr>
            <p:spPr bwMode="auto">
              <a:xfrm>
                <a:off x="1991" y="2516"/>
                <a:ext cx="14" cy="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"/>
                  </a:cxn>
                  <a:cxn ang="0">
                    <a:pos x="5" y="50"/>
                  </a:cxn>
                  <a:cxn ang="0">
                    <a:pos x="14" y="43"/>
                  </a:cxn>
                  <a:cxn ang="0">
                    <a:pos x="14" y="15"/>
                  </a:cxn>
                  <a:cxn ang="0">
                    <a:pos x="0" y="0"/>
                  </a:cxn>
                </a:cxnLst>
                <a:rect l="0" t="0" r="r" b="b"/>
                <a:pathLst>
                  <a:path w="14" h="50">
                    <a:moveTo>
                      <a:pt x="0" y="0"/>
                    </a:moveTo>
                    <a:lnTo>
                      <a:pt x="0" y="18"/>
                    </a:lnTo>
                    <a:lnTo>
                      <a:pt x="5" y="50"/>
                    </a:lnTo>
                    <a:lnTo>
                      <a:pt x="14" y="43"/>
                    </a:lnTo>
                    <a:lnTo>
                      <a:pt x="1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23" name="Group 123"/>
              <p:cNvGrpSpPr>
                <a:grpSpLocks/>
              </p:cNvGrpSpPr>
              <p:nvPr/>
            </p:nvGrpSpPr>
            <p:grpSpPr bwMode="auto">
              <a:xfrm>
                <a:off x="1991" y="2516"/>
                <a:ext cx="14" cy="50"/>
                <a:chOff x="1991" y="2516"/>
                <a:chExt cx="14" cy="50"/>
              </a:xfrm>
            </p:grpSpPr>
            <p:sp>
              <p:nvSpPr>
                <p:cNvPr id="25724" name="Freeform 124"/>
                <p:cNvSpPr>
                  <a:spLocks/>
                </p:cNvSpPr>
                <p:nvPr/>
              </p:nvSpPr>
              <p:spPr bwMode="auto">
                <a:xfrm>
                  <a:off x="1991" y="2516"/>
                  <a:ext cx="1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"/>
                    </a:cxn>
                    <a:cxn ang="0">
                      <a:pos x="5" y="50"/>
                    </a:cxn>
                    <a:cxn ang="0">
                      <a:pos x="14" y="43"/>
                    </a:cxn>
                    <a:cxn ang="0">
                      <a:pos x="14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50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5" y="50"/>
                      </a:lnTo>
                      <a:lnTo>
                        <a:pt x="14" y="43"/>
                      </a:lnTo>
                      <a:lnTo>
                        <a:pt x="14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25" name="Freeform 125"/>
                <p:cNvSpPr>
                  <a:spLocks/>
                </p:cNvSpPr>
                <p:nvPr/>
              </p:nvSpPr>
              <p:spPr bwMode="auto">
                <a:xfrm>
                  <a:off x="1991" y="2516"/>
                  <a:ext cx="1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"/>
                    </a:cxn>
                    <a:cxn ang="0">
                      <a:pos x="5" y="50"/>
                    </a:cxn>
                    <a:cxn ang="0">
                      <a:pos x="14" y="43"/>
                    </a:cxn>
                    <a:cxn ang="0">
                      <a:pos x="14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50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5" y="50"/>
                      </a:lnTo>
                      <a:lnTo>
                        <a:pt x="14" y="43"/>
                      </a:lnTo>
                      <a:lnTo>
                        <a:pt x="14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26" name="Group 126"/>
            <p:cNvGrpSpPr>
              <a:grpSpLocks/>
            </p:cNvGrpSpPr>
            <p:nvPr/>
          </p:nvGrpSpPr>
          <p:grpSpPr bwMode="auto">
            <a:xfrm>
              <a:off x="1633" y="2613"/>
              <a:ext cx="19" cy="16"/>
              <a:chOff x="1798" y="2334"/>
              <a:chExt cx="18" cy="15"/>
            </a:xfrm>
          </p:grpSpPr>
          <p:sp>
            <p:nvSpPr>
              <p:cNvPr id="25727" name="Freeform 127"/>
              <p:cNvSpPr>
                <a:spLocks/>
              </p:cNvSpPr>
              <p:nvPr/>
            </p:nvSpPr>
            <p:spPr bwMode="auto">
              <a:xfrm>
                <a:off x="1798" y="2334"/>
                <a:ext cx="18" cy="1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7" y="0"/>
                  </a:cxn>
                  <a:cxn ang="0">
                    <a:pos x="0" y="15"/>
                  </a:cxn>
                  <a:cxn ang="0">
                    <a:pos x="18" y="0"/>
                  </a:cxn>
                </a:cxnLst>
                <a:rect l="0" t="0" r="r" b="b"/>
                <a:pathLst>
                  <a:path w="18" h="15">
                    <a:moveTo>
                      <a:pt x="18" y="0"/>
                    </a:moveTo>
                    <a:lnTo>
                      <a:pt x="7" y="0"/>
                    </a:lnTo>
                    <a:lnTo>
                      <a:pt x="0" y="15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28" name="Group 128"/>
              <p:cNvGrpSpPr>
                <a:grpSpLocks/>
              </p:cNvGrpSpPr>
              <p:nvPr/>
            </p:nvGrpSpPr>
            <p:grpSpPr bwMode="auto">
              <a:xfrm>
                <a:off x="1798" y="2334"/>
                <a:ext cx="18" cy="15"/>
                <a:chOff x="1798" y="2334"/>
                <a:chExt cx="18" cy="15"/>
              </a:xfrm>
            </p:grpSpPr>
            <p:sp>
              <p:nvSpPr>
                <p:cNvPr id="25729" name="Freeform 129"/>
                <p:cNvSpPr>
                  <a:spLocks/>
                </p:cNvSpPr>
                <p:nvPr/>
              </p:nvSpPr>
              <p:spPr bwMode="auto">
                <a:xfrm>
                  <a:off x="1798" y="2334"/>
                  <a:ext cx="18" cy="15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7" y="0"/>
                    </a:cxn>
                    <a:cxn ang="0">
                      <a:pos x="0" y="15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15">
                      <a:moveTo>
                        <a:pt x="18" y="0"/>
                      </a:moveTo>
                      <a:lnTo>
                        <a:pt x="7" y="0"/>
                      </a:lnTo>
                      <a:lnTo>
                        <a:pt x="0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30" name="Freeform 130"/>
                <p:cNvSpPr>
                  <a:spLocks/>
                </p:cNvSpPr>
                <p:nvPr/>
              </p:nvSpPr>
              <p:spPr bwMode="auto">
                <a:xfrm>
                  <a:off x="1798" y="2334"/>
                  <a:ext cx="18" cy="15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7" y="0"/>
                    </a:cxn>
                    <a:cxn ang="0">
                      <a:pos x="0" y="15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15">
                      <a:moveTo>
                        <a:pt x="18" y="0"/>
                      </a:moveTo>
                      <a:lnTo>
                        <a:pt x="7" y="0"/>
                      </a:lnTo>
                      <a:lnTo>
                        <a:pt x="0" y="15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31" name="Group 131"/>
            <p:cNvGrpSpPr>
              <a:grpSpLocks/>
            </p:cNvGrpSpPr>
            <p:nvPr/>
          </p:nvGrpSpPr>
          <p:grpSpPr bwMode="auto">
            <a:xfrm>
              <a:off x="1652" y="2626"/>
              <a:ext cx="14" cy="19"/>
              <a:chOff x="1816" y="2346"/>
              <a:chExt cx="14" cy="18"/>
            </a:xfrm>
          </p:grpSpPr>
          <p:sp>
            <p:nvSpPr>
              <p:cNvPr id="25732" name="Freeform 132"/>
              <p:cNvSpPr>
                <a:spLocks/>
              </p:cNvSpPr>
              <p:nvPr/>
            </p:nvSpPr>
            <p:spPr bwMode="auto">
              <a:xfrm>
                <a:off x="1816" y="2346"/>
                <a:ext cx="14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8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4" h="18">
                    <a:moveTo>
                      <a:pt x="0" y="0"/>
                    </a:moveTo>
                    <a:lnTo>
                      <a:pt x="14" y="18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33" name="Group 133"/>
              <p:cNvGrpSpPr>
                <a:grpSpLocks/>
              </p:cNvGrpSpPr>
              <p:nvPr/>
            </p:nvGrpSpPr>
            <p:grpSpPr bwMode="auto">
              <a:xfrm>
                <a:off x="1816" y="2346"/>
                <a:ext cx="14" cy="18"/>
                <a:chOff x="1816" y="2346"/>
                <a:chExt cx="14" cy="18"/>
              </a:xfrm>
            </p:grpSpPr>
            <p:sp>
              <p:nvSpPr>
                <p:cNvPr id="25734" name="Freeform 134"/>
                <p:cNvSpPr>
                  <a:spLocks/>
                </p:cNvSpPr>
                <p:nvPr/>
              </p:nvSpPr>
              <p:spPr bwMode="auto">
                <a:xfrm>
                  <a:off x="1816" y="2346"/>
                  <a:ext cx="14" cy="1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8"/>
                    </a:cxn>
                    <a:cxn ang="0">
                      <a:pos x="0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18">
                      <a:moveTo>
                        <a:pt x="0" y="0"/>
                      </a:moveTo>
                      <a:lnTo>
                        <a:pt x="14" y="18"/>
                      </a:lnTo>
                      <a:lnTo>
                        <a:pt x="0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35" name="Freeform 135"/>
                <p:cNvSpPr>
                  <a:spLocks/>
                </p:cNvSpPr>
                <p:nvPr/>
              </p:nvSpPr>
              <p:spPr bwMode="auto">
                <a:xfrm>
                  <a:off x="1816" y="2346"/>
                  <a:ext cx="14" cy="1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8"/>
                    </a:cxn>
                    <a:cxn ang="0">
                      <a:pos x="0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18">
                      <a:moveTo>
                        <a:pt x="0" y="0"/>
                      </a:moveTo>
                      <a:lnTo>
                        <a:pt x="14" y="18"/>
                      </a:ln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36" name="Group 136"/>
            <p:cNvGrpSpPr>
              <a:grpSpLocks/>
            </p:cNvGrpSpPr>
            <p:nvPr/>
          </p:nvGrpSpPr>
          <p:grpSpPr bwMode="auto">
            <a:xfrm>
              <a:off x="1666" y="2658"/>
              <a:ext cx="16" cy="21"/>
              <a:chOff x="1830" y="2376"/>
              <a:chExt cx="15" cy="18"/>
            </a:xfrm>
          </p:grpSpPr>
          <p:sp>
            <p:nvSpPr>
              <p:cNvPr id="25737" name="Freeform 137"/>
              <p:cNvSpPr>
                <a:spLocks/>
              </p:cNvSpPr>
              <p:nvPr/>
            </p:nvSpPr>
            <p:spPr bwMode="auto">
              <a:xfrm>
                <a:off x="1830" y="2376"/>
                <a:ext cx="15" cy="1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5" y="13"/>
                  </a:cxn>
                  <a:cxn ang="0">
                    <a:pos x="0" y="18"/>
                  </a:cxn>
                  <a:cxn ang="0">
                    <a:pos x="3" y="0"/>
                  </a:cxn>
                </a:cxnLst>
                <a:rect l="0" t="0" r="r" b="b"/>
                <a:pathLst>
                  <a:path w="15" h="18">
                    <a:moveTo>
                      <a:pt x="3" y="0"/>
                    </a:moveTo>
                    <a:lnTo>
                      <a:pt x="15" y="13"/>
                    </a:lnTo>
                    <a:lnTo>
                      <a:pt x="0" y="1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38" name="Group 138"/>
              <p:cNvGrpSpPr>
                <a:grpSpLocks/>
              </p:cNvGrpSpPr>
              <p:nvPr/>
            </p:nvGrpSpPr>
            <p:grpSpPr bwMode="auto">
              <a:xfrm>
                <a:off x="1830" y="2376"/>
                <a:ext cx="15" cy="18"/>
                <a:chOff x="1830" y="2376"/>
                <a:chExt cx="15" cy="18"/>
              </a:xfrm>
            </p:grpSpPr>
            <p:sp>
              <p:nvSpPr>
                <p:cNvPr id="25739" name="Freeform 139"/>
                <p:cNvSpPr>
                  <a:spLocks/>
                </p:cNvSpPr>
                <p:nvPr/>
              </p:nvSpPr>
              <p:spPr bwMode="auto">
                <a:xfrm>
                  <a:off x="1830" y="2376"/>
                  <a:ext cx="15" cy="18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5" y="13"/>
                    </a:cxn>
                    <a:cxn ang="0">
                      <a:pos x="0" y="1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5" h="18">
                      <a:moveTo>
                        <a:pt x="3" y="0"/>
                      </a:moveTo>
                      <a:lnTo>
                        <a:pt x="15" y="13"/>
                      </a:lnTo>
                      <a:lnTo>
                        <a:pt x="0" y="18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40" name="Freeform 140"/>
                <p:cNvSpPr>
                  <a:spLocks/>
                </p:cNvSpPr>
                <p:nvPr/>
              </p:nvSpPr>
              <p:spPr bwMode="auto">
                <a:xfrm>
                  <a:off x="1830" y="2376"/>
                  <a:ext cx="15" cy="18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5" y="13"/>
                    </a:cxn>
                    <a:cxn ang="0">
                      <a:pos x="0" y="1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5" h="18">
                      <a:moveTo>
                        <a:pt x="3" y="0"/>
                      </a:moveTo>
                      <a:lnTo>
                        <a:pt x="15" y="13"/>
                      </a:lnTo>
                      <a:lnTo>
                        <a:pt x="0" y="18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41" name="Group 141"/>
            <p:cNvGrpSpPr>
              <a:grpSpLocks/>
            </p:cNvGrpSpPr>
            <p:nvPr/>
          </p:nvGrpSpPr>
          <p:grpSpPr bwMode="auto">
            <a:xfrm>
              <a:off x="2368" y="2445"/>
              <a:ext cx="862" cy="1329"/>
              <a:chOff x="2498" y="2181"/>
              <a:chExt cx="821" cy="1217"/>
            </a:xfrm>
          </p:grpSpPr>
          <p:sp>
            <p:nvSpPr>
              <p:cNvPr id="25742" name="Freeform 142"/>
              <p:cNvSpPr>
                <a:spLocks/>
              </p:cNvSpPr>
              <p:nvPr/>
            </p:nvSpPr>
            <p:spPr bwMode="auto">
              <a:xfrm>
                <a:off x="2498" y="2181"/>
                <a:ext cx="821" cy="1217"/>
              </a:xfrm>
              <a:custGeom>
                <a:avLst/>
                <a:gdLst/>
                <a:ahLst/>
                <a:cxnLst>
                  <a:cxn ang="0">
                    <a:pos x="509" y="90"/>
                  </a:cxn>
                  <a:cxn ang="0">
                    <a:pos x="444" y="107"/>
                  </a:cxn>
                  <a:cxn ang="0">
                    <a:pos x="381" y="78"/>
                  </a:cxn>
                  <a:cxn ang="0">
                    <a:pos x="347" y="8"/>
                  </a:cxn>
                  <a:cxn ang="0">
                    <a:pos x="272" y="8"/>
                  </a:cxn>
                  <a:cxn ang="0">
                    <a:pos x="192" y="33"/>
                  </a:cxn>
                  <a:cxn ang="0">
                    <a:pos x="109" y="73"/>
                  </a:cxn>
                  <a:cxn ang="0">
                    <a:pos x="67" y="147"/>
                  </a:cxn>
                  <a:cxn ang="0">
                    <a:pos x="4" y="250"/>
                  </a:cxn>
                  <a:cxn ang="0">
                    <a:pos x="0" y="375"/>
                  </a:cxn>
                  <a:cxn ang="0">
                    <a:pos x="45" y="457"/>
                  </a:cxn>
                  <a:cxn ang="0">
                    <a:pos x="84" y="514"/>
                  </a:cxn>
                  <a:cxn ang="0">
                    <a:pos x="155" y="559"/>
                  </a:cxn>
                  <a:cxn ang="0">
                    <a:pos x="245" y="519"/>
                  </a:cxn>
                  <a:cxn ang="0">
                    <a:pos x="315" y="554"/>
                  </a:cxn>
                  <a:cxn ang="0">
                    <a:pos x="302" y="612"/>
                  </a:cxn>
                  <a:cxn ang="0">
                    <a:pos x="347" y="714"/>
                  </a:cxn>
                  <a:cxn ang="0">
                    <a:pos x="346" y="842"/>
                  </a:cxn>
                  <a:cxn ang="0">
                    <a:pos x="324" y="917"/>
                  </a:cxn>
                  <a:cxn ang="0">
                    <a:pos x="342" y="967"/>
                  </a:cxn>
                  <a:cxn ang="0">
                    <a:pos x="392" y="1106"/>
                  </a:cxn>
                  <a:cxn ang="0">
                    <a:pos x="406" y="1201"/>
                  </a:cxn>
                  <a:cxn ang="0">
                    <a:pos x="487" y="1217"/>
                  </a:cxn>
                  <a:cxn ang="0">
                    <a:pos x="541" y="1147"/>
                  </a:cxn>
                  <a:cxn ang="0">
                    <a:pos x="559" y="1094"/>
                  </a:cxn>
                  <a:cxn ang="0">
                    <a:pos x="621" y="1035"/>
                  </a:cxn>
                  <a:cxn ang="0">
                    <a:pos x="607" y="967"/>
                  </a:cxn>
                  <a:cxn ang="0">
                    <a:pos x="681" y="922"/>
                  </a:cxn>
                  <a:cxn ang="0">
                    <a:pos x="684" y="835"/>
                  </a:cxn>
                  <a:cxn ang="0">
                    <a:pos x="677" y="739"/>
                  </a:cxn>
                  <a:cxn ang="0">
                    <a:pos x="737" y="647"/>
                  </a:cxn>
                  <a:cxn ang="0">
                    <a:pos x="791" y="594"/>
                  </a:cxn>
                  <a:cxn ang="0">
                    <a:pos x="814" y="545"/>
                  </a:cxn>
                  <a:cxn ang="0">
                    <a:pos x="814" y="469"/>
                  </a:cxn>
                  <a:cxn ang="0">
                    <a:pos x="784" y="482"/>
                  </a:cxn>
                  <a:cxn ang="0">
                    <a:pos x="666" y="375"/>
                  </a:cxn>
                  <a:cxn ang="0">
                    <a:pos x="621" y="200"/>
                  </a:cxn>
                  <a:cxn ang="0">
                    <a:pos x="599" y="113"/>
                  </a:cxn>
                </a:cxnLst>
                <a:rect l="0" t="0" r="r" b="b"/>
                <a:pathLst>
                  <a:path w="821" h="1217">
                    <a:moveTo>
                      <a:pt x="599" y="113"/>
                    </a:moveTo>
                    <a:lnTo>
                      <a:pt x="509" y="90"/>
                    </a:lnTo>
                    <a:lnTo>
                      <a:pt x="456" y="83"/>
                    </a:lnTo>
                    <a:lnTo>
                      <a:pt x="444" y="107"/>
                    </a:lnTo>
                    <a:lnTo>
                      <a:pt x="411" y="107"/>
                    </a:lnTo>
                    <a:lnTo>
                      <a:pt x="381" y="78"/>
                    </a:lnTo>
                    <a:lnTo>
                      <a:pt x="337" y="72"/>
                    </a:lnTo>
                    <a:lnTo>
                      <a:pt x="347" y="8"/>
                    </a:lnTo>
                    <a:lnTo>
                      <a:pt x="305" y="0"/>
                    </a:lnTo>
                    <a:lnTo>
                      <a:pt x="272" y="8"/>
                    </a:lnTo>
                    <a:lnTo>
                      <a:pt x="237" y="8"/>
                    </a:lnTo>
                    <a:lnTo>
                      <a:pt x="192" y="33"/>
                    </a:lnTo>
                    <a:lnTo>
                      <a:pt x="132" y="38"/>
                    </a:lnTo>
                    <a:lnTo>
                      <a:pt x="109" y="73"/>
                    </a:lnTo>
                    <a:lnTo>
                      <a:pt x="80" y="95"/>
                    </a:lnTo>
                    <a:lnTo>
                      <a:pt x="67" y="147"/>
                    </a:lnTo>
                    <a:lnTo>
                      <a:pt x="39" y="177"/>
                    </a:lnTo>
                    <a:lnTo>
                      <a:pt x="4" y="250"/>
                    </a:lnTo>
                    <a:lnTo>
                      <a:pt x="10" y="308"/>
                    </a:lnTo>
                    <a:lnTo>
                      <a:pt x="0" y="375"/>
                    </a:lnTo>
                    <a:lnTo>
                      <a:pt x="9" y="430"/>
                    </a:lnTo>
                    <a:lnTo>
                      <a:pt x="45" y="457"/>
                    </a:lnTo>
                    <a:lnTo>
                      <a:pt x="55" y="502"/>
                    </a:lnTo>
                    <a:lnTo>
                      <a:pt x="84" y="514"/>
                    </a:lnTo>
                    <a:lnTo>
                      <a:pt x="100" y="545"/>
                    </a:lnTo>
                    <a:lnTo>
                      <a:pt x="155" y="559"/>
                    </a:lnTo>
                    <a:lnTo>
                      <a:pt x="225" y="547"/>
                    </a:lnTo>
                    <a:lnTo>
                      <a:pt x="245" y="519"/>
                    </a:lnTo>
                    <a:lnTo>
                      <a:pt x="279" y="554"/>
                    </a:lnTo>
                    <a:lnTo>
                      <a:pt x="315" y="554"/>
                    </a:lnTo>
                    <a:lnTo>
                      <a:pt x="330" y="574"/>
                    </a:lnTo>
                    <a:lnTo>
                      <a:pt x="302" y="612"/>
                    </a:lnTo>
                    <a:lnTo>
                      <a:pt x="305" y="667"/>
                    </a:lnTo>
                    <a:lnTo>
                      <a:pt x="347" y="714"/>
                    </a:lnTo>
                    <a:lnTo>
                      <a:pt x="354" y="780"/>
                    </a:lnTo>
                    <a:lnTo>
                      <a:pt x="346" y="842"/>
                    </a:lnTo>
                    <a:lnTo>
                      <a:pt x="339" y="882"/>
                    </a:lnTo>
                    <a:lnTo>
                      <a:pt x="324" y="917"/>
                    </a:lnTo>
                    <a:lnTo>
                      <a:pt x="339" y="939"/>
                    </a:lnTo>
                    <a:lnTo>
                      <a:pt x="342" y="967"/>
                    </a:lnTo>
                    <a:lnTo>
                      <a:pt x="371" y="994"/>
                    </a:lnTo>
                    <a:lnTo>
                      <a:pt x="392" y="1106"/>
                    </a:lnTo>
                    <a:lnTo>
                      <a:pt x="406" y="1124"/>
                    </a:lnTo>
                    <a:lnTo>
                      <a:pt x="406" y="1201"/>
                    </a:lnTo>
                    <a:lnTo>
                      <a:pt x="421" y="1217"/>
                    </a:lnTo>
                    <a:lnTo>
                      <a:pt x="487" y="1217"/>
                    </a:lnTo>
                    <a:lnTo>
                      <a:pt x="531" y="1191"/>
                    </a:lnTo>
                    <a:lnTo>
                      <a:pt x="541" y="1147"/>
                    </a:lnTo>
                    <a:lnTo>
                      <a:pt x="559" y="1136"/>
                    </a:lnTo>
                    <a:lnTo>
                      <a:pt x="559" y="1094"/>
                    </a:lnTo>
                    <a:lnTo>
                      <a:pt x="587" y="1077"/>
                    </a:lnTo>
                    <a:lnTo>
                      <a:pt x="621" y="1035"/>
                    </a:lnTo>
                    <a:lnTo>
                      <a:pt x="621" y="1000"/>
                    </a:lnTo>
                    <a:lnTo>
                      <a:pt x="607" y="967"/>
                    </a:lnTo>
                    <a:lnTo>
                      <a:pt x="624" y="947"/>
                    </a:lnTo>
                    <a:lnTo>
                      <a:pt x="681" y="922"/>
                    </a:lnTo>
                    <a:lnTo>
                      <a:pt x="687" y="885"/>
                    </a:lnTo>
                    <a:lnTo>
                      <a:pt x="684" y="835"/>
                    </a:lnTo>
                    <a:lnTo>
                      <a:pt x="677" y="820"/>
                    </a:lnTo>
                    <a:lnTo>
                      <a:pt x="677" y="739"/>
                    </a:lnTo>
                    <a:lnTo>
                      <a:pt x="699" y="689"/>
                    </a:lnTo>
                    <a:lnTo>
                      <a:pt x="737" y="647"/>
                    </a:lnTo>
                    <a:lnTo>
                      <a:pt x="766" y="632"/>
                    </a:lnTo>
                    <a:lnTo>
                      <a:pt x="791" y="594"/>
                    </a:lnTo>
                    <a:lnTo>
                      <a:pt x="792" y="569"/>
                    </a:lnTo>
                    <a:lnTo>
                      <a:pt x="814" y="545"/>
                    </a:lnTo>
                    <a:lnTo>
                      <a:pt x="821" y="502"/>
                    </a:lnTo>
                    <a:lnTo>
                      <a:pt x="814" y="469"/>
                    </a:lnTo>
                    <a:lnTo>
                      <a:pt x="796" y="469"/>
                    </a:lnTo>
                    <a:lnTo>
                      <a:pt x="784" y="482"/>
                    </a:lnTo>
                    <a:lnTo>
                      <a:pt x="737" y="477"/>
                    </a:lnTo>
                    <a:lnTo>
                      <a:pt x="666" y="375"/>
                    </a:lnTo>
                    <a:lnTo>
                      <a:pt x="656" y="317"/>
                    </a:lnTo>
                    <a:lnTo>
                      <a:pt x="621" y="200"/>
                    </a:lnTo>
                    <a:lnTo>
                      <a:pt x="601" y="132"/>
                    </a:lnTo>
                    <a:lnTo>
                      <a:pt x="599" y="11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43" name="Group 143"/>
              <p:cNvGrpSpPr>
                <a:grpSpLocks/>
              </p:cNvGrpSpPr>
              <p:nvPr/>
            </p:nvGrpSpPr>
            <p:grpSpPr bwMode="auto">
              <a:xfrm>
                <a:off x="2498" y="2181"/>
                <a:ext cx="821" cy="1217"/>
                <a:chOff x="2498" y="2181"/>
                <a:chExt cx="821" cy="1217"/>
              </a:xfrm>
            </p:grpSpPr>
            <p:sp>
              <p:nvSpPr>
                <p:cNvPr id="25744" name="Freeform 144"/>
                <p:cNvSpPr>
                  <a:spLocks/>
                </p:cNvSpPr>
                <p:nvPr/>
              </p:nvSpPr>
              <p:spPr bwMode="auto">
                <a:xfrm>
                  <a:off x="2498" y="2181"/>
                  <a:ext cx="821" cy="1217"/>
                </a:xfrm>
                <a:custGeom>
                  <a:avLst/>
                  <a:gdLst/>
                  <a:ahLst/>
                  <a:cxnLst>
                    <a:cxn ang="0">
                      <a:pos x="509" y="90"/>
                    </a:cxn>
                    <a:cxn ang="0">
                      <a:pos x="444" y="107"/>
                    </a:cxn>
                    <a:cxn ang="0">
                      <a:pos x="381" y="78"/>
                    </a:cxn>
                    <a:cxn ang="0">
                      <a:pos x="347" y="8"/>
                    </a:cxn>
                    <a:cxn ang="0">
                      <a:pos x="272" y="8"/>
                    </a:cxn>
                    <a:cxn ang="0">
                      <a:pos x="192" y="33"/>
                    </a:cxn>
                    <a:cxn ang="0">
                      <a:pos x="109" y="73"/>
                    </a:cxn>
                    <a:cxn ang="0">
                      <a:pos x="67" y="147"/>
                    </a:cxn>
                    <a:cxn ang="0">
                      <a:pos x="4" y="250"/>
                    </a:cxn>
                    <a:cxn ang="0">
                      <a:pos x="0" y="375"/>
                    </a:cxn>
                    <a:cxn ang="0">
                      <a:pos x="45" y="457"/>
                    </a:cxn>
                    <a:cxn ang="0">
                      <a:pos x="84" y="514"/>
                    </a:cxn>
                    <a:cxn ang="0">
                      <a:pos x="155" y="559"/>
                    </a:cxn>
                    <a:cxn ang="0">
                      <a:pos x="245" y="519"/>
                    </a:cxn>
                    <a:cxn ang="0">
                      <a:pos x="315" y="554"/>
                    </a:cxn>
                    <a:cxn ang="0">
                      <a:pos x="302" y="612"/>
                    </a:cxn>
                    <a:cxn ang="0">
                      <a:pos x="347" y="714"/>
                    </a:cxn>
                    <a:cxn ang="0">
                      <a:pos x="346" y="842"/>
                    </a:cxn>
                    <a:cxn ang="0">
                      <a:pos x="324" y="917"/>
                    </a:cxn>
                    <a:cxn ang="0">
                      <a:pos x="342" y="967"/>
                    </a:cxn>
                    <a:cxn ang="0">
                      <a:pos x="392" y="1106"/>
                    </a:cxn>
                    <a:cxn ang="0">
                      <a:pos x="406" y="1201"/>
                    </a:cxn>
                    <a:cxn ang="0">
                      <a:pos x="487" y="1217"/>
                    </a:cxn>
                    <a:cxn ang="0">
                      <a:pos x="541" y="1147"/>
                    </a:cxn>
                    <a:cxn ang="0">
                      <a:pos x="559" y="1094"/>
                    </a:cxn>
                    <a:cxn ang="0">
                      <a:pos x="621" y="1035"/>
                    </a:cxn>
                    <a:cxn ang="0">
                      <a:pos x="607" y="967"/>
                    </a:cxn>
                    <a:cxn ang="0">
                      <a:pos x="681" y="922"/>
                    </a:cxn>
                    <a:cxn ang="0">
                      <a:pos x="684" y="835"/>
                    </a:cxn>
                    <a:cxn ang="0">
                      <a:pos x="677" y="739"/>
                    </a:cxn>
                    <a:cxn ang="0">
                      <a:pos x="737" y="647"/>
                    </a:cxn>
                    <a:cxn ang="0">
                      <a:pos x="791" y="594"/>
                    </a:cxn>
                    <a:cxn ang="0">
                      <a:pos x="814" y="545"/>
                    </a:cxn>
                    <a:cxn ang="0">
                      <a:pos x="814" y="469"/>
                    </a:cxn>
                    <a:cxn ang="0">
                      <a:pos x="784" y="482"/>
                    </a:cxn>
                    <a:cxn ang="0">
                      <a:pos x="666" y="375"/>
                    </a:cxn>
                    <a:cxn ang="0">
                      <a:pos x="621" y="200"/>
                    </a:cxn>
                    <a:cxn ang="0">
                      <a:pos x="599" y="113"/>
                    </a:cxn>
                  </a:cxnLst>
                  <a:rect l="0" t="0" r="r" b="b"/>
                  <a:pathLst>
                    <a:path w="821" h="1217">
                      <a:moveTo>
                        <a:pt x="599" y="113"/>
                      </a:moveTo>
                      <a:lnTo>
                        <a:pt x="509" y="90"/>
                      </a:lnTo>
                      <a:lnTo>
                        <a:pt x="456" y="83"/>
                      </a:lnTo>
                      <a:lnTo>
                        <a:pt x="444" y="107"/>
                      </a:lnTo>
                      <a:lnTo>
                        <a:pt x="411" y="107"/>
                      </a:lnTo>
                      <a:lnTo>
                        <a:pt x="381" y="78"/>
                      </a:lnTo>
                      <a:lnTo>
                        <a:pt x="337" y="72"/>
                      </a:lnTo>
                      <a:lnTo>
                        <a:pt x="347" y="8"/>
                      </a:lnTo>
                      <a:lnTo>
                        <a:pt x="305" y="0"/>
                      </a:lnTo>
                      <a:lnTo>
                        <a:pt x="272" y="8"/>
                      </a:lnTo>
                      <a:lnTo>
                        <a:pt x="237" y="8"/>
                      </a:lnTo>
                      <a:lnTo>
                        <a:pt x="192" y="33"/>
                      </a:lnTo>
                      <a:lnTo>
                        <a:pt x="132" y="38"/>
                      </a:lnTo>
                      <a:lnTo>
                        <a:pt x="109" y="73"/>
                      </a:lnTo>
                      <a:lnTo>
                        <a:pt x="80" y="95"/>
                      </a:lnTo>
                      <a:lnTo>
                        <a:pt x="67" y="147"/>
                      </a:lnTo>
                      <a:lnTo>
                        <a:pt x="39" y="177"/>
                      </a:lnTo>
                      <a:lnTo>
                        <a:pt x="4" y="250"/>
                      </a:lnTo>
                      <a:lnTo>
                        <a:pt x="10" y="308"/>
                      </a:lnTo>
                      <a:lnTo>
                        <a:pt x="0" y="375"/>
                      </a:lnTo>
                      <a:lnTo>
                        <a:pt x="9" y="430"/>
                      </a:lnTo>
                      <a:lnTo>
                        <a:pt x="45" y="457"/>
                      </a:lnTo>
                      <a:lnTo>
                        <a:pt x="55" y="502"/>
                      </a:lnTo>
                      <a:lnTo>
                        <a:pt x="84" y="514"/>
                      </a:lnTo>
                      <a:lnTo>
                        <a:pt x="100" y="545"/>
                      </a:lnTo>
                      <a:lnTo>
                        <a:pt x="155" y="559"/>
                      </a:lnTo>
                      <a:lnTo>
                        <a:pt x="225" y="547"/>
                      </a:lnTo>
                      <a:lnTo>
                        <a:pt x="245" y="519"/>
                      </a:lnTo>
                      <a:lnTo>
                        <a:pt x="279" y="554"/>
                      </a:lnTo>
                      <a:lnTo>
                        <a:pt x="315" y="554"/>
                      </a:lnTo>
                      <a:lnTo>
                        <a:pt x="330" y="574"/>
                      </a:lnTo>
                      <a:lnTo>
                        <a:pt x="302" y="612"/>
                      </a:lnTo>
                      <a:lnTo>
                        <a:pt x="305" y="667"/>
                      </a:lnTo>
                      <a:lnTo>
                        <a:pt x="347" y="714"/>
                      </a:lnTo>
                      <a:lnTo>
                        <a:pt x="354" y="780"/>
                      </a:lnTo>
                      <a:lnTo>
                        <a:pt x="346" y="842"/>
                      </a:lnTo>
                      <a:lnTo>
                        <a:pt x="339" y="882"/>
                      </a:lnTo>
                      <a:lnTo>
                        <a:pt x="324" y="917"/>
                      </a:lnTo>
                      <a:lnTo>
                        <a:pt x="339" y="939"/>
                      </a:lnTo>
                      <a:lnTo>
                        <a:pt x="342" y="967"/>
                      </a:lnTo>
                      <a:lnTo>
                        <a:pt x="371" y="994"/>
                      </a:lnTo>
                      <a:lnTo>
                        <a:pt x="392" y="1106"/>
                      </a:lnTo>
                      <a:lnTo>
                        <a:pt x="406" y="1124"/>
                      </a:lnTo>
                      <a:lnTo>
                        <a:pt x="406" y="1201"/>
                      </a:lnTo>
                      <a:lnTo>
                        <a:pt x="421" y="1217"/>
                      </a:lnTo>
                      <a:lnTo>
                        <a:pt x="487" y="1217"/>
                      </a:lnTo>
                      <a:lnTo>
                        <a:pt x="531" y="1191"/>
                      </a:lnTo>
                      <a:lnTo>
                        <a:pt x="541" y="1147"/>
                      </a:lnTo>
                      <a:lnTo>
                        <a:pt x="559" y="1136"/>
                      </a:lnTo>
                      <a:lnTo>
                        <a:pt x="559" y="1094"/>
                      </a:lnTo>
                      <a:lnTo>
                        <a:pt x="587" y="1077"/>
                      </a:lnTo>
                      <a:lnTo>
                        <a:pt x="621" y="1035"/>
                      </a:lnTo>
                      <a:lnTo>
                        <a:pt x="621" y="1000"/>
                      </a:lnTo>
                      <a:lnTo>
                        <a:pt x="607" y="967"/>
                      </a:lnTo>
                      <a:lnTo>
                        <a:pt x="624" y="947"/>
                      </a:lnTo>
                      <a:lnTo>
                        <a:pt x="681" y="922"/>
                      </a:lnTo>
                      <a:lnTo>
                        <a:pt x="687" y="885"/>
                      </a:lnTo>
                      <a:lnTo>
                        <a:pt x="684" y="835"/>
                      </a:lnTo>
                      <a:lnTo>
                        <a:pt x="677" y="820"/>
                      </a:lnTo>
                      <a:lnTo>
                        <a:pt x="677" y="739"/>
                      </a:lnTo>
                      <a:lnTo>
                        <a:pt x="699" y="689"/>
                      </a:lnTo>
                      <a:lnTo>
                        <a:pt x="737" y="647"/>
                      </a:lnTo>
                      <a:lnTo>
                        <a:pt x="766" y="632"/>
                      </a:lnTo>
                      <a:lnTo>
                        <a:pt x="791" y="594"/>
                      </a:lnTo>
                      <a:lnTo>
                        <a:pt x="792" y="569"/>
                      </a:lnTo>
                      <a:lnTo>
                        <a:pt x="814" y="545"/>
                      </a:lnTo>
                      <a:lnTo>
                        <a:pt x="821" y="502"/>
                      </a:lnTo>
                      <a:lnTo>
                        <a:pt x="814" y="469"/>
                      </a:lnTo>
                      <a:lnTo>
                        <a:pt x="796" y="469"/>
                      </a:lnTo>
                      <a:lnTo>
                        <a:pt x="784" y="482"/>
                      </a:lnTo>
                      <a:lnTo>
                        <a:pt x="737" y="477"/>
                      </a:lnTo>
                      <a:lnTo>
                        <a:pt x="666" y="375"/>
                      </a:lnTo>
                      <a:lnTo>
                        <a:pt x="656" y="317"/>
                      </a:lnTo>
                      <a:lnTo>
                        <a:pt x="621" y="200"/>
                      </a:lnTo>
                      <a:lnTo>
                        <a:pt x="601" y="132"/>
                      </a:lnTo>
                      <a:lnTo>
                        <a:pt x="599" y="11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45" name="Freeform 145"/>
                <p:cNvSpPr>
                  <a:spLocks/>
                </p:cNvSpPr>
                <p:nvPr/>
              </p:nvSpPr>
              <p:spPr bwMode="auto">
                <a:xfrm>
                  <a:off x="2498" y="2181"/>
                  <a:ext cx="821" cy="1217"/>
                </a:xfrm>
                <a:custGeom>
                  <a:avLst/>
                  <a:gdLst/>
                  <a:ahLst/>
                  <a:cxnLst>
                    <a:cxn ang="0">
                      <a:pos x="509" y="90"/>
                    </a:cxn>
                    <a:cxn ang="0">
                      <a:pos x="444" y="107"/>
                    </a:cxn>
                    <a:cxn ang="0">
                      <a:pos x="381" y="78"/>
                    </a:cxn>
                    <a:cxn ang="0">
                      <a:pos x="347" y="8"/>
                    </a:cxn>
                    <a:cxn ang="0">
                      <a:pos x="272" y="8"/>
                    </a:cxn>
                    <a:cxn ang="0">
                      <a:pos x="192" y="33"/>
                    </a:cxn>
                    <a:cxn ang="0">
                      <a:pos x="109" y="73"/>
                    </a:cxn>
                    <a:cxn ang="0">
                      <a:pos x="67" y="147"/>
                    </a:cxn>
                    <a:cxn ang="0">
                      <a:pos x="4" y="250"/>
                    </a:cxn>
                    <a:cxn ang="0">
                      <a:pos x="0" y="375"/>
                    </a:cxn>
                    <a:cxn ang="0">
                      <a:pos x="45" y="457"/>
                    </a:cxn>
                    <a:cxn ang="0">
                      <a:pos x="84" y="514"/>
                    </a:cxn>
                    <a:cxn ang="0">
                      <a:pos x="155" y="559"/>
                    </a:cxn>
                    <a:cxn ang="0">
                      <a:pos x="245" y="519"/>
                    </a:cxn>
                    <a:cxn ang="0">
                      <a:pos x="315" y="554"/>
                    </a:cxn>
                    <a:cxn ang="0">
                      <a:pos x="302" y="612"/>
                    </a:cxn>
                    <a:cxn ang="0">
                      <a:pos x="347" y="714"/>
                    </a:cxn>
                    <a:cxn ang="0">
                      <a:pos x="346" y="842"/>
                    </a:cxn>
                    <a:cxn ang="0">
                      <a:pos x="324" y="917"/>
                    </a:cxn>
                    <a:cxn ang="0">
                      <a:pos x="342" y="967"/>
                    </a:cxn>
                    <a:cxn ang="0">
                      <a:pos x="392" y="1106"/>
                    </a:cxn>
                    <a:cxn ang="0">
                      <a:pos x="406" y="1201"/>
                    </a:cxn>
                    <a:cxn ang="0">
                      <a:pos x="487" y="1217"/>
                    </a:cxn>
                    <a:cxn ang="0">
                      <a:pos x="541" y="1147"/>
                    </a:cxn>
                    <a:cxn ang="0">
                      <a:pos x="559" y="1094"/>
                    </a:cxn>
                    <a:cxn ang="0">
                      <a:pos x="621" y="1035"/>
                    </a:cxn>
                    <a:cxn ang="0">
                      <a:pos x="607" y="967"/>
                    </a:cxn>
                    <a:cxn ang="0">
                      <a:pos x="681" y="922"/>
                    </a:cxn>
                    <a:cxn ang="0">
                      <a:pos x="684" y="835"/>
                    </a:cxn>
                    <a:cxn ang="0">
                      <a:pos x="677" y="739"/>
                    </a:cxn>
                    <a:cxn ang="0">
                      <a:pos x="737" y="647"/>
                    </a:cxn>
                    <a:cxn ang="0">
                      <a:pos x="791" y="594"/>
                    </a:cxn>
                    <a:cxn ang="0">
                      <a:pos x="814" y="545"/>
                    </a:cxn>
                    <a:cxn ang="0">
                      <a:pos x="814" y="469"/>
                    </a:cxn>
                    <a:cxn ang="0">
                      <a:pos x="784" y="482"/>
                    </a:cxn>
                    <a:cxn ang="0">
                      <a:pos x="666" y="375"/>
                    </a:cxn>
                    <a:cxn ang="0">
                      <a:pos x="621" y="200"/>
                    </a:cxn>
                    <a:cxn ang="0">
                      <a:pos x="599" y="113"/>
                    </a:cxn>
                  </a:cxnLst>
                  <a:rect l="0" t="0" r="r" b="b"/>
                  <a:pathLst>
                    <a:path w="821" h="1217">
                      <a:moveTo>
                        <a:pt x="599" y="113"/>
                      </a:moveTo>
                      <a:lnTo>
                        <a:pt x="509" y="90"/>
                      </a:lnTo>
                      <a:lnTo>
                        <a:pt x="456" y="83"/>
                      </a:lnTo>
                      <a:lnTo>
                        <a:pt x="444" y="107"/>
                      </a:lnTo>
                      <a:lnTo>
                        <a:pt x="411" y="107"/>
                      </a:lnTo>
                      <a:lnTo>
                        <a:pt x="381" y="78"/>
                      </a:lnTo>
                      <a:lnTo>
                        <a:pt x="337" y="72"/>
                      </a:lnTo>
                      <a:lnTo>
                        <a:pt x="347" y="8"/>
                      </a:lnTo>
                      <a:lnTo>
                        <a:pt x="305" y="0"/>
                      </a:lnTo>
                      <a:lnTo>
                        <a:pt x="272" y="8"/>
                      </a:lnTo>
                      <a:lnTo>
                        <a:pt x="237" y="8"/>
                      </a:lnTo>
                      <a:lnTo>
                        <a:pt x="192" y="33"/>
                      </a:lnTo>
                      <a:lnTo>
                        <a:pt x="132" y="38"/>
                      </a:lnTo>
                      <a:lnTo>
                        <a:pt x="109" y="73"/>
                      </a:lnTo>
                      <a:lnTo>
                        <a:pt x="80" y="95"/>
                      </a:lnTo>
                      <a:lnTo>
                        <a:pt x="67" y="147"/>
                      </a:lnTo>
                      <a:lnTo>
                        <a:pt x="39" y="177"/>
                      </a:lnTo>
                      <a:lnTo>
                        <a:pt x="4" y="250"/>
                      </a:lnTo>
                      <a:lnTo>
                        <a:pt x="10" y="308"/>
                      </a:lnTo>
                      <a:lnTo>
                        <a:pt x="0" y="375"/>
                      </a:lnTo>
                      <a:lnTo>
                        <a:pt x="9" y="430"/>
                      </a:lnTo>
                      <a:lnTo>
                        <a:pt x="45" y="457"/>
                      </a:lnTo>
                      <a:lnTo>
                        <a:pt x="55" y="502"/>
                      </a:lnTo>
                      <a:lnTo>
                        <a:pt x="84" y="514"/>
                      </a:lnTo>
                      <a:lnTo>
                        <a:pt x="100" y="545"/>
                      </a:lnTo>
                      <a:lnTo>
                        <a:pt x="155" y="559"/>
                      </a:lnTo>
                      <a:lnTo>
                        <a:pt x="225" y="547"/>
                      </a:lnTo>
                      <a:lnTo>
                        <a:pt x="245" y="519"/>
                      </a:lnTo>
                      <a:lnTo>
                        <a:pt x="279" y="554"/>
                      </a:lnTo>
                      <a:lnTo>
                        <a:pt x="315" y="554"/>
                      </a:lnTo>
                      <a:lnTo>
                        <a:pt x="330" y="574"/>
                      </a:lnTo>
                      <a:lnTo>
                        <a:pt x="302" y="612"/>
                      </a:lnTo>
                      <a:lnTo>
                        <a:pt x="305" y="667"/>
                      </a:lnTo>
                      <a:lnTo>
                        <a:pt x="347" y="714"/>
                      </a:lnTo>
                      <a:lnTo>
                        <a:pt x="354" y="780"/>
                      </a:lnTo>
                      <a:lnTo>
                        <a:pt x="346" y="842"/>
                      </a:lnTo>
                      <a:lnTo>
                        <a:pt x="339" y="882"/>
                      </a:lnTo>
                      <a:lnTo>
                        <a:pt x="324" y="917"/>
                      </a:lnTo>
                      <a:lnTo>
                        <a:pt x="339" y="939"/>
                      </a:lnTo>
                      <a:lnTo>
                        <a:pt x="342" y="967"/>
                      </a:lnTo>
                      <a:lnTo>
                        <a:pt x="371" y="994"/>
                      </a:lnTo>
                      <a:lnTo>
                        <a:pt x="392" y="1106"/>
                      </a:lnTo>
                      <a:lnTo>
                        <a:pt x="406" y="1124"/>
                      </a:lnTo>
                      <a:lnTo>
                        <a:pt x="406" y="1201"/>
                      </a:lnTo>
                      <a:lnTo>
                        <a:pt x="421" y="1217"/>
                      </a:lnTo>
                      <a:lnTo>
                        <a:pt x="487" y="1217"/>
                      </a:lnTo>
                      <a:lnTo>
                        <a:pt x="531" y="1191"/>
                      </a:lnTo>
                      <a:lnTo>
                        <a:pt x="541" y="1147"/>
                      </a:lnTo>
                      <a:lnTo>
                        <a:pt x="559" y="1136"/>
                      </a:lnTo>
                      <a:lnTo>
                        <a:pt x="559" y="1094"/>
                      </a:lnTo>
                      <a:lnTo>
                        <a:pt x="587" y="1077"/>
                      </a:lnTo>
                      <a:lnTo>
                        <a:pt x="621" y="1035"/>
                      </a:lnTo>
                      <a:lnTo>
                        <a:pt x="621" y="1000"/>
                      </a:lnTo>
                      <a:lnTo>
                        <a:pt x="607" y="967"/>
                      </a:lnTo>
                      <a:lnTo>
                        <a:pt x="624" y="947"/>
                      </a:lnTo>
                      <a:lnTo>
                        <a:pt x="681" y="922"/>
                      </a:lnTo>
                      <a:lnTo>
                        <a:pt x="687" y="885"/>
                      </a:lnTo>
                      <a:lnTo>
                        <a:pt x="684" y="835"/>
                      </a:lnTo>
                      <a:lnTo>
                        <a:pt x="677" y="820"/>
                      </a:lnTo>
                      <a:lnTo>
                        <a:pt x="677" y="739"/>
                      </a:lnTo>
                      <a:lnTo>
                        <a:pt x="699" y="689"/>
                      </a:lnTo>
                      <a:lnTo>
                        <a:pt x="737" y="647"/>
                      </a:lnTo>
                      <a:lnTo>
                        <a:pt x="766" y="632"/>
                      </a:lnTo>
                      <a:lnTo>
                        <a:pt x="791" y="594"/>
                      </a:lnTo>
                      <a:lnTo>
                        <a:pt x="792" y="569"/>
                      </a:lnTo>
                      <a:lnTo>
                        <a:pt x="814" y="545"/>
                      </a:lnTo>
                      <a:lnTo>
                        <a:pt x="821" y="502"/>
                      </a:lnTo>
                      <a:lnTo>
                        <a:pt x="814" y="469"/>
                      </a:lnTo>
                      <a:lnTo>
                        <a:pt x="796" y="469"/>
                      </a:lnTo>
                      <a:lnTo>
                        <a:pt x="784" y="482"/>
                      </a:lnTo>
                      <a:lnTo>
                        <a:pt x="737" y="477"/>
                      </a:lnTo>
                      <a:lnTo>
                        <a:pt x="666" y="375"/>
                      </a:lnTo>
                      <a:lnTo>
                        <a:pt x="656" y="317"/>
                      </a:lnTo>
                      <a:lnTo>
                        <a:pt x="621" y="200"/>
                      </a:lnTo>
                      <a:lnTo>
                        <a:pt x="601" y="132"/>
                      </a:lnTo>
                      <a:lnTo>
                        <a:pt x="599" y="113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46" name="Group 146"/>
            <p:cNvGrpSpPr>
              <a:grpSpLocks/>
            </p:cNvGrpSpPr>
            <p:nvPr/>
          </p:nvGrpSpPr>
          <p:grpSpPr bwMode="auto">
            <a:xfrm>
              <a:off x="3118" y="3320"/>
              <a:ext cx="88" cy="234"/>
              <a:chOff x="3212" y="2981"/>
              <a:chExt cx="83" cy="215"/>
            </a:xfrm>
          </p:grpSpPr>
          <p:sp>
            <p:nvSpPr>
              <p:cNvPr id="25747" name="Freeform 147"/>
              <p:cNvSpPr>
                <a:spLocks/>
              </p:cNvSpPr>
              <p:nvPr/>
            </p:nvSpPr>
            <p:spPr bwMode="auto">
              <a:xfrm>
                <a:off x="3212" y="2981"/>
                <a:ext cx="83" cy="215"/>
              </a:xfrm>
              <a:custGeom>
                <a:avLst/>
                <a:gdLst/>
                <a:ahLst/>
                <a:cxnLst>
                  <a:cxn ang="0">
                    <a:pos x="65" y="4"/>
                  </a:cxn>
                  <a:cxn ang="0">
                    <a:pos x="50" y="49"/>
                  </a:cxn>
                  <a:cxn ang="0">
                    <a:pos x="5" y="77"/>
                  </a:cxn>
                  <a:cxn ang="0">
                    <a:pos x="0" y="159"/>
                  </a:cxn>
                  <a:cxn ang="0">
                    <a:pos x="8" y="215"/>
                  </a:cxn>
                  <a:cxn ang="0">
                    <a:pos x="50" y="215"/>
                  </a:cxn>
                  <a:cxn ang="0">
                    <a:pos x="70" y="115"/>
                  </a:cxn>
                  <a:cxn ang="0">
                    <a:pos x="83" y="52"/>
                  </a:cxn>
                  <a:cxn ang="0">
                    <a:pos x="72" y="0"/>
                  </a:cxn>
                  <a:cxn ang="0">
                    <a:pos x="65" y="4"/>
                  </a:cxn>
                </a:cxnLst>
                <a:rect l="0" t="0" r="r" b="b"/>
                <a:pathLst>
                  <a:path w="83" h="215">
                    <a:moveTo>
                      <a:pt x="65" y="4"/>
                    </a:moveTo>
                    <a:lnTo>
                      <a:pt x="50" y="49"/>
                    </a:lnTo>
                    <a:lnTo>
                      <a:pt x="5" y="77"/>
                    </a:lnTo>
                    <a:lnTo>
                      <a:pt x="0" y="159"/>
                    </a:lnTo>
                    <a:lnTo>
                      <a:pt x="8" y="215"/>
                    </a:lnTo>
                    <a:lnTo>
                      <a:pt x="50" y="215"/>
                    </a:lnTo>
                    <a:lnTo>
                      <a:pt x="70" y="115"/>
                    </a:lnTo>
                    <a:lnTo>
                      <a:pt x="83" y="52"/>
                    </a:lnTo>
                    <a:lnTo>
                      <a:pt x="72" y="0"/>
                    </a:lnTo>
                    <a:lnTo>
                      <a:pt x="65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48" name="Group 148"/>
              <p:cNvGrpSpPr>
                <a:grpSpLocks/>
              </p:cNvGrpSpPr>
              <p:nvPr/>
            </p:nvGrpSpPr>
            <p:grpSpPr bwMode="auto">
              <a:xfrm>
                <a:off x="3212" y="2981"/>
                <a:ext cx="83" cy="215"/>
                <a:chOff x="3212" y="2981"/>
                <a:chExt cx="83" cy="215"/>
              </a:xfrm>
            </p:grpSpPr>
            <p:sp>
              <p:nvSpPr>
                <p:cNvPr id="25749" name="Freeform 149"/>
                <p:cNvSpPr>
                  <a:spLocks/>
                </p:cNvSpPr>
                <p:nvPr/>
              </p:nvSpPr>
              <p:spPr bwMode="auto">
                <a:xfrm>
                  <a:off x="3212" y="2981"/>
                  <a:ext cx="83" cy="215"/>
                </a:xfrm>
                <a:custGeom>
                  <a:avLst/>
                  <a:gdLst/>
                  <a:ahLst/>
                  <a:cxnLst>
                    <a:cxn ang="0">
                      <a:pos x="65" y="4"/>
                    </a:cxn>
                    <a:cxn ang="0">
                      <a:pos x="50" y="49"/>
                    </a:cxn>
                    <a:cxn ang="0">
                      <a:pos x="5" y="77"/>
                    </a:cxn>
                    <a:cxn ang="0">
                      <a:pos x="0" y="159"/>
                    </a:cxn>
                    <a:cxn ang="0">
                      <a:pos x="8" y="215"/>
                    </a:cxn>
                    <a:cxn ang="0">
                      <a:pos x="50" y="215"/>
                    </a:cxn>
                    <a:cxn ang="0">
                      <a:pos x="70" y="115"/>
                    </a:cxn>
                    <a:cxn ang="0">
                      <a:pos x="83" y="52"/>
                    </a:cxn>
                    <a:cxn ang="0">
                      <a:pos x="72" y="0"/>
                    </a:cxn>
                    <a:cxn ang="0">
                      <a:pos x="65" y="4"/>
                    </a:cxn>
                  </a:cxnLst>
                  <a:rect l="0" t="0" r="r" b="b"/>
                  <a:pathLst>
                    <a:path w="83" h="215">
                      <a:moveTo>
                        <a:pt x="65" y="4"/>
                      </a:moveTo>
                      <a:lnTo>
                        <a:pt x="50" y="49"/>
                      </a:lnTo>
                      <a:lnTo>
                        <a:pt x="5" y="77"/>
                      </a:lnTo>
                      <a:lnTo>
                        <a:pt x="0" y="159"/>
                      </a:lnTo>
                      <a:lnTo>
                        <a:pt x="8" y="215"/>
                      </a:lnTo>
                      <a:lnTo>
                        <a:pt x="50" y="215"/>
                      </a:lnTo>
                      <a:lnTo>
                        <a:pt x="70" y="115"/>
                      </a:lnTo>
                      <a:lnTo>
                        <a:pt x="83" y="52"/>
                      </a:lnTo>
                      <a:lnTo>
                        <a:pt x="72" y="0"/>
                      </a:lnTo>
                      <a:lnTo>
                        <a:pt x="65" y="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50" name="Freeform 150"/>
                <p:cNvSpPr>
                  <a:spLocks/>
                </p:cNvSpPr>
                <p:nvPr/>
              </p:nvSpPr>
              <p:spPr bwMode="auto">
                <a:xfrm>
                  <a:off x="3212" y="2981"/>
                  <a:ext cx="83" cy="215"/>
                </a:xfrm>
                <a:custGeom>
                  <a:avLst/>
                  <a:gdLst/>
                  <a:ahLst/>
                  <a:cxnLst>
                    <a:cxn ang="0">
                      <a:pos x="65" y="4"/>
                    </a:cxn>
                    <a:cxn ang="0">
                      <a:pos x="50" y="49"/>
                    </a:cxn>
                    <a:cxn ang="0">
                      <a:pos x="5" y="77"/>
                    </a:cxn>
                    <a:cxn ang="0">
                      <a:pos x="0" y="159"/>
                    </a:cxn>
                    <a:cxn ang="0">
                      <a:pos x="8" y="215"/>
                    </a:cxn>
                    <a:cxn ang="0">
                      <a:pos x="50" y="215"/>
                    </a:cxn>
                    <a:cxn ang="0">
                      <a:pos x="70" y="115"/>
                    </a:cxn>
                    <a:cxn ang="0">
                      <a:pos x="83" y="52"/>
                    </a:cxn>
                    <a:cxn ang="0">
                      <a:pos x="72" y="0"/>
                    </a:cxn>
                    <a:cxn ang="0">
                      <a:pos x="65" y="4"/>
                    </a:cxn>
                  </a:cxnLst>
                  <a:rect l="0" t="0" r="r" b="b"/>
                  <a:pathLst>
                    <a:path w="83" h="215">
                      <a:moveTo>
                        <a:pt x="65" y="4"/>
                      </a:moveTo>
                      <a:lnTo>
                        <a:pt x="50" y="49"/>
                      </a:lnTo>
                      <a:lnTo>
                        <a:pt x="5" y="77"/>
                      </a:lnTo>
                      <a:lnTo>
                        <a:pt x="0" y="159"/>
                      </a:lnTo>
                      <a:lnTo>
                        <a:pt x="8" y="215"/>
                      </a:lnTo>
                      <a:lnTo>
                        <a:pt x="50" y="215"/>
                      </a:lnTo>
                      <a:lnTo>
                        <a:pt x="70" y="115"/>
                      </a:lnTo>
                      <a:lnTo>
                        <a:pt x="83" y="52"/>
                      </a:lnTo>
                      <a:lnTo>
                        <a:pt x="72" y="0"/>
                      </a:lnTo>
                      <a:lnTo>
                        <a:pt x="65" y="4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51" name="Group 151"/>
            <p:cNvGrpSpPr>
              <a:grpSpLocks/>
            </p:cNvGrpSpPr>
            <p:nvPr/>
          </p:nvGrpSpPr>
          <p:grpSpPr bwMode="auto">
            <a:xfrm>
              <a:off x="3577" y="2969"/>
              <a:ext cx="40" cy="74"/>
              <a:chOff x="3649" y="2660"/>
              <a:chExt cx="38" cy="68"/>
            </a:xfrm>
          </p:grpSpPr>
          <p:sp>
            <p:nvSpPr>
              <p:cNvPr id="25752" name="Freeform 152"/>
              <p:cNvSpPr>
                <a:spLocks/>
              </p:cNvSpPr>
              <p:nvPr/>
            </p:nvSpPr>
            <p:spPr bwMode="auto">
              <a:xfrm>
                <a:off x="3649" y="2660"/>
                <a:ext cx="38" cy="6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45"/>
                  </a:cxn>
                  <a:cxn ang="0">
                    <a:pos x="13" y="68"/>
                  </a:cxn>
                  <a:cxn ang="0">
                    <a:pos x="38" y="56"/>
                  </a:cxn>
                  <a:cxn ang="0">
                    <a:pos x="30" y="33"/>
                  </a:cxn>
                  <a:cxn ang="0">
                    <a:pos x="13" y="0"/>
                  </a:cxn>
                </a:cxnLst>
                <a:rect l="0" t="0" r="r" b="b"/>
                <a:pathLst>
                  <a:path w="38" h="68">
                    <a:moveTo>
                      <a:pt x="13" y="0"/>
                    </a:moveTo>
                    <a:lnTo>
                      <a:pt x="0" y="45"/>
                    </a:lnTo>
                    <a:lnTo>
                      <a:pt x="13" y="68"/>
                    </a:lnTo>
                    <a:lnTo>
                      <a:pt x="38" y="56"/>
                    </a:lnTo>
                    <a:lnTo>
                      <a:pt x="30" y="3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53" name="Group 153"/>
              <p:cNvGrpSpPr>
                <a:grpSpLocks/>
              </p:cNvGrpSpPr>
              <p:nvPr/>
            </p:nvGrpSpPr>
            <p:grpSpPr bwMode="auto">
              <a:xfrm>
                <a:off x="3649" y="2660"/>
                <a:ext cx="38" cy="68"/>
                <a:chOff x="3649" y="2660"/>
                <a:chExt cx="38" cy="68"/>
              </a:xfrm>
            </p:grpSpPr>
            <p:sp>
              <p:nvSpPr>
                <p:cNvPr id="25754" name="Freeform 154"/>
                <p:cNvSpPr>
                  <a:spLocks/>
                </p:cNvSpPr>
                <p:nvPr/>
              </p:nvSpPr>
              <p:spPr bwMode="auto">
                <a:xfrm>
                  <a:off x="3649" y="2660"/>
                  <a:ext cx="38" cy="68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0" y="45"/>
                    </a:cxn>
                    <a:cxn ang="0">
                      <a:pos x="13" y="68"/>
                    </a:cxn>
                    <a:cxn ang="0">
                      <a:pos x="38" y="56"/>
                    </a:cxn>
                    <a:cxn ang="0">
                      <a:pos x="30" y="33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38" h="68">
                      <a:moveTo>
                        <a:pt x="13" y="0"/>
                      </a:moveTo>
                      <a:lnTo>
                        <a:pt x="0" y="45"/>
                      </a:lnTo>
                      <a:lnTo>
                        <a:pt x="13" y="68"/>
                      </a:lnTo>
                      <a:lnTo>
                        <a:pt x="38" y="56"/>
                      </a:lnTo>
                      <a:lnTo>
                        <a:pt x="30" y="33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55" name="Freeform 155"/>
                <p:cNvSpPr>
                  <a:spLocks/>
                </p:cNvSpPr>
                <p:nvPr/>
              </p:nvSpPr>
              <p:spPr bwMode="auto">
                <a:xfrm>
                  <a:off x="3649" y="2660"/>
                  <a:ext cx="38" cy="68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0" y="45"/>
                    </a:cxn>
                    <a:cxn ang="0">
                      <a:pos x="13" y="68"/>
                    </a:cxn>
                    <a:cxn ang="0">
                      <a:pos x="38" y="56"/>
                    </a:cxn>
                    <a:cxn ang="0">
                      <a:pos x="30" y="33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38" h="68">
                      <a:moveTo>
                        <a:pt x="13" y="0"/>
                      </a:moveTo>
                      <a:lnTo>
                        <a:pt x="0" y="45"/>
                      </a:lnTo>
                      <a:lnTo>
                        <a:pt x="13" y="68"/>
                      </a:lnTo>
                      <a:lnTo>
                        <a:pt x="38" y="56"/>
                      </a:lnTo>
                      <a:lnTo>
                        <a:pt x="30" y="33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56" name="Group 156"/>
            <p:cNvGrpSpPr>
              <a:grpSpLocks/>
            </p:cNvGrpSpPr>
            <p:nvPr/>
          </p:nvGrpSpPr>
          <p:grpSpPr bwMode="auto">
            <a:xfrm>
              <a:off x="2542" y="2001"/>
              <a:ext cx="88" cy="215"/>
              <a:chOff x="2663" y="1774"/>
              <a:chExt cx="84" cy="197"/>
            </a:xfrm>
          </p:grpSpPr>
          <p:sp>
            <p:nvSpPr>
              <p:cNvPr id="25757" name="Freeform 157"/>
              <p:cNvSpPr>
                <a:spLocks/>
              </p:cNvSpPr>
              <p:nvPr/>
            </p:nvSpPr>
            <p:spPr bwMode="auto">
              <a:xfrm>
                <a:off x="2663" y="1774"/>
                <a:ext cx="84" cy="197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52" y="30"/>
                  </a:cxn>
                  <a:cxn ang="0">
                    <a:pos x="32" y="48"/>
                  </a:cxn>
                  <a:cxn ang="0">
                    <a:pos x="49" y="48"/>
                  </a:cxn>
                  <a:cxn ang="0">
                    <a:pos x="57" y="62"/>
                  </a:cxn>
                  <a:cxn ang="0">
                    <a:pos x="45" y="82"/>
                  </a:cxn>
                  <a:cxn ang="0">
                    <a:pos x="67" y="93"/>
                  </a:cxn>
                  <a:cxn ang="0">
                    <a:pos x="67" y="125"/>
                  </a:cxn>
                  <a:cxn ang="0">
                    <a:pos x="80" y="135"/>
                  </a:cxn>
                  <a:cxn ang="0">
                    <a:pos x="84" y="155"/>
                  </a:cxn>
                  <a:cxn ang="0">
                    <a:pos x="57" y="172"/>
                  </a:cxn>
                  <a:cxn ang="0">
                    <a:pos x="24" y="187"/>
                  </a:cxn>
                  <a:cxn ang="0">
                    <a:pos x="2" y="197"/>
                  </a:cxn>
                  <a:cxn ang="0">
                    <a:pos x="14" y="178"/>
                  </a:cxn>
                  <a:cxn ang="0">
                    <a:pos x="24" y="168"/>
                  </a:cxn>
                  <a:cxn ang="0">
                    <a:pos x="10" y="167"/>
                  </a:cxn>
                  <a:cxn ang="0">
                    <a:pos x="20" y="142"/>
                  </a:cxn>
                  <a:cxn ang="0">
                    <a:pos x="10" y="130"/>
                  </a:cxn>
                  <a:cxn ang="0">
                    <a:pos x="29" y="130"/>
                  </a:cxn>
                  <a:cxn ang="0">
                    <a:pos x="35" y="117"/>
                  </a:cxn>
                  <a:cxn ang="0">
                    <a:pos x="24" y="102"/>
                  </a:cxn>
                  <a:cxn ang="0">
                    <a:pos x="0" y="78"/>
                  </a:cxn>
                  <a:cxn ang="0">
                    <a:pos x="0" y="37"/>
                  </a:cxn>
                  <a:cxn ang="0">
                    <a:pos x="10" y="30"/>
                  </a:cxn>
                  <a:cxn ang="0">
                    <a:pos x="35" y="20"/>
                  </a:cxn>
                  <a:cxn ang="0">
                    <a:pos x="44" y="0"/>
                  </a:cxn>
                  <a:cxn ang="0">
                    <a:pos x="45" y="2"/>
                  </a:cxn>
                </a:cxnLst>
                <a:rect l="0" t="0" r="r" b="b"/>
                <a:pathLst>
                  <a:path w="84" h="197">
                    <a:moveTo>
                      <a:pt x="45" y="2"/>
                    </a:moveTo>
                    <a:lnTo>
                      <a:pt x="52" y="30"/>
                    </a:lnTo>
                    <a:lnTo>
                      <a:pt x="32" y="48"/>
                    </a:lnTo>
                    <a:lnTo>
                      <a:pt x="49" y="48"/>
                    </a:lnTo>
                    <a:lnTo>
                      <a:pt x="57" y="62"/>
                    </a:lnTo>
                    <a:lnTo>
                      <a:pt x="45" y="82"/>
                    </a:lnTo>
                    <a:lnTo>
                      <a:pt x="67" y="93"/>
                    </a:lnTo>
                    <a:lnTo>
                      <a:pt x="67" y="125"/>
                    </a:lnTo>
                    <a:lnTo>
                      <a:pt x="80" y="135"/>
                    </a:lnTo>
                    <a:lnTo>
                      <a:pt x="84" y="155"/>
                    </a:lnTo>
                    <a:lnTo>
                      <a:pt x="57" y="172"/>
                    </a:lnTo>
                    <a:lnTo>
                      <a:pt x="24" y="187"/>
                    </a:lnTo>
                    <a:lnTo>
                      <a:pt x="2" y="197"/>
                    </a:lnTo>
                    <a:lnTo>
                      <a:pt x="14" y="178"/>
                    </a:lnTo>
                    <a:lnTo>
                      <a:pt x="24" y="168"/>
                    </a:lnTo>
                    <a:lnTo>
                      <a:pt x="10" y="167"/>
                    </a:lnTo>
                    <a:lnTo>
                      <a:pt x="20" y="142"/>
                    </a:lnTo>
                    <a:lnTo>
                      <a:pt x="10" y="130"/>
                    </a:lnTo>
                    <a:lnTo>
                      <a:pt x="29" y="130"/>
                    </a:lnTo>
                    <a:lnTo>
                      <a:pt x="35" y="117"/>
                    </a:lnTo>
                    <a:lnTo>
                      <a:pt x="24" y="102"/>
                    </a:lnTo>
                    <a:lnTo>
                      <a:pt x="0" y="78"/>
                    </a:lnTo>
                    <a:lnTo>
                      <a:pt x="0" y="37"/>
                    </a:lnTo>
                    <a:lnTo>
                      <a:pt x="10" y="30"/>
                    </a:lnTo>
                    <a:lnTo>
                      <a:pt x="35" y="20"/>
                    </a:lnTo>
                    <a:lnTo>
                      <a:pt x="44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58" name="Group 158"/>
              <p:cNvGrpSpPr>
                <a:grpSpLocks/>
              </p:cNvGrpSpPr>
              <p:nvPr/>
            </p:nvGrpSpPr>
            <p:grpSpPr bwMode="auto">
              <a:xfrm>
                <a:off x="2663" y="1774"/>
                <a:ext cx="84" cy="197"/>
                <a:chOff x="2663" y="1774"/>
                <a:chExt cx="84" cy="197"/>
              </a:xfrm>
            </p:grpSpPr>
            <p:sp>
              <p:nvSpPr>
                <p:cNvPr id="25759" name="Freeform 159"/>
                <p:cNvSpPr>
                  <a:spLocks/>
                </p:cNvSpPr>
                <p:nvPr/>
              </p:nvSpPr>
              <p:spPr bwMode="auto">
                <a:xfrm>
                  <a:off x="2663" y="1774"/>
                  <a:ext cx="84" cy="197"/>
                </a:xfrm>
                <a:custGeom>
                  <a:avLst/>
                  <a:gdLst/>
                  <a:ahLst/>
                  <a:cxnLst>
                    <a:cxn ang="0">
                      <a:pos x="45" y="2"/>
                    </a:cxn>
                    <a:cxn ang="0">
                      <a:pos x="52" y="30"/>
                    </a:cxn>
                    <a:cxn ang="0">
                      <a:pos x="32" y="48"/>
                    </a:cxn>
                    <a:cxn ang="0">
                      <a:pos x="49" y="48"/>
                    </a:cxn>
                    <a:cxn ang="0">
                      <a:pos x="57" y="62"/>
                    </a:cxn>
                    <a:cxn ang="0">
                      <a:pos x="45" y="82"/>
                    </a:cxn>
                    <a:cxn ang="0">
                      <a:pos x="67" y="93"/>
                    </a:cxn>
                    <a:cxn ang="0">
                      <a:pos x="67" y="125"/>
                    </a:cxn>
                    <a:cxn ang="0">
                      <a:pos x="80" y="135"/>
                    </a:cxn>
                    <a:cxn ang="0">
                      <a:pos x="84" y="155"/>
                    </a:cxn>
                    <a:cxn ang="0">
                      <a:pos x="57" y="172"/>
                    </a:cxn>
                    <a:cxn ang="0">
                      <a:pos x="24" y="187"/>
                    </a:cxn>
                    <a:cxn ang="0">
                      <a:pos x="2" y="197"/>
                    </a:cxn>
                    <a:cxn ang="0">
                      <a:pos x="14" y="178"/>
                    </a:cxn>
                    <a:cxn ang="0">
                      <a:pos x="24" y="168"/>
                    </a:cxn>
                    <a:cxn ang="0">
                      <a:pos x="10" y="167"/>
                    </a:cxn>
                    <a:cxn ang="0">
                      <a:pos x="20" y="142"/>
                    </a:cxn>
                    <a:cxn ang="0">
                      <a:pos x="10" y="130"/>
                    </a:cxn>
                    <a:cxn ang="0">
                      <a:pos x="29" y="130"/>
                    </a:cxn>
                    <a:cxn ang="0">
                      <a:pos x="35" y="117"/>
                    </a:cxn>
                    <a:cxn ang="0">
                      <a:pos x="24" y="102"/>
                    </a:cxn>
                    <a:cxn ang="0">
                      <a:pos x="0" y="78"/>
                    </a:cxn>
                    <a:cxn ang="0">
                      <a:pos x="0" y="37"/>
                    </a:cxn>
                    <a:cxn ang="0">
                      <a:pos x="10" y="30"/>
                    </a:cxn>
                    <a:cxn ang="0">
                      <a:pos x="35" y="20"/>
                    </a:cxn>
                    <a:cxn ang="0">
                      <a:pos x="44" y="0"/>
                    </a:cxn>
                    <a:cxn ang="0">
                      <a:pos x="45" y="2"/>
                    </a:cxn>
                  </a:cxnLst>
                  <a:rect l="0" t="0" r="r" b="b"/>
                  <a:pathLst>
                    <a:path w="84" h="197">
                      <a:moveTo>
                        <a:pt x="45" y="2"/>
                      </a:moveTo>
                      <a:lnTo>
                        <a:pt x="52" y="30"/>
                      </a:lnTo>
                      <a:lnTo>
                        <a:pt x="32" y="48"/>
                      </a:lnTo>
                      <a:lnTo>
                        <a:pt x="49" y="48"/>
                      </a:lnTo>
                      <a:lnTo>
                        <a:pt x="57" y="62"/>
                      </a:lnTo>
                      <a:lnTo>
                        <a:pt x="45" y="82"/>
                      </a:lnTo>
                      <a:lnTo>
                        <a:pt x="67" y="93"/>
                      </a:lnTo>
                      <a:lnTo>
                        <a:pt x="67" y="125"/>
                      </a:lnTo>
                      <a:lnTo>
                        <a:pt x="80" y="135"/>
                      </a:lnTo>
                      <a:lnTo>
                        <a:pt x="84" y="155"/>
                      </a:lnTo>
                      <a:lnTo>
                        <a:pt x="57" y="172"/>
                      </a:lnTo>
                      <a:lnTo>
                        <a:pt x="24" y="187"/>
                      </a:lnTo>
                      <a:lnTo>
                        <a:pt x="2" y="197"/>
                      </a:lnTo>
                      <a:lnTo>
                        <a:pt x="14" y="178"/>
                      </a:lnTo>
                      <a:lnTo>
                        <a:pt x="24" y="168"/>
                      </a:lnTo>
                      <a:lnTo>
                        <a:pt x="10" y="167"/>
                      </a:lnTo>
                      <a:lnTo>
                        <a:pt x="20" y="142"/>
                      </a:lnTo>
                      <a:lnTo>
                        <a:pt x="10" y="130"/>
                      </a:lnTo>
                      <a:lnTo>
                        <a:pt x="29" y="130"/>
                      </a:lnTo>
                      <a:lnTo>
                        <a:pt x="35" y="117"/>
                      </a:lnTo>
                      <a:lnTo>
                        <a:pt x="24" y="102"/>
                      </a:lnTo>
                      <a:lnTo>
                        <a:pt x="0" y="78"/>
                      </a:lnTo>
                      <a:lnTo>
                        <a:pt x="0" y="37"/>
                      </a:lnTo>
                      <a:lnTo>
                        <a:pt x="10" y="30"/>
                      </a:lnTo>
                      <a:lnTo>
                        <a:pt x="35" y="20"/>
                      </a:lnTo>
                      <a:lnTo>
                        <a:pt x="44" y="0"/>
                      </a:lnTo>
                      <a:lnTo>
                        <a:pt x="45" y="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60" name="Freeform 160"/>
                <p:cNvSpPr>
                  <a:spLocks/>
                </p:cNvSpPr>
                <p:nvPr/>
              </p:nvSpPr>
              <p:spPr bwMode="auto">
                <a:xfrm>
                  <a:off x="2663" y="1774"/>
                  <a:ext cx="84" cy="197"/>
                </a:xfrm>
                <a:custGeom>
                  <a:avLst/>
                  <a:gdLst/>
                  <a:ahLst/>
                  <a:cxnLst>
                    <a:cxn ang="0">
                      <a:pos x="45" y="2"/>
                    </a:cxn>
                    <a:cxn ang="0">
                      <a:pos x="52" y="30"/>
                    </a:cxn>
                    <a:cxn ang="0">
                      <a:pos x="32" y="48"/>
                    </a:cxn>
                    <a:cxn ang="0">
                      <a:pos x="49" y="48"/>
                    </a:cxn>
                    <a:cxn ang="0">
                      <a:pos x="57" y="62"/>
                    </a:cxn>
                    <a:cxn ang="0">
                      <a:pos x="45" y="82"/>
                    </a:cxn>
                    <a:cxn ang="0">
                      <a:pos x="67" y="93"/>
                    </a:cxn>
                    <a:cxn ang="0">
                      <a:pos x="67" y="125"/>
                    </a:cxn>
                    <a:cxn ang="0">
                      <a:pos x="80" y="135"/>
                    </a:cxn>
                    <a:cxn ang="0">
                      <a:pos x="84" y="155"/>
                    </a:cxn>
                    <a:cxn ang="0">
                      <a:pos x="57" y="172"/>
                    </a:cxn>
                    <a:cxn ang="0">
                      <a:pos x="24" y="187"/>
                    </a:cxn>
                    <a:cxn ang="0">
                      <a:pos x="2" y="197"/>
                    </a:cxn>
                    <a:cxn ang="0">
                      <a:pos x="14" y="178"/>
                    </a:cxn>
                    <a:cxn ang="0">
                      <a:pos x="24" y="168"/>
                    </a:cxn>
                    <a:cxn ang="0">
                      <a:pos x="10" y="167"/>
                    </a:cxn>
                    <a:cxn ang="0">
                      <a:pos x="20" y="142"/>
                    </a:cxn>
                    <a:cxn ang="0">
                      <a:pos x="10" y="130"/>
                    </a:cxn>
                    <a:cxn ang="0">
                      <a:pos x="29" y="130"/>
                    </a:cxn>
                    <a:cxn ang="0">
                      <a:pos x="35" y="117"/>
                    </a:cxn>
                    <a:cxn ang="0">
                      <a:pos x="24" y="102"/>
                    </a:cxn>
                    <a:cxn ang="0">
                      <a:pos x="0" y="78"/>
                    </a:cxn>
                    <a:cxn ang="0">
                      <a:pos x="0" y="37"/>
                    </a:cxn>
                    <a:cxn ang="0">
                      <a:pos x="10" y="30"/>
                    </a:cxn>
                    <a:cxn ang="0">
                      <a:pos x="35" y="20"/>
                    </a:cxn>
                    <a:cxn ang="0">
                      <a:pos x="44" y="0"/>
                    </a:cxn>
                    <a:cxn ang="0">
                      <a:pos x="45" y="2"/>
                    </a:cxn>
                  </a:cxnLst>
                  <a:rect l="0" t="0" r="r" b="b"/>
                  <a:pathLst>
                    <a:path w="84" h="197">
                      <a:moveTo>
                        <a:pt x="45" y="2"/>
                      </a:moveTo>
                      <a:lnTo>
                        <a:pt x="52" y="30"/>
                      </a:lnTo>
                      <a:lnTo>
                        <a:pt x="32" y="48"/>
                      </a:lnTo>
                      <a:lnTo>
                        <a:pt x="49" y="48"/>
                      </a:lnTo>
                      <a:lnTo>
                        <a:pt x="57" y="62"/>
                      </a:lnTo>
                      <a:lnTo>
                        <a:pt x="45" y="82"/>
                      </a:lnTo>
                      <a:lnTo>
                        <a:pt x="67" y="93"/>
                      </a:lnTo>
                      <a:lnTo>
                        <a:pt x="67" y="125"/>
                      </a:lnTo>
                      <a:lnTo>
                        <a:pt x="80" y="135"/>
                      </a:lnTo>
                      <a:lnTo>
                        <a:pt x="84" y="155"/>
                      </a:lnTo>
                      <a:lnTo>
                        <a:pt x="57" y="172"/>
                      </a:lnTo>
                      <a:lnTo>
                        <a:pt x="24" y="187"/>
                      </a:lnTo>
                      <a:lnTo>
                        <a:pt x="2" y="197"/>
                      </a:lnTo>
                      <a:lnTo>
                        <a:pt x="14" y="178"/>
                      </a:lnTo>
                      <a:lnTo>
                        <a:pt x="24" y="168"/>
                      </a:lnTo>
                      <a:lnTo>
                        <a:pt x="10" y="167"/>
                      </a:lnTo>
                      <a:lnTo>
                        <a:pt x="20" y="142"/>
                      </a:lnTo>
                      <a:lnTo>
                        <a:pt x="10" y="130"/>
                      </a:lnTo>
                      <a:lnTo>
                        <a:pt x="29" y="130"/>
                      </a:lnTo>
                      <a:lnTo>
                        <a:pt x="35" y="117"/>
                      </a:lnTo>
                      <a:lnTo>
                        <a:pt x="24" y="102"/>
                      </a:lnTo>
                      <a:lnTo>
                        <a:pt x="0" y="78"/>
                      </a:lnTo>
                      <a:lnTo>
                        <a:pt x="0" y="37"/>
                      </a:lnTo>
                      <a:lnTo>
                        <a:pt x="10" y="30"/>
                      </a:lnTo>
                      <a:lnTo>
                        <a:pt x="35" y="20"/>
                      </a:lnTo>
                      <a:lnTo>
                        <a:pt x="44" y="0"/>
                      </a:lnTo>
                      <a:lnTo>
                        <a:pt x="45" y="2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61" name="Group 161"/>
            <p:cNvGrpSpPr>
              <a:grpSpLocks/>
            </p:cNvGrpSpPr>
            <p:nvPr/>
          </p:nvGrpSpPr>
          <p:grpSpPr bwMode="auto">
            <a:xfrm>
              <a:off x="2473" y="2085"/>
              <a:ext cx="71" cy="111"/>
              <a:chOff x="2598" y="1851"/>
              <a:chExt cx="67" cy="101"/>
            </a:xfrm>
          </p:grpSpPr>
          <p:sp>
            <p:nvSpPr>
              <p:cNvPr id="25762" name="Freeform 162"/>
              <p:cNvSpPr>
                <a:spLocks/>
              </p:cNvSpPr>
              <p:nvPr/>
            </p:nvSpPr>
            <p:spPr bwMode="auto">
              <a:xfrm>
                <a:off x="2598" y="1851"/>
                <a:ext cx="67" cy="101"/>
              </a:xfrm>
              <a:custGeom>
                <a:avLst/>
                <a:gdLst/>
                <a:ahLst/>
                <a:cxnLst>
                  <a:cxn ang="0">
                    <a:pos x="67" y="26"/>
                  </a:cxn>
                  <a:cxn ang="0">
                    <a:pos x="54" y="46"/>
                  </a:cxn>
                  <a:cxn ang="0">
                    <a:pos x="67" y="80"/>
                  </a:cxn>
                  <a:cxn ang="0">
                    <a:pos x="44" y="101"/>
                  </a:cxn>
                  <a:cxn ang="0">
                    <a:pos x="0" y="98"/>
                  </a:cxn>
                  <a:cxn ang="0">
                    <a:pos x="7" y="58"/>
                  </a:cxn>
                  <a:cxn ang="0">
                    <a:pos x="2" y="21"/>
                  </a:cxn>
                  <a:cxn ang="0">
                    <a:pos x="42" y="0"/>
                  </a:cxn>
                  <a:cxn ang="0">
                    <a:pos x="67" y="26"/>
                  </a:cxn>
                </a:cxnLst>
                <a:rect l="0" t="0" r="r" b="b"/>
                <a:pathLst>
                  <a:path w="67" h="101">
                    <a:moveTo>
                      <a:pt x="67" y="26"/>
                    </a:moveTo>
                    <a:lnTo>
                      <a:pt x="54" y="46"/>
                    </a:lnTo>
                    <a:lnTo>
                      <a:pt x="67" y="80"/>
                    </a:lnTo>
                    <a:lnTo>
                      <a:pt x="44" y="101"/>
                    </a:lnTo>
                    <a:lnTo>
                      <a:pt x="0" y="98"/>
                    </a:lnTo>
                    <a:lnTo>
                      <a:pt x="7" y="58"/>
                    </a:lnTo>
                    <a:lnTo>
                      <a:pt x="2" y="21"/>
                    </a:lnTo>
                    <a:lnTo>
                      <a:pt x="42" y="0"/>
                    </a:lnTo>
                    <a:lnTo>
                      <a:pt x="67" y="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63" name="Group 163"/>
              <p:cNvGrpSpPr>
                <a:grpSpLocks/>
              </p:cNvGrpSpPr>
              <p:nvPr/>
            </p:nvGrpSpPr>
            <p:grpSpPr bwMode="auto">
              <a:xfrm>
                <a:off x="2598" y="1851"/>
                <a:ext cx="67" cy="101"/>
                <a:chOff x="2598" y="1851"/>
                <a:chExt cx="67" cy="101"/>
              </a:xfrm>
            </p:grpSpPr>
            <p:sp>
              <p:nvSpPr>
                <p:cNvPr id="25764" name="Freeform 164"/>
                <p:cNvSpPr>
                  <a:spLocks/>
                </p:cNvSpPr>
                <p:nvPr/>
              </p:nvSpPr>
              <p:spPr bwMode="auto">
                <a:xfrm>
                  <a:off x="2598" y="1851"/>
                  <a:ext cx="67" cy="101"/>
                </a:xfrm>
                <a:custGeom>
                  <a:avLst/>
                  <a:gdLst/>
                  <a:ahLst/>
                  <a:cxnLst>
                    <a:cxn ang="0">
                      <a:pos x="67" y="26"/>
                    </a:cxn>
                    <a:cxn ang="0">
                      <a:pos x="54" y="46"/>
                    </a:cxn>
                    <a:cxn ang="0">
                      <a:pos x="67" y="80"/>
                    </a:cxn>
                    <a:cxn ang="0">
                      <a:pos x="44" y="101"/>
                    </a:cxn>
                    <a:cxn ang="0">
                      <a:pos x="0" y="98"/>
                    </a:cxn>
                    <a:cxn ang="0">
                      <a:pos x="7" y="58"/>
                    </a:cxn>
                    <a:cxn ang="0">
                      <a:pos x="2" y="21"/>
                    </a:cxn>
                    <a:cxn ang="0">
                      <a:pos x="42" y="0"/>
                    </a:cxn>
                    <a:cxn ang="0">
                      <a:pos x="67" y="26"/>
                    </a:cxn>
                  </a:cxnLst>
                  <a:rect l="0" t="0" r="r" b="b"/>
                  <a:pathLst>
                    <a:path w="67" h="101">
                      <a:moveTo>
                        <a:pt x="67" y="26"/>
                      </a:moveTo>
                      <a:lnTo>
                        <a:pt x="54" y="46"/>
                      </a:lnTo>
                      <a:lnTo>
                        <a:pt x="67" y="80"/>
                      </a:lnTo>
                      <a:lnTo>
                        <a:pt x="44" y="101"/>
                      </a:lnTo>
                      <a:lnTo>
                        <a:pt x="0" y="98"/>
                      </a:lnTo>
                      <a:lnTo>
                        <a:pt x="7" y="58"/>
                      </a:lnTo>
                      <a:lnTo>
                        <a:pt x="2" y="21"/>
                      </a:lnTo>
                      <a:lnTo>
                        <a:pt x="42" y="0"/>
                      </a:lnTo>
                      <a:lnTo>
                        <a:pt x="67" y="2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65" name="Freeform 165"/>
                <p:cNvSpPr>
                  <a:spLocks/>
                </p:cNvSpPr>
                <p:nvPr/>
              </p:nvSpPr>
              <p:spPr bwMode="auto">
                <a:xfrm>
                  <a:off x="2598" y="1851"/>
                  <a:ext cx="67" cy="101"/>
                </a:xfrm>
                <a:custGeom>
                  <a:avLst/>
                  <a:gdLst/>
                  <a:ahLst/>
                  <a:cxnLst>
                    <a:cxn ang="0">
                      <a:pos x="67" y="26"/>
                    </a:cxn>
                    <a:cxn ang="0">
                      <a:pos x="54" y="46"/>
                    </a:cxn>
                    <a:cxn ang="0">
                      <a:pos x="67" y="80"/>
                    </a:cxn>
                    <a:cxn ang="0">
                      <a:pos x="44" y="101"/>
                    </a:cxn>
                    <a:cxn ang="0">
                      <a:pos x="0" y="98"/>
                    </a:cxn>
                    <a:cxn ang="0">
                      <a:pos x="7" y="58"/>
                    </a:cxn>
                    <a:cxn ang="0">
                      <a:pos x="2" y="21"/>
                    </a:cxn>
                    <a:cxn ang="0">
                      <a:pos x="42" y="0"/>
                    </a:cxn>
                    <a:cxn ang="0">
                      <a:pos x="67" y="26"/>
                    </a:cxn>
                  </a:cxnLst>
                  <a:rect l="0" t="0" r="r" b="b"/>
                  <a:pathLst>
                    <a:path w="67" h="101">
                      <a:moveTo>
                        <a:pt x="67" y="26"/>
                      </a:moveTo>
                      <a:lnTo>
                        <a:pt x="54" y="46"/>
                      </a:lnTo>
                      <a:lnTo>
                        <a:pt x="67" y="80"/>
                      </a:lnTo>
                      <a:lnTo>
                        <a:pt x="44" y="101"/>
                      </a:lnTo>
                      <a:lnTo>
                        <a:pt x="0" y="98"/>
                      </a:lnTo>
                      <a:lnTo>
                        <a:pt x="7" y="58"/>
                      </a:lnTo>
                      <a:lnTo>
                        <a:pt x="2" y="21"/>
                      </a:lnTo>
                      <a:lnTo>
                        <a:pt x="42" y="0"/>
                      </a:lnTo>
                      <a:lnTo>
                        <a:pt x="67" y="26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66" name="Group 166"/>
            <p:cNvGrpSpPr>
              <a:grpSpLocks/>
            </p:cNvGrpSpPr>
            <p:nvPr/>
          </p:nvGrpSpPr>
          <p:grpSpPr bwMode="auto">
            <a:xfrm>
              <a:off x="2729" y="1464"/>
              <a:ext cx="158" cy="107"/>
              <a:chOff x="2842" y="1282"/>
              <a:chExt cx="150" cy="98"/>
            </a:xfrm>
          </p:grpSpPr>
          <p:sp>
            <p:nvSpPr>
              <p:cNvPr id="25767" name="Freeform 167"/>
              <p:cNvSpPr>
                <a:spLocks/>
              </p:cNvSpPr>
              <p:nvPr/>
            </p:nvSpPr>
            <p:spPr bwMode="auto">
              <a:xfrm>
                <a:off x="2842" y="1282"/>
                <a:ext cx="150" cy="98"/>
              </a:xfrm>
              <a:custGeom>
                <a:avLst/>
                <a:gdLst/>
                <a:ahLst/>
                <a:cxnLst>
                  <a:cxn ang="0">
                    <a:pos x="150" y="62"/>
                  </a:cxn>
                  <a:cxn ang="0">
                    <a:pos x="115" y="48"/>
                  </a:cxn>
                  <a:cxn ang="0">
                    <a:pos x="73" y="3"/>
                  </a:cxn>
                  <a:cxn ang="0">
                    <a:pos x="53" y="0"/>
                  </a:cxn>
                  <a:cxn ang="0">
                    <a:pos x="47" y="13"/>
                  </a:cxn>
                  <a:cxn ang="0">
                    <a:pos x="2" y="13"/>
                  </a:cxn>
                  <a:cxn ang="0">
                    <a:pos x="0" y="37"/>
                  </a:cxn>
                  <a:cxn ang="0">
                    <a:pos x="35" y="53"/>
                  </a:cxn>
                  <a:cxn ang="0">
                    <a:pos x="25" y="67"/>
                  </a:cxn>
                  <a:cxn ang="0">
                    <a:pos x="48" y="98"/>
                  </a:cxn>
                  <a:cxn ang="0">
                    <a:pos x="75" y="78"/>
                  </a:cxn>
                  <a:cxn ang="0">
                    <a:pos x="93" y="40"/>
                  </a:cxn>
                  <a:cxn ang="0">
                    <a:pos x="112" y="57"/>
                  </a:cxn>
                  <a:cxn ang="0">
                    <a:pos x="97" y="77"/>
                  </a:cxn>
                  <a:cxn ang="0">
                    <a:pos x="130" y="87"/>
                  </a:cxn>
                  <a:cxn ang="0">
                    <a:pos x="148" y="78"/>
                  </a:cxn>
                  <a:cxn ang="0">
                    <a:pos x="150" y="62"/>
                  </a:cxn>
                </a:cxnLst>
                <a:rect l="0" t="0" r="r" b="b"/>
                <a:pathLst>
                  <a:path w="150" h="98">
                    <a:moveTo>
                      <a:pt x="150" y="62"/>
                    </a:moveTo>
                    <a:lnTo>
                      <a:pt x="115" y="48"/>
                    </a:lnTo>
                    <a:lnTo>
                      <a:pt x="73" y="3"/>
                    </a:lnTo>
                    <a:lnTo>
                      <a:pt x="53" y="0"/>
                    </a:lnTo>
                    <a:lnTo>
                      <a:pt x="47" y="13"/>
                    </a:lnTo>
                    <a:lnTo>
                      <a:pt x="2" y="13"/>
                    </a:lnTo>
                    <a:lnTo>
                      <a:pt x="0" y="37"/>
                    </a:lnTo>
                    <a:lnTo>
                      <a:pt x="35" y="53"/>
                    </a:lnTo>
                    <a:lnTo>
                      <a:pt x="25" y="67"/>
                    </a:lnTo>
                    <a:lnTo>
                      <a:pt x="48" y="98"/>
                    </a:lnTo>
                    <a:lnTo>
                      <a:pt x="75" y="78"/>
                    </a:lnTo>
                    <a:lnTo>
                      <a:pt x="93" y="40"/>
                    </a:lnTo>
                    <a:lnTo>
                      <a:pt x="112" y="57"/>
                    </a:lnTo>
                    <a:lnTo>
                      <a:pt x="97" y="77"/>
                    </a:lnTo>
                    <a:lnTo>
                      <a:pt x="130" y="87"/>
                    </a:lnTo>
                    <a:lnTo>
                      <a:pt x="148" y="78"/>
                    </a:lnTo>
                    <a:lnTo>
                      <a:pt x="150" y="6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68" name="Group 168"/>
              <p:cNvGrpSpPr>
                <a:grpSpLocks/>
              </p:cNvGrpSpPr>
              <p:nvPr/>
            </p:nvGrpSpPr>
            <p:grpSpPr bwMode="auto">
              <a:xfrm>
                <a:off x="2842" y="1282"/>
                <a:ext cx="150" cy="98"/>
                <a:chOff x="2842" y="1282"/>
                <a:chExt cx="150" cy="98"/>
              </a:xfrm>
            </p:grpSpPr>
            <p:sp>
              <p:nvSpPr>
                <p:cNvPr id="25769" name="Freeform 169"/>
                <p:cNvSpPr>
                  <a:spLocks/>
                </p:cNvSpPr>
                <p:nvPr/>
              </p:nvSpPr>
              <p:spPr bwMode="auto">
                <a:xfrm>
                  <a:off x="2842" y="1282"/>
                  <a:ext cx="150" cy="98"/>
                </a:xfrm>
                <a:custGeom>
                  <a:avLst/>
                  <a:gdLst/>
                  <a:ahLst/>
                  <a:cxnLst>
                    <a:cxn ang="0">
                      <a:pos x="150" y="62"/>
                    </a:cxn>
                    <a:cxn ang="0">
                      <a:pos x="115" y="48"/>
                    </a:cxn>
                    <a:cxn ang="0">
                      <a:pos x="73" y="3"/>
                    </a:cxn>
                    <a:cxn ang="0">
                      <a:pos x="53" y="0"/>
                    </a:cxn>
                    <a:cxn ang="0">
                      <a:pos x="47" y="13"/>
                    </a:cxn>
                    <a:cxn ang="0">
                      <a:pos x="2" y="13"/>
                    </a:cxn>
                    <a:cxn ang="0">
                      <a:pos x="0" y="37"/>
                    </a:cxn>
                    <a:cxn ang="0">
                      <a:pos x="35" y="53"/>
                    </a:cxn>
                    <a:cxn ang="0">
                      <a:pos x="25" y="67"/>
                    </a:cxn>
                    <a:cxn ang="0">
                      <a:pos x="48" y="98"/>
                    </a:cxn>
                    <a:cxn ang="0">
                      <a:pos x="75" y="78"/>
                    </a:cxn>
                    <a:cxn ang="0">
                      <a:pos x="93" y="40"/>
                    </a:cxn>
                    <a:cxn ang="0">
                      <a:pos x="112" y="57"/>
                    </a:cxn>
                    <a:cxn ang="0">
                      <a:pos x="97" y="77"/>
                    </a:cxn>
                    <a:cxn ang="0">
                      <a:pos x="130" y="87"/>
                    </a:cxn>
                    <a:cxn ang="0">
                      <a:pos x="148" y="78"/>
                    </a:cxn>
                    <a:cxn ang="0">
                      <a:pos x="150" y="62"/>
                    </a:cxn>
                  </a:cxnLst>
                  <a:rect l="0" t="0" r="r" b="b"/>
                  <a:pathLst>
                    <a:path w="150" h="98">
                      <a:moveTo>
                        <a:pt x="150" y="62"/>
                      </a:moveTo>
                      <a:lnTo>
                        <a:pt x="115" y="48"/>
                      </a:lnTo>
                      <a:lnTo>
                        <a:pt x="73" y="3"/>
                      </a:lnTo>
                      <a:lnTo>
                        <a:pt x="53" y="0"/>
                      </a:lnTo>
                      <a:lnTo>
                        <a:pt x="47" y="13"/>
                      </a:lnTo>
                      <a:lnTo>
                        <a:pt x="2" y="13"/>
                      </a:lnTo>
                      <a:lnTo>
                        <a:pt x="0" y="37"/>
                      </a:lnTo>
                      <a:lnTo>
                        <a:pt x="35" y="53"/>
                      </a:lnTo>
                      <a:lnTo>
                        <a:pt x="25" y="67"/>
                      </a:lnTo>
                      <a:lnTo>
                        <a:pt x="48" y="98"/>
                      </a:lnTo>
                      <a:lnTo>
                        <a:pt x="75" y="78"/>
                      </a:lnTo>
                      <a:lnTo>
                        <a:pt x="93" y="40"/>
                      </a:lnTo>
                      <a:lnTo>
                        <a:pt x="112" y="57"/>
                      </a:lnTo>
                      <a:lnTo>
                        <a:pt x="97" y="77"/>
                      </a:lnTo>
                      <a:lnTo>
                        <a:pt x="130" y="87"/>
                      </a:lnTo>
                      <a:lnTo>
                        <a:pt x="148" y="78"/>
                      </a:lnTo>
                      <a:lnTo>
                        <a:pt x="150" y="6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70" name="Freeform 170"/>
                <p:cNvSpPr>
                  <a:spLocks/>
                </p:cNvSpPr>
                <p:nvPr/>
              </p:nvSpPr>
              <p:spPr bwMode="auto">
                <a:xfrm>
                  <a:off x="2842" y="1282"/>
                  <a:ext cx="150" cy="98"/>
                </a:xfrm>
                <a:custGeom>
                  <a:avLst/>
                  <a:gdLst/>
                  <a:ahLst/>
                  <a:cxnLst>
                    <a:cxn ang="0">
                      <a:pos x="150" y="62"/>
                    </a:cxn>
                    <a:cxn ang="0">
                      <a:pos x="115" y="48"/>
                    </a:cxn>
                    <a:cxn ang="0">
                      <a:pos x="73" y="3"/>
                    </a:cxn>
                    <a:cxn ang="0">
                      <a:pos x="53" y="0"/>
                    </a:cxn>
                    <a:cxn ang="0">
                      <a:pos x="47" y="13"/>
                    </a:cxn>
                    <a:cxn ang="0">
                      <a:pos x="2" y="13"/>
                    </a:cxn>
                    <a:cxn ang="0">
                      <a:pos x="0" y="37"/>
                    </a:cxn>
                    <a:cxn ang="0">
                      <a:pos x="35" y="53"/>
                    </a:cxn>
                    <a:cxn ang="0">
                      <a:pos x="25" y="67"/>
                    </a:cxn>
                    <a:cxn ang="0">
                      <a:pos x="48" y="98"/>
                    </a:cxn>
                    <a:cxn ang="0">
                      <a:pos x="75" y="78"/>
                    </a:cxn>
                    <a:cxn ang="0">
                      <a:pos x="93" y="40"/>
                    </a:cxn>
                    <a:cxn ang="0">
                      <a:pos x="112" y="57"/>
                    </a:cxn>
                    <a:cxn ang="0">
                      <a:pos x="97" y="77"/>
                    </a:cxn>
                    <a:cxn ang="0">
                      <a:pos x="130" y="87"/>
                    </a:cxn>
                    <a:cxn ang="0">
                      <a:pos x="148" y="78"/>
                    </a:cxn>
                    <a:cxn ang="0">
                      <a:pos x="150" y="62"/>
                    </a:cxn>
                  </a:cxnLst>
                  <a:rect l="0" t="0" r="r" b="b"/>
                  <a:pathLst>
                    <a:path w="150" h="98">
                      <a:moveTo>
                        <a:pt x="150" y="62"/>
                      </a:moveTo>
                      <a:lnTo>
                        <a:pt x="115" y="48"/>
                      </a:lnTo>
                      <a:lnTo>
                        <a:pt x="73" y="3"/>
                      </a:lnTo>
                      <a:lnTo>
                        <a:pt x="53" y="0"/>
                      </a:lnTo>
                      <a:lnTo>
                        <a:pt x="47" y="13"/>
                      </a:lnTo>
                      <a:lnTo>
                        <a:pt x="2" y="13"/>
                      </a:lnTo>
                      <a:lnTo>
                        <a:pt x="0" y="37"/>
                      </a:lnTo>
                      <a:lnTo>
                        <a:pt x="35" y="53"/>
                      </a:lnTo>
                      <a:lnTo>
                        <a:pt x="25" y="67"/>
                      </a:lnTo>
                      <a:lnTo>
                        <a:pt x="48" y="98"/>
                      </a:lnTo>
                      <a:lnTo>
                        <a:pt x="75" y="78"/>
                      </a:lnTo>
                      <a:lnTo>
                        <a:pt x="93" y="40"/>
                      </a:lnTo>
                      <a:lnTo>
                        <a:pt x="112" y="57"/>
                      </a:lnTo>
                      <a:lnTo>
                        <a:pt x="97" y="77"/>
                      </a:lnTo>
                      <a:lnTo>
                        <a:pt x="130" y="87"/>
                      </a:lnTo>
                      <a:lnTo>
                        <a:pt x="148" y="78"/>
                      </a:lnTo>
                      <a:lnTo>
                        <a:pt x="150" y="62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71" name="Group 171"/>
            <p:cNvGrpSpPr>
              <a:grpSpLocks/>
            </p:cNvGrpSpPr>
            <p:nvPr/>
          </p:nvGrpSpPr>
          <p:grpSpPr bwMode="auto">
            <a:xfrm>
              <a:off x="2821" y="1464"/>
              <a:ext cx="90" cy="35"/>
              <a:chOff x="2929" y="1282"/>
              <a:chExt cx="86" cy="32"/>
            </a:xfrm>
          </p:grpSpPr>
          <p:sp>
            <p:nvSpPr>
              <p:cNvPr id="25772" name="Freeform 172"/>
              <p:cNvSpPr>
                <a:spLocks/>
              </p:cNvSpPr>
              <p:nvPr/>
            </p:nvSpPr>
            <p:spPr bwMode="auto">
              <a:xfrm>
                <a:off x="2929" y="1282"/>
                <a:ext cx="86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81" y="0"/>
                  </a:cxn>
                  <a:cxn ang="0">
                    <a:pos x="86" y="13"/>
                  </a:cxn>
                  <a:cxn ang="0">
                    <a:pos x="68" y="20"/>
                  </a:cxn>
                  <a:cxn ang="0">
                    <a:pos x="40" y="32"/>
                  </a:cxn>
                  <a:cxn ang="0">
                    <a:pos x="16" y="22"/>
                  </a:cxn>
                  <a:cxn ang="0">
                    <a:pos x="31" y="13"/>
                  </a:cxn>
                  <a:cxn ang="0">
                    <a:pos x="0" y="3"/>
                  </a:cxn>
                </a:cxnLst>
                <a:rect l="0" t="0" r="r" b="b"/>
                <a:pathLst>
                  <a:path w="86" h="32">
                    <a:moveTo>
                      <a:pt x="0" y="3"/>
                    </a:moveTo>
                    <a:lnTo>
                      <a:pt x="81" y="0"/>
                    </a:lnTo>
                    <a:lnTo>
                      <a:pt x="86" y="13"/>
                    </a:lnTo>
                    <a:lnTo>
                      <a:pt x="68" y="20"/>
                    </a:lnTo>
                    <a:lnTo>
                      <a:pt x="40" y="32"/>
                    </a:lnTo>
                    <a:lnTo>
                      <a:pt x="16" y="22"/>
                    </a:lnTo>
                    <a:lnTo>
                      <a:pt x="31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73" name="Group 173"/>
              <p:cNvGrpSpPr>
                <a:grpSpLocks/>
              </p:cNvGrpSpPr>
              <p:nvPr/>
            </p:nvGrpSpPr>
            <p:grpSpPr bwMode="auto">
              <a:xfrm>
                <a:off x="2929" y="1282"/>
                <a:ext cx="86" cy="32"/>
                <a:chOff x="2929" y="1282"/>
                <a:chExt cx="86" cy="32"/>
              </a:xfrm>
            </p:grpSpPr>
            <p:sp>
              <p:nvSpPr>
                <p:cNvPr id="25774" name="Freeform 174"/>
                <p:cNvSpPr>
                  <a:spLocks/>
                </p:cNvSpPr>
                <p:nvPr/>
              </p:nvSpPr>
              <p:spPr bwMode="auto">
                <a:xfrm>
                  <a:off x="2929" y="1282"/>
                  <a:ext cx="86" cy="32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1" y="0"/>
                    </a:cxn>
                    <a:cxn ang="0">
                      <a:pos x="86" y="13"/>
                    </a:cxn>
                    <a:cxn ang="0">
                      <a:pos x="68" y="20"/>
                    </a:cxn>
                    <a:cxn ang="0">
                      <a:pos x="40" y="32"/>
                    </a:cxn>
                    <a:cxn ang="0">
                      <a:pos x="16" y="22"/>
                    </a:cxn>
                    <a:cxn ang="0">
                      <a:pos x="31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86" h="32">
                      <a:moveTo>
                        <a:pt x="0" y="3"/>
                      </a:moveTo>
                      <a:lnTo>
                        <a:pt x="81" y="0"/>
                      </a:lnTo>
                      <a:lnTo>
                        <a:pt x="86" y="13"/>
                      </a:lnTo>
                      <a:lnTo>
                        <a:pt x="68" y="20"/>
                      </a:lnTo>
                      <a:lnTo>
                        <a:pt x="40" y="32"/>
                      </a:lnTo>
                      <a:lnTo>
                        <a:pt x="16" y="22"/>
                      </a:lnTo>
                      <a:lnTo>
                        <a:pt x="31" y="1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75" name="Freeform 175"/>
                <p:cNvSpPr>
                  <a:spLocks/>
                </p:cNvSpPr>
                <p:nvPr/>
              </p:nvSpPr>
              <p:spPr bwMode="auto">
                <a:xfrm>
                  <a:off x="2929" y="1282"/>
                  <a:ext cx="86" cy="32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1" y="0"/>
                    </a:cxn>
                    <a:cxn ang="0">
                      <a:pos x="86" y="13"/>
                    </a:cxn>
                    <a:cxn ang="0">
                      <a:pos x="68" y="20"/>
                    </a:cxn>
                    <a:cxn ang="0">
                      <a:pos x="40" y="32"/>
                    </a:cxn>
                    <a:cxn ang="0">
                      <a:pos x="16" y="22"/>
                    </a:cxn>
                    <a:cxn ang="0">
                      <a:pos x="31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86" h="32">
                      <a:moveTo>
                        <a:pt x="0" y="3"/>
                      </a:moveTo>
                      <a:lnTo>
                        <a:pt x="81" y="0"/>
                      </a:lnTo>
                      <a:lnTo>
                        <a:pt x="86" y="13"/>
                      </a:lnTo>
                      <a:lnTo>
                        <a:pt x="68" y="20"/>
                      </a:lnTo>
                      <a:lnTo>
                        <a:pt x="40" y="32"/>
                      </a:lnTo>
                      <a:lnTo>
                        <a:pt x="16" y="22"/>
                      </a:lnTo>
                      <a:lnTo>
                        <a:pt x="31" y="13"/>
                      </a:lnTo>
                      <a:lnTo>
                        <a:pt x="0" y="3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76" name="Group 176"/>
            <p:cNvGrpSpPr>
              <a:grpSpLocks/>
            </p:cNvGrpSpPr>
            <p:nvPr/>
          </p:nvGrpSpPr>
          <p:grpSpPr bwMode="auto">
            <a:xfrm>
              <a:off x="3171" y="1568"/>
              <a:ext cx="175" cy="166"/>
              <a:chOff x="3262" y="1377"/>
              <a:chExt cx="167" cy="152"/>
            </a:xfrm>
          </p:grpSpPr>
          <p:sp>
            <p:nvSpPr>
              <p:cNvPr id="25777" name="Freeform 177"/>
              <p:cNvSpPr>
                <a:spLocks/>
              </p:cNvSpPr>
              <p:nvPr/>
            </p:nvSpPr>
            <p:spPr bwMode="auto">
              <a:xfrm>
                <a:off x="3262" y="1377"/>
                <a:ext cx="167" cy="152"/>
              </a:xfrm>
              <a:custGeom>
                <a:avLst/>
                <a:gdLst/>
                <a:ahLst/>
                <a:cxnLst>
                  <a:cxn ang="0">
                    <a:pos x="167" y="0"/>
                  </a:cxn>
                  <a:cxn ang="0">
                    <a:pos x="139" y="0"/>
                  </a:cxn>
                  <a:cxn ang="0">
                    <a:pos x="117" y="17"/>
                  </a:cxn>
                  <a:cxn ang="0">
                    <a:pos x="65" y="30"/>
                  </a:cxn>
                  <a:cxn ang="0">
                    <a:pos x="27" y="49"/>
                  </a:cxn>
                  <a:cxn ang="0">
                    <a:pos x="12" y="85"/>
                  </a:cxn>
                  <a:cxn ang="0">
                    <a:pos x="0" y="130"/>
                  </a:cxn>
                  <a:cxn ang="0">
                    <a:pos x="27" y="152"/>
                  </a:cxn>
                  <a:cxn ang="0">
                    <a:pos x="57" y="145"/>
                  </a:cxn>
                  <a:cxn ang="0">
                    <a:pos x="40" y="122"/>
                  </a:cxn>
                  <a:cxn ang="0">
                    <a:pos x="62" y="67"/>
                  </a:cxn>
                  <a:cxn ang="0">
                    <a:pos x="103" y="40"/>
                  </a:cxn>
                  <a:cxn ang="0">
                    <a:pos x="167" y="22"/>
                  </a:cxn>
                  <a:cxn ang="0">
                    <a:pos x="167" y="0"/>
                  </a:cxn>
                </a:cxnLst>
                <a:rect l="0" t="0" r="r" b="b"/>
                <a:pathLst>
                  <a:path w="167" h="152">
                    <a:moveTo>
                      <a:pt x="167" y="0"/>
                    </a:moveTo>
                    <a:lnTo>
                      <a:pt x="139" y="0"/>
                    </a:lnTo>
                    <a:lnTo>
                      <a:pt x="117" y="17"/>
                    </a:lnTo>
                    <a:lnTo>
                      <a:pt x="65" y="30"/>
                    </a:lnTo>
                    <a:lnTo>
                      <a:pt x="27" y="49"/>
                    </a:lnTo>
                    <a:lnTo>
                      <a:pt x="12" y="85"/>
                    </a:lnTo>
                    <a:lnTo>
                      <a:pt x="0" y="130"/>
                    </a:lnTo>
                    <a:lnTo>
                      <a:pt x="27" y="152"/>
                    </a:lnTo>
                    <a:lnTo>
                      <a:pt x="57" y="145"/>
                    </a:lnTo>
                    <a:lnTo>
                      <a:pt x="40" y="122"/>
                    </a:lnTo>
                    <a:lnTo>
                      <a:pt x="62" y="67"/>
                    </a:lnTo>
                    <a:lnTo>
                      <a:pt x="103" y="40"/>
                    </a:lnTo>
                    <a:lnTo>
                      <a:pt x="167" y="22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78" name="Group 178"/>
              <p:cNvGrpSpPr>
                <a:grpSpLocks/>
              </p:cNvGrpSpPr>
              <p:nvPr/>
            </p:nvGrpSpPr>
            <p:grpSpPr bwMode="auto">
              <a:xfrm>
                <a:off x="3262" y="1377"/>
                <a:ext cx="167" cy="152"/>
                <a:chOff x="3262" y="1377"/>
                <a:chExt cx="167" cy="152"/>
              </a:xfrm>
            </p:grpSpPr>
            <p:sp>
              <p:nvSpPr>
                <p:cNvPr id="25779" name="Freeform 179"/>
                <p:cNvSpPr>
                  <a:spLocks/>
                </p:cNvSpPr>
                <p:nvPr/>
              </p:nvSpPr>
              <p:spPr bwMode="auto">
                <a:xfrm>
                  <a:off x="3262" y="1377"/>
                  <a:ext cx="167" cy="152"/>
                </a:xfrm>
                <a:custGeom>
                  <a:avLst/>
                  <a:gdLst/>
                  <a:ahLst/>
                  <a:cxnLst>
                    <a:cxn ang="0">
                      <a:pos x="167" y="0"/>
                    </a:cxn>
                    <a:cxn ang="0">
                      <a:pos x="139" y="0"/>
                    </a:cxn>
                    <a:cxn ang="0">
                      <a:pos x="117" y="17"/>
                    </a:cxn>
                    <a:cxn ang="0">
                      <a:pos x="65" y="30"/>
                    </a:cxn>
                    <a:cxn ang="0">
                      <a:pos x="27" y="49"/>
                    </a:cxn>
                    <a:cxn ang="0">
                      <a:pos x="12" y="85"/>
                    </a:cxn>
                    <a:cxn ang="0">
                      <a:pos x="0" y="130"/>
                    </a:cxn>
                    <a:cxn ang="0">
                      <a:pos x="27" y="152"/>
                    </a:cxn>
                    <a:cxn ang="0">
                      <a:pos x="57" y="145"/>
                    </a:cxn>
                    <a:cxn ang="0">
                      <a:pos x="40" y="122"/>
                    </a:cxn>
                    <a:cxn ang="0">
                      <a:pos x="62" y="67"/>
                    </a:cxn>
                    <a:cxn ang="0">
                      <a:pos x="103" y="40"/>
                    </a:cxn>
                    <a:cxn ang="0">
                      <a:pos x="167" y="22"/>
                    </a:cxn>
                    <a:cxn ang="0">
                      <a:pos x="167" y="0"/>
                    </a:cxn>
                  </a:cxnLst>
                  <a:rect l="0" t="0" r="r" b="b"/>
                  <a:pathLst>
                    <a:path w="167" h="152">
                      <a:moveTo>
                        <a:pt x="167" y="0"/>
                      </a:moveTo>
                      <a:lnTo>
                        <a:pt x="139" y="0"/>
                      </a:lnTo>
                      <a:lnTo>
                        <a:pt x="117" y="17"/>
                      </a:lnTo>
                      <a:lnTo>
                        <a:pt x="65" y="30"/>
                      </a:lnTo>
                      <a:lnTo>
                        <a:pt x="27" y="49"/>
                      </a:lnTo>
                      <a:lnTo>
                        <a:pt x="12" y="85"/>
                      </a:lnTo>
                      <a:lnTo>
                        <a:pt x="0" y="130"/>
                      </a:lnTo>
                      <a:lnTo>
                        <a:pt x="27" y="152"/>
                      </a:lnTo>
                      <a:lnTo>
                        <a:pt x="57" y="145"/>
                      </a:lnTo>
                      <a:lnTo>
                        <a:pt x="40" y="122"/>
                      </a:lnTo>
                      <a:lnTo>
                        <a:pt x="62" y="67"/>
                      </a:lnTo>
                      <a:lnTo>
                        <a:pt x="103" y="40"/>
                      </a:lnTo>
                      <a:lnTo>
                        <a:pt x="167" y="22"/>
                      </a:lnTo>
                      <a:lnTo>
                        <a:pt x="16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80" name="Freeform 180"/>
                <p:cNvSpPr>
                  <a:spLocks/>
                </p:cNvSpPr>
                <p:nvPr/>
              </p:nvSpPr>
              <p:spPr bwMode="auto">
                <a:xfrm>
                  <a:off x="3262" y="1377"/>
                  <a:ext cx="167" cy="152"/>
                </a:xfrm>
                <a:custGeom>
                  <a:avLst/>
                  <a:gdLst/>
                  <a:ahLst/>
                  <a:cxnLst>
                    <a:cxn ang="0">
                      <a:pos x="167" y="0"/>
                    </a:cxn>
                    <a:cxn ang="0">
                      <a:pos x="139" y="0"/>
                    </a:cxn>
                    <a:cxn ang="0">
                      <a:pos x="117" y="17"/>
                    </a:cxn>
                    <a:cxn ang="0">
                      <a:pos x="65" y="30"/>
                    </a:cxn>
                    <a:cxn ang="0">
                      <a:pos x="27" y="49"/>
                    </a:cxn>
                    <a:cxn ang="0">
                      <a:pos x="12" y="85"/>
                    </a:cxn>
                    <a:cxn ang="0">
                      <a:pos x="0" y="130"/>
                    </a:cxn>
                    <a:cxn ang="0">
                      <a:pos x="27" y="152"/>
                    </a:cxn>
                    <a:cxn ang="0">
                      <a:pos x="57" y="145"/>
                    </a:cxn>
                    <a:cxn ang="0">
                      <a:pos x="40" y="122"/>
                    </a:cxn>
                    <a:cxn ang="0">
                      <a:pos x="62" y="67"/>
                    </a:cxn>
                    <a:cxn ang="0">
                      <a:pos x="103" y="40"/>
                    </a:cxn>
                    <a:cxn ang="0">
                      <a:pos x="167" y="22"/>
                    </a:cxn>
                    <a:cxn ang="0">
                      <a:pos x="167" y="0"/>
                    </a:cxn>
                  </a:cxnLst>
                  <a:rect l="0" t="0" r="r" b="b"/>
                  <a:pathLst>
                    <a:path w="167" h="152">
                      <a:moveTo>
                        <a:pt x="167" y="0"/>
                      </a:moveTo>
                      <a:lnTo>
                        <a:pt x="139" y="0"/>
                      </a:lnTo>
                      <a:lnTo>
                        <a:pt x="117" y="17"/>
                      </a:lnTo>
                      <a:lnTo>
                        <a:pt x="65" y="30"/>
                      </a:lnTo>
                      <a:lnTo>
                        <a:pt x="27" y="49"/>
                      </a:lnTo>
                      <a:lnTo>
                        <a:pt x="12" y="85"/>
                      </a:lnTo>
                      <a:lnTo>
                        <a:pt x="0" y="130"/>
                      </a:lnTo>
                      <a:lnTo>
                        <a:pt x="27" y="152"/>
                      </a:lnTo>
                      <a:lnTo>
                        <a:pt x="57" y="145"/>
                      </a:lnTo>
                      <a:lnTo>
                        <a:pt x="40" y="122"/>
                      </a:lnTo>
                      <a:lnTo>
                        <a:pt x="62" y="67"/>
                      </a:lnTo>
                      <a:lnTo>
                        <a:pt x="103" y="40"/>
                      </a:lnTo>
                      <a:lnTo>
                        <a:pt x="167" y="22"/>
                      </a:lnTo>
                      <a:lnTo>
                        <a:pt x="167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81" name="Group 181"/>
            <p:cNvGrpSpPr>
              <a:grpSpLocks/>
            </p:cNvGrpSpPr>
            <p:nvPr/>
          </p:nvGrpSpPr>
          <p:grpSpPr bwMode="auto">
            <a:xfrm>
              <a:off x="3267" y="1450"/>
              <a:ext cx="35" cy="16"/>
              <a:chOff x="3354" y="1269"/>
              <a:chExt cx="33" cy="15"/>
            </a:xfrm>
          </p:grpSpPr>
          <p:sp>
            <p:nvSpPr>
              <p:cNvPr id="25782" name="Freeform 182"/>
              <p:cNvSpPr>
                <a:spLocks/>
              </p:cNvSpPr>
              <p:nvPr/>
            </p:nvSpPr>
            <p:spPr bwMode="auto">
              <a:xfrm>
                <a:off x="3354" y="1269"/>
                <a:ext cx="33" cy="1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33" y="15"/>
                  </a:cxn>
                  <a:cxn ang="0">
                    <a:pos x="32" y="1"/>
                  </a:cxn>
                  <a:cxn ang="0">
                    <a:pos x="6" y="0"/>
                  </a:cxn>
                </a:cxnLst>
                <a:rect l="0" t="0" r="r" b="b"/>
                <a:pathLst>
                  <a:path w="33" h="15">
                    <a:moveTo>
                      <a:pt x="6" y="0"/>
                    </a:moveTo>
                    <a:lnTo>
                      <a:pt x="0" y="13"/>
                    </a:lnTo>
                    <a:lnTo>
                      <a:pt x="33" y="15"/>
                    </a:lnTo>
                    <a:lnTo>
                      <a:pt x="32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83" name="Group 183"/>
              <p:cNvGrpSpPr>
                <a:grpSpLocks/>
              </p:cNvGrpSpPr>
              <p:nvPr/>
            </p:nvGrpSpPr>
            <p:grpSpPr bwMode="auto">
              <a:xfrm>
                <a:off x="3354" y="1269"/>
                <a:ext cx="33" cy="15"/>
                <a:chOff x="3354" y="1269"/>
                <a:chExt cx="33" cy="15"/>
              </a:xfrm>
            </p:grpSpPr>
            <p:sp>
              <p:nvSpPr>
                <p:cNvPr id="25784" name="Freeform 184"/>
                <p:cNvSpPr>
                  <a:spLocks/>
                </p:cNvSpPr>
                <p:nvPr/>
              </p:nvSpPr>
              <p:spPr bwMode="auto">
                <a:xfrm>
                  <a:off x="3354" y="1269"/>
                  <a:ext cx="33" cy="1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3"/>
                    </a:cxn>
                    <a:cxn ang="0">
                      <a:pos x="33" y="15"/>
                    </a:cxn>
                    <a:cxn ang="0">
                      <a:pos x="32" y="1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33" h="15">
                      <a:moveTo>
                        <a:pt x="6" y="0"/>
                      </a:moveTo>
                      <a:lnTo>
                        <a:pt x="0" y="13"/>
                      </a:lnTo>
                      <a:lnTo>
                        <a:pt x="33" y="15"/>
                      </a:lnTo>
                      <a:lnTo>
                        <a:pt x="32" y="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85" name="Freeform 185"/>
                <p:cNvSpPr>
                  <a:spLocks/>
                </p:cNvSpPr>
                <p:nvPr/>
              </p:nvSpPr>
              <p:spPr bwMode="auto">
                <a:xfrm>
                  <a:off x="3354" y="1269"/>
                  <a:ext cx="33" cy="1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3"/>
                    </a:cxn>
                    <a:cxn ang="0">
                      <a:pos x="33" y="15"/>
                    </a:cxn>
                    <a:cxn ang="0">
                      <a:pos x="32" y="1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33" h="15">
                      <a:moveTo>
                        <a:pt x="6" y="0"/>
                      </a:moveTo>
                      <a:lnTo>
                        <a:pt x="0" y="13"/>
                      </a:lnTo>
                      <a:lnTo>
                        <a:pt x="33" y="15"/>
                      </a:lnTo>
                      <a:lnTo>
                        <a:pt x="32" y="1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86" name="Group 186"/>
            <p:cNvGrpSpPr>
              <a:grpSpLocks/>
            </p:cNvGrpSpPr>
            <p:nvPr/>
          </p:nvGrpSpPr>
          <p:grpSpPr bwMode="auto">
            <a:xfrm>
              <a:off x="3225" y="1450"/>
              <a:ext cx="28" cy="28"/>
              <a:chOff x="3314" y="1269"/>
              <a:chExt cx="26" cy="26"/>
            </a:xfrm>
          </p:grpSpPr>
          <p:sp>
            <p:nvSpPr>
              <p:cNvPr id="25787" name="Freeform 187"/>
              <p:cNvSpPr>
                <a:spLocks/>
              </p:cNvSpPr>
              <p:nvPr/>
            </p:nvSpPr>
            <p:spPr bwMode="auto">
              <a:xfrm>
                <a:off x="3314" y="1269"/>
                <a:ext cx="26" cy="2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6" y="6"/>
                  </a:cxn>
                  <a:cxn ang="0">
                    <a:pos x="18" y="26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lnTo>
                      <a:pt x="26" y="6"/>
                    </a:lnTo>
                    <a:lnTo>
                      <a:pt x="18" y="26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88" name="Group 188"/>
              <p:cNvGrpSpPr>
                <a:grpSpLocks/>
              </p:cNvGrpSpPr>
              <p:nvPr/>
            </p:nvGrpSpPr>
            <p:grpSpPr bwMode="auto">
              <a:xfrm>
                <a:off x="3314" y="1269"/>
                <a:ext cx="26" cy="26"/>
                <a:chOff x="3314" y="1269"/>
                <a:chExt cx="26" cy="26"/>
              </a:xfrm>
            </p:grpSpPr>
            <p:sp>
              <p:nvSpPr>
                <p:cNvPr id="25789" name="Freeform 189"/>
                <p:cNvSpPr>
                  <a:spLocks/>
                </p:cNvSpPr>
                <p:nvPr/>
              </p:nvSpPr>
              <p:spPr bwMode="auto">
                <a:xfrm>
                  <a:off x="3314" y="1269"/>
                  <a:ext cx="26" cy="26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26" y="6"/>
                    </a:cxn>
                    <a:cxn ang="0">
                      <a:pos x="18" y="26"/>
                    </a:cxn>
                    <a:cxn ang="0">
                      <a:pos x="0" y="13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6" h="26">
                      <a:moveTo>
                        <a:pt x="13" y="0"/>
                      </a:moveTo>
                      <a:lnTo>
                        <a:pt x="26" y="6"/>
                      </a:lnTo>
                      <a:lnTo>
                        <a:pt x="18" y="26"/>
                      </a:lnTo>
                      <a:lnTo>
                        <a:pt x="0" y="13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90" name="Freeform 190"/>
                <p:cNvSpPr>
                  <a:spLocks/>
                </p:cNvSpPr>
                <p:nvPr/>
              </p:nvSpPr>
              <p:spPr bwMode="auto">
                <a:xfrm>
                  <a:off x="3314" y="1269"/>
                  <a:ext cx="26" cy="26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26" y="6"/>
                    </a:cxn>
                    <a:cxn ang="0">
                      <a:pos x="18" y="26"/>
                    </a:cxn>
                    <a:cxn ang="0">
                      <a:pos x="0" y="13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6" h="26">
                      <a:moveTo>
                        <a:pt x="13" y="0"/>
                      </a:moveTo>
                      <a:lnTo>
                        <a:pt x="26" y="6"/>
                      </a:lnTo>
                      <a:lnTo>
                        <a:pt x="18" y="26"/>
                      </a:lnTo>
                      <a:lnTo>
                        <a:pt x="0" y="13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91" name="Group 191"/>
            <p:cNvGrpSpPr>
              <a:grpSpLocks/>
            </p:cNvGrpSpPr>
            <p:nvPr/>
          </p:nvGrpSpPr>
          <p:grpSpPr bwMode="auto">
            <a:xfrm>
              <a:off x="3199" y="1424"/>
              <a:ext cx="21" cy="26"/>
              <a:chOff x="3289" y="1245"/>
              <a:chExt cx="20" cy="24"/>
            </a:xfrm>
          </p:grpSpPr>
          <p:sp>
            <p:nvSpPr>
              <p:cNvPr id="25792" name="Freeform 192"/>
              <p:cNvSpPr>
                <a:spLocks/>
              </p:cNvSpPr>
              <p:nvPr/>
            </p:nvSpPr>
            <p:spPr bwMode="auto">
              <a:xfrm>
                <a:off x="3289" y="1245"/>
                <a:ext cx="20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12"/>
                  </a:cxn>
                  <a:cxn ang="0">
                    <a:pos x="20" y="24"/>
                  </a:cxn>
                  <a:cxn ang="0">
                    <a:pos x="0" y="22"/>
                  </a:cxn>
                  <a:cxn ang="0">
                    <a:pos x="0" y="0"/>
                  </a:cxn>
                </a:cxnLst>
                <a:rect l="0" t="0" r="r" b="b"/>
                <a:pathLst>
                  <a:path w="20" h="24">
                    <a:moveTo>
                      <a:pt x="0" y="0"/>
                    </a:moveTo>
                    <a:lnTo>
                      <a:pt x="15" y="12"/>
                    </a:lnTo>
                    <a:lnTo>
                      <a:pt x="20" y="24"/>
                    </a:lnTo>
                    <a:lnTo>
                      <a:pt x="0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93" name="Group 193"/>
              <p:cNvGrpSpPr>
                <a:grpSpLocks/>
              </p:cNvGrpSpPr>
              <p:nvPr/>
            </p:nvGrpSpPr>
            <p:grpSpPr bwMode="auto">
              <a:xfrm>
                <a:off x="3289" y="1245"/>
                <a:ext cx="20" cy="24"/>
                <a:chOff x="3289" y="1245"/>
                <a:chExt cx="20" cy="24"/>
              </a:xfrm>
            </p:grpSpPr>
            <p:sp>
              <p:nvSpPr>
                <p:cNvPr id="25794" name="Freeform 194"/>
                <p:cNvSpPr>
                  <a:spLocks/>
                </p:cNvSpPr>
                <p:nvPr/>
              </p:nvSpPr>
              <p:spPr bwMode="auto">
                <a:xfrm>
                  <a:off x="3289" y="1245"/>
                  <a:ext cx="20" cy="2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12"/>
                    </a:cxn>
                    <a:cxn ang="0">
                      <a:pos x="20" y="24"/>
                    </a:cxn>
                    <a:cxn ang="0">
                      <a:pos x="0" y="2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0" h="24">
                      <a:moveTo>
                        <a:pt x="0" y="0"/>
                      </a:moveTo>
                      <a:lnTo>
                        <a:pt x="15" y="12"/>
                      </a:lnTo>
                      <a:lnTo>
                        <a:pt x="20" y="24"/>
                      </a:lnTo>
                      <a:lnTo>
                        <a:pt x="0" y="2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795" name="Freeform 195"/>
                <p:cNvSpPr>
                  <a:spLocks/>
                </p:cNvSpPr>
                <p:nvPr/>
              </p:nvSpPr>
              <p:spPr bwMode="auto">
                <a:xfrm>
                  <a:off x="3289" y="1245"/>
                  <a:ext cx="20" cy="2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12"/>
                    </a:cxn>
                    <a:cxn ang="0">
                      <a:pos x="20" y="24"/>
                    </a:cxn>
                    <a:cxn ang="0">
                      <a:pos x="0" y="2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0" h="24">
                      <a:moveTo>
                        <a:pt x="0" y="0"/>
                      </a:moveTo>
                      <a:lnTo>
                        <a:pt x="15" y="12"/>
                      </a:lnTo>
                      <a:lnTo>
                        <a:pt x="20" y="24"/>
                      </a:lnTo>
                      <a:lnTo>
                        <a:pt x="0" y="2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796" name="Group 196"/>
            <p:cNvGrpSpPr>
              <a:grpSpLocks/>
            </p:cNvGrpSpPr>
            <p:nvPr/>
          </p:nvGrpSpPr>
          <p:grpSpPr bwMode="auto">
            <a:xfrm>
              <a:off x="3103" y="1440"/>
              <a:ext cx="103" cy="48"/>
              <a:chOff x="3197" y="1260"/>
              <a:chExt cx="98" cy="44"/>
            </a:xfrm>
          </p:grpSpPr>
          <p:sp>
            <p:nvSpPr>
              <p:cNvPr id="25797" name="Freeform 197"/>
              <p:cNvSpPr>
                <a:spLocks/>
              </p:cNvSpPr>
              <p:nvPr/>
            </p:nvSpPr>
            <p:spPr bwMode="auto">
              <a:xfrm>
                <a:off x="3197" y="1260"/>
                <a:ext cx="98" cy="44"/>
              </a:xfrm>
              <a:custGeom>
                <a:avLst/>
                <a:gdLst/>
                <a:ahLst/>
                <a:cxnLst>
                  <a:cxn ang="0">
                    <a:pos x="85" y="25"/>
                  </a:cxn>
                  <a:cxn ang="0">
                    <a:pos x="98" y="39"/>
                  </a:cxn>
                  <a:cxn ang="0">
                    <a:pos x="65" y="44"/>
                  </a:cxn>
                  <a:cxn ang="0">
                    <a:pos x="30" y="12"/>
                  </a:cxn>
                  <a:cxn ang="0">
                    <a:pos x="0" y="25"/>
                  </a:cxn>
                  <a:cxn ang="0">
                    <a:pos x="10" y="9"/>
                  </a:cxn>
                  <a:cxn ang="0">
                    <a:pos x="42" y="0"/>
                  </a:cxn>
                  <a:cxn ang="0">
                    <a:pos x="70" y="22"/>
                  </a:cxn>
                  <a:cxn ang="0">
                    <a:pos x="85" y="25"/>
                  </a:cxn>
                </a:cxnLst>
                <a:rect l="0" t="0" r="r" b="b"/>
                <a:pathLst>
                  <a:path w="98" h="44">
                    <a:moveTo>
                      <a:pt x="85" y="25"/>
                    </a:moveTo>
                    <a:lnTo>
                      <a:pt x="98" y="39"/>
                    </a:lnTo>
                    <a:lnTo>
                      <a:pt x="65" y="44"/>
                    </a:lnTo>
                    <a:lnTo>
                      <a:pt x="30" y="12"/>
                    </a:lnTo>
                    <a:lnTo>
                      <a:pt x="0" y="25"/>
                    </a:lnTo>
                    <a:lnTo>
                      <a:pt x="10" y="9"/>
                    </a:lnTo>
                    <a:lnTo>
                      <a:pt x="42" y="0"/>
                    </a:lnTo>
                    <a:lnTo>
                      <a:pt x="70" y="22"/>
                    </a:lnTo>
                    <a:lnTo>
                      <a:pt x="85" y="25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798" name="Group 198"/>
              <p:cNvGrpSpPr>
                <a:grpSpLocks/>
              </p:cNvGrpSpPr>
              <p:nvPr/>
            </p:nvGrpSpPr>
            <p:grpSpPr bwMode="auto">
              <a:xfrm>
                <a:off x="3197" y="1260"/>
                <a:ext cx="98" cy="44"/>
                <a:chOff x="3197" y="1260"/>
                <a:chExt cx="98" cy="44"/>
              </a:xfrm>
            </p:grpSpPr>
            <p:sp>
              <p:nvSpPr>
                <p:cNvPr id="25799" name="Freeform 199"/>
                <p:cNvSpPr>
                  <a:spLocks/>
                </p:cNvSpPr>
                <p:nvPr/>
              </p:nvSpPr>
              <p:spPr bwMode="auto">
                <a:xfrm>
                  <a:off x="3197" y="1260"/>
                  <a:ext cx="98" cy="44"/>
                </a:xfrm>
                <a:custGeom>
                  <a:avLst/>
                  <a:gdLst/>
                  <a:ahLst/>
                  <a:cxnLst>
                    <a:cxn ang="0">
                      <a:pos x="85" y="25"/>
                    </a:cxn>
                    <a:cxn ang="0">
                      <a:pos x="98" y="39"/>
                    </a:cxn>
                    <a:cxn ang="0">
                      <a:pos x="65" y="44"/>
                    </a:cxn>
                    <a:cxn ang="0">
                      <a:pos x="30" y="12"/>
                    </a:cxn>
                    <a:cxn ang="0">
                      <a:pos x="0" y="25"/>
                    </a:cxn>
                    <a:cxn ang="0">
                      <a:pos x="10" y="9"/>
                    </a:cxn>
                    <a:cxn ang="0">
                      <a:pos x="42" y="0"/>
                    </a:cxn>
                    <a:cxn ang="0">
                      <a:pos x="70" y="22"/>
                    </a:cxn>
                    <a:cxn ang="0">
                      <a:pos x="85" y="25"/>
                    </a:cxn>
                  </a:cxnLst>
                  <a:rect l="0" t="0" r="r" b="b"/>
                  <a:pathLst>
                    <a:path w="98" h="44">
                      <a:moveTo>
                        <a:pt x="85" y="25"/>
                      </a:moveTo>
                      <a:lnTo>
                        <a:pt x="98" y="39"/>
                      </a:lnTo>
                      <a:lnTo>
                        <a:pt x="65" y="44"/>
                      </a:lnTo>
                      <a:lnTo>
                        <a:pt x="30" y="12"/>
                      </a:lnTo>
                      <a:lnTo>
                        <a:pt x="0" y="25"/>
                      </a:lnTo>
                      <a:lnTo>
                        <a:pt x="10" y="9"/>
                      </a:lnTo>
                      <a:lnTo>
                        <a:pt x="42" y="0"/>
                      </a:lnTo>
                      <a:lnTo>
                        <a:pt x="70" y="22"/>
                      </a:lnTo>
                      <a:lnTo>
                        <a:pt x="85" y="25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00" name="Freeform 200"/>
                <p:cNvSpPr>
                  <a:spLocks/>
                </p:cNvSpPr>
                <p:nvPr/>
              </p:nvSpPr>
              <p:spPr bwMode="auto">
                <a:xfrm>
                  <a:off x="3197" y="1260"/>
                  <a:ext cx="98" cy="44"/>
                </a:xfrm>
                <a:custGeom>
                  <a:avLst/>
                  <a:gdLst/>
                  <a:ahLst/>
                  <a:cxnLst>
                    <a:cxn ang="0">
                      <a:pos x="85" y="25"/>
                    </a:cxn>
                    <a:cxn ang="0">
                      <a:pos x="98" y="39"/>
                    </a:cxn>
                    <a:cxn ang="0">
                      <a:pos x="65" y="44"/>
                    </a:cxn>
                    <a:cxn ang="0">
                      <a:pos x="30" y="12"/>
                    </a:cxn>
                    <a:cxn ang="0">
                      <a:pos x="0" y="25"/>
                    </a:cxn>
                    <a:cxn ang="0">
                      <a:pos x="10" y="9"/>
                    </a:cxn>
                    <a:cxn ang="0">
                      <a:pos x="42" y="0"/>
                    </a:cxn>
                    <a:cxn ang="0">
                      <a:pos x="70" y="22"/>
                    </a:cxn>
                    <a:cxn ang="0">
                      <a:pos x="85" y="25"/>
                    </a:cxn>
                  </a:cxnLst>
                  <a:rect l="0" t="0" r="r" b="b"/>
                  <a:pathLst>
                    <a:path w="98" h="44">
                      <a:moveTo>
                        <a:pt x="85" y="25"/>
                      </a:moveTo>
                      <a:lnTo>
                        <a:pt x="98" y="39"/>
                      </a:lnTo>
                      <a:lnTo>
                        <a:pt x="65" y="44"/>
                      </a:lnTo>
                      <a:lnTo>
                        <a:pt x="30" y="12"/>
                      </a:lnTo>
                      <a:lnTo>
                        <a:pt x="0" y="25"/>
                      </a:lnTo>
                      <a:lnTo>
                        <a:pt x="10" y="9"/>
                      </a:lnTo>
                      <a:lnTo>
                        <a:pt x="42" y="0"/>
                      </a:lnTo>
                      <a:lnTo>
                        <a:pt x="70" y="22"/>
                      </a:lnTo>
                      <a:lnTo>
                        <a:pt x="85" y="25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01" name="Group 201"/>
            <p:cNvGrpSpPr>
              <a:grpSpLocks/>
            </p:cNvGrpSpPr>
            <p:nvPr/>
          </p:nvGrpSpPr>
          <p:grpSpPr bwMode="auto">
            <a:xfrm>
              <a:off x="4264" y="2185"/>
              <a:ext cx="72" cy="223"/>
              <a:chOff x="4303" y="1942"/>
              <a:chExt cx="68" cy="204"/>
            </a:xfrm>
          </p:grpSpPr>
          <p:sp>
            <p:nvSpPr>
              <p:cNvPr id="25802" name="Freeform 202"/>
              <p:cNvSpPr>
                <a:spLocks/>
              </p:cNvSpPr>
              <p:nvPr/>
            </p:nvSpPr>
            <p:spPr bwMode="auto">
              <a:xfrm>
                <a:off x="4303" y="1942"/>
                <a:ext cx="68" cy="2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77"/>
                  </a:cxn>
                  <a:cxn ang="0">
                    <a:pos x="16" y="204"/>
                  </a:cxn>
                  <a:cxn ang="0">
                    <a:pos x="46" y="172"/>
                  </a:cxn>
                  <a:cxn ang="0">
                    <a:pos x="25" y="114"/>
                  </a:cxn>
                  <a:cxn ang="0">
                    <a:pos x="36" y="96"/>
                  </a:cxn>
                  <a:cxn ang="0">
                    <a:pos x="56" y="122"/>
                  </a:cxn>
                  <a:cxn ang="0">
                    <a:pos x="68" y="107"/>
                  </a:cxn>
                  <a:cxn ang="0">
                    <a:pos x="41" y="84"/>
                  </a:cxn>
                  <a:cxn ang="0">
                    <a:pos x="30" y="72"/>
                  </a:cxn>
                  <a:cxn ang="0">
                    <a:pos x="0" y="0"/>
                  </a:cxn>
                </a:cxnLst>
                <a:rect l="0" t="0" r="r" b="b"/>
                <a:pathLst>
                  <a:path w="68" h="204">
                    <a:moveTo>
                      <a:pt x="0" y="0"/>
                    </a:moveTo>
                    <a:lnTo>
                      <a:pt x="10" y="77"/>
                    </a:lnTo>
                    <a:lnTo>
                      <a:pt x="16" y="204"/>
                    </a:lnTo>
                    <a:lnTo>
                      <a:pt x="46" y="172"/>
                    </a:lnTo>
                    <a:lnTo>
                      <a:pt x="25" y="114"/>
                    </a:lnTo>
                    <a:lnTo>
                      <a:pt x="36" y="96"/>
                    </a:lnTo>
                    <a:lnTo>
                      <a:pt x="56" y="122"/>
                    </a:lnTo>
                    <a:lnTo>
                      <a:pt x="68" y="107"/>
                    </a:lnTo>
                    <a:lnTo>
                      <a:pt x="41" y="84"/>
                    </a:lnTo>
                    <a:lnTo>
                      <a:pt x="3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03" name="Group 203"/>
              <p:cNvGrpSpPr>
                <a:grpSpLocks/>
              </p:cNvGrpSpPr>
              <p:nvPr/>
            </p:nvGrpSpPr>
            <p:grpSpPr bwMode="auto">
              <a:xfrm>
                <a:off x="4303" y="1942"/>
                <a:ext cx="68" cy="204"/>
                <a:chOff x="4303" y="1942"/>
                <a:chExt cx="68" cy="204"/>
              </a:xfrm>
            </p:grpSpPr>
            <p:sp>
              <p:nvSpPr>
                <p:cNvPr id="25804" name="Freeform 204"/>
                <p:cNvSpPr>
                  <a:spLocks/>
                </p:cNvSpPr>
                <p:nvPr/>
              </p:nvSpPr>
              <p:spPr bwMode="auto">
                <a:xfrm>
                  <a:off x="4303" y="1942"/>
                  <a:ext cx="68" cy="20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77"/>
                    </a:cxn>
                    <a:cxn ang="0">
                      <a:pos x="16" y="204"/>
                    </a:cxn>
                    <a:cxn ang="0">
                      <a:pos x="46" y="172"/>
                    </a:cxn>
                    <a:cxn ang="0">
                      <a:pos x="25" y="114"/>
                    </a:cxn>
                    <a:cxn ang="0">
                      <a:pos x="36" y="96"/>
                    </a:cxn>
                    <a:cxn ang="0">
                      <a:pos x="56" y="122"/>
                    </a:cxn>
                    <a:cxn ang="0">
                      <a:pos x="68" y="107"/>
                    </a:cxn>
                    <a:cxn ang="0">
                      <a:pos x="41" y="84"/>
                    </a:cxn>
                    <a:cxn ang="0">
                      <a:pos x="30" y="7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8" h="204">
                      <a:moveTo>
                        <a:pt x="0" y="0"/>
                      </a:moveTo>
                      <a:lnTo>
                        <a:pt x="10" y="77"/>
                      </a:lnTo>
                      <a:lnTo>
                        <a:pt x="16" y="204"/>
                      </a:lnTo>
                      <a:lnTo>
                        <a:pt x="46" y="172"/>
                      </a:lnTo>
                      <a:lnTo>
                        <a:pt x="25" y="114"/>
                      </a:lnTo>
                      <a:lnTo>
                        <a:pt x="36" y="96"/>
                      </a:lnTo>
                      <a:lnTo>
                        <a:pt x="56" y="122"/>
                      </a:lnTo>
                      <a:lnTo>
                        <a:pt x="68" y="107"/>
                      </a:lnTo>
                      <a:lnTo>
                        <a:pt x="41" y="84"/>
                      </a:lnTo>
                      <a:lnTo>
                        <a:pt x="30" y="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05" name="Freeform 205"/>
                <p:cNvSpPr>
                  <a:spLocks/>
                </p:cNvSpPr>
                <p:nvPr/>
              </p:nvSpPr>
              <p:spPr bwMode="auto">
                <a:xfrm>
                  <a:off x="4303" y="1942"/>
                  <a:ext cx="68" cy="20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77"/>
                    </a:cxn>
                    <a:cxn ang="0">
                      <a:pos x="16" y="204"/>
                    </a:cxn>
                    <a:cxn ang="0">
                      <a:pos x="46" y="172"/>
                    </a:cxn>
                    <a:cxn ang="0">
                      <a:pos x="25" y="114"/>
                    </a:cxn>
                    <a:cxn ang="0">
                      <a:pos x="36" y="96"/>
                    </a:cxn>
                    <a:cxn ang="0">
                      <a:pos x="56" y="122"/>
                    </a:cxn>
                    <a:cxn ang="0">
                      <a:pos x="68" y="107"/>
                    </a:cxn>
                    <a:cxn ang="0">
                      <a:pos x="41" y="84"/>
                    </a:cxn>
                    <a:cxn ang="0">
                      <a:pos x="30" y="7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8" h="204">
                      <a:moveTo>
                        <a:pt x="0" y="0"/>
                      </a:moveTo>
                      <a:lnTo>
                        <a:pt x="10" y="77"/>
                      </a:lnTo>
                      <a:lnTo>
                        <a:pt x="16" y="204"/>
                      </a:lnTo>
                      <a:lnTo>
                        <a:pt x="46" y="172"/>
                      </a:lnTo>
                      <a:lnTo>
                        <a:pt x="25" y="114"/>
                      </a:lnTo>
                      <a:lnTo>
                        <a:pt x="36" y="96"/>
                      </a:lnTo>
                      <a:lnTo>
                        <a:pt x="56" y="122"/>
                      </a:lnTo>
                      <a:lnTo>
                        <a:pt x="68" y="107"/>
                      </a:lnTo>
                      <a:lnTo>
                        <a:pt x="41" y="84"/>
                      </a:lnTo>
                      <a:lnTo>
                        <a:pt x="30" y="7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06" name="Group 206"/>
            <p:cNvGrpSpPr>
              <a:grpSpLocks/>
            </p:cNvGrpSpPr>
            <p:nvPr/>
          </p:nvGrpSpPr>
          <p:grpSpPr bwMode="auto">
            <a:xfrm>
              <a:off x="4178" y="2429"/>
              <a:ext cx="135" cy="150"/>
              <a:chOff x="4221" y="2166"/>
              <a:chExt cx="128" cy="137"/>
            </a:xfrm>
          </p:grpSpPr>
          <p:sp>
            <p:nvSpPr>
              <p:cNvPr id="25807" name="Freeform 207"/>
              <p:cNvSpPr>
                <a:spLocks/>
              </p:cNvSpPr>
              <p:nvPr/>
            </p:nvSpPr>
            <p:spPr bwMode="auto">
              <a:xfrm>
                <a:off x="4221" y="2166"/>
                <a:ext cx="128" cy="137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92" y="50"/>
                  </a:cxn>
                  <a:cxn ang="0">
                    <a:pos x="63" y="93"/>
                  </a:cxn>
                  <a:cxn ang="0">
                    <a:pos x="12" y="107"/>
                  </a:cxn>
                  <a:cxn ang="0">
                    <a:pos x="0" y="125"/>
                  </a:cxn>
                  <a:cxn ang="0">
                    <a:pos x="63" y="117"/>
                  </a:cxn>
                  <a:cxn ang="0">
                    <a:pos x="77" y="137"/>
                  </a:cxn>
                  <a:cxn ang="0">
                    <a:pos x="128" y="88"/>
                  </a:cxn>
                  <a:cxn ang="0">
                    <a:pos x="118" y="50"/>
                  </a:cxn>
                  <a:cxn ang="0">
                    <a:pos x="102" y="0"/>
                  </a:cxn>
                  <a:cxn ang="0">
                    <a:pos x="88" y="0"/>
                  </a:cxn>
                </a:cxnLst>
                <a:rect l="0" t="0" r="r" b="b"/>
                <a:pathLst>
                  <a:path w="128" h="137">
                    <a:moveTo>
                      <a:pt x="88" y="0"/>
                    </a:moveTo>
                    <a:lnTo>
                      <a:pt x="92" y="50"/>
                    </a:lnTo>
                    <a:lnTo>
                      <a:pt x="63" y="93"/>
                    </a:lnTo>
                    <a:lnTo>
                      <a:pt x="12" y="107"/>
                    </a:lnTo>
                    <a:lnTo>
                      <a:pt x="0" y="125"/>
                    </a:lnTo>
                    <a:lnTo>
                      <a:pt x="63" y="117"/>
                    </a:lnTo>
                    <a:lnTo>
                      <a:pt x="77" y="137"/>
                    </a:lnTo>
                    <a:lnTo>
                      <a:pt x="128" y="88"/>
                    </a:lnTo>
                    <a:lnTo>
                      <a:pt x="118" y="50"/>
                    </a:lnTo>
                    <a:lnTo>
                      <a:pt x="102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08" name="Group 208"/>
              <p:cNvGrpSpPr>
                <a:grpSpLocks/>
              </p:cNvGrpSpPr>
              <p:nvPr/>
            </p:nvGrpSpPr>
            <p:grpSpPr bwMode="auto">
              <a:xfrm>
                <a:off x="4221" y="2166"/>
                <a:ext cx="128" cy="137"/>
                <a:chOff x="4221" y="2166"/>
                <a:chExt cx="128" cy="137"/>
              </a:xfrm>
            </p:grpSpPr>
            <p:sp>
              <p:nvSpPr>
                <p:cNvPr id="25809" name="Freeform 209"/>
                <p:cNvSpPr>
                  <a:spLocks/>
                </p:cNvSpPr>
                <p:nvPr/>
              </p:nvSpPr>
              <p:spPr bwMode="auto">
                <a:xfrm>
                  <a:off x="4221" y="2166"/>
                  <a:ext cx="128" cy="137"/>
                </a:xfrm>
                <a:custGeom>
                  <a:avLst/>
                  <a:gdLst/>
                  <a:ahLst/>
                  <a:cxnLst>
                    <a:cxn ang="0">
                      <a:pos x="88" y="0"/>
                    </a:cxn>
                    <a:cxn ang="0">
                      <a:pos x="92" y="50"/>
                    </a:cxn>
                    <a:cxn ang="0">
                      <a:pos x="63" y="93"/>
                    </a:cxn>
                    <a:cxn ang="0">
                      <a:pos x="12" y="107"/>
                    </a:cxn>
                    <a:cxn ang="0">
                      <a:pos x="0" y="125"/>
                    </a:cxn>
                    <a:cxn ang="0">
                      <a:pos x="63" y="117"/>
                    </a:cxn>
                    <a:cxn ang="0">
                      <a:pos x="77" y="137"/>
                    </a:cxn>
                    <a:cxn ang="0">
                      <a:pos x="128" y="88"/>
                    </a:cxn>
                    <a:cxn ang="0">
                      <a:pos x="118" y="50"/>
                    </a:cxn>
                    <a:cxn ang="0">
                      <a:pos x="102" y="0"/>
                    </a:cxn>
                    <a:cxn ang="0">
                      <a:pos x="88" y="0"/>
                    </a:cxn>
                  </a:cxnLst>
                  <a:rect l="0" t="0" r="r" b="b"/>
                  <a:pathLst>
                    <a:path w="128" h="137">
                      <a:moveTo>
                        <a:pt x="88" y="0"/>
                      </a:moveTo>
                      <a:lnTo>
                        <a:pt x="92" y="50"/>
                      </a:lnTo>
                      <a:lnTo>
                        <a:pt x="63" y="93"/>
                      </a:lnTo>
                      <a:lnTo>
                        <a:pt x="12" y="107"/>
                      </a:lnTo>
                      <a:lnTo>
                        <a:pt x="0" y="125"/>
                      </a:lnTo>
                      <a:lnTo>
                        <a:pt x="63" y="117"/>
                      </a:lnTo>
                      <a:lnTo>
                        <a:pt x="77" y="137"/>
                      </a:lnTo>
                      <a:lnTo>
                        <a:pt x="128" y="88"/>
                      </a:lnTo>
                      <a:lnTo>
                        <a:pt x="118" y="50"/>
                      </a:lnTo>
                      <a:lnTo>
                        <a:pt x="102" y="0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10" name="Freeform 210"/>
                <p:cNvSpPr>
                  <a:spLocks/>
                </p:cNvSpPr>
                <p:nvPr/>
              </p:nvSpPr>
              <p:spPr bwMode="auto">
                <a:xfrm>
                  <a:off x="4221" y="2166"/>
                  <a:ext cx="128" cy="137"/>
                </a:xfrm>
                <a:custGeom>
                  <a:avLst/>
                  <a:gdLst/>
                  <a:ahLst/>
                  <a:cxnLst>
                    <a:cxn ang="0">
                      <a:pos x="88" y="0"/>
                    </a:cxn>
                    <a:cxn ang="0">
                      <a:pos x="92" y="50"/>
                    </a:cxn>
                    <a:cxn ang="0">
                      <a:pos x="63" y="93"/>
                    </a:cxn>
                    <a:cxn ang="0">
                      <a:pos x="12" y="107"/>
                    </a:cxn>
                    <a:cxn ang="0">
                      <a:pos x="0" y="125"/>
                    </a:cxn>
                    <a:cxn ang="0">
                      <a:pos x="63" y="117"/>
                    </a:cxn>
                    <a:cxn ang="0">
                      <a:pos x="77" y="137"/>
                    </a:cxn>
                    <a:cxn ang="0">
                      <a:pos x="128" y="88"/>
                    </a:cxn>
                    <a:cxn ang="0">
                      <a:pos x="118" y="50"/>
                    </a:cxn>
                    <a:cxn ang="0">
                      <a:pos x="102" y="0"/>
                    </a:cxn>
                    <a:cxn ang="0">
                      <a:pos x="88" y="0"/>
                    </a:cxn>
                  </a:cxnLst>
                  <a:rect l="0" t="0" r="r" b="b"/>
                  <a:pathLst>
                    <a:path w="128" h="137">
                      <a:moveTo>
                        <a:pt x="88" y="0"/>
                      </a:moveTo>
                      <a:lnTo>
                        <a:pt x="92" y="50"/>
                      </a:lnTo>
                      <a:lnTo>
                        <a:pt x="63" y="93"/>
                      </a:lnTo>
                      <a:lnTo>
                        <a:pt x="12" y="107"/>
                      </a:lnTo>
                      <a:lnTo>
                        <a:pt x="0" y="125"/>
                      </a:lnTo>
                      <a:lnTo>
                        <a:pt x="63" y="117"/>
                      </a:lnTo>
                      <a:lnTo>
                        <a:pt x="77" y="137"/>
                      </a:lnTo>
                      <a:lnTo>
                        <a:pt x="128" y="88"/>
                      </a:lnTo>
                      <a:lnTo>
                        <a:pt x="118" y="50"/>
                      </a:lnTo>
                      <a:lnTo>
                        <a:pt x="102" y="0"/>
                      </a:lnTo>
                      <a:lnTo>
                        <a:pt x="88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11" name="Group 211"/>
            <p:cNvGrpSpPr>
              <a:grpSpLocks/>
            </p:cNvGrpSpPr>
            <p:nvPr/>
          </p:nvGrpSpPr>
          <p:grpSpPr bwMode="auto">
            <a:xfrm>
              <a:off x="4299" y="2388"/>
              <a:ext cx="55" cy="61"/>
              <a:chOff x="4336" y="2128"/>
              <a:chExt cx="52" cy="56"/>
            </a:xfrm>
          </p:grpSpPr>
          <p:sp>
            <p:nvSpPr>
              <p:cNvPr id="25812" name="Freeform 212"/>
              <p:cNvSpPr>
                <a:spLocks/>
              </p:cNvSpPr>
              <p:nvPr/>
            </p:nvSpPr>
            <p:spPr bwMode="auto">
              <a:xfrm>
                <a:off x="4336" y="2128"/>
                <a:ext cx="52" cy="5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40" y="0"/>
                  </a:cxn>
                  <a:cxn ang="0">
                    <a:pos x="52" y="11"/>
                  </a:cxn>
                  <a:cxn ang="0">
                    <a:pos x="17" y="56"/>
                  </a:cxn>
                  <a:cxn ang="0">
                    <a:pos x="3" y="30"/>
                  </a:cxn>
                  <a:cxn ang="0">
                    <a:pos x="0" y="11"/>
                  </a:cxn>
                </a:cxnLst>
                <a:rect l="0" t="0" r="r" b="b"/>
                <a:pathLst>
                  <a:path w="52" h="56">
                    <a:moveTo>
                      <a:pt x="0" y="11"/>
                    </a:moveTo>
                    <a:lnTo>
                      <a:pt x="40" y="0"/>
                    </a:lnTo>
                    <a:lnTo>
                      <a:pt x="52" y="11"/>
                    </a:lnTo>
                    <a:lnTo>
                      <a:pt x="17" y="56"/>
                    </a:lnTo>
                    <a:lnTo>
                      <a:pt x="3" y="3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13" name="Group 213"/>
              <p:cNvGrpSpPr>
                <a:grpSpLocks/>
              </p:cNvGrpSpPr>
              <p:nvPr/>
            </p:nvGrpSpPr>
            <p:grpSpPr bwMode="auto">
              <a:xfrm>
                <a:off x="4336" y="2128"/>
                <a:ext cx="52" cy="56"/>
                <a:chOff x="4336" y="2128"/>
                <a:chExt cx="52" cy="56"/>
              </a:xfrm>
            </p:grpSpPr>
            <p:sp>
              <p:nvSpPr>
                <p:cNvPr id="25814" name="Freeform 214"/>
                <p:cNvSpPr>
                  <a:spLocks/>
                </p:cNvSpPr>
                <p:nvPr/>
              </p:nvSpPr>
              <p:spPr bwMode="auto">
                <a:xfrm>
                  <a:off x="4336" y="2128"/>
                  <a:ext cx="52" cy="5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40" y="0"/>
                    </a:cxn>
                    <a:cxn ang="0">
                      <a:pos x="52" y="11"/>
                    </a:cxn>
                    <a:cxn ang="0">
                      <a:pos x="17" y="56"/>
                    </a:cxn>
                    <a:cxn ang="0">
                      <a:pos x="3" y="30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52" h="56">
                      <a:moveTo>
                        <a:pt x="0" y="11"/>
                      </a:moveTo>
                      <a:lnTo>
                        <a:pt x="40" y="0"/>
                      </a:lnTo>
                      <a:lnTo>
                        <a:pt x="52" y="11"/>
                      </a:lnTo>
                      <a:lnTo>
                        <a:pt x="17" y="56"/>
                      </a:lnTo>
                      <a:lnTo>
                        <a:pt x="3" y="3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15" name="Freeform 215"/>
                <p:cNvSpPr>
                  <a:spLocks/>
                </p:cNvSpPr>
                <p:nvPr/>
              </p:nvSpPr>
              <p:spPr bwMode="auto">
                <a:xfrm>
                  <a:off x="4336" y="2128"/>
                  <a:ext cx="52" cy="5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40" y="0"/>
                    </a:cxn>
                    <a:cxn ang="0">
                      <a:pos x="52" y="11"/>
                    </a:cxn>
                    <a:cxn ang="0">
                      <a:pos x="17" y="56"/>
                    </a:cxn>
                    <a:cxn ang="0">
                      <a:pos x="3" y="30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52" h="56">
                      <a:moveTo>
                        <a:pt x="0" y="11"/>
                      </a:moveTo>
                      <a:lnTo>
                        <a:pt x="40" y="0"/>
                      </a:lnTo>
                      <a:lnTo>
                        <a:pt x="52" y="11"/>
                      </a:lnTo>
                      <a:lnTo>
                        <a:pt x="17" y="56"/>
                      </a:lnTo>
                      <a:lnTo>
                        <a:pt x="3" y="30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16" name="Group 216"/>
            <p:cNvGrpSpPr>
              <a:grpSpLocks/>
            </p:cNvGrpSpPr>
            <p:nvPr/>
          </p:nvGrpSpPr>
          <p:grpSpPr bwMode="auto">
            <a:xfrm>
              <a:off x="4089" y="2722"/>
              <a:ext cx="35" cy="71"/>
              <a:chOff x="4136" y="2434"/>
              <a:chExt cx="33" cy="65"/>
            </a:xfrm>
          </p:grpSpPr>
          <p:sp>
            <p:nvSpPr>
              <p:cNvPr id="25817" name="Freeform 217"/>
              <p:cNvSpPr>
                <a:spLocks/>
              </p:cNvSpPr>
              <p:nvPr/>
            </p:nvSpPr>
            <p:spPr bwMode="auto">
              <a:xfrm>
                <a:off x="4136" y="2434"/>
                <a:ext cx="33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8" y="0"/>
                  </a:cxn>
                  <a:cxn ang="0">
                    <a:pos x="0" y="44"/>
                  </a:cxn>
                  <a:cxn ang="0">
                    <a:pos x="3" y="65"/>
                  </a:cxn>
                  <a:cxn ang="0">
                    <a:pos x="25" y="37"/>
                  </a:cxn>
                  <a:cxn ang="0">
                    <a:pos x="33" y="0"/>
                  </a:cxn>
                </a:cxnLst>
                <a:rect l="0" t="0" r="r" b="b"/>
                <a:pathLst>
                  <a:path w="33" h="65">
                    <a:moveTo>
                      <a:pt x="33" y="0"/>
                    </a:moveTo>
                    <a:lnTo>
                      <a:pt x="8" y="0"/>
                    </a:lnTo>
                    <a:lnTo>
                      <a:pt x="0" y="44"/>
                    </a:lnTo>
                    <a:lnTo>
                      <a:pt x="3" y="65"/>
                    </a:lnTo>
                    <a:lnTo>
                      <a:pt x="25" y="37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18" name="Group 218"/>
              <p:cNvGrpSpPr>
                <a:grpSpLocks/>
              </p:cNvGrpSpPr>
              <p:nvPr/>
            </p:nvGrpSpPr>
            <p:grpSpPr bwMode="auto">
              <a:xfrm>
                <a:off x="4136" y="2434"/>
                <a:ext cx="33" cy="65"/>
                <a:chOff x="4136" y="2434"/>
                <a:chExt cx="33" cy="65"/>
              </a:xfrm>
            </p:grpSpPr>
            <p:sp>
              <p:nvSpPr>
                <p:cNvPr id="25819" name="Freeform 219"/>
                <p:cNvSpPr>
                  <a:spLocks/>
                </p:cNvSpPr>
                <p:nvPr/>
              </p:nvSpPr>
              <p:spPr bwMode="auto">
                <a:xfrm>
                  <a:off x="4136" y="2434"/>
                  <a:ext cx="33" cy="65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8" y="0"/>
                    </a:cxn>
                    <a:cxn ang="0">
                      <a:pos x="0" y="44"/>
                    </a:cxn>
                    <a:cxn ang="0">
                      <a:pos x="3" y="65"/>
                    </a:cxn>
                    <a:cxn ang="0">
                      <a:pos x="25" y="37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33" h="65">
                      <a:moveTo>
                        <a:pt x="33" y="0"/>
                      </a:moveTo>
                      <a:lnTo>
                        <a:pt x="8" y="0"/>
                      </a:lnTo>
                      <a:lnTo>
                        <a:pt x="0" y="44"/>
                      </a:lnTo>
                      <a:lnTo>
                        <a:pt x="3" y="65"/>
                      </a:lnTo>
                      <a:lnTo>
                        <a:pt x="25" y="37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20" name="Freeform 220"/>
                <p:cNvSpPr>
                  <a:spLocks/>
                </p:cNvSpPr>
                <p:nvPr/>
              </p:nvSpPr>
              <p:spPr bwMode="auto">
                <a:xfrm>
                  <a:off x="4136" y="2434"/>
                  <a:ext cx="33" cy="65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8" y="0"/>
                    </a:cxn>
                    <a:cxn ang="0">
                      <a:pos x="0" y="44"/>
                    </a:cxn>
                    <a:cxn ang="0">
                      <a:pos x="3" y="65"/>
                    </a:cxn>
                    <a:cxn ang="0">
                      <a:pos x="25" y="37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33" h="65">
                      <a:moveTo>
                        <a:pt x="33" y="0"/>
                      </a:moveTo>
                      <a:lnTo>
                        <a:pt x="8" y="0"/>
                      </a:lnTo>
                      <a:lnTo>
                        <a:pt x="0" y="44"/>
                      </a:lnTo>
                      <a:lnTo>
                        <a:pt x="3" y="65"/>
                      </a:lnTo>
                      <a:lnTo>
                        <a:pt x="25" y="37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21" name="Group 221"/>
            <p:cNvGrpSpPr>
              <a:grpSpLocks/>
            </p:cNvGrpSpPr>
            <p:nvPr/>
          </p:nvGrpSpPr>
          <p:grpSpPr bwMode="auto">
            <a:xfrm>
              <a:off x="4081" y="2841"/>
              <a:ext cx="58" cy="134"/>
              <a:chOff x="4128" y="2543"/>
              <a:chExt cx="56" cy="123"/>
            </a:xfrm>
          </p:grpSpPr>
          <p:sp>
            <p:nvSpPr>
              <p:cNvPr id="25822" name="Freeform 222"/>
              <p:cNvSpPr>
                <a:spLocks/>
              </p:cNvSpPr>
              <p:nvPr/>
            </p:nvSpPr>
            <p:spPr bwMode="auto">
              <a:xfrm>
                <a:off x="4128" y="2543"/>
                <a:ext cx="56" cy="12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5" y="10"/>
                  </a:cxn>
                  <a:cxn ang="0">
                    <a:pos x="25" y="56"/>
                  </a:cxn>
                  <a:cxn ang="0">
                    <a:pos x="56" y="85"/>
                  </a:cxn>
                  <a:cxn ang="0">
                    <a:pos x="51" y="123"/>
                  </a:cxn>
                  <a:cxn ang="0">
                    <a:pos x="33" y="92"/>
                  </a:cxn>
                  <a:cxn ang="0">
                    <a:pos x="0" y="68"/>
                  </a:cxn>
                  <a:cxn ang="0">
                    <a:pos x="3" y="0"/>
                  </a:cxn>
                </a:cxnLst>
                <a:rect l="0" t="0" r="r" b="b"/>
                <a:pathLst>
                  <a:path w="56" h="123">
                    <a:moveTo>
                      <a:pt x="3" y="0"/>
                    </a:moveTo>
                    <a:lnTo>
                      <a:pt x="25" y="10"/>
                    </a:lnTo>
                    <a:lnTo>
                      <a:pt x="25" y="56"/>
                    </a:lnTo>
                    <a:lnTo>
                      <a:pt x="56" y="85"/>
                    </a:lnTo>
                    <a:lnTo>
                      <a:pt x="51" y="123"/>
                    </a:lnTo>
                    <a:lnTo>
                      <a:pt x="33" y="92"/>
                    </a:lnTo>
                    <a:lnTo>
                      <a:pt x="0" y="6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23" name="Group 223"/>
              <p:cNvGrpSpPr>
                <a:grpSpLocks/>
              </p:cNvGrpSpPr>
              <p:nvPr/>
            </p:nvGrpSpPr>
            <p:grpSpPr bwMode="auto">
              <a:xfrm>
                <a:off x="4128" y="2543"/>
                <a:ext cx="56" cy="123"/>
                <a:chOff x="4128" y="2543"/>
                <a:chExt cx="56" cy="123"/>
              </a:xfrm>
            </p:grpSpPr>
            <p:sp>
              <p:nvSpPr>
                <p:cNvPr id="25824" name="Freeform 224"/>
                <p:cNvSpPr>
                  <a:spLocks/>
                </p:cNvSpPr>
                <p:nvPr/>
              </p:nvSpPr>
              <p:spPr bwMode="auto">
                <a:xfrm>
                  <a:off x="4128" y="2543"/>
                  <a:ext cx="56" cy="12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25" y="10"/>
                    </a:cxn>
                    <a:cxn ang="0">
                      <a:pos x="25" y="56"/>
                    </a:cxn>
                    <a:cxn ang="0">
                      <a:pos x="56" y="85"/>
                    </a:cxn>
                    <a:cxn ang="0">
                      <a:pos x="51" y="123"/>
                    </a:cxn>
                    <a:cxn ang="0">
                      <a:pos x="33" y="92"/>
                    </a:cxn>
                    <a:cxn ang="0">
                      <a:pos x="0" y="6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56" h="123">
                      <a:moveTo>
                        <a:pt x="3" y="0"/>
                      </a:moveTo>
                      <a:lnTo>
                        <a:pt x="25" y="10"/>
                      </a:lnTo>
                      <a:lnTo>
                        <a:pt x="25" y="56"/>
                      </a:lnTo>
                      <a:lnTo>
                        <a:pt x="56" y="85"/>
                      </a:lnTo>
                      <a:lnTo>
                        <a:pt x="51" y="123"/>
                      </a:lnTo>
                      <a:lnTo>
                        <a:pt x="33" y="92"/>
                      </a:lnTo>
                      <a:lnTo>
                        <a:pt x="0" y="68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25" name="Freeform 225"/>
                <p:cNvSpPr>
                  <a:spLocks/>
                </p:cNvSpPr>
                <p:nvPr/>
              </p:nvSpPr>
              <p:spPr bwMode="auto">
                <a:xfrm>
                  <a:off x="4128" y="2543"/>
                  <a:ext cx="56" cy="12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25" y="10"/>
                    </a:cxn>
                    <a:cxn ang="0">
                      <a:pos x="25" y="56"/>
                    </a:cxn>
                    <a:cxn ang="0">
                      <a:pos x="56" y="85"/>
                    </a:cxn>
                    <a:cxn ang="0">
                      <a:pos x="51" y="123"/>
                    </a:cxn>
                    <a:cxn ang="0">
                      <a:pos x="33" y="92"/>
                    </a:cxn>
                    <a:cxn ang="0">
                      <a:pos x="0" y="6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56" h="123">
                      <a:moveTo>
                        <a:pt x="3" y="0"/>
                      </a:moveTo>
                      <a:lnTo>
                        <a:pt x="25" y="10"/>
                      </a:lnTo>
                      <a:lnTo>
                        <a:pt x="25" y="56"/>
                      </a:lnTo>
                      <a:lnTo>
                        <a:pt x="56" y="85"/>
                      </a:lnTo>
                      <a:lnTo>
                        <a:pt x="51" y="123"/>
                      </a:lnTo>
                      <a:lnTo>
                        <a:pt x="33" y="92"/>
                      </a:lnTo>
                      <a:lnTo>
                        <a:pt x="0" y="68"/>
                      </a:lnTo>
                      <a:lnTo>
                        <a:pt x="3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26" name="Group 226"/>
            <p:cNvGrpSpPr>
              <a:grpSpLocks/>
            </p:cNvGrpSpPr>
            <p:nvPr/>
          </p:nvGrpSpPr>
          <p:grpSpPr bwMode="auto">
            <a:xfrm>
              <a:off x="3947" y="3032"/>
              <a:ext cx="124" cy="183"/>
              <a:chOff x="4001" y="2718"/>
              <a:chExt cx="117" cy="168"/>
            </a:xfrm>
          </p:grpSpPr>
          <p:sp>
            <p:nvSpPr>
              <p:cNvPr id="25827" name="Freeform 227"/>
              <p:cNvSpPr>
                <a:spLocks/>
              </p:cNvSpPr>
              <p:nvPr/>
            </p:nvSpPr>
            <p:spPr bwMode="auto">
              <a:xfrm>
                <a:off x="4001" y="2718"/>
                <a:ext cx="117" cy="168"/>
              </a:xfrm>
              <a:custGeom>
                <a:avLst/>
                <a:gdLst/>
                <a:ahLst/>
                <a:cxnLst>
                  <a:cxn ang="0">
                    <a:pos x="108" y="18"/>
                  </a:cxn>
                  <a:cxn ang="0">
                    <a:pos x="97" y="0"/>
                  </a:cxn>
                  <a:cxn ang="0">
                    <a:pos x="57" y="62"/>
                  </a:cxn>
                  <a:cxn ang="0">
                    <a:pos x="5" y="82"/>
                  </a:cxn>
                  <a:cxn ang="0">
                    <a:pos x="0" y="112"/>
                  </a:cxn>
                  <a:cxn ang="0">
                    <a:pos x="30" y="163"/>
                  </a:cxn>
                  <a:cxn ang="0">
                    <a:pos x="78" y="168"/>
                  </a:cxn>
                  <a:cxn ang="0">
                    <a:pos x="97" y="125"/>
                  </a:cxn>
                  <a:cxn ang="0">
                    <a:pos x="117" y="105"/>
                  </a:cxn>
                  <a:cxn ang="0">
                    <a:pos x="108" y="68"/>
                  </a:cxn>
                  <a:cxn ang="0">
                    <a:pos x="117" y="43"/>
                  </a:cxn>
                  <a:cxn ang="0">
                    <a:pos x="108" y="18"/>
                  </a:cxn>
                </a:cxnLst>
                <a:rect l="0" t="0" r="r" b="b"/>
                <a:pathLst>
                  <a:path w="117" h="168">
                    <a:moveTo>
                      <a:pt x="108" y="18"/>
                    </a:moveTo>
                    <a:lnTo>
                      <a:pt x="97" y="0"/>
                    </a:lnTo>
                    <a:lnTo>
                      <a:pt x="57" y="62"/>
                    </a:lnTo>
                    <a:lnTo>
                      <a:pt x="5" y="82"/>
                    </a:lnTo>
                    <a:lnTo>
                      <a:pt x="0" y="112"/>
                    </a:lnTo>
                    <a:lnTo>
                      <a:pt x="30" y="163"/>
                    </a:lnTo>
                    <a:lnTo>
                      <a:pt x="78" y="168"/>
                    </a:lnTo>
                    <a:lnTo>
                      <a:pt x="97" y="125"/>
                    </a:lnTo>
                    <a:lnTo>
                      <a:pt x="117" y="105"/>
                    </a:lnTo>
                    <a:lnTo>
                      <a:pt x="108" y="68"/>
                    </a:lnTo>
                    <a:lnTo>
                      <a:pt x="117" y="43"/>
                    </a:lnTo>
                    <a:lnTo>
                      <a:pt x="108" y="1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28" name="Group 228"/>
              <p:cNvGrpSpPr>
                <a:grpSpLocks/>
              </p:cNvGrpSpPr>
              <p:nvPr/>
            </p:nvGrpSpPr>
            <p:grpSpPr bwMode="auto">
              <a:xfrm>
                <a:off x="4001" y="2718"/>
                <a:ext cx="117" cy="168"/>
                <a:chOff x="4001" y="2718"/>
                <a:chExt cx="117" cy="168"/>
              </a:xfrm>
            </p:grpSpPr>
            <p:sp>
              <p:nvSpPr>
                <p:cNvPr id="25829" name="Freeform 229"/>
                <p:cNvSpPr>
                  <a:spLocks/>
                </p:cNvSpPr>
                <p:nvPr/>
              </p:nvSpPr>
              <p:spPr bwMode="auto">
                <a:xfrm>
                  <a:off x="4001" y="2718"/>
                  <a:ext cx="117" cy="168"/>
                </a:xfrm>
                <a:custGeom>
                  <a:avLst/>
                  <a:gdLst/>
                  <a:ahLst/>
                  <a:cxnLst>
                    <a:cxn ang="0">
                      <a:pos x="108" y="18"/>
                    </a:cxn>
                    <a:cxn ang="0">
                      <a:pos x="97" y="0"/>
                    </a:cxn>
                    <a:cxn ang="0">
                      <a:pos x="57" y="62"/>
                    </a:cxn>
                    <a:cxn ang="0">
                      <a:pos x="5" y="82"/>
                    </a:cxn>
                    <a:cxn ang="0">
                      <a:pos x="0" y="112"/>
                    </a:cxn>
                    <a:cxn ang="0">
                      <a:pos x="30" y="163"/>
                    </a:cxn>
                    <a:cxn ang="0">
                      <a:pos x="78" y="168"/>
                    </a:cxn>
                    <a:cxn ang="0">
                      <a:pos x="97" y="125"/>
                    </a:cxn>
                    <a:cxn ang="0">
                      <a:pos x="117" y="105"/>
                    </a:cxn>
                    <a:cxn ang="0">
                      <a:pos x="108" y="68"/>
                    </a:cxn>
                    <a:cxn ang="0">
                      <a:pos x="117" y="43"/>
                    </a:cxn>
                    <a:cxn ang="0">
                      <a:pos x="108" y="18"/>
                    </a:cxn>
                  </a:cxnLst>
                  <a:rect l="0" t="0" r="r" b="b"/>
                  <a:pathLst>
                    <a:path w="117" h="168">
                      <a:moveTo>
                        <a:pt x="108" y="18"/>
                      </a:moveTo>
                      <a:lnTo>
                        <a:pt x="97" y="0"/>
                      </a:lnTo>
                      <a:lnTo>
                        <a:pt x="57" y="62"/>
                      </a:lnTo>
                      <a:lnTo>
                        <a:pt x="5" y="82"/>
                      </a:lnTo>
                      <a:lnTo>
                        <a:pt x="0" y="112"/>
                      </a:lnTo>
                      <a:lnTo>
                        <a:pt x="30" y="163"/>
                      </a:lnTo>
                      <a:lnTo>
                        <a:pt x="78" y="168"/>
                      </a:lnTo>
                      <a:lnTo>
                        <a:pt x="97" y="125"/>
                      </a:lnTo>
                      <a:lnTo>
                        <a:pt x="117" y="105"/>
                      </a:lnTo>
                      <a:lnTo>
                        <a:pt x="108" y="68"/>
                      </a:lnTo>
                      <a:lnTo>
                        <a:pt x="117" y="43"/>
                      </a:lnTo>
                      <a:lnTo>
                        <a:pt x="108" y="1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30" name="Freeform 230"/>
                <p:cNvSpPr>
                  <a:spLocks/>
                </p:cNvSpPr>
                <p:nvPr/>
              </p:nvSpPr>
              <p:spPr bwMode="auto">
                <a:xfrm>
                  <a:off x="4001" y="2718"/>
                  <a:ext cx="117" cy="168"/>
                </a:xfrm>
                <a:custGeom>
                  <a:avLst/>
                  <a:gdLst/>
                  <a:ahLst/>
                  <a:cxnLst>
                    <a:cxn ang="0">
                      <a:pos x="108" y="18"/>
                    </a:cxn>
                    <a:cxn ang="0">
                      <a:pos x="97" y="0"/>
                    </a:cxn>
                    <a:cxn ang="0">
                      <a:pos x="57" y="62"/>
                    </a:cxn>
                    <a:cxn ang="0">
                      <a:pos x="5" y="82"/>
                    </a:cxn>
                    <a:cxn ang="0">
                      <a:pos x="0" y="112"/>
                    </a:cxn>
                    <a:cxn ang="0">
                      <a:pos x="30" y="163"/>
                    </a:cxn>
                    <a:cxn ang="0">
                      <a:pos x="78" y="168"/>
                    </a:cxn>
                    <a:cxn ang="0">
                      <a:pos x="97" y="125"/>
                    </a:cxn>
                    <a:cxn ang="0">
                      <a:pos x="117" y="105"/>
                    </a:cxn>
                    <a:cxn ang="0">
                      <a:pos x="108" y="68"/>
                    </a:cxn>
                    <a:cxn ang="0">
                      <a:pos x="117" y="43"/>
                    </a:cxn>
                    <a:cxn ang="0">
                      <a:pos x="108" y="18"/>
                    </a:cxn>
                  </a:cxnLst>
                  <a:rect l="0" t="0" r="r" b="b"/>
                  <a:pathLst>
                    <a:path w="117" h="168">
                      <a:moveTo>
                        <a:pt x="108" y="18"/>
                      </a:moveTo>
                      <a:lnTo>
                        <a:pt x="97" y="0"/>
                      </a:lnTo>
                      <a:lnTo>
                        <a:pt x="57" y="62"/>
                      </a:lnTo>
                      <a:lnTo>
                        <a:pt x="5" y="82"/>
                      </a:lnTo>
                      <a:lnTo>
                        <a:pt x="0" y="112"/>
                      </a:lnTo>
                      <a:lnTo>
                        <a:pt x="30" y="163"/>
                      </a:lnTo>
                      <a:lnTo>
                        <a:pt x="78" y="168"/>
                      </a:lnTo>
                      <a:lnTo>
                        <a:pt x="97" y="125"/>
                      </a:lnTo>
                      <a:lnTo>
                        <a:pt x="117" y="105"/>
                      </a:lnTo>
                      <a:lnTo>
                        <a:pt x="108" y="68"/>
                      </a:lnTo>
                      <a:lnTo>
                        <a:pt x="117" y="43"/>
                      </a:lnTo>
                      <a:lnTo>
                        <a:pt x="108" y="18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31" name="Group 231"/>
            <p:cNvGrpSpPr>
              <a:grpSpLocks/>
            </p:cNvGrpSpPr>
            <p:nvPr/>
          </p:nvGrpSpPr>
          <p:grpSpPr bwMode="auto">
            <a:xfrm>
              <a:off x="4072" y="3122"/>
              <a:ext cx="82" cy="148"/>
              <a:chOff x="4119" y="2800"/>
              <a:chExt cx="79" cy="136"/>
            </a:xfrm>
          </p:grpSpPr>
          <p:sp>
            <p:nvSpPr>
              <p:cNvPr id="25832" name="Freeform 232"/>
              <p:cNvSpPr>
                <a:spLocks/>
              </p:cNvSpPr>
              <p:nvPr/>
            </p:nvSpPr>
            <p:spPr bwMode="auto">
              <a:xfrm>
                <a:off x="4119" y="2800"/>
                <a:ext cx="79" cy="136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65" y="10"/>
                  </a:cxn>
                  <a:cxn ang="0">
                    <a:pos x="20" y="16"/>
                  </a:cxn>
                  <a:cxn ang="0">
                    <a:pos x="0" y="55"/>
                  </a:cxn>
                  <a:cxn ang="0">
                    <a:pos x="0" y="93"/>
                  </a:cxn>
                  <a:cxn ang="0">
                    <a:pos x="0" y="136"/>
                  </a:cxn>
                  <a:cxn ang="0">
                    <a:pos x="30" y="86"/>
                  </a:cxn>
                  <a:cxn ang="0">
                    <a:pos x="45" y="108"/>
                  </a:cxn>
                  <a:cxn ang="0">
                    <a:pos x="55" y="81"/>
                  </a:cxn>
                  <a:cxn ang="0">
                    <a:pos x="42" y="61"/>
                  </a:cxn>
                  <a:cxn ang="0">
                    <a:pos x="55" y="36"/>
                  </a:cxn>
                  <a:cxn ang="0">
                    <a:pos x="34" y="30"/>
                  </a:cxn>
                  <a:cxn ang="0">
                    <a:pos x="69" y="23"/>
                  </a:cxn>
                  <a:cxn ang="0">
                    <a:pos x="79" y="0"/>
                  </a:cxn>
                </a:cxnLst>
                <a:rect l="0" t="0" r="r" b="b"/>
                <a:pathLst>
                  <a:path w="79" h="136">
                    <a:moveTo>
                      <a:pt x="79" y="0"/>
                    </a:moveTo>
                    <a:lnTo>
                      <a:pt x="65" y="10"/>
                    </a:lnTo>
                    <a:lnTo>
                      <a:pt x="20" y="16"/>
                    </a:lnTo>
                    <a:lnTo>
                      <a:pt x="0" y="55"/>
                    </a:lnTo>
                    <a:lnTo>
                      <a:pt x="0" y="93"/>
                    </a:lnTo>
                    <a:lnTo>
                      <a:pt x="0" y="136"/>
                    </a:lnTo>
                    <a:lnTo>
                      <a:pt x="30" y="86"/>
                    </a:lnTo>
                    <a:lnTo>
                      <a:pt x="45" y="108"/>
                    </a:lnTo>
                    <a:lnTo>
                      <a:pt x="55" y="81"/>
                    </a:lnTo>
                    <a:lnTo>
                      <a:pt x="42" y="61"/>
                    </a:lnTo>
                    <a:lnTo>
                      <a:pt x="55" y="36"/>
                    </a:lnTo>
                    <a:lnTo>
                      <a:pt x="34" y="30"/>
                    </a:lnTo>
                    <a:lnTo>
                      <a:pt x="69" y="23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33" name="Group 233"/>
              <p:cNvGrpSpPr>
                <a:grpSpLocks/>
              </p:cNvGrpSpPr>
              <p:nvPr/>
            </p:nvGrpSpPr>
            <p:grpSpPr bwMode="auto">
              <a:xfrm>
                <a:off x="4119" y="2800"/>
                <a:ext cx="79" cy="136"/>
                <a:chOff x="4119" y="2800"/>
                <a:chExt cx="79" cy="136"/>
              </a:xfrm>
            </p:grpSpPr>
            <p:sp>
              <p:nvSpPr>
                <p:cNvPr id="25834" name="Freeform 234"/>
                <p:cNvSpPr>
                  <a:spLocks/>
                </p:cNvSpPr>
                <p:nvPr/>
              </p:nvSpPr>
              <p:spPr bwMode="auto">
                <a:xfrm>
                  <a:off x="4119" y="2800"/>
                  <a:ext cx="79" cy="136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65" y="10"/>
                    </a:cxn>
                    <a:cxn ang="0">
                      <a:pos x="20" y="16"/>
                    </a:cxn>
                    <a:cxn ang="0">
                      <a:pos x="0" y="55"/>
                    </a:cxn>
                    <a:cxn ang="0">
                      <a:pos x="0" y="93"/>
                    </a:cxn>
                    <a:cxn ang="0">
                      <a:pos x="0" y="136"/>
                    </a:cxn>
                    <a:cxn ang="0">
                      <a:pos x="30" y="86"/>
                    </a:cxn>
                    <a:cxn ang="0">
                      <a:pos x="45" y="108"/>
                    </a:cxn>
                    <a:cxn ang="0">
                      <a:pos x="55" y="81"/>
                    </a:cxn>
                    <a:cxn ang="0">
                      <a:pos x="42" y="61"/>
                    </a:cxn>
                    <a:cxn ang="0">
                      <a:pos x="55" y="36"/>
                    </a:cxn>
                    <a:cxn ang="0">
                      <a:pos x="34" y="30"/>
                    </a:cxn>
                    <a:cxn ang="0">
                      <a:pos x="69" y="23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79" h="136">
                      <a:moveTo>
                        <a:pt x="79" y="0"/>
                      </a:moveTo>
                      <a:lnTo>
                        <a:pt x="65" y="10"/>
                      </a:lnTo>
                      <a:lnTo>
                        <a:pt x="20" y="16"/>
                      </a:lnTo>
                      <a:lnTo>
                        <a:pt x="0" y="55"/>
                      </a:lnTo>
                      <a:lnTo>
                        <a:pt x="0" y="93"/>
                      </a:lnTo>
                      <a:lnTo>
                        <a:pt x="0" y="136"/>
                      </a:lnTo>
                      <a:lnTo>
                        <a:pt x="30" y="86"/>
                      </a:lnTo>
                      <a:lnTo>
                        <a:pt x="45" y="108"/>
                      </a:lnTo>
                      <a:lnTo>
                        <a:pt x="55" y="81"/>
                      </a:lnTo>
                      <a:lnTo>
                        <a:pt x="42" y="61"/>
                      </a:lnTo>
                      <a:lnTo>
                        <a:pt x="55" y="36"/>
                      </a:lnTo>
                      <a:lnTo>
                        <a:pt x="34" y="30"/>
                      </a:lnTo>
                      <a:lnTo>
                        <a:pt x="69" y="23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35" name="Freeform 235"/>
                <p:cNvSpPr>
                  <a:spLocks/>
                </p:cNvSpPr>
                <p:nvPr/>
              </p:nvSpPr>
              <p:spPr bwMode="auto">
                <a:xfrm>
                  <a:off x="4119" y="2800"/>
                  <a:ext cx="79" cy="136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65" y="10"/>
                    </a:cxn>
                    <a:cxn ang="0">
                      <a:pos x="20" y="16"/>
                    </a:cxn>
                    <a:cxn ang="0">
                      <a:pos x="0" y="55"/>
                    </a:cxn>
                    <a:cxn ang="0">
                      <a:pos x="0" y="93"/>
                    </a:cxn>
                    <a:cxn ang="0">
                      <a:pos x="0" y="136"/>
                    </a:cxn>
                    <a:cxn ang="0">
                      <a:pos x="30" y="86"/>
                    </a:cxn>
                    <a:cxn ang="0">
                      <a:pos x="45" y="108"/>
                    </a:cxn>
                    <a:cxn ang="0">
                      <a:pos x="55" y="81"/>
                    </a:cxn>
                    <a:cxn ang="0">
                      <a:pos x="42" y="61"/>
                    </a:cxn>
                    <a:cxn ang="0">
                      <a:pos x="55" y="36"/>
                    </a:cxn>
                    <a:cxn ang="0">
                      <a:pos x="34" y="30"/>
                    </a:cxn>
                    <a:cxn ang="0">
                      <a:pos x="69" y="23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79" h="136">
                      <a:moveTo>
                        <a:pt x="79" y="0"/>
                      </a:moveTo>
                      <a:lnTo>
                        <a:pt x="65" y="10"/>
                      </a:lnTo>
                      <a:lnTo>
                        <a:pt x="20" y="16"/>
                      </a:lnTo>
                      <a:lnTo>
                        <a:pt x="0" y="55"/>
                      </a:lnTo>
                      <a:lnTo>
                        <a:pt x="0" y="93"/>
                      </a:lnTo>
                      <a:lnTo>
                        <a:pt x="0" y="136"/>
                      </a:lnTo>
                      <a:lnTo>
                        <a:pt x="30" y="86"/>
                      </a:lnTo>
                      <a:lnTo>
                        <a:pt x="45" y="108"/>
                      </a:lnTo>
                      <a:lnTo>
                        <a:pt x="55" y="81"/>
                      </a:lnTo>
                      <a:lnTo>
                        <a:pt x="42" y="61"/>
                      </a:lnTo>
                      <a:lnTo>
                        <a:pt x="55" y="36"/>
                      </a:lnTo>
                      <a:lnTo>
                        <a:pt x="34" y="30"/>
                      </a:lnTo>
                      <a:lnTo>
                        <a:pt x="69" y="23"/>
                      </a:lnTo>
                      <a:lnTo>
                        <a:pt x="79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36" name="Group 236"/>
            <p:cNvGrpSpPr>
              <a:grpSpLocks/>
            </p:cNvGrpSpPr>
            <p:nvPr/>
          </p:nvGrpSpPr>
          <p:grpSpPr bwMode="auto">
            <a:xfrm>
              <a:off x="4108" y="2985"/>
              <a:ext cx="68" cy="82"/>
              <a:chOff x="4154" y="2675"/>
              <a:chExt cx="65" cy="75"/>
            </a:xfrm>
          </p:grpSpPr>
          <p:sp>
            <p:nvSpPr>
              <p:cNvPr id="25837" name="Freeform 237"/>
              <p:cNvSpPr>
                <a:spLocks/>
              </p:cNvSpPr>
              <p:nvPr/>
            </p:nvSpPr>
            <p:spPr bwMode="auto">
              <a:xfrm>
                <a:off x="4154" y="2675"/>
                <a:ext cx="65" cy="75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32" y="21"/>
                  </a:cxn>
                  <a:cxn ang="0">
                    <a:pos x="7" y="30"/>
                  </a:cxn>
                  <a:cxn ang="0">
                    <a:pos x="0" y="53"/>
                  </a:cxn>
                  <a:cxn ang="0">
                    <a:pos x="25" y="41"/>
                  </a:cxn>
                  <a:cxn ang="0">
                    <a:pos x="30" y="75"/>
                  </a:cxn>
                  <a:cxn ang="0">
                    <a:pos x="65" y="41"/>
                  </a:cxn>
                  <a:cxn ang="0">
                    <a:pos x="49" y="30"/>
                  </a:cxn>
                  <a:cxn ang="0">
                    <a:pos x="44" y="0"/>
                  </a:cxn>
                </a:cxnLst>
                <a:rect l="0" t="0" r="r" b="b"/>
                <a:pathLst>
                  <a:path w="65" h="75">
                    <a:moveTo>
                      <a:pt x="44" y="0"/>
                    </a:moveTo>
                    <a:lnTo>
                      <a:pt x="32" y="21"/>
                    </a:lnTo>
                    <a:lnTo>
                      <a:pt x="7" y="30"/>
                    </a:lnTo>
                    <a:lnTo>
                      <a:pt x="0" y="53"/>
                    </a:lnTo>
                    <a:lnTo>
                      <a:pt x="25" y="41"/>
                    </a:lnTo>
                    <a:lnTo>
                      <a:pt x="30" y="75"/>
                    </a:lnTo>
                    <a:lnTo>
                      <a:pt x="65" y="41"/>
                    </a:lnTo>
                    <a:lnTo>
                      <a:pt x="49" y="3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38" name="Group 238"/>
              <p:cNvGrpSpPr>
                <a:grpSpLocks/>
              </p:cNvGrpSpPr>
              <p:nvPr/>
            </p:nvGrpSpPr>
            <p:grpSpPr bwMode="auto">
              <a:xfrm>
                <a:off x="4154" y="2675"/>
                <a:ext cx="65" cy="75"/>
                <a:chOff x="4154" y="2675"/>
                <a:chExt cx="65" cy="75"/>
              </a:xfrm>
            </p:grpSpPr>
            <p:sp>
              <p:nvSpPr>
                <p:cNvPr id="25839" name="Freeform 239"/>
                <p:cNvSpPr>
                  <a:spLocks/>
                </p:cNvSpPr>
                <p:nvPr/>
              </p:nvSpPr>
              <p:spPr bwMode="auto">
                <a:xfrm>
                  <a:off x="4154" y="2675"/>
                  <a:ext cx="65" cy="75"/>
                </a:xfrm>
                <a:custGeom>
                  <a:avLst/>
                  <a:gdLst/>
                  <a:ahLst/>
                  <a:cxnLst>
                    <a:cxn ang="0">
                      <a:pos x="44" y="0"/>
                    </a:cxn>
                    <a:cxn ang="0">
                      <a:pos x="32" y="21"/>
                    </a:cxn>
                    <a:cxn ang="0">
                      <a:pos x="7" y="30"/>
                    </a:cxn>
                    <a:cxn ang="0">
                      <a:pos x="0" y="53"/>
                    </a:cxn>
                    <a:cxn ang="0">
                      <a:pos x="25" y="41"/>
                    </a:cxn>
                    <a:cxn ang="0">
                      <a:pos x="30" y="75"/>
                    </a:cxn>
                    <a:cxn ang="0">
                      <a:pos x="65" y="41"/>
                    </a:cxn>
                    <a:cxn ang="0">
                      <a:pos x="49" y="30"/>
                    </a:cxn>
                    <a:cxn ang="0">
                      <a:pos x="44" y="0"/>
                    </a:cxn>
                  </a:cxnLst>
                  <a:rect l="0" t="0" r="r" b="b"/>
                  <a:pathLst>
                    <a:path w="65" h="75">
                      <a:moveTo>
                        <a:pt x="44" y="0"/>
                      </a:moveTo>
                      <a:lnTo>
                        <a:pt x="32" y="21"/>
                      </a:lnTo>
                      <a:lnTo>
                        <a:pt x="7" y="30"/>
                      </a:lnTo>
                      <a:lnTo>
                        <a:pt x="0" y="53"/>
                      </a:lnTo>
                      <a:lnTo>
                        <a:pt x="25" y="41"/>
                      </a:lnTo>
                      <a:lnTo>
                        <a:pt x="30" y="75"/>
                      </a:lnTo>
                      <a:lnTo>
                        <a:pt x="65" y="41"/>
                      </a:lnTo>
                      <a:lnTo>
                        <a:pt x="49" y="3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40" name="Freeform 240"/>
                <p:cNvSpPr>
                  <a:spLocks/>
                </p:cNvSpPr>
                <p:nvPr/>
              </p:nvSpPr>
              <p:spPr bwMode="auto">
                <a:xfrm>
                  <a:off x="4154" y="2675"/>
                  <a:ext cx="65" cy="75"/>
                </a:xfrm>
                <a:custGeom>
                  <a:avLst/>
                  <a:gdLst/>
                  <a:ahLst/>
                  <a:cxnLst>
                    <a:cxn ang="0">
                      <a:pos x="44" y="0"/>
                    </a:cxn>
                    <a:cxn ang="0">
                      <a:pos x="32" y="21"/>
                    </a:cxn>
                    <a:cxn ang="0">
                      <a:pos x="7" y="30"/>
                    </a:cxn>
                    <a:cxn ang="0">
                      <a:pos x="0" y="53"/>
                    </a:cxn>
                    <a:cxn ang="0">
                      <a:pos x="25" y="41"/>
                    </a:cxn>
                    <a:cxn ang="0">
                      <a:pos x="30" y="75"/>
                    </a:cxn>
                    <a:cxn ang="0">
                      <a:pos x="65" y="41"/>
                    </a:cxn>
                    <a:cxn ang="0">
                      <a:pos x="49" y="30"/>
                    </a:cxn>
                    <a:cxn ang="0">
                      <a:pos x="44" y="0"/>
                    </a:cxn>
                  </a:cxnLst>
                  <a:rect l="0" t="0" r="r" b="b"/>
                  <a:pathLst>
                    <a:path w="65" h="75">
                      <a:moveTo>
                        <a:pt x="44" y="0"/>
                      </a:moveTo>
                      <a:lnTo>
                        <a:pt x="32" y="21"/>
                      </a:lnTo>
                      <a:lnTo>
                        <a:pt x="7" y="30"/>
                      </a:lnTo>
                      <a:lnTo>
                        <a:pt x="0" y="53"/>
                      </a:lnTo>
                      <a:lnTo>
                        <a:pt x="25" y="41"/>
                      </a:lnTo>
                      <a:lnTo>
                        <a:pt x="30" y="75"/>
                      </a:lnTo>
                      <a:lnTo>
                        <a:pt x="65" y="41"/>
                      </a:lnTo>
                      <a:lnTo>
                        <a:pt x="49" y="30"/>
                      </a:lnTo>
                      <a:lnTo>
                        <a:pt x="44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41" name="Group 241"/>
            <p:cNvGrpSpPr>
              <a:grpSpLocks/>
            </p:cNvGrpSpPr>
            <p:nvPr/>
          </p:nvGrpSpPr>
          <p:grpSpPr bwMode="auto">
            <a:xfrm>
              <a:off x="3758" y="3045"/>
              <a:ext cx="160" cy="213"/>
              <a:chOff x="3821" y="2730"/>
              <a:chExt cx="152" cy="195"/>
            </a:xfrm>
          </p:grpSpPr>
          <p:sp>
            <p:nvSpPr>
              <p:cNvPr id="25842" name="Freeform 242"/>
              <p:cNvSpPr>
                <a:spLocks/>
              </p:cNvSpPr>
              <p:nvPr/>
            </p:nvSpPr>
            <p:spPr bwMode="auto">
              <a:xfrm>
                <a:off x="3821" y="2730"/>
                <a:ext cx="152" cy="1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0"/>
                  </a:cxn>
                  <a:cxn ang="0">
                    <a:pos x="66" y="75"/>
                  </a:cxn>
                  <a:cxn ang="0">
                    <a:pos x="113" y="118"/>
                  </a:cxn>
                  <a:cxn ang="0">
                    <a:pos x="152" y="145"/>
                  </a:cxn>
                  <a:cxn ang="0">
                    <a:pos x="138" y="195"/>
                  </a:cxn>
                  <a:cxn ang="0">
                    <a:pos x="92" y="176"/>
                  </a:cxn>
                  <a:cxn ang="0">
                    <a:pos x="51" y="93"/>
                  </a:cxn>
                  <a:cxn ang="0">
                    <a:pos x="23" y="36"/>
                  </a:cxn>
                  <a:cxn ang="0">
                    <a:pos x="0" y="0"/>
                  </a:cxn>
                </a:cxnLst>
                <a:rect l="0" t="0" r="r" b="b"/>
                <a:pathLst>
                  <a:path w="152" h="195">
                    <a:moveTo>
                      <a:pt x="0" y="0"/>
                    </a:moveTo>
                    <a:lnTo>
                      <a:pt x="33" y="20"/>
                    </a:lnTo>
                    <a:lnTo>
                      <a:pt x="66" y="75"/>
                    </a:lnTo>
                    <a:lnTo>
                      <a:pt x="113" y="118"/>
                    </a:lnTo>
                    <a:lnTo>
                      <a:pt x="152" y="145"/>
                    </a:lnTo>
                    <a:lnTo>
                      <a:pt x="138" y="195"/>
                    </a:lnTo>
                    <a:lnTo>
                      <a:pt x="92" y="176"/>
                    </a:lnTo>
                    <a:lnTo>
                      <a:pt x="51" y="93"/>
                    </a:lnTo>
                    <a:lnTo>
                      <a:pt x="23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43" name="Group 243"/>
              <p:cNvGrpSpPr>
                <a:grpSpLocks/>
              </p:cNvGrpSpPr>
              <p:nvPr/>
            </p:nvGrpSpPr>
            <p:grpSpPr bwMode="auto">
              <a:xfrm>
                <a:off x="3821" y="2730"/>
                <a:ext cx="152" cy="195"/>
                <a:chOff x="3821" y="2730"/>
                <a:chExt cx="152" cy="195"/>
              </a:xfrm>
            </p:grpSpPr>
            <p:sp>
              <p:nvSpPr>
                <p:cNvPr id="25844" name="Freeform 244"/>
                <p:cNvSpPr>
                  <a:spLocks/>
                </p:cNvSpPr>
                <p:nvPr/>
              </p:nvSpPr>
              <p:spPr bwMode="auto">
                <a:xfrm>
                  <a:off x="3821" y="2730"/>
                  <a:ext cx="152" cy="19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3" y="20"/>
                    </a:cxn>
                    <a:cxn ang="0">
                      <a:pos x="66" y="75"/>
                    </a:cxn>
                    <a:cxn ang="0">
                      <a:pos x="113" y="118"/>
                    </a:cxn>
                    <a:cxn ang="0">
                      <a:pos x="152" y="145"/>
                    </a:cxn>
                    <a:cxn ang="0">
                      <a:pos x="138" y="195"/>
                    </a:cxn>
                    <a:cxn ang="0">
                      <a:pos x="92" y="176"/>
                    </a:cxn>
                    <a:cxn ang="0">
                      <a:pos x="51" y="93"/>
                    </a:cxn>
                    <a:cxn ang="0">
                      <a:pos x="23" y="3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2" h="195">
                      <a:moveTo>
                        <a:pt x="0" y="0"/>
                      </a:moveTo>
                      <a:lnTo>
                        <a:pt x="33" y="20"/>
                      </a:lnTo>
                      <a:lnTo>
                        <a:pt x="66" y="75"/>
                      </a:lnTo>
                      <a:lnTo>
                        <a:pt x="113" y="118"/>
                      </a:lnTo>
                      <a:lnTo>
                        <a:pt x="152" y="145"/>
                      </a:lnTo>
                      <a:lnTo>
                        <a:pt x="138" y="195"/>
                      </a:lnTo>
                      <a:lnTo>
                        <a:pt x="92" y="176"/>
                      </a:lnTo>
                      <a:lnTo>
                        <a:pt x="51" y="93"/>
                      </a:lnTo>
                      <a:lnTo>
                        <a:pt x="23" y="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45" name="Freeform 245"/>
                <p:cNvSpPr>
                  <a:spLocks/>
                </p:cNvSpPr>
                <p:nvPr/>
              </p:nvSpPr>
              <p:spPr bwMode="auto">
                <a:xfrm>
                  <a:off x="3821" y="2730"/>
                  <a:ext cx="152" cy="19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3" y="20"/>
                    </a:cxn>
                    <a:cxn ang="0">
                      <a:pos x="66" y="75"/>
                    </a:cxn>
                    <a:cxn ang="0">
                      <a:pos x="113" y="118"/>
                    </a:cxn>
                    <a:cxn ang="0">
                      <a:pos x="152" y="145"/>
                    </a:cxn>
                    <a:cxn ang="0">
                      <a:pos x="138" y="195"/>
                    </a:cxn>
                    <a:cxn ang="0">
                      <a:pos x="92" y="176"/>
                    </a:cxn>
                    <a:cxn ang="0">
                      <a:pos x="51" y="93"/>
                    </a:cxn>
                    <a:cxn ang="0">
                      <a:pos x="23" y="3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2" h="195">
                      <a:moveTo>
                        <a:pt x="0" y="0"/>
                      </a:moveTo>
                      <a:lnTo>
                        <a:pt x="33" y="20"/>
                      </a:lnTo>
                      <a:lnTo>
                        <a:pt x="66" y="75"/>
                      </a:lnTo>
                      <a:lnTo>
                        <a:pt x="113" y="118"/>
                      </a:lnTo>
                      <a:lnTo>
                        <a:pt x="152" y="145"/>
                      </a:lnTo>
                      <a:lnTo>
                        <a:pt x="138" y="195"/>
                      </a:lnTo>
                      <a:lnTo>
                        <a:pt x="92" y="176"/>
                      </a:lnTo>
                      <a:lnTo>
                        <a:pt x="51" y="93"/>
                      </a:lnTo>
                      <a:lnTo>
                        <a:pt x="23" y="3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46" name="Group 246"/>
            <p:cNvGrpSpPr>
              <a:grpSpLocks/>
            </p:cNvGrpSpPr>
            <p:nvPr/>
          </p:nvGrpSpPr>
          <p:grpSpPr bwMode="auto">
            <a:xfrm>
              <a:off x="3929" y="3258"/>
              <a:ext cx="236" cy="67"/>
              <a:chOff x="3984" y="2925"/>
              <a:chExt cx="224" cy="61"/>
            </a:xfrm>
          </p:grpSpPr>
          <p:sp>
            <p:nvSpPr>
              <p:cNvPr id="25847" name="Freeform 247"/>
              <p:cNvSpPr>
                <a:spLocks/>
              </p:cNvSpPr>
              <p:nvPr/>
            </p:nvSpPr>
            <p:spPr bwMode="auto">
              <a:xfrm>
                <a:off x="3984" y="2925"/>
                <a:ext cx="224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" y="26"/>
                  </a:cxn>
                  <a:cxn ang="0">
                    <a:pos x="152" y="50"/>
                  </a:cxn>
                  <a:cxn ang="0">
                    <a:pos x="224" y="31"/>
                  </a:cxn>
                  <a:cxn ang="0">
                    <a:pos x="204" y="56"/>
                  </a:cxn>
                  <a:cxn ang="0">
                    <a:pos x="95" y="61"/>
                  </a:cxn>
                  <a:cxn ang="0">
                    <a:pos x="14" y="31"/>
                  </a:cxn>
                  <a:cxn ang="0">
                    <a:pos x="0" y="0"/>
                  </a:cxn>
                </a:cxnLst>
                <a:rect l="0" t="0" r="r" b="b"/>
                <a:pathLst>
                  <a:path w="224" h="61">
                    <a:moveTo>
                      <a:pt x="0" y="0"/>
                    </a:moveTo>
                    <a:lnTo>
                      <a:pt x="55" y="26"/>
                    </a:lnTo>
                    <a:lnTo>
                      <a:pt x="152" y="50"/>
                    </a:lnTo>
                    <a:lnTo>
                      <a:pt x="224" y="31"/>
                    </a:lnTo>
                    <a:lnTo>
                      <a:pt x="204" y="56"/>
                    </a:lnTo>
                    <a:lnTo>
                      <a:pt x="95" y="61"/>
                    </a:lnTo>
                    <a:lnTo>
                      <a:pt x="14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48" name="Group 248"/>
              <p:cNvGrpSpPr>
                <a:grpSpLocks/>
              </p:cNvGrpSpPr>
              <p:nvPr/>
            </p:nvGrpSpPr>
            <p:grpSpPr bwMode="auto">
              <a:xfrm>
                <a:off x="3984" y="2925"/>
                <a:ext cx="224" cy="61"/>
                <a:chOff x="3984" y="2925"/>
                <a:chExt cx="224" cy="61"/>
              </a:xfrm>
            </p:grpSpPr>
            <p:sp>
              <p:nvSpPr>
                <p:cNvPr id="25849" name="Freeform 249"/>
                <p:cNvSpPr>
                  <a:spLocks/>
                </p:cNvSpPr>
                <p:nvPr/>
              </p:nvSpPr>
              <p:spPr bwMode="auto">
                <a:xfrm>
                  <a:off x="3984" y="2925"/>
                  <a:ext cx="224" cy="6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26"/>
                    </a:cxn>
                    <a:cxn ang="0">
                      <a:pos x="152" y="50"/>
                    </a:cxn>
                    <a:cxn ang="0">
                      <a:pos x="224" y="31"/>
                    </a:cxn>
                    <a:cxn ang="0">
                      <a:pos x="204" y="56"/>
                    </a:cxn>
                    <a:cxn ang="0">
                      <a:pos x="95" y="61"/>
                    </a:cxn>
                    <a:cxn ang="0">
                      <a:pos x="14" y="3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61">
                      <a:moveTo>
                        <a:pt x="0" y="0"/>
                      </a:moveTo>
                      <a:lnTo>
                        <a:pt x="55" y="26"/>
                      </a:lnTo>
                      <a:lnTo>
                        <a:pt x="152" y="50"/>
                      </a:lnTo>
                      <a:lnTo>
                        <a:pt x="224" y="31"/>
                      </a:lnTo>
                      <a:lnTo>
                        <a:pt x="204" y="56"/>
                      </a:lnTo>
                      <a:lnTo>
                        <a:pt x="95" y="61"/>
                      </a:lnTo>
                      <a:lnTo>
                        <a:pt x="14" y="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50" name="Freeform 250"/>
                <p:cNvSpPr>
                  <a:spLocks/>
                </p:cNvSpPr>
                <p:nvPr/>
              </p:nvSpPr>
              <p:spPr bwMode="auto">
                <a:xfrm>
                  <a:off x="3984" y="2925"/>
                  <a:ext cx="224" cy="6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26"/>
                    </a:cxn>
                    <a:cxn ang="0">
                      <a:pos x="152" y="50"/>
                    </a:cxn>
                    <a:cxn ang="0">
                      <a:pos x="224" y="31"/>
                    </a:cxn>
                    <a:cxn ang="0">
                      <a:pos x="204" y="56"/>
                    </a:cxn>
                    <a:cxn ang="0">
                      <a:pos x="95" y="61"/>
                    </a:cxn>
                    <a:cxn ang="0">
                      <a:pos x="14" y="3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61">
                      <a:moveTo>
                        <a:pt x="0" y="0"/>
                      </a:moveTo>
                      <a:lnTo>
                        <a:pt x="55" y="26"/>
                      </a:lnTo>
                      <a:lnTo>
                        <a:pt x="152" y="50"/>
                      </a:lnTo>
                      <a:lnTo>
                        <a:pt x="224" y="31"/>
                      </a:lnTo>
                      <a:lnTo>
                        <a:pt x="204" y="56"/>
                      </a:lnTo>
                      <a:lnTo>
                        <a:pt x="95" y="61"/>
                      </a:lnTo>
                      <a:lnTo>
                        <a:pt x="14" y="3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51" name="Group 251"/>
            <p:cNvGrpSpPr>
              <a:grpSpLocks/>
            </p:cNvGrpSpPr>
            <p:nvPr/>
          </p:nvGrpSpPr>
          <p:grpSpPr bwMode="auto">
            <a:xfrm>
              <a:off x="4200" y="3171"/>
              <a:ext cx="406" cy="186"/>
              <a:chOff x="4241" y="2845"/>
              <a:chExt cx="387" cy="171"/>
            </a:xfrm>
          </p:grpSpPr>
          <p:sp>
            <p:nvSpPr>
              <p:cNvPr id="25852" name="Freeform 252"/>
              <p:cNvSpPr>
                <a:spLocks/>
              </p:cNvSpPr>
              <p:nvPr/>
            </p:nvSpPr>
            <p:spPr bwMode="auto">
              <a:xfrm>
                <a:off x="4241" y="2845"/>
                <a:ext cx="387" cy="171"/>
              </a:xfrm>
              <a:custGeom>
                <a:avLst/>
                <a:gdLst/>
                <a:ahLst/>
                <a:cxnLst>
                  <a:cxn ang="0">
                    <a:pos x="68" y="30"/>
                  </a:cxn>
                  <a:cxn ang="0">
                    <a:pos x="47" y="0"/>
                  </a:cxn>
                  <a:cxn ang="0">
                    <a:pos x="0" y="0"/>
                  </a:cxn>
                  <a:cxn ang="0">
                    <a:pos x="57" y="36"/>
                  </a:cxn>
                  <a:cxn ang="0">
                    <a:pos x="22" y="41"/>
                  </a:cxn>
                  <a:cxn ang="0">
                    <a:pos x="25" y="61"/>
                  </a:cxn>
                  <a:cxn ang="0">
                    <a:pos x="98" y="80"/>
                  </a:cxn>
                  <a:cxn ang="0">
                    <a:pos x="87" y="121"/>
                  </a:cxn>
                  <a:cxn ang="0">
                    <a:pos x="147" y="136"/>
                  </a:cxn>
                  <a:cxn ang="0">
                    <a:pos x="170" y="121"/>
                  </a:cxn>
                  <a:cxn ang="0">
                    <a:pos x="212" y="165"/>
                  </a:cxn>
                  <a:cxn ang="0">
                    <a:pos x="280" y="165"/>
                  </a:cxn>
                  <a:cxn ang="0">
                    <a:pos x="294" y="136"/>
                  </a:cxn>
                  <a:cxn ang="0">
                    <a:pos x="375" y="171"/>
                  </a:cxn>
                  <a:cxn ang="0">
                    <a:pos x="387" y="141"/>
                  </a:cxn>
                  <a:cxn ang="0">
                    <a:pos x="324" y="130"/>
                  </a:cxn>
                  <a:cxn ang="0">
                    <a:pos x="272" y="68"/>
                  </a:cxn>
                  <a:cxn ang="0">
                    <a:pos x="225" y="86"/>
                  </a:cxn>
                  <a:cxn ang="0">
                    <a:pos x="147" y="61"/>
                  </a:cxn>
                  <a:cxn ang="0">
                    <a:pos x="93" y="16"/>
                  </a:cxn>
                  <a:cxn ang="0">
                    <a:pos x="68" y="30"/>
                  </a:cxn>
                </a:cxnLst>
                <a:rect l="0" t="0" r="r" b="b"/>
                <a:pathLst>
                  <a:path w="387" h="171">
                    <a:moveTo>
                      <a:pt x="68" y="30"/>
                    </a:moveTo>
                    <a:lnTo>
                      <a:pt x="47" y="0"/>
                    </a:lnTo>
                    <a:lnTo>
                      <a:pt x="0" y="0"/>
                    </a:lnTo>
                    <a:lnTo>
                      <a:pt x="57" y="36"/>
                    </a:lnTo>
                    <a:lnTo>
                      <a:pt x="22" y="41"/>
                    </a:lnTo>
                    <a:lnTo>
                      <a:pt x="25" y="61"/>
                    </a:lnTo>
                    <a:lnTo>
                      <a:pt x="98" y="80"/>
                    </a:lnTo>
                    <a:lnTo>
                      <a:pt x="87" y="121"/>
                    </a:lnTo>
                    <a:lnTo>
                      <a:pt x="147" y="136"/>
                    </a:lnTo>
                    <a:lnTo>
                      <a:pt x="170" y="121"/>
                    </a:lnTo>
                    <a:lnTo>
                      <a:pt x="212" y="165"/>
                    </a:lnTo>
                    <a:lnTo>
                      <a:pt x="280" y="165"/>
                    </a:lnTo>
                    <a:lnTo>
                      <a:pt x="294" y="136"/>
                    </a:lnTo>
                    <a:lnTo>
                      <a:pt x="375" y="171"/>
                    </a:lnTo>
                    <a:lnTo>
                      <a:pt x="387" y="141"/>
                    </a:lnTo>
                    <a:lnTo>
                      <a:pt x="324" y="130"/>
                    </a:lnTo>
                    <a:lnTo>
                      <a:pt x="272" y="68"/>
                    </a:lnTo>
                    <a:lnTo>
                      <a:pt x="225" y="86"/>
                    </a:lnTo>
                    <a:lnTo>
                      <a:pt x="147" y="61"/>
                    </a:lnTo>
                    <a:lnTo>
                      <a:pt x="93" y="16"/>
                    </a:lnTo>
                    <a:lnTo>
                      <a:pt x="68" y="3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53" name="Group 253"/>
              <p:cNvGrpSpPr>
                <a:grpSpLocks/>
              </p:cNvGrpSpPr>
              <p:nvPr/>
            </p:nvGrpSpPr>
            <p:grpSpPr bwMode="auto">
              <a:xfrm>
                <a:off x="4241" y="2845"/>
                <a:ext cx="387" cy="171"/>
                <a:chOff x="4241" y="2845"/>
                <a:chExt cx="387" cy="171"/>
              </a:xfrm>
            </p:grpSpPr>
            <p:sp>
              <p:nvSpPr>
                <p:cNvPr id="25854" name="Freeform 254"/>
                <p:cNvSpPr>
                  <a:spLocks/>
                </p:cNvSpPr>
                <p:nvPr/>
              </p:nvSpPr>
              <p:spPr bwMode="auto">
                <a:xfrm>
                  <a:off x="4241" y="2845"/>
                  <a:ext cx="387" cy="171"/>
                </a:xfrm>
                <a:custGeom>
                  <a:avLst/>
                  <a:gdLst/>
                  <a:ahLst/>
                  <a:cxnLst>
                    <a:cxn ang="0">
                      <a:pos x="68" y="30"/>
                    </a:cxn>
                    <a:cxn ang="0">
                      <a:pos x="47" y="0"/>
                    </a:cxn>
                    <a:cxn ang="0">
                      <a:pos x="0" y="0"/>
                    </a:cxn>
                    <a:cxn ang="0">
                      <a:pos x="57" y="36"/>
                    </a:cxn>
                    <a:cxn ang="0">
                      <a:pos x="22" y="41"/>
                    </a:cxn>
                    <a:cxn ang="0">
                      <a:pos x="25" y="61"/>
                    </a:cxn>
                    <a:cxn ang="0">
                      <a:pos x="98" y="80"/>
                    </a:cxn>
                    <a:cxn ang="0">
                      <a:pos x="87" y="121"/>
                    </a:cxn>
                    <a:cxn ang="0">
                      <a:pos x="147" y="136"/>
                    </a:cxn>
                    <a:cxn ang="0">
                      <a:pos x="170" y="121"/>
                    </a:cxn>
                    <a:cxn ang="0">
                      <a:pos x="212" y="165"/>
                    </a:cxn>
                    <a:cxn ang="0">
                      <a:pos x="280" y="165"/>
                    </a:cxn>
                    <a:cxn ang="0">
                      <a:pos x="294" y="136"/>
                    </a:cxn>
                    <a:cxn ang="0">
                      <a:pos x="375" y="171"/>
                    </a:cxn>
                    <a:cxn ang="0">
                      <a:pos x="387" y="141"/>
                    </a:cxn>
                    <a:cxn ang="0">
                      <a:pos x="324" y="130"/>
                    </a:cxn>
                    <a:cxn ang="0">
                      <a:pos x="272" y="68"/>
                    </a:cxn>
                    <a:cxn ang="0">
                      <a:pos x="225" y="86"/>
                    </a:cxn>
                    <a:cxn ang="0">
                      <a:pos x="147" y="61"/>
                    </a:cxn>
                    <a:cxn ang="0">
                      <a:pos x="93" y="16"/>
                    </a:cxn>
                    <a:cxn ang="0">
                      <a:pos x="68" y="30"/>
                    </a:cxn>
                  </a:cxnLst>
                  <a:rect l="0" t="0" r="r" b="b"/>
                  <a:pathLst>
                    <a:path w="387" h="171">
                      <a:moveTo>
                        <a:pt x="68" y="30"/>
                      </a:moveTo>
                      <a:lnTo>
                        <a:pt x="47" y="0"/>
                      </a:lnTo>
                      <a:lnTo>
                        <a:pt x="0" y="0"/>
                      </a:lnTo>
                      <a:lnTo>
                        <a:pt x="57" y="36"/>
                      </a:lnTo>
                      <a:lnTo>
                        <a:pt x="22" y="41"/>
                      </a:lnTo>
                      <a:lnTo>
                        <a:pt x="25" y="61"/>
                      </a:lnTo>
                      <a:lnTo>
                        <a:pt x="98" y="80"/>
                      </a:lnTo>
                      <a:lnTo>
                        <a:pt x="87" y="121"/>
                      </a:lnTo>
                      <a:lnTo>
                        <a:pt x="147" y="136"/>
                      </a:lnTo>
                      <a:lnTo>
                        <a:pt x="170" y="121"/>
                      </a:lnTo>
                      <a:lnTo>
                        <a:pt x="212" y="165"/>
                      </a:lnTo>
                      <a:lnTo>
                        <a:pt x="280" y="165"/>
                      </a:lnTo>
                      <a:lnTo>
                        <a:pt x="294" y="136"/>
                      </a:lnTo>
                      <a:lnTo>
                        <a:pt x="375" y="171"/>
                      </a:lnTo>
                      <a:lnTo>
                        <a:pt x="387" y="141"/>
                      </a:lnTo>
                      <a:lnTo>
                        <a:pt x="324" y="130"/>
                      </a:lnTo>
                      <a:lnTo>
                        <a:pt x="272" y="68"/>
                      </a:lnTo>
                      <a:lnTo>
                        <a:pt x="225" y="86"/>
                      </a:lnTo>
                      <a:lnTo>
                        <a:pt x="147" y="61"/>
                      </a:lnTo>
                      <a:lnTo>
                        <a:pt x="93" y="16"/>
                      </a:lnTo>
                      <a:lnTo>
                        <a:pt x="68" y="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55" name="Freeform 255"/>
                <p:cNvSpPr>
                  <a:spLocks/>
                </p:cNvSpPr>
                <p:nvPr/>
              </p:nvSpPr>
              <p:spPr bwMode="auto">
                <a:xfrm>
                  <a:off x="4241" y="2845"/>
                  <a:ext cx="387" cy="171"/>
                </a:xfrm>
                <a:custGeom>
                  <a:avLst/>
                  <a:gdLst/>
                  <a:ahLst/>
                  <a:cxnLst>
                    <a:cxn ang="0">
                      <a:pos x="68" y="30"/>
                    </a:cxn>
                    <a:cxn ang="0">
                      <a:pos x="47" y="0"/>
                    </a:cxn>
                    <a:cxn ang="0">
                      <a:pos x="0" y="0"/>
                    </a:cxn>
                    <a:cxn ang="0">
                      <a:pos x="57" y="36"/>
                    </a:cxn>
                    <a:cxn ang="0">
                      <a:pos x="22" y="41"/>
                    </a:cxn>
                    <a:cxn ang="0">
                      <a:pos x="25" y="61"/>
                    </a:cxn>
                    <a:cxn ang="0">
                      <a:pos x="98" y="80"/>
                    </a:cxn>
                    <a:cxn ang="0">
                      <a:pos x="87" y="121"/>
                    </a:cxn>
                    <a:cxn ang="0">
                      <a:pos x="147" y="136"/>
                    </a:cxn>
                    <a:cxn ang="0">
                      <a:pos x="170" y="121"/>
                    </a:cxn>
                    <a:cxn ang="0">
                      <a:pos x="212" y="165"/>
                    </a:cxn>
                    <a:cxn ang="0">
                      <a:pos x="280" y="165"/>
                    </a:cxn>
                    <a:cxn ang="0">
                      <a:pos x="294" y="136"/>
                    </a:cxn>
                    <a:cxn ang="0">
                      <a:pos x="375" y="171"/>
                    </a:cxn>
                    <a:cxn ang="0">
                      <a:pos x="387" y="141"/>
                    </a:cxn>
                    <a:cxn ang="0">
                      <a:pos x="324" y="130"/>
                    </a:cxn>
                    <a:cxn ang="0">
                      <a:pos x="272" y="68"/>
                    </a:cxn>
                    <a:cxn ang="0">
                      <a:pos x="225" y="86"/>
                    </a:cxn>
                    <a:cxn ang="0">
                      <a:pos x="147" y="61"/>
                    </a:cxn>
                    <a:cxn ang="0">
                      <a:pos x="93" y="16"/>
                    </a:cxn>
                    <a:cxn ang="0">
                      <a:pos x="68" y="30"/>
                    </a:cxn>
                  </a:cxnLst>
                  <a:rect l="0" t="0" r="r" b="b"/>
                  <a:pathLst>
                    <a:path w="387" h="171">
                      <a:moveTo>
                        <a:pt x="68" y="30"/>
                      </a:moveTo>
                      <a:lnTo>
                        <a:pt x="47" y="0"/>
                      </a:lnTo>
                      <a:lnTo>
                        <a:pt x="0" y="0"/>
                      </a:lnTo>
                      <a:lnTo>
                        <a:pt x="57" y="36"/>
                      </a:lnTo>
                      <a:lnTo>
                        <a:pt x="22" y="41"/>
                      </a:lnTo>
                      <a:lnTo>
                        <a:pt x="25" y="61"/>
                      </a:lnTo>
                      <a:lnTo>
                        <a:pt x="98" y="80"/>
                      </a:lnTo>
                      <a:lnTo>
                        <a:pt x="87" y="121"/>
                      </a:lnTo>
                      <a:lnTo>
                        <a:pt x="147" y="136"/>
                      </a:lnTo>
                      <a:lnTo>
                        <a:pt x="170" y="121"/>
                      </a:lnTo>
                      <a:lnTo>
                        <a:pt x="212" y="165"/>
                      </a:lnTo>
                      <a:lnTo>
                        <a:pt x="280" y="165"/>
                      </a:lnTo>
                      <a:lnTo>
                        <a:pt x="294" y="136"/>
                      </a:lnTo>
                      <a:lnTo>
                        <a:pt x="375" y="171"/>
                      </a:lnTo>
                      <a:lnTo>
                        <a:pt x="387" y="141"/>
                      </a:lnTo>
                      <a:lnTo>
                        <a:pt x="324" y="130"/>
                      </a:lnTo>
                      <a:lnTo>
                        <a:pt x="272" y="68"/>
                      </a:lnTo>
                      <a:lnTo>
                        <a:pt x="225" y="86"/>
                      </a:lnTo>
                      <a:lnTo>
                        <a:pt x="147" y="61"/>
                      </a:lnTo>
                      <a:lnTo>
                        <a:pt x="93" y="16"/>
                      </a:lnTo>
                      <a:lnTo>
                        <a:pt x="68" y="3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56" name="Group 256"/>
            <p:cNvGrpSpPr>
              <a:grpSpLocks/>
            </p:cNvGrpSpPr>
            <p:nvPr/>
          </p:nvGrpSpPr>
          <p:grpSpPr bwMode="auto">
            <a:xfrm>
              <a:off x="4545" y="1748"/>
              <a:ext cx="61" cy="35"/>
              <a:chOff x="4570" y="1542"/>
              <a:chExt cx="58" cy="32"/>
            </a:xfrm>
          </p:grpSpPr>
          <p:sp>
            <p:nvSpPr>
              <p:cNvPr id="25857" name="Freeform 257"/>
              <p:cNvSpPr>
                <a:spLocks/>
              </p:cNvSpPr>
              <p:nvPr/>
            </p:nvSpPr>
            <p:spPr bwMode="auto">
              <a:xfrm>
                <a:off x="4570" y="1542"/>
                <a:ext cx="58" cy="3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4"/>
                  </a:cxn>
                  <a:cxn ang="0">
                    <a:pos x="11" y="32"/>
                  </a:cxn>
                  <a:cxn ang="0">
                    <a:pos x="58" y="14"/>
                  </a:cxn>
                  <a:cxn ang="0">
                    <a:pos x="11" y="0"/>
                  </a:cxn>
                </a:cxnLst>
                <a:rect l="0" t="0" r="r" b="b"/>
                <a:pathLst>
                  <a:path w="58" h="32">
                    <a:moveTo>
                      <a:pt x="11" y="0"/>
                    </a:moveTo>
                    <a:lnTo>
                      <a:pt x="0" y="14"/>
                    </a:lnTo>
                    <a:lnTo>
                      <a:pt x="11" y="32"/>
                    </a:lnTo>
                    <a:lnTo>
                      <a:pt x="58" y="1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58" name="Group 258"/>
              <p:cNvGrpSpPr>
                <a:grpSpLocks/>
              </p:cNvGrpSpPr>
              <p:nvPr/>
            </p:nvGrpSpPr>
            <p:grpSpPr bwMode="auto">
              <a:xfrm>
                <a:off x="4570" y="1542"/>
                <a:ext cx="58" cy="32"/>
                <a:chOff x="4570" y="1542"/>
                <a:chExt cx="58" cy="32"/>
              </a:xfrm>
            </p:grpSpPr>
            <p:sp>
              <p:nvSpPr>
                <p:cNvPr id="25859" name="Freeform 259"/>
                <p:cNvSpPr>
                  <a:spLocks/>
                </p:cNvSpPr>
                <p:nvPr/>
              </p:nvSpPr>
              <p:spPr bwMode="auto">
                <a:xfrm>
                  <a:off x="4570" y="1542"/>
                  <a:ext cx="58" cy="32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0" y="14"/>
                    </a:cxn>
                    <a:cxn ang="0">
                      <a:pos x="11" y="32"/>
                    </a:cxn>
                    <a:cxn ang="0">
                      <a:pos x="58" y="14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8" h="32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11" y="32"/>
                      </a:lnTo>
                      <a:lnTo>
                        <a:pt x="58" y="14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60" name="Freeform 260"/>
                <p:cNvSpPr>
                  <a:spLocks/>
                </p:cNvSpPr>
                <p:nvPr/>
              </p:nvSpPr>
              <p:spPr bwMode="auto">
                <a:xfrm>
                  <a:off x="4570" y="1542"/>
                  <a:ext cx="58" cy="32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0" y="14"/>
                    </a:cxn>
                    <a:cxn ang="0">
                      <a:pos x="11" y="32"/>
                    </a:cxn>
                    <a:cxn ang="0">
                      <a:pos x="58" y="14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8" h="32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11" y="32"/>
                      </a:lnTo>
                      <a:lnTo>
                        <a:pt x="58" y="14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61" name="Group 261"/>
            <p:cNvGrpSpPr>
              <a:grpSpLocks/>
            </p:cNvGrpSpPr>
            <p:nvPr/>
          </p:nvGrpSpPr>
          <p:grpSpPr bwMode="auto">
            <a:xfrm>
              <a:off x="4072" y="1613"/>
              <a:ext cx="166" cy="48"/>
              <a:chOff x="4119" y="1419"/>
              <a:chExt cx="159" cy="43"/>
            </a:xfrm>
          </p:grpSpPr>
          <p:sp>
            <p:nvSpPr>
              <p:cNvPr id="25862" name="Freeform 262"/>
              <p:cNvSpPr>
                <a:spLocks/>
              </p:cNvSpPr>
              <p:nvPr/>
            </p:nvSpPr>
            <p:spPr bwMode="auto">
              <a:xfrm>
                <a:off x="4119" y="1419"/>
                <a:ext cx="159" cy="43"/>
              </a:xfrm>
              <a:custGeom>
                <a:avLst/>
                <a:gdLst/>
                <a:ahLst/>
                <a:cxnLst>
                  <a:cxn ang="0">
                    <a:pos x="159" y="43"/>
                  </a:cxn>
                  <a:cxn ang="0">
                    <a:pos x="147" y="25"/>
                  </a:cxn>
                  <a:cxn ang="0">
                    <a:pos x="55" y="7"/>
                  </a:cxn>
                  <a:cxn ang="0">
                    <a:pos x="40" y="18"/>
                  </a:cxn>
                  <a:cxn ang="0">
                    <a:pos x="4" y="0"/>
                  </a:cxn>
                  <a:cxn ang="0">
                    <a:pos x="0" y="30"/>
                  </a:cxn>
                  <a:cxn ang="0">
                    <a:pos x="60" y="43"/>
                  </a:cxn>
                  <a:cxn ang="0">
                    <a:pos x="84" y="30"/>
                  </a:cxn>
                  <a:cxn ang="0">
                    <a:pos x="159" y="43"/>
                  </a:cxn>
                </a:cxnLst>
                <a:rect l="0" t="0" r="r" b="b"/>
                <a:pathLst>
                  <a:path w="159" h="43">
                    <a:moveTo>
                      <a:pt x="159" y="43"/>
                    </a:moveTo>
                    <a:lnTo>
                      <a:pt x="147" y="25"/>
                    </a:lnTo>
                    <a:lnTo>
                      <a:pt x="55" y="7"/>
                    </a:lnTo>
                    <a:lnTo>
                      <a:pt x="40" y="18"/>
                    </a:lnTo>
                    <a:lnTo>
                      <a:pt x="4" y="0"/>
                    </a:lnTo>
                    <a:lnTo>
                      <a:pt x="0" y="30"/>
                    </a:lnTo>
                    <a:lnTo>
                      <a:pt x="60" y="43"/>
                    </a:lnTo>
                    <a:lnTo>
                      <a:pt x="84" y="30"/>
                    </a:lnTo>
                    <a:lnTo>
                      <a:pt x="159" y="4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63" name="Group 263"/>
              <p:cNvGrpSpPr>
                <a:grpSpLocks/>
              </p:cNvGrpSpPr>
              <p:nvPr/>
            </p:nvGrpSpPr>
            <p:grpSpPr bwMode="auto">
              <a:xfrm>
                <a:off x="4119" y="1419"/>
                <a:ext cx="159" cy="43"/>
                <a:chOff x="4119" y="1419"/>
                <a:chExt cx="159" cy="43"/>
              </a:xfrm>
            </p:grpSpPr>
            <p:sp>
              <p:nvSpPr>
                <p:cNvPr id="25864" name="Freeform 264"/>
                <p:cNvSpPr>
                  <a:spLocks/>
                </p:cNvSpPr>
                <p:nvPr/>
              </p:nvSpPr>
              <p:spPr bwMode="auto">
                <a:xfrm>
                  <a:off x="4119" y="1419"/>
                  <a:ext cx="159" cy="43"/>
                </a:xfrm>
                <a:custGeom>
                  <a:avLst/>
                  <a:gdLst/>
                  <a:ahLst/>
                  <a:cxnLst>
                    <a:cxn ang="0">
                      <a:pos x="159" y="43"/>
                    </a:cxn>
                    <a:cxn ang="0">
                      <a:pos x="147" y="25"/>
                    </a:cxn>
                    <a:cxn ang="0">
                      <a:pos x="55" y="7"/>
                    </a:cxn>
                    <a:cxn ang="0">
                      <a:pos x="40" y="18"/>
                    </a:cxn>
                    <a:cxn ang="0">
                      <a:pos x="4" y="0"/>
                    </a:cxn>
                    <a:cxn ang="0">
                      <a:pos x="0" y="30"/>
                    </a:cxn>
                    <a:cxn ang="0">
                      <a:pos x="60" y="43"/>
                    </a:cxn>
                    <a:cxn ang="0">
                      <a:pos x="84" y="30"/>
                    </a:cxn>
                    <a:cxn ang="0">
                      <a:pos x="159" y="43"/>
                    </a:cxn>
                  </a:cxnLst>
                  <a:rect l="0" t="0" r="r" b="b"/>
                  <a:pathLst>
                    <a:path w="159" h="43">
                      <a:moveTo>
                        <a:pt x="159" y="43"/>
                      </a:moveTo>
                      <a:lnTo>
                        <a:pt x="147" y="25"/>
                      </a:lnTo>
                      <a:lnTo>
                        <a:pt x="55" y="7"/>
                      </a:lnTo>
                      <a:lnTo>
                        <a:pt x="40" y="18"/>
                      </a:lnTo>
                      <a:lnTo>
                        <a:pt x="4" y="0"/>
                      </a:lnTo>
                      <a:lnTo>
                        <a:pt x="0" y="30"/>
                      </a:lnTo>
                      <a:lnTo>
                        <a:pt x="60" y="43"/>
                      </a:lnTo>
                      <a:lnTo>
                        <a:pt x="84" y="30"/>
                      </a:lnTo>
                      <a:lnTo>
                        <a:pt x="159" y="4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65" name="Freeform 265"/>
                <p:cNvSpPr>
                  <a:spLocks/>
                </p:cNvSpPr>
                <p:nvPr/>
              </p:nvSpPr>
              <p:spPr bwMode="auto">
                <a:xfrm>
                  <a:off x="4119" y="1419"/>
                  <a:ext cx="159" cy="43"/>
                </a:xfrm>
                <a:custGeom>
                  <a:avLst/>
                  <a:gdLst/>
                  <a:ahLst/>
                  <a:cxnLst>
                    <a:cxn ang="0">
                      <a:pos x="159" y="43"/>
                    </a:cxn>
                    <a:cxn ang="0">
                      <a:pos x="147" y="25"/>
                    </a:cxn>
                    <a:cxn ang="0">
                      <a:pos x="55" y="7"/>
                    </a:cxn>
                    <a:cxn ang="0">
                      <a:pos x="40" y="18"/>
                    </a:cxn>
                    <a:cxn ang="0">
                      <a:pos x="4" y="0"/>
                    </a:cxn>
                    <a:cxn ang="0">
                      <a:pos x="0" y="30"/>
                    </a:cxn>
                    <a:cxn ang="0">
                      <a:pos x="60" y="43"/>
                    </a:cxn>
                    <a:cxn ang="0">
                      <a:pos x="84" y="30"/>
                    </a:cxn>
                    <a:cxn ang="0">
                      <a:pos x="159" y="43"/>
                    </a:cxn>
                  </a:cxnLst>
                  <a:rect l="0" t="0" r="r" b="b"/>
                  <a:pathLst>
                    <a:path w="159" h="43">
                      <a:moveTo>
                        <a:pt x="159" y="43"/>
                      </a:moveTo>
                      <a:lnTo>
                        <a:pt x="147" y="25"/>
                      </a:lnTo>
                      <a:lnTo>
                        <a:pt x="55" y="7"/>
                      </a:lnTo>
                      <a:lnTo>
                        <a:pt x="40" y="18"/>
                      </a:lnTo>
                      <a:lnTo>
                        <a:pt x="4" y="0"/>
                      </a:lnTo>
                      <a:lnTo>
                        <a:pt x="0" y="30"/>
                      </a:lnTo>
                      <a:lnTo>
                        <a:pt x="60" y="43"/>
                      </a:lnTo>
                      <a:lnTo>
                        <a:pt x="84" y="30"/>
                      </a:lnTo>
                      <a:lnTo>
                        <a:pt x="159" y="43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66" name="Group 266"/>
            <p:cNvGrpSpPr>
              <a:grpSpLocks/>
            </p:cNvGrpSpPr>
            <p:nvPr/>
          </p:nvGrpSpPr>
          <p:grpSpPr bwMode="auto">
            <a:xfrm>
              <a:off x="4052" y="2934"/>
              <a:ext cx="27" cy="74"/>
              <a:chOff x="4101" y="2628"/>
              <a:chExt cx="25" cy="68"/>
            </a:xfrm>
          </p:grpSpPr>
          <p:sp>
            <p:nvSpPr>
              <p:cNvPr id="25867" name="Freeform 267"/>
              <p:cNvSpPr>
                <a:spLocks/>
              </p:cNvSpPr>
              <p:nvPr/>
            </p:nvSpPr>
            <p:spPr bwMode="auto">
              <a:xfrm>
                <a:off x="4101" y="2628"/>
                <a:ext cx="25" cy="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68"/>
                  </a:cxn>
                  <a:cxn ang="0">
                    <a:pos x="25" y="18"/>
                  </a:cxn>
                  <a:cxn ang="0">
                    <a:pos x="17" y="0"/>
                  </a:cxn>
                </a:cxnLst>
                <a:rect l="0" t="0" r="r" b="b"/>
                <a:pathLst>
                  <a:path w="25" h="68">
                    <a:moveTo>
                      <a:pt x="17" y="0"/>
                    </a:moveTo>
                    <a:lnTo>
                      <a:pt x="0" y="68"/>
                    </a:lnTo>
                    <a:lnTo>
                      <a:pt x="25" y="1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68" name="Group 268"/>
              <p:cNvGrpSpPr>
                <a:grpSpLocks/>
              </p:cNvGrpSpPr>
              <p:nvPr/>
            </p:nvGrpSpPr>
            <p:grpSpPr bwMode="auto">
              <a:xfrm>
                <a:off x="4101" y="2628"/>
                <a:ext cx="25" cy="68"/>
                <a:chOff x="4101" y="2628"/>
                <a:chExt cx="25" cy="68"/>
              </a:xfrm>
            </p:grpSpPr>
            <p:sp>
              <p:nvSpPr>
                <p:cNvPr id="25869" name="Freeform 269"/>
                <p:cNvSpPr>
                  <a:spLocks/>
                </p:cNvSpPr>
                <p:nvPr/>
              </p:nvSpPr>
              <p:spPr bwMode="auto">
                <a:xfrm>
                  <a:off x="4101" y="2628"/>
                  <a:ext cx="25" cy="68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0" y="68"/>
                    </a:cxn>
                    <a:cxn ang="0">
                      <a:pos x="25" y="18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25" h="68">
                      <a:moveTo>
                        <a:pt x="17" y="0"/>
                      </a:moveTo>
                      <a:lnTo>
                        <a:pt x="0" y="68"/>
                      </a:lnTo>
                      <a:lnTo>
                        <a:pt x="25" y="18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70" name="Freeform 270"/>
                <p:cNvSpPr>
                  <a:spLocks/>
                </p:cNvSpPr>
                <p:nvPr/>
              </p:nvSpPr>
              <p:spPr bwMode="auto">
                <a:xfrm>
                  <a:off x="4101" y="2628"/>
                  <a:ext cx="25" cy="68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0" y="68"/>
                    </a:cxn>
                    <a:cxn ang="0">
                      <a:pos x="25" y="18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25" h="68">
                      <a:moveTo>
                        <a:pt x="17" y="0"/>
                      </a:moveTo>
                      <a:lnTo>
                        <a:pt x="0" y="68"/>
                      </a:lnTo>
                      <a:lnTo>
                        <a:pt x="25" y="18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71" name="Group 271"/>
            <p:cNvGrpSpPr>
              <a:grpSpLocks/>
            </p:cNvGrpSpPr>
            <p:nvPr/>
          </p:nvGrpSpPr>
          <p:grpSpPr bwMode="auto">
            <a:xfrm>
              <a:off x="3756" y="2934"/>
              <a:ext cx="16" cy="84"/>
              <a:chOff x="3819" y="2628"/>
              <a:chExt cx="15" cy="77"/>
            </a:xfrm>
          </p:grpSpPr>
          <p:sp>
            <p:nvSpPr>
              <p:cNvPr id="25872" name="Freeform 272"/>
              <p:cNvSpPr>
                <a:spLocks/>
              </p:cNvSpPr>
              <p:nvPr/>
            </p:nvSpPr>
            <p:spPr bwMode="auto">
              <a:xfrm>
                <a:off x="3819" y="2628"/>
                <a:ext cx="15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12"/>
                  </a:cxn>
                  <a:cxn ang="0">
                    <a:pos x="0" y="77"/>
                  </a:cxn>
                  <a:cxn ang="0">
                    <a:pos x="0" y="0"/>
                  </a:cxn>
                </a:cxnLst>
                <a:rect l="0" t="0" r="r" b="b"/>
                <a:pathLst>
                  <a:path w="15" h="77">
                    <a:moveTo>
                      <a:pt x="0" y="0"/>
                    </a:moveTo>
                    <a:lnTo>
                      <a:pt x="15" y="12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73" name="Group 273"/>
              <p:cNvGrpSpPr>
                <a:grpSpLocks/>
              </p:cNvGrpSpPr>
              <p:nvPr/>
            </p:nvGrpSpPr>
            <p:grpSpPr bwMode="auto">
              <a:xfrm>
                <a:off x="3819" y="2628"/>
                <a:ext cx="15" cy="77"/>
                <a:chOff x="3819" y="2628"/>
                <a:chExt cx="15" cy="77"/>
              </a:xfrm>
            </p:grpSpPr>
            <p:sp>
              <p:nvSpPr>
                <p:cNvPr id="25874" name="Freeform 274"/>
                <p:cNvSpPr>
                  <a:spLocks/>
                </p:cNvSpPr>
                <p:nvPr/>
              </p:nvSpPr>
              <p:spPr bwMode="auto">
                <a:xfrm>
                  <a:off x="3819" y="2628"/>
                  <a:ext cx="15" cy="7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12"/>
                    </a:cxn>
                    <a:cxn ang="0">
                      <a:pos x="0" y="7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77">
                      <a:moveTo>
                        <a:pt x="0" y="0"/>
                      </a:moveTo>
                      <a:lnTo>
                        <a:pt x="15" y="12"/>
                      </a:lnTo>
                      <a:lnTo>
                        <a:pt x="0" y="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75" name="Freeform 275"/>
                <p:cNvSpPr>
                  <a:spLocks/>
                </p:cNvSpPr>
                <p:nvPr/>
              </p:nvSpPr>
              <p:spPr bwMode="auto">
                <a:xfrm>
                  <a:off x="3819" y="2628"/>
                  <a:ext cx="15" cy="7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12"/>
                    </a:cxn>
                    <a:cxn ang="0">
                      <a:pos x="0" y="7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77">
                      <a:moveTo>
                        <a:pt x="0" y="0"/>
                      </a:moveTo>
                      <a:lnTo>
                        <a:pt x="15" y="12"/>
                      </a:lnTo>
                      <a:lnTo>
                        <a:pt x="0" y="7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76" name="Group 276"/>
            <p:cNvGrpSpPr>
              <a:grpSpLocks/>
            </p:cNvGrpSpPr>
            <p:nvPr/>
          </p:nvGrpSpPr>
          <p:grpSpPr bwMode="auto">
            <a:xfrm>
              <a:off x="4360" y="2269"/>
              <a:ext cx="68" cy="97"/>
              <a:chOff x="4394" y="2019"/>
              <a:chExt cx="64" cy="89"/>
            </a:xfrm>
          </p:grpSpPr>
          <p:sp>
            <p:nvSpPr>
              <p:cNvPr id="25877" name="Freeform 277"/>
              <p:cNvSpPr>
                <a:spLocks/>
              </p:cNvSpPr>
              <p:nvPr/>
            </p:nvSpPr>
            <p:spPr bwMode="auto">
              <a:xfrm>
                <a:off x="4394" y="2019"/>
                <a:ext cx="64" cy="89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2" y="39"/>
                  </a:cxn>
                  <a:cxn ang="0">
                    <a:pos x="0" y="89"/>
                  </a:cxn>
                  <a:cxn ang="0">
                    <a:pos x="61" y="39"/>
                  </a:cxn>
                  <a:cxn ang="0">
                    <a:pos x="64" y="0"/>
                  </a:cxn>
                </a:cxnLst>
                <a:rect l="0" t="0" r="r" b="b"/>
                <a:pathLst>
                  <a:path w="64" h="89">
                    <a:moveTo>
                      <a:pt x="64" y="0"/>
                    </a:moveTo>
                    <a:lnTo>
                      <a:pt x="52" y="39"/>
                    </a:lnTo>
                    <a:lnTo>
                      <a:pt x="0" y="89"/>
                    </a:lnTo>
                    <a:lnTo>
                      <a:pt x="61" y="39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78" name="Group 278"/>
              <p:cNvGrpSpPr>
                <a:grpSpLocks/>
              </p:cNvGrpSpPr>
              <p:nvPr/>
            </p:nvGrpSpPr>
            <p:grpSpPr bwMode="auto">
              <a:xfrm>
                <a:off x="4394" y="2019"/>
                <a:ext cx="64" cy="89"/>
                <a:chOff x="4394" y="2019"/>
                <a:chExt cx="64" cy="89"/>
              </a:xfrm>
            </p:grpSpPr>
            <p:sp>
              <p:nvSpPr>
                <p:cNvPr id="25879" name="Freeform 279"/>
                <p:cNvSpPr>
                  <a:spLocks/>
                </p:cNvSpPr>
                <p:nvPr/>
              </p:nvSpPr>
              <p:spPr bwMode="auto">
                <a:xfrm>
                  <a:off x="4394" y="2019"/>
                  <a:ext cx="64" cy="89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52" y="39"/>
                    </a:cxn>
                    <a:cxn ang="0">
                      <a:pos x="0" y="89"/>
                    </a:cxn>
                    <a:cxn ang="0">
                      <a:pos x="61" y="39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64" h="89">
                      <a:moveTo>
                        <a:pt x="64" y="0"/>
                      </a:moveTo>
                      <a:lnTo>
                        <a:pt x="52" y="39"/>
                      </a:lnTo>
                      <a:lnTo>
                        <a:pt x="0" y="89"/>
                      </a:lnTo>
                      <a:lnTo>
                        <a:pt x="61" y="39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80" name="Freeform 280"/>
                <p:cNvSpPr>
                  <a:spLocks/>
                </p:cNvSpPr>
                <p:nvPr/>
              </p:nvSpPr>
              <p:spPr bwMode="auto">
                <a:xfrm>
                  <a:off x="4394" y="2019"/>
                  <a:ext cx="64" cy="89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52" y="39"/>
                    </a:cxn>
                    <a:cxn ang="0">
                      <a:pos x="0" y="89"/>
                    </a:cxn>
                    <a:cxn ang="0">
                      <a:pos x="61" y="39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64" h="89">
                      <a:moveTo>
                        <a:pt x="64" y="0"/>
                      </a:moveTo>
                      <a:lnTo>
                        <a:pt x="52" y="39"/>
                      </a:lnTo>
                      <a:lnTo>
                        <a:pt x="0" y="89"/>
                      </a:lnTo>
                      <a:lnTo>
                        <a:pt x="61" y="39"/>
                      </a:lnTo>
                      <a:lnTo>
                        <a:pt x="64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81" name="Group 281"/>
            <p:cNvGrpSpPr>
              <a:grpSpLocks/>
            </p:cNvGrpSpPr>
            <p:nvPr/>
          </p:nvGrpSpPr>
          <p:grpSpPr bwMode="auto">
            <a:xfrm>
              <a:off x="4183" y="2580"/>
              <a:ext cx="39" cy="59"/>
              <a:chOff x="4226" y="2304"/>
              <a:chExt cx="37" cy="54"/>
            </a:xfrm>
          </p:grpSpPr>
          <p:sp>
            <p:nvSpPr>
              <p:cNvPr id="25882" name="Freeform 282"/>
              <p:cNvSpPr>
                <a:spLocks/>
              </p:cNvSpPr>
              <p:nvPr/>
            </p:nvSpPr>
            <p:spPr bwMode="auto">
              <a:xfrm>
                <a:off x="4226" y="2304"/>
                <a:ext cx="37" cy="5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7" y="0"/>
                  </a:cxn>
                  <a:cxn ang="0">
                    <a:pos x="37" y="54"/>
                  </a:cxn>
                  <a:cxn ang="0">
                    <a:pos x="12" y="49"/>
                  </a:cxn>
                  <a:cxn ang="0">
                    <a:pos x="0" y="4"/>
                  </a:cxn>
                </a:cxnLst>
                <a:rect l="0" t="0" r="r" b="b"/>
                <a:pathLst>
                  <a:path w="37" h="54">
                    <a:moveTo>
                      <a:pt x="0" y="4"/>
                    </a:moveTo>
                    <a:lnTo>
                      <a:pt x="37" y="0"/>
                    </a:lnTo>
                    <a:lnTo>
                      <a:pt x="37" y="54"/>
                    </a:lnTo>
                    <a:lnTo>
                      <a:pt x="12" y="49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83" name="Group 283"/>
              <p:cNvGrpSpPr>
                <a:grpSpLocks/>
              </p:cNvGrpSpPr>
              <p:nvPr/>
            </p:nvGrpSpPr>
            <p:grpSpPr bwMode="auto">
              <a:xfrm>
                <a:off x="4226" y="2304"/>
                <a:ext cx="37" cy="54"/>
                <a:chOff x="4226" y="2304"/>
                <a:chExt cx="37" cy="54"/>
              </a:xfrm>
            </p:grpSpPr>
            <p:sp>
              <p:nvSpPr>
                <p:cNvPr id="25884" name="Freeform 284"/>
                <p:cNvSpPr>
                  <a:spLocks/>
                </p:cNvSpPr>
                <p:nvPr/>
              </p:nvSpPr>
              <p:spPr bwMode="auto">
                <a:xfrm>
                  <a:off x="4226" y="2304"/>
                  <a:ext cx="37" cy="54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37" y="0"/>
                    </a:cxn>
                    <a:cxn ang="0">
                      <a:pos x="37" y="54"/>
                    </a:cxn>
                    <a:cxn ang="0">
                      <a:pos x="12" y="49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37" h="54">
                      <a:moveTo>
                        <a:pt x="0" y="4"/>
                      </a:moveTo>
                      <a:lnTo>
                        <a:pt x="37" y="0"/>
                      </a:lnTo>
                      <a:lnTo>
                        <a:pt x="37" y="54"/>
                      </a:lnTo>
                      <a:lnTo>
                        <a:pt x="12" y="49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85" name="Freeform 285"/>
                <p:cNvSpPr>
                  <a:spLocks/>
                </p:cNvSpPr>
                <p:nvPr/>
              </p:nvSpPr>
              <p:spPr bwMode="auto">
                <a:xfrm>
                  <a:off x="4226" y="2304"/>
                  <a:ext cx="37" cy="54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37" y="0"/>
                    </a:cxn>
                    <a:cxn ang="0">
                      <a:pos x="37" y="54"/>
                    </a:cxn>
                    <a:cxn ang="0">
                      <a:pos x="12" y="49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37" h="54">
                      <a:moveTo>
                        <a:pt x="0" y="4"/>
                      </a:moveTo>
                      <a:lnTo>
                        <a:pt x="37" y="0"/>
                      </a:lnTo>
                      <a:lnTo>
                        <a:pt x="37" y="54"/>
                      </a:lnTo>
                      <a:lnTo>
                        <a:pt x="12" y="49"/>
                      </a:lnTo>
                      <a:lnTo>
                        <a:pt x="0" y="4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86" name="Group 286"/>
            <p:cNvGrpSpPr>
              <a:grpSpLocks/>
            </p:cNvGrpSpPr>
            <p:nvPr/>
          </p:nvGrpSpPr>
          <p:grpSpPr bwMode="auto">
            <a:xfrm>
              <a:off x="3963" y="3345"/>
              <a:ext cx="520" cy="517"/>
              <a:chOff x="4016" y="3005"/>
              <a:chExt cx="495" cy="473"/>
            </a:xfrm>
          </p:grpSpPr>
          <p:sp>
            <p:nvSpPr>
              <p:cNvPr id="25887" name="Freeform 287"/>
              <p:cNvSpPr>
                <a:spLocks/>
              </p:cNvSpPr>
              <p:nvPr/>
            </p:nvSpPr>
            <p:spPr bwMode="auto">
              <a:xfrm>
                <a:off x="4016" y="3005"/>
                <a:ext cx="495" cy="473"/>
              </a:xfrm>
              <a:custGeom>
                <a:avLst/>
                <a:gdLst/>
                <a:ahLst/>
                <a:cxnLst>
                  <a:cxn ang="0">
                    <a:pos x="370" y="0"/>
                  </a:cxn>
                  <a:cxn ang="0">
                    <a:pos x="350" y="48"/>
                  </a:cxn>
                  <a:cxn ang="0">
                    <a:pos x="350" y="98"/>
                  </a:cxn>
                  <a:cxn ang="0">
                    <a:pos x="307" y="83"/>
                  </a:cxn>
                  <a:cxn ang="0">
                    <a:pos x="293" y="18"/>
                  </a:cxn>
                  <a:cxn ang="0">
                    <a:pos x="240" y="0"/>
                  </a:cxn>
                  <a:cxn ang="0">
                    <a:pos x="210" y="18"/>
                  </a:cxn>
                  <a:cxn ang="0">
                    <a:pos x="195" y="53"/>
                  </a:cxn>
                  <a:cxn ang="0">
                    <a:pos x="170" y="33"/>
                  </a:cxn>
                  <a:cxn ang="0">
                    <a:pos x="143" y="78"/>
                  </a:cxn>
                  <a:cxn ang="0">
                    <a:pos x="107" y="91"/>
                  </a:cxn>
                  <a:cxn ang="0">
                    <a:pos x="102" y="130"/>
                  </a:cxn>
                  <a:cxn ang="0">
                    <a:pos x="12" y="168"/>
                  </a:cxn>
                  <a:cxn ang="0">
                    <a:pos x="0" y="255"/>
                  </a:cxn>
                  <a:cxn ang="0">
                    <a:pos x="25" y="338"/>
                  </a:cxn>
                  <a:cxn ang="0">
                    <a:pos x="0" y="362"/>
                  </a:cxn>
                  <a:cxn ang="0">
                    <a:pos x="20" y="385"/>
                  </a:cxn>
                  <a:cxn ang="0">
                    <a:pos x="90" y="393"/>
                  </a:cxn>
                  <a:cxn ang="0">
                    <a:pos x="153" y="350"/>
                  </a:cxn>
                  <a:cxn ang="0">
                    <a:pos x="203" y="338"/>
                  </a:cxn>
                  <a:cxn ang="0">
                    <a:pos x="250" y="397"/>
                  </a:cxn>
                  <a:cxn ang="0">
                    <a:pos x="272" y="367"/>
                  </a:cxn>
                  <a:cxn ang="0">
                    <a:pos x="287" y="435"/>
                  </a:cxn>
                  <a:cxn ang="0">
                    <a:pos x="317" y="455"/>
                  </a:cxn>
                  <a:cxn ang="0">
                    <a:pos x="355" y="443"/>
                  </a:cxn>
                  <a:cxn ang="0">
                    <a:pos x="387" y="473"/>
                  </a:cxn>
                  <a:cxn ang="0">
                    <a:pos x="442" y="405"/>
                  </a:cxn>
                  <a:cxn ang="0">
                    <a:pos x="469" y="318"/>
                  </a:cxn>
                  <a:cxn ang="0">
                    <a:pos x="495" y="305"/>
                  </a:cxn>
                  <a:cxn ang="0">
                    <a:pos x="482" y="243"/>
                  </a:cxn>
                  <a:cxn ang="0">
                    <a:pos x="450" y="191"/>
                  </a:cxn>
                  <a:cxn ang="0">
                    <a:pos x="430" y="135"/>
                  </a:cxn>
                  <a:cxn ang="0">
                    <a:pos x="398" y="121"/>
                  </a:cxn>
                  <a:cxn ang="0">
                    <a:pos x="380" y="33"/>
                  </a:cxn>
                  <a:cxn ang="0">
                    <a:pos x="370" y="0"/>
                  </a:cxn>
                </a:cxnLst>
                <a:rect l="0" t="0" r="r" b="b"/>
                <a:pathLst>
                  <a:path w="495" h="473">
                    <a:moveTo>
                      <a:pt x="370" y="0"/>
                    </a:moveTo>
                    <a:lnTo>
                      <a:pt x="350" y="48"/>
                    </a:lnTo>
                    <a:lnTo>
                      <a:pt x="350" y="98"/>
                    </a:lnTo>
                    <a:lnTo>
                      <a:pt x="307" y="83"/>
                    </a:lnTo>
                    <a:lnTo>
                      <a:pt x="293" y="18"/>
                    </a:lnTo>
                    <a:lnTo>
                      <a:pt x="240" y="0"/>
                    </a:lnTo>
                    <a:lnTo>
                      <a:pt x="210" y="18"/>
                    </a:lnTo>
                    <a:lnTo>
                      <a:pt x="195" y="53"/>
                    </a:lnTo>
                    <a:lnTo>
                      <a:pt x="170" y="33"/>
                    </a:lnTo>
                    <a:lnTo>
                      <a:pt x="143" y="78"/>
                    </a:lnTo>
                    <a:lnTo>
                      <a:pt x="107" y="91"/>
                    </a:lnTo>
                    <a:lnTo>
                      <a:pt x="102" y="130"/>
                    </a:lnTo>
                    <a:lnTo>
                      <a:pt x="12" y="168"/>
                    </a:lnTo>
                    <a:lnTo>
                      <a:pt x="0" y="255"/>
                    </a:lnTo>
                    <a:lnTo>
                      <a:pt x="25" y="338"/>
                    </a:lnTo>
                    <a:lnTo>
                      <a:pt x="0" y="362"/>
                    </a:lnTo>
                    <a:lnTo>
                      <a:pt x="20" y="385"/>
                    </a:lnTo>
                    <a:lnTo>
                      <a:pt x="90" y="393"/>
                    </a:lnTo>
                    <a:lnTo>
                      <a:pt x="153" y="350"/>
                    </a:lnTo>
                    <a:lnTo>
                      <a:pt x="203" y="338"/>
                    </a:lnTo>
                    <a:lnTo>
                      <a:pt x="250" y="397"/>
                    </a:lnTo>
                    <a:lnTo>
                      <a:pt x="272" y="367"/>
                    </a:lnTo>
                    <a:lnTo>
                      <a:pt x="287" y="435"/>
                    </a:lnTo>
                    <a:lnTo>
                      <a:pt x="317" y="455"/>
                    </a:lnTo>
                    <a:lnTo>
                      <a:pt x="355" y="443"/>
                    </a:lnTo>
                    <a:lnTo>
                      <a:pt x="387" y="473"/>
                    </a:lnTo>
                    <a:lnTo>
                      <a:pt x="442" y="405"/>
                    </a:lnTo>
                    <a:lnTo>
                      <a:pt x="469" y="318"/>
                    </a:lnTo>
                    <a:lnTo>
                      <a:pt x="495" y="305"/>
                    </a:lnTo>
                    <a:lnTo>
                      <a:pt x="482" y="243"/>
                    </a:lnTo>
                    <a:lnTo>
                      <a:pt x="450" y="191"/>
                    </a:lnTo>
                    <a:lnTo>
                      <a:pt x="430" y="135"/>
                    </a:lnTo>
                    <a:lnTo>
                      <a:pt x="398" y="121"/>
                    </a:lnTo>
                    <a:lnTo>
                      <a:pt x="380" y="33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88" name="Group 288"/>
              <p:cNvGrpSpPr>
                <a:grpSpLocks/>
              </p:cNvGrpSpPr>
              <p:nvPr/>
            </p:nvGrpSpPr>
            <p:grpSpPr bwMode="auto">
              <a:xfrm>
                <a:off x="4016" y="3005"/>
                <a:ext cx="495" cy="473"/>
                <a:chOff x="4016" y="3005"/>
                <a:chExt cx="495" cy="473"/>
              </a:xfrm>
            </p:grpSpPr>
            <p:sp>
              <p:nvSpPr>
                <p:cNvPr id="25889" name="Freeform 289"/>
                <p:cNvSpPr>
                  <a:spLocks/>
                </p:cNvSpPr>
                <p:nvPr/>
              </p:nvSpPr>
              <p:spPr bwMode="auto">
                <a:xfrm>
                  <a:off x="4016" y="3005"/>
                  <a:ext cx="495" cy="473"/>
                </a:xfrm>
                <a:custGeom>
                  <a:avLst/>
                  <a:gdLst/>
                  <a:ahLst/>
                  <a:cxnLst>
                    <a:cxn ang="0">
                      <a:pos x="370" y="0"/>
                    </a:cxn>
                    <a:cxn ang="0">
                      <a:pos x="350" y="48"/>
                    </a:cxn>
                    <a:cxn ang="0">
                      <a:pos x="350" y="98"/>
                    </a:cxn>
                    <a:cxn ang="0">
                      <a:pos x="307" y="83"/>
                    </a:cxn>
                    <a:cxn ang="0">
                      <a:pos x="293" y="18"/>
                    </a:cxn>
                    <a:cxn ang="0">
                      <a:pos x="240" y="0"/>
                    </a:cxn>
                    <a:cxn ang="0">
                      <a:pos x="210" y="18"/>
                    </a:cxn>
                    <a:cxn ang="0">
                      <a:pos x="195" y="53"/>
                    </a:cxn>
                    <a:cxn ang="0">
                      <a:pos x="170" y="33"/>
                    </a:cxn>
                    <a:cxn ang="0">
                      <a:pos x="143" y="78"/>
                    </a:cxn>
                    <a:cxn ang="0">
                      <a:pos x="107" y="91"/>
                    </a:cxn>
                    <a:cxn ang="0">
                      <a:pos x="102" y="130"/>
                    </a:cxn>
                    <a:cxn ang="0">
                      <a:pos x="12" y="168"/>
                    </a:cxn>
                    <a:cxn ang="0">
                      <a:pos x="0" y="255"/>
                    </a:cxn>
                    <a:cxn ang="0">
                      <a:pos x="25" y="338"/>
                    </a:cxn>
                    <a:cxn ang="0">
                      <a:pos x="0" y="362"/>
                    </a:cxn>
                    <a:cxn ang="0">
                      <a:pos x="20" y="385"/>
                    </a:cxn>
                    <a:cxn ang="0">
                      <a:pos x="90" y="393"/>
                    </a:cxn>
                    <a:cxn ang="0">
                      <a:pos x="153" y="350"/>
                    </a:cxn>
                    <a:cxn ang="0">
                      <a:pos x="203" y="338"/>
                    </a:cxn>
                    <a:cxn ang="0">
                      <a:pos x="250" y="397"/>
                    </a:cxn>
                    <a:cxn ang="0">
                      <a:pos x="272" y="367"/>
                    </a:cxn>
                    <a:cxn ang="0">
                      <a:pos x="287" y="435"/>
                    </a:cxn>
                    <a:cxn ang="0">
                      <a:pos x="317" y="455"/>
                    </a:cxn>
                    <a:cxn ang="0">
                      <a:pos x="355" y="443"/>
                    </a:cxn>
                    <a:cxn ang="0">
                      <a:pos x="387" y="473"/>
                    </a:cxn>
                    <a:cxn ang="0">
                      <a:pos x="442" y="405"/>
                    </a:cxn>
                    <a:cxn ang="0">
                      <a:pos x="469" y="318"/>
                    </a:cxn>
                    <a:cxn ang="0">
                      <a:pos x="495" y="305"/>
                    </a:cxn>
                    <a:cxn ang="0">
                      <a:pos x="482" y="243"/>
                    </a:cxn>
                    <a:cxn ang="0">
                      <a:pos x="450" y="191"/>
                    </a:cxn>
                    <a:cxn ang="0">
                      <a:pos x="430" y="135"/>
                    </a:cxn>
                    <a:cxn ang="0">
                      <a:pos x="398" y="121"/>
                    </a:cxn>
                    <a:cxn ang="0">
                      <a:pos x="380" y="33"/>
                    </a:cxn>
                    <a:cxn ang="0">
                      <a:pos x="370" y="0"/>
                    </a:cxn>
                  </a:cxnLst>
                  <a:rect l="0" t="0" r="r" b="b"/>
                  <a:pathLst>
                    <a:path w="495" h="473">
                      <a:moveTo>
                        <a:pt x="370" y="0"/>
                      </a:moveTo>
                      <a:lnTo>
                        <a:pt x="350" y="48"/>
                      </a:lnTo>
                      <a:lnTo>
                        <a:pt x="350" y="98"/>
                      </a:lnTo>
                      <a:lnTo>
                        <a:pt x="307" y="83"/>
                      </a:lnTo>
                      <a:lnTo>
                        <a:pt x="293" y="18"/>
                      </a:lnTo>
                      <a:lnTo>
                        <a:pt x="240" y="0"/>
                      </a:lnTo>
                      <a:lnTo>
                        <a:pt x="210" y="18"/>
                      </a:lnTo>
                      <a:lnTo>
                        <a:pt x="195" y="53"/>
                      </a:lnTo>
                      <a:lnTo>
                        <a:pt x="170" y="33"/>
                      </a:lnTo>
                      <a:lnTo>
                        <a:pt x="143" y="78"/>
                      </a:lnTo>
                      <a:lnTo>
                        <a:pt x="107" y="91"/>
                      </a:lnTo>
                      <a:lnTo>
                        <a:pt x="102" y="130"/>
                      </a:lnTo>
                      <a:lnTo>
                        <a:pt x="12" y="168"/>
                      </a:lnTo>
                      <a:lnTo>
                        <a:pt x="0" y="255"/>
                      </a:lnTo>
                      <a:lnTo>
                        <a:pt x="25" y="338"/>
                      </a:lnTo>
                      <a:lnTo>
                        <a:pt x="0" y="362"/>
                      </a:lnTo>
                      <a:lnTo>
                        <a:pt x="20" y="385"/>
                      </a:lnTo>
                      <a:lnTo>
                        <a:pt x="90" y="393"/>
                      </a:lnTo>
                      <a:lnTo>
                        <a:pt x="153" y="350"/>
                      </a:lnTo>
                      <a:lnTo>
                        <a:pt x="203" y="338"/>
                      </a:lnTo>
                      <a:lnTo>
                        <a:pt x="250" y="397"/>
                      </a:lnTo>
                      <a:lnTo>
                        <a:pt x="272" y="367"/>
                      </a:lnTo>
                      <a:lnTo>
                        <a:pt x="287" y="435"/>
                      </a:lnTo>
                      <a:lnTo>
                        <a:pt x="317" y="455"/>
                      </a:lnTo>
                      <a:lnTo>
                        <a:pt x="355" y="443"/>
                      </a:lnTo>
                      <a:lnTo>
                        <a:pt x="387" y="473"/>
                      </a:lnTo>
                      <a:lnTo>
                        <a:pt x="442" y="405"/>
                      </a:lnTo>
                      <a:lnTo>
                        <a:pt x="469" y="318"/>
                      </a:lnTo>
                      <a:lnTo>
                        <a:pt x="495" y="305"/>
                      </a:lnTo>
                      <a:lnTo>
                        <a:pt x="482" y="243"/>
                      </a:lnTo>
                      <a:lnTo>
                        <a:pt x="450" y="191"/>
                      </a:lnTo>
                      <a:lnTo>
                        <a:pt x="430" y="135"/>
                      </a:lnTo>
                      <a:lnTo>
                        <a:pt x="398" y="121"/>
                      </a:lnTo>
                      <a:lnTo>
                        <a:pt x="380" y="33"/>
                      </a:lnTo>
                      <a:lnTo>
                        <a:pt x="37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90" name="Freeform 290"/>
                <p:cNvSpPr>
                  <a:spLocks/>
                </p:cNvSpPr>
                <p:nvPr/>
              </p:nvSpPr>
              <p:spPr bwMode="auto">
                <a:xfrm>
                  <a:off x="4016" y="3005"/>
                  <a:ext cx="495" cy="473"/>
                </a:xfrm>
                <a:custGeom>
                  <a:avLst/>
                  <a:gdLst/>
                  <a:ahLst/>
                  <a:cxnLst>
                    <a:cxn ang="0">
                      <a:pos x="370" y="0"/>
                    </a:cxn>
                    <a:cxn ang="0">
                      <a:pos x="350" y="48"/>
                    </a:cxn>
                    <a:cxn ang="0">
                      <a:pos x="350" y="98"/>
                    </a:cxn>
                    <a:cxn ang="0">
                      <a:pos x="307" y="83"/>
                    </a:cxn>
                    <a:cxn ang="0">
                      <a:pos x="293" y="18"/>
                    </a:cxn>
                    <a:cxn ang="0">
                      <a:pos x="240" y="0"/>
                    </a:cxn>
                    <a:cxn ang="0">
                      <a:pos x="210" y="18"/>
                    </a:cxn>
                    <a:cxn ang="0">
                      <a:pos x="195" y="53"/>
                    </a:cxn>
                    <a:cxn ang="0">
                      <a:pos x="170" y="33"/>
                    </a:cxn>
                    <a:cxn ang="0">
                      <a:pos x="143" y="78"/>
                    </a:cxn>
                    <a:cxn ang="0">
                      <a:pos x="107" y="91"/>
                    </a:cxn>
                    <a:cxn ang="0">
                      <a:pos x="102" y="130"/>
                    </a:cxn>
                    <a:cxn ang="0">
                      <a:pos x="12" y="168"/>
                    </a:cxn>
                    <a:cxn ang="0">
                      <a:pos x="0" y="255"/>
                    </a:cxn>
                    <a:cxn ang="0">
                      <a:pos x="25" y="338"/>
                    </a:cxn>
                    <a:cxn ang="0">
                      <a:pos x="0" y="362"/>
                    </a:cxn>
                    <a:cxn ang="0">
                      <a:pos x="20" y="385"/>
                    </a:cxn>
                    <a:cxn ang="0">
                      <a:pos x="90" y="393"/>
                    </a:cxn>
                    <a:cxn ang="0">
                      <a:pos x="153" y="350"/>
                    </a:cxn>
                    <a:cxn ang="0">
                      <a:pos x="203" y="338"/>
                    </a:cxn>
                    <a:cxn ang="0">
                      <a:pos x="250" y="397"/>
                    </a:cxn>
                    <a:cxn ang="0">
                      <a:pos x="272" y="367"/>
                    </a:cxn>
                    <a:cxn ang="0">
                      <a:pos x="287" y="435"/>
                    </a:cxn>
                    <a:cxn ang="0">
                      <a:pos x="317" y="455"/>
                    </a:cxn>
                    <a:cxn ang="0">
                      <a:pos x="355" y="443"/>
                    </a:cxn>
                    <a:cxn ang="0">
                      <a:pos x="387" y="473"/>
                    </a:cxn>
                    <a:cxn ang="0">
                      <a:pos x="442" y="405"/>
                    </a:cxn>
                    <a:cxn ang="0">
                      <a:pos x="469" y="318"/>
                    </a:cxn>
                    <a:cxn ang="0">
                      <a:pos x="495" y="305"/>
                    </a:cxn>
                    <a:cxn ang="0">
                      <a:pos x="482" y="243"/>
                    </a:cxn>
                    <a:cxn ang="0">
                      <a:pos x="450" y="191"/>
                    </a:cxn>
                    <a:cxn ang="0">
                      <a:pos x="430" y="135"/>
                    </a:cxn>
                    <a:cxn ang="0">
                      <a:pos x="398" y="121"/>
                    </a:cxn>
                    <a:cxn ang="0">
                      <a:pos x="380" y="33"/>
                    </a:cxn>
                    <a:cxn ang="0">
                      <a:pos x="370" y="0"/>
                    </a:cxn>
                  </a:cxnLst>
                  <a:rect l="0" t="0" r="r" b="b"/>
                  <a:pathLst>
                    <a:path w="495" h="473">
                      <a:moveTo>
                        <a:pt x="370" y="0"/>
                      </a:moveTo>
                      <a:lnTo>
                        <a:pt x="350" y="48"/>
                      </a:lnTo>
                      <a:lnTo>
                        <a:pt x="350" y="98"/>
                      </a:lnTo>
                      <a:lnTo>
                        <a:pt x="307" y="83"/>
                      </a:lnTo>
                      <a:lnTo>
                        <a:pt x="293" y="18"/>
                      </a:lnTo>
                      <a:lnTo>
                        <a:pt x="240" y="0"/>
                      </a:lnTo>
                      <a:lnTo>
                        <a:pt x="210" y="18"/>
                      </a:lnTo>
                      <a:lnTo>
                        <a:pt x="195" y="53"/>
                      </a:lnTo>
                      <a:lnTo>
                        <a:pt x="170" y="33"/>
                      </a:lnTo>
                      <a:lnTo>
                        <a:pt x="143" y="78"/>
                      </a:lnTo>
                      <a:lnTo>
                        <a:pt x="107" y="91"/>
                      </a:lnTo>
                      <a:lnTo>
                        <a:pt x="102" y="130"/>
                      </a:lnTo>
                      <a:lnTo>
                        <a:pt x="12" y="168"/>
                      </a:lnTo>
                      <a:lnTo>
                        <a:pt x="0" y="255"/>
                      </a:lnTo>
                      <a:lnTo>
                        <a:pt x="25" y="338"/>
                      </a:lnTo>
                      <a:lnTo>
                        <a:pt x="0" y="362"/>
                      </a:lnTo>
                      <a:lnTo>
                        <a:pt x="20" y="385"/>
                      </a:lnTo>
                      <a:lnTo>
                        <a:pt x="90" y="393"/>
                      </a:lnTo>
                      <a:lnTo>
                        <a:pt x="153" y="350"/>
                      </a:lnTo>
                      <a:lnTo>
                        <a:pt x="203" y="338"/>
                      </a:lnTo>
                      <a:lnTo>
                        <a:pt x="250" y="397"/>
                      </a:lnTo>
                      <a:lnTo>
                        <a:pt x="272" y="367"/>
                      </a:lnTo>
                      <a:lnTo>
                        <a:pt x="287" y="435"/>
                      </a:lnTo>
                      <a:lnTo>
                        <a:pt x="317" y="455"/>
                      </a:lnTo>
                      <a:lnTo>
                        <a:pt x="355" y="443"/>
                      </a:lnTo>
                      <a:lnTo>
                        <a:pt x="387" y="473"/>
                      </a:lnTo>
                      <a:lnTo>
                        <a:pt x="442" y="405"/>
                      </a:lnTo>
                      <a:lnTo>
                        <a:pt x="469" y="318"/>
                      </a:lnTo>
                      <a:lnTo>
                        <a:pt x="495" y="305"/>
                      </a:lnTo>
                      <a:lnTo>
                        <a:pt x="482" y="243"/>
                      </a:lnTo>
                      <a:lnTo>
                        <a:pt x="450" y="191"/>
                      </a:lnTo>
                      <a:lnTo>
                        <a:pt x="430" y="135"/>
                      </a:lnTo>
                      <a:lnTo>
                        <a:pt x="398" y="121"/>
                      </a:lnTo>
                      <a:lnTo>
                        <a:pt x="380" y="33"/>
                      </a:lnTo>
                      <a:lnTo>
                        <a:pt x="37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91" name="Group 291"/>
            <p:cNvGrpSpPr>
              <a:grpSpLocks/>
            </p:cNvGrpSpPr>
            <p:nvPr/>
          </p:nvGrpSpPr>
          <p:grpSpPr bwMode="auto">
            <a:xfrm>
              <a:off x="4296" y="3878"/>
              <a:ext cx="66" cy="74"/>
              <a:chOff x="4333" y="3492"/>
              <a:chExt cx="63" cy="68"/>
            </a:xfrm>
          </p:grpSpPr>
          <p:sp>
            <p:nvSpPr>
              <p:cNvPr id="25892" name="Freeform 292"/>
              <p:cNvSpPr>
                <a:spLocks/>
              </p:cNvSpPr>
              <p:nvPr/>
            </p:nvSpPr>
            <p:spPr bwMode="auto">
              <a:xfrm>
                <a:off x="4333" y="3492"/>
                <a:ext cx="63" cy="6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33" y="11"/>
                  </a:cxn>
                  <a:cxn ang="0">
                    <a:pos x="63" y="5"/>
                  </a:cxn>
                  <a:cxn ang="0">
                    <a:pos x="60" y="45"/>
                  </a:cxn>
                  <a:cxn ang="0">
                    <a:pos x="11" y="68"/>
                  </a:cxn>
                  <a:cxn ang="0">
                    <a:pos x="0" y="25"/>
                  </a:cxn>
                  <a:cxn ang="0">
                    <a:pos x="6" y="0"/>
                  </a:cxn>
                </a:cxnLst>
                <a:rect l="0" t="0" r="r" b="b"/>
                <a:pathLst>
                  <a:path w="63" h="68">
                    <a:moveTo>
                      <a:pt x="6" y="0"/>
                    </a:moveTo>
                    <a:lnTo>
                      <a:pt x="33" y="11"/>
                    </a:lnTo>
                    <a:lnTo>
                      <a:pt x="63" y="5"/>
                    </a:lnTo>
                    <a:lnTo>
                      <a:pt x="60" y="45"/>
                    </a:lnTo>
                    <a:lnTo>
                      <a:pt x="11" y="68"/>
                    </a:lnTo>
                    <a:lnTo>
                      <a:pt x="0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93" name="Group 293"/>
              <p:cNvGrpSpPr>
                <a:grpSpLocks/>
              </p:cNvGrpSpPr>
              <p:nvPr/>
            </p:nvGrpSpPr>
            <p:grpSpPr bwMode="auto">
              <a:xfrm>
                <a:off x="4333" y="3492"/>
                <a:ext cx="63" cy="68"/>
                <a:chOff x="4333" y="3492"/>
                <a:chExt cx="63" cy="68"/>
              </a:xfrm>
            </p:grpSpPr>
            <p:sp>
              <p:nvSpPr>
                <p:cNvPr id="25894" name="Freeform 294"/>
                <p:cNvSpPr>
                  <a:spLocks/>
                </p:cNvSpPr>
                <p:nvPr/>
              </p:nvSpPr>
              <p:spPr bwMode="auto">
                <a:xfrm>
                  <a:off x="4333" y="3492"/>
                  <a:ext cx="63" cy="6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33" y="11"/>
                    </a:cxn>
                    <a:cxn ang="0">
                      <a:pos x="63" y="5"/>
                    </a:cxn>
                    <a:cxn ang="0">
                      <a:pos x="60" y="45"/>
                    </a:cxn>
                    <a:cxn ang="0">
                      <a:pos x="11" y="68"/>
                    </a:cxn>
                    <a:cxn ang="0">
                      <a:pos x="0" y="25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3" h="68">
                      <a:moveTo>
                        <a:pt x="6" y="0"/>
                      </a:moveTo>
                      <a:lnTo>
                        <a:pt x="33" y="11"/>
                      </a:lnTo>
                      <a:lnTo>
                        <a:pt x="63" y="5"/>
                      </a:lnTo>
                      <a:lnTo>
                        <a:pt x="60" y="45"/>
                      </a:lnTo>
                      <a:lnTo>
                        <a:pt x="11" y="68"/>
                      </a:lnTo>
                      <a:lnTo>
                        <a:pt x="0" y="2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895" name="Freeform 295"/>
                <p:cNvSpPr>
                  <a:spLocks/>
                </p:cNvSpPr>
                <p:nvPr/>
              </p:nvSpPr>
              <p:spPr bwMode="auto">
                <a:xfrm>
                  <a:off x="4333" y="3492"/>
                  <a:ext cx="63" cy="6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33" y="11"/>
                    </a:cxn>
                    <a:cxn ang="0">
                      <a:pos x="63" y="5"/>
                    </a:cxn>
                    <a:cxn ang="0">
                      <a:pos x="60" y="45"/>
                    </a:cxn>
                    <a:cxn ang="0">
                      <a:pos x="11" y="68"/>
                    </a:cxn>
                    <a:cxn ang="0">
                      <a:pos x="0" y="25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3" h="68">
                      <a:moveTo>
                        <a:pt x="6" y="0"/>
                      </a:moveTo>
                      <a:lnTo>
                        <a:pt x="33" y="11"/>
                      </a:lnTo>
                      <a:lnTo>
                        <a:pt x="63" y="5"/>
                      </a:lnTo>
                      <a:lnTo>
                        <a:pt x="60" y="45"/>
                      </a:lnTo>
                      <a:lnTo>
                        <a:pt x="11" y="68"/>
                      </a:lnTo>
                      <a:lnTo>
                        <a:pt x="0" y="25"/>
                      </a:lnTo>
                      <a:lnTo>
                        <a:pt x="6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896" name="Group 296"/>
            <p:cNvGrpSpPr>
              <a:grpSpLocks/>
            </p:cNvGrpSpPr>
            <p:nvPr/>
          </p:nvGrpSpPr>
          <p:grpSpPr bwMode="auto">
            <a:xfrm>
              <a:off x="4666" y="3790"/>
              <a:ext cx="77" cy="114"/>
              <a:chOff x="4685" y="3412"/>
              <a:chExt cx="73" cy="105"/>
            </a:xfrm>
          </p:grpSpPr>
          <p:sp>
            <p:nvSpPr>
              <p:cNvPr id="25897" name="Freeform 297"/>
              <p:cNvSpPr>
                <a:spLocks/>
              </p:cNvSpPr>
              <p:nvPr/>
            </p:nvSpPr>
            <p:spPr bwMode="auto">
              <a:xfrm>
                <a:off x="4685" y="3412"/>
                <a:ext cx="73" cy="10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25"/>
                  </a:cxn>
                  <a:cxn ang="0">
                    <a:pos x="16" y="55"/>
                  </a:cxn>
                  <a:cxn ang="0">
                    <a:pos x="0" y="66"/>
                  </a:cxn>
                  <a:cxn ang="0">
                    <a:pos x="11" y="105"/>
                  </a:cxn>
                  <a:cxn ang="0">
                    <a:pos x="46" y="85"/>
                  </a:cxn>
                  <a:cxn ang="0">
                    <a:pos x="73" y="28"/>
                  </a:cxn>
                  <a:cxn ang="0">
                    <a:pos x="46" y="36"/>
                  </a:cxn>
                  <a:cxn ang="0">
                    <a:pos x="25" y="11"/>
                  </a:cxn>
                  <a:cxn ang="0">
                    <a:pos x="3" y="0"/>
                  </a:cxn>
                </a:cxnLst>
                <a:rect l="0" t="0" r="r" b="b"/>
                <a:pathLst>
                  <a:path w="73" h="105">
                    <a:moveTo>
                      <a:pt x="3" y="0"/>
                    </a:moveTo>
                    <a:lnTo>
                      <a:pt x="3" y="25"/>
                    </a:lnTo>
                    <a:lnTo>
                      <a:pt x="16" y="55"/>
                    </a:lnTo>
                    <a:lnTo>
                      <a:pt x="0" y="66"/>
                    </a:lnTo>
                    <a:lnTo>
                      <a:pt x="11" y="105"/>
                    </a:lnTo>
                    <a:lnTo>
                      <a:pt x="46" y="85"/>
                    </a:lnTo>
                    <a:lnTo>
                      <a:pt x="73" y="28"/>
                    </a:lnTo>
                    <a:lnTo>
                      <a:pt x="46" y="36"/>
                    </a:lnTo>
                    <a:lnTo>
                      <a:pt x="25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898" name="Group 298"/>
              <p:cNvGrpSpPr>
                <a:grpSpLocks/>
              </p:cNvGrpSpPr>
              <p:nvPr/>
            </p:nvGrpSpPr>
            <p:grpSpPr bwMode="auto">
              <a:xfrm>
                <a:off x="4685" y="3412"/>
                <a:ext cx="73" cy="105"/>
                <a:chOff x="4685" y="3412"/>
                <a:chExt cx="73" cy="105"/>
              </a:xfrm>
            </p:grpSpPr>
            <p:sp>
              <p:nvSpPr>
                <p:cNvPr id="25899" name="Freeform 299"/>
                <p:cNvSpPr>
                  <a:spLocks/>
                </p:cNvSpPr>
                <p:nvPr/>
              </p:nvSpPr>
              <p:spPr bwMode="auto">
                <a:xfrm>
                  <a:off x="4685" y="3412"/>
                  <a:ext cx="73" cy="10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3" y="25"/>
                    </a:cxn>
                    <a:cxn ang="0">
                      <a:pos x="16" y="55"/>
                    </a:cxn>
                    <a:cxn ang="0">
                      <a:pos x="0" y="66"/>
                    </a:cxn>
                    <a:cxn ang="0">
                      <a:pos x="11" y="105"/>
                    </a:cxn>
                    <a:cxn ang="0">
                      <a:pos x="46" y="85"/>
                    </a:cxn>
                    <a:cxn ang="0">
                      <a:pos x="73" y="28"/>
                    </a:cxn>
                    <a:cxn ang="0">
                      <a:pos x="46" y="36"/>
                    </a:cxn>
                    <a:cxn ang="0">
                      <a:pos x="25" y="1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73" h="105">
                      <a:moveTo>
                        <a:pt x="3" y="0"/>
                      </a:moveTo>
                      <a:lnTo>
                        <a:pt x="3" y="25"/>
                      </a:lnTo>
                      <a:lnTo>
                        <a:pt x="16" y="55"/>
                      </a:lnTo>
                      <a:lnTo>
                        <a:pt x="0" y="66"/>
                      </a:lnTo>
                      <a:lnTo>
                        <a:pt x="11" y="105"/>
                      </a:lnTo>
                      <a:lnTo>
                        <a:pt x="46" y="85"/>
                      </a:lnTo>
                      <a:lnTo>
                        <a:pt x="73" y="28"/>
                      </a:lnTo>
                      <a:lnTo>
                        <a:pt x="46" y="36"/>
                      </a:lnTo>
                      <a:lnTo>
                        <a:pt x="25" y="11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00" name="Freeform 300"/>
                <p:cNvSpPr>
                  <a:spLocks/>
                </p:cNvSpPr>
                <p:nvPr/>
              </p:nvSpPr>
              <p:spPr bwMode="auto">
                <a:xfrm>
                  <a:off x="4685" y="3412"/>
                  <a:ext cx="73" cy="105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3" y="25"/>
                    </a:cxn>
                    <a:cxn ang="0">
                      <a:pos x="16" y="55"/>
                    </a:cxn>
                    <a:cxn ang="0">
                      <a:pos x="0" y="66"/>
                    </a:cxn>
                    <a:cxn ang="0">
                      <a:pos x="11" y="105"/>
                    </a:cxn>
                    <a:cxn ang="0">
                      <a:pos x="46" y="85"/>
                    </a:cxn>
                    <a:cxn ang="0">
                      <a:pos x="73" y="28"/>
                    </a:cxn>
                    <a:cxn ang="0">
                      <a:pos x="46" y="36"/>
                    </a:cxn>
                    <a:cxn ang="0">
                      <a:pos x="25" y="1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73" h="105">
                      <a:moveTo>
                        <a:pt x="3" y="0"/>
                      </a:moveTo>
                      <a:lnTo>
                        <a:pt x="3" y="25"/>
                      </a:lnTo>
                      <a:lnTo>
                        <a:pt x="16" y="55"/>
                      </a:lnTo>
                      <a:lnTo>
                        <a:pt x="0" y="66"/>
                      </a:lnTo>
                      <a:lnTo>
                        <a:pt x="11" y="105"/>
                      </a:lnTo>
                      <a:lnTo>
                        <a:pt x="46" y="85"/>
                      </a:lnTo>
                      <a:lnTo>
                        <a:pt x="73" y="28"/>
                      </a:lnTo>
                      <a:lnTo>
                        <a:pt x="46" y="36"/>
                      </a:lnTo>
                      <a:lnTo>
                        <a:pt x="25" y="11"/>
                      </a:lnTo>
                      <a:lnTo>
                        <a:pt x="3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01" name="Group 301"/>
            <p:cNvGrpSpPr>
              <a:grpSpLocks/>
            </p:cNvGrpSpPr>
            <p:nvPr/>
          </p:nvGrpSpPr>
          <p:grpSpPr bwMode="auto">
            <a:xfrm>
              <a:off x="3538" y="1445"/>
              <a:ext cx="167" cy="123"/>
              <a:chOff x="3612" y="1265"/>
              <a:chExt cx="159" cy="112"/>
            </a:xfrm>
          </p:grpSpPr>
          <p:sp>
            <p:nvSpPr>
              <p:cNvPr id="25902" name="Freeform 302"/>
              <p:cNvSpPr>
                <a:spLocks/>
              </p:cNvSpPr>
              <p:nvPr/>
            </p:nvSpPr>
            <p:spPr bwMode="auto">
              <a:xfrm>
                <a:off x="3612" y="1265"/>
                <a:ext cx="159" cy="112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45" y="29"/>
                  </a:cxn>
                  <a:cxn ang="0">
                    <a:pos x="159" y="95"/>
                  </a:cxn>
                  <a:cxn ang="0">
                    <a:pos x="112" y="65"/>
                  </a:cxn>
                  <a:cxn ang="0">
                    <a:pos x="94" y="112"/>
                  </a:cxn>
                  <a:cxn ang="0">
                    <a:pos x="0" y="39"/>
                  </a:cxn>
                  <a:cxn ang="0">
                    <a:pos x="60" y="49"/>
                  </a:cxn>
                  <a:cxn ang="0">
                    <a:pos x="42" y="0"/>
                  </a:cxn>
                </a:cxnLst>
                <a:rect l="0" t="0" r="r" b="b"/>
                <a:pathLst>
                  <a:path w="159" h="112">
                    <a:moveTo>
                      <a:pt x="42" y="0"/>
                    </a:moveTo>
                    <a:lnTo>
                      <a:pt x="145" y="29"/>
                    </a:lnTo>
                    <a:lnTo>
                      <a:pt x="159" y="95"/>
                    </a:lnTo>
                    <a:lnTo>
                      <a:pt x="112" y="65"/>
                    </a:lnTo>
                    <a:lnTo>
                      <a:pt x="94" y="112"/>
                    </a:lnTo>
                    <a:lnTo>
                      <a:pt x="0" y="39"/>
                    </a:lnTo>
                    <a:lnTo>
                      <a:pt x="60" y="49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03" name="Group 303"/>
              <p:cNvGrpSpPr>
                <a:grpSpLocks/>
              </p:cNvGrpSpPr>
              <p:nvPr/>
            </p:nvGrpSpPr>
            <p:grpSpPr bwMode="auto">
              <a:xfrm>
                <a:off x="3612" y="1265"/>
                <a:ext cx="159" cy="112"/>
                <a:chOff x="3612" y="1265"/>
                <a:chExt cx="159" cy="112"/>
              </a:xfrm>
            </p:grpSpPr>
            <p:sp>
              <p:nvSpPr>
                <p:cNvPr id="25904" name="Freeform 304"/>
                <p:cNvSpPr>
                  <a:spLocks/>
                </p:cNvSpPr>
                <p:nvPr/>
              </p:nvSpPr>
              <p:spPr bwMode="auto">
                <a:xfrm>
                  <a:off x="3612" y="1265"/>
                  <a:ext cx="159" cy="112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145" y="29"/>
                    </a:cxn>
                    <a:cxn ang="0">
                      <a:pos x="159" y="95"/>
                    </a:cxn>
                    <a:cxn ang="0">
                      <a:pos x="112" y="65"/>
                    </a:cxn>
                    <a:cxn ang="0">
                      <a:pos x="94" y="112"/>
                    </a:cxn>
                    <a:cxn ang="0">
                      <a:pos x="0" y="39"/>
                    </a:cxn>
                    <a:cxn ang="0">
                      <a:pos x="60" y="49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159" h="112">
                      <a:moveTo>
                        <a:pt x="42" y="0"/>
                      </a:moveTo>
                      <a:lnTo>
                        <a:pt x="145" y="29"/>
                      </a:lnTo>
                      <a:lnTo>
                        <a:pt x="159" y="95"/>
                      </a:lnTo>
                      <a:lnTo>
                        <a:pt x="112" y="65"/>
                      </a:lnTo>
                      <a:lnTo>
                        <a:pt x="94" y="112"/>
                      </a:lnTo>
                      <a:lnTo>
                        <a:pt x="0" y="39"/>
                      </a:lnTo>
                      <a:lnTo>
                        <a:pt x="60" y="49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05" name="Freeform 305"/>
                <p:cNvSpPr>
                  <a:spLocks/>
                </p:cNvSpPr>
                <p:nvPr/>
              </p:nvSpPr>
              <p:spPr bwMode="auto">
                <a:xfrm>
                  <a:off x="3612" y="1265"/>
                  <a:ext cx="159" cy="112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145" y="29"/>
                    </a:cxn>
                    <a:cxn ang="0">
                      <a:pos x="159" y="95"/>
                    </a:cxn>
                    <a:cxn ang="0">
                      <a:pos x="112" y="65"/>
                    </a:cxn>
                    <a:cxn ang="0">
                      <a:pos x="94" y="112"/>
                    </a:cxn>
                    <a:cxn ang="0">
                      <a:pos x="0" y="39"/>
                    </a:cxn>
                    <a:cxn ang="0">
                      <a:pos x="60" y="49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159" h="112">
                      <a:moveTo>
                        <a:pt x="42" y="0"/>
                      </a:moveTo>
                      <a:lnTo>
                        <a:pt x="145" y="29"/>
                      </a:lnTo>
                      <a:lnTo>
                        <a:pt x="159" y="95"/>
                      </a:lnTo>
                      <a:lnTo>
                        <a:pt x="112" y="65"/>
                      </a:lnTo>
                      <a:lnTo>
                        <a:pt x="94" y="112"/>
                      </a:lnTo>
                      <a:lnTo>
                        <a:pt x="0" y="39"/>
                      </a:lnTo>
                      <a:lnTo>
                        <a:pt x="60" y="49"/>
                      </a:lnTo>
                      <a:lnTo>
                        <a:pt x="42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06" name="Group 306"/>
            <p:cNvGrpSpPr>
              <a:grpSpLocks/>
            </p:cNvGrpSpPr>
            <p:nvPr/>
          </p:nvGrpSpPr>
          <p:grpSpPr bwMode="auto">
            <a:xfrm>
              <a:off x="2701" y="2344"/>
              <a:ext cx="31" cy="85"/>
              <a:chOff x="2815" y="2088"/>
              <a:chExt cx="29" cy="78"/>
            </a:xfrm>
          </p:grpSpPr>
          <p:sp>
            <p:nvSpPr>
              <p:cNvPr id="25907" name="Freeform 307"/>
              <p:cNvSpPr>
                <a:spLocks/>
              </p:cNvSpPr>
              <p:nvPr/>
            </p:nvSpPr>
            <p:spPr bwMode="auto">
              <a:xfrm>
                <a:off x="2815" y="2088"/>
                <a:ext cx="29" cy="7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5"/>
                  </a:cxn>
                  <a:cxn ang="0">
                    <a:pos x="29" y="30"/>
                  </a:cxn>
                  <a:cxn ang="0">
                    <a:pos x="20" y="36"/>
                  </a:cxn>
                  <a:cxn ang="0">
                    <a:pos x="29" y="51"/>
                  </a:cxn>
                  <a:cxn ang="0">
                    <a:pos x="18" y="78"/>
                  </a:cxn>
                  <a:cxn ang="0">
                    <a:pos x="0" y="78"/>
                  </a:cxn>
                  <a:cxn ang="0">
                    <a:pos x="0" y="46"/>
                  </a:cxn>
                  <a:cxn ang="0">
                    <a:pos x="10" y="38"/>
                  </a:cxn>
                  <a:cxn ang="0">
                    <a:pos x="7" y="11"/>
                  </a:cxn>
                  <a:cxn ang="0">
                    <a:pos x="10" y="0"/>
                  </a:cxn>
                </a:cxnLst>
                <a:rect l="0" t="0" r="r" b="b"/>
                <a:pathLst>
                  <a:path w="29" h="78">
                    <a:moveTo>
                      <a:pt x="10" y="0"/>
                    </a:moveTo>
                    <a:lnTo>
                      <a:pt x="20" y="5"/>
                    </a:lnTo>
                    <a:lnTo>
                      <a:pt x="29" y="30"/>
                    </a:lnTo>
                    <a:lnTo>
                      <a:pt x="20" y="36"/>
                    </a:lnTo>
                    <a:lnTo>
                      <a:pt x="29" y="51"/>
                    </a:lnTo>
                    <a:lnTo>
                      <a:pt x="18" y="78"/>
                    </a:lnTo>
                    <a:lnTo>
                      <a:pt x="0" y="78"/>
                    </a:lnTo>
                    <a:lnTo>
                      <a:pt x="0" y="46"/>
                    </a:lnTo>
                    <a:lnTo>
                      <a:pt x="10" y="38"/>
                    </a:lnTo>
                    <a:lnTo>
                      <a:pt x="7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08" name="Group 308"/>
              <p:cNvGrpSpPr>
                <a:grpSpLocks/>
              </p:cNvGrpSpPr>
              <p:nvPr/>
            </p:nvGrpSpPr>
            <p:grpSpPr bwMode="auto">
              <a:xfrm>
                <a:off x="2815" y="2088"/>
                <a:ext cx="29" cy="78"/>
                <a:chOff x="2815" y="2088"/>
                <a:chExt cx="29" cy="78"/>
              </a:xfrm>
            </p:grpSpPr>
            <p:sp>
              <p:nvSpPr>
                <p:cNvPr id="25909" name="Freeform 309"/>
                <p:cNvSpPr>
                  <a:spLocks/>
                </p:cNvSpPr>
                <p:nvPr/>
              </p:nvSpPr>
              <p:spPr bwMode="auto">
                <a:xfrm>
                  <a:off x="2815" y="2088"/>
                  <a:ext cx="29" cy="78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5"/>
                    </a:cxn>
                    <a:cxn ang="0">
                      <a:pos x="29" y="30"/>
                    </a:cxn>
                    <a:cxn ang="0">
                      <a:pos x="20" y="36"/>
                    </a:cxn>
                    <a:cxn ang="0">
                      <a:pos x="29" y="51"/>
                    </a:cxn>
                    <a:cxn ang="0">
                      <a:pos x="18" y="78"/>
                    </a:cxn>
                    <a:cxn ang="0">
                      <a:pos x="0" y="78"/>
                    </a:cxn>
                    <a:cxn ang="0">
                      <a:pos x="0" y="46"/>
                    </a:cxn>
                    <a:cxn ang="0">
                      <a:pos x="10" y="38"/>
                    </a:cxn>
                    <a:cxn ang="0">
                      <a:pos x="7" y="11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29" h="78">
                      <a:moveTo>
                        <a:pt x="10" y="0"/>
                      </a:moveTo>
                      <a:lnTo>
                        <a:pt x="20" y="5"/>
                      </a:lnTo>
                      <a:lnTo>
                        <a:pt x="29" y="30"/>
                      </a:lnTo>
                      <a:lnTo>
                        <a:pt x="20" y="36"/>
                      </a:lnTo>
                      <a:lnTo>
                        <a:pt x="29" y="51"/>
                      </a:lnTo>
                      <a:lnTo>
                        <a:pt x="18" y="78"/>
                      </a:lnTo>
                      <a:lnTo>
                        <a:pt x="0" y="78"/>
                      </a:lnTo>
                      <a:lnTo>
                        <a:pt x="0" y="46"/>
                      </a:lnTo>
                      <a:lnTo>
                        <a:pt x="10" y="38"/>
                      </a:lnTo>
                      <a:lnTo>
                        <a:pt x="7" y="11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10" name="Freeform 310"/>
                <p:cNvSpPr>
                  <a:spLocks/>
                </p:cNvSpPr>
                <p:nvPr/>
              </p:nvSpPr>
              <p:spPr bwMode="auto">
                <a:xfrm>
                  <a:off x="2815" y="2088"/>
                  <a:ext cx="29" cy="78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5"/>
                    </a:cxn>
                    <a:cxn ang="0">
                      <a:pos x="29" y="30"/>
                    </a:cxn>
                    <a:cxn ang="0">
                      <a:pos x="20" y="36"/>
                    </a:cxn>
                    <a:cxn ang="0">
                      <a:pos x="29" y="51"/>
                    </a:cxn>
                    <a:cxn ang="0">
                      <a:pos x="18" y="78"/>
                    </a:cxn>
                    <a:cxn ang="0">
                      <a:pos x="0" y="78"/>
                    </a:cxn>
                    <a:cxn ang="0">
                      <a:pos x="0" y="46"/>
                    </a:cxn>
                    <a:cxn ang="0">
                      <a:pos x="10" y="38"/>
                    </a:cxn>
                    <a:cxn ang="0">
                      <a:pos x="7" y="11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29" h="78">
                      <a:moveTo>
                        <a:pt x="10" y="0"/>
                      </a:moveTo>
                      <a:lnTo>
                        <a:pt x="20" y="5"/>
                      </a:lnTo>
                      <a:lnTo>
                        <a:pt x="29" y="30"/>
                      </a:lnTo>
                      <a:lnTo>
                        <a:pt x="20" y="36"/>
                      </a:lnTo>
                      <a:lnTo>
                        <a:pt x="29" y="51"/>
                      </a:lnTo>
                      <a:lnTo>
                        <a:pt x="18" y="78"/>
                      </a:lnTo>
                      <a:lnTo>
                        <a:pt x="0" y="78"/>
                      </a:lnTo>
                      <a:lnTo>
                        <a:pt x="0" y="46"/>
                      </a:lnTo>
                      <a:lnTo>
                        <a:pt x="10" y="38"/>
                      </a:lnTo>
                      <a:lnTo>
                        <a:pt x="7" y="11"/>
                      </a:lnTo>
                      <a:lnTo>
                        <a:pt x="10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11" name="Group 311"/>
            <p:cNvGrpSpPr>
              <a:grpSpLocks/>
            </p:cNvGrpSpPr>
            <p:nvPr/>
          </p:nvGrpSpPr>
          <p:grpSpPr bwMode="auto">
            <a:xfrm>
              <a:off x="2630" y="2399"/>
              <a:ext cx="24" cy="22"/>
              <a:chOff x="2747" y="2138"/>
              <a:chExt cx="23" cy="20"/>
            </a:xfrm>
          </p:grpSpPr>
          <p:sp>
            <p:nvSpPr>
              <p:cNvPr id="25912" name="Freeform 312"/>
              <p:cNvSpPr>
                <a:spLocks/>
              </p:cNvSpPr>
              <p:nvPr/>
            </p:nvSpPr>
            <p:spPr bwMode="auto">
              <a:xfrm>
                <a:off x="2747" y="2138"/>
                <a:ext cx="23" cy="20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" y="3"/>
                  </a:cxn>
                  <a:cxn ang="0">
                    <a:pos x="0" y="15"/>
                  </a:cxn>
                  <a:cxn ang="0">
                    <a:pos x="10" y="20"/>
                  </a:cxn>
                  <a:cxn ang="0">
                    <a:pos x="11" y="8"/>
                  </a:cxn>
                  <a:cxn ang="0">
                    <a:pos x="23" y="0"/>
                  </a:cxn>
                </a:cxnLst>
                <a:rect l="0" t="0" r="r" b="b"/>
                <a:pathLst>
                  <a:path w="23" h="20">
                    <a:moveTo>
                      <a:pt x="23" y="0"/>
                    </a:moveTo>
                    <a:lnTo>
                      <a:pt x="1" y="3"/>
                    </a:lnTo>
                    <a:lnTo>
                      <a:pt x="0" y="15"/>
                    </a:lnTo>
                    <a:lnTo>
                      <a:pt x="10" y="20"/>
                    </a:lnTo>
                    <a:lnTo>
                      <a:pt x="11" y="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13" name="Group 313"/>
              <p:cNvGrpSpPr>
                <a:grpSpLocks/>
              </p:cNvGrpSpPr>
              <p:nvPr/>
            </p:nvGrpSpPr>
            <p:grpSpPr bwMode="auto">
              <a:xfrm>
                <a:off x="2747" y="2138"/>
                <a:ext cx="23" cy="20"/>
                <a:chOff x="2747" y="2138"/>
                <a:chExt cx="23" cy="20"/>
              </a:xfrm>
            </p:grpSpPr>
            <p:sp>
              <p:nvSpPr>
                <p:cNvPr id="25914" name="Freeform 314"/>
                <p:cNvSpPr>
                  <a:spLocks/>
                </p:cNvSpPr>
                <p:nvPr/>
              </p:nvSpPr>
              <p:spPr bwMode="auto">
                <a:xfrm>
                  <a:off x="2747" y="2138"/>
                  <a:ext cx="23" cy="2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1" y="3"/>
                    </a:cxn>
                    <a:cxn ang="0">
                      <a:pos x="0" y="15"/>
                    </a:cxn>
                    <a:cxn ang="0">
                      <a:pos x="10" y="20"/>
                    </a:cxn>
                    <a:cxn ang="0">
                      <a:pos x="11" y="8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3" h="20">
                      <a:moveTo>
                        <a:pt x="23" y="0"/>
                      </a:moveTo>
                      <a:lnTo>
                        <a:pt x="1" y="3"/>
                      </a:lnTo>
                      <a:lnTo>
                        <a:pt x="0" y="15"/>
                      </a:lnTo>
                      <a:lnTo>
                        <a:pt x="10" y="20"/>
                      </a:lnTo>
                      <a:lnTo>
                        <a:pt x="11" y="8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15" name="Freeform 315"/>
                <p:cNvSpPr>
                  <a:spLocks/>
                </p:cNvSpPr>
                <p:nvPr/>
              </p:nvSpPr>
              <p:spPr bwMode="auto">
                <a:xfrm>
                  <a:off x="2747" y="2138"/>
                  <a:ext cx="23" cy="2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1" y="3"/>
                    </a:cxn>
                    <a:cxn ang="0">
                      <a:pos x="0" y="15"/>
                    </a:cxn>
                    <a:cxn ang="0">
                      <a:pos x="10" y="20"/>
                    </a:cxn>
                    <a:cxn ang="0">
                      <a:pos x="11" y="8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3" h="20">
                      <a:moveTo>
                        <a:pt x="23" y="0"/>
                      </a:moveTo>
                      <a:lnTo>
                        <a:pt x="1" y="3"/>
                      </a:lnTo>
                      <a:lnTo>
                        <a:pt x="0" y="15"/>
                      </a:lnTo>
                      <a:lnTo>
                        <a:pt x="10" y="20"/>
                      </a:lnTo>
                      <a:lnTo>
                        <a:pt x="11" y="8"/>
                      </a:lnTo>
                      <a:lnTo>
                        <a:pt x="23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16" name="Group 316"/>
            <p:cNvGrpSpPr>
              <a:grpSpLocks/>
            </p:cNvGrpSpPr>
            <p:nvPr/>
          </p:nvGrpSpPr>
          <p:grpSpPr bwMode="auto">
            <a:xfrm>
              <a:off x="2895" y="2471"/>
              <a:ext cx="35" cy="22"/>
              <a:chOff x="2999" y="2204"/>
              <a:chExt cx="33" cy="20"/>
            </a:xfrm>
          </p:grpSpPr>
          <p:sp>
            <p:nvSpPr>
              <p:cNvPr id="25917" name="Freeform 317"/>
              <p:cNvSpPr>
                <a:spLocks/>
              </p:cNvSpPr>
              <p:nvPr/>
            </p:nvSpPr>
            <p:spPr bwMode="auto">
              <a:xfrm>
                <a:off x="2999" y="2204"/>
                <a:ext cx="33" cy="2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8" y="7"/>
                  </a:cxn>
                  <a:cxn ang="0">
                    <a:pos x="33" y="4"/>
                  </a:cxn>
                  <a:cxn ang="0">
                    <a:pos x="28" y="15"/>
                  </a:cxn>
                  <a:cxn ang="0">
                    <a:pos x="13" y="20"/>
                  </a:cxn>
                  <a:cxn ang="0">
                    <a:pos x="0" y="12"/>
                  </a:cxn>
                  <a:cxn ang="0">
                    <a:pos x="5" y="0"/>
                  </a:cxn>
                </a:cxnLst>
                <a:rect l="0" t="0" r="r" b="b"/>
                <a:pathLst>
                  <a:path w="33" h="20">
                    <a:moveTo>
                      <a:pt x="5" y="0"/>
                    </a:moveTo>
                    <a:lnTo>
                      <a:pt x="18" y="7"/>
                    </a:lnTo>
                    <a:lnTo>
                      <a:pt x="33" y="4"/>
                    </a:lnTo>
                    <a:lnTo>
                      <a:pt x="28" y="15"/>
                    </a:lnTo>
                    <a:lnTo>
                      <a:pt x="13" y="20"/>
                    </a:lnTo>
                    <a:lnTo>
                      <a:pt x="0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18" name="Group 318"/>
              <p:cNvGrpSpPr>
                <a:grpSpLocks/>
              </p:cNvGrpSpPr>
              <p:nvPr/>
            </p:nvGrpSpPr>
            <p:grpSpPr bwMode="auto">
              <a:xfrm>
                <a:off x="2999" y="2204"/>
                <a:ext cx="33" cy="20"/>
                <a:chOff x="2999" y="2204"/>
                <a:chExt cx="33" cy="20"/>
              </a:xfrm>
            </p:grpSpPr>
            <p:sp>
              <p:nvSpPr>
                <p:cNvPr id="25919" name="Freeform 319"/>
                <p:cNvSpPr>
                  <a:spLocks/>
                </p:cNvSpPr>
                <p:nvPr/>
              </p:nvSpPr>
              <p:spPr bwMode="auto">
                <a:xfrm>
                  <a:off x="2999" y="2204"/>
                  <a:ext cx="33" cy="2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8" y="7"/>
                    </a:cxn>
                    <a:cxn ang="0">
                      <a:pos x="33" y="4"/>
                    </a:cxn>
                    <a:cxn ang="0">
                      <a:pos x="28" y="15"/>
                    </a:cxn>
                    <a:cxn ang="0">
                      <a:pos x="13" y="20"/>
                    </a:cxn>
                    <a:cxn ang="0">
                      <a:pos x="0" y="1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3" h="20">
                      <a:moveTo>
                        <a:pt x="5" y="0"/>
                      </a:moveTo>
                      <a:lnTo>
                        <a:pt x="18" y="7"/>
                      </a:lnTo>
                      <a:lnTo>
                        <a:pt x="33" y="4"/>
                      </a:lnTo>
                      <a:lnTo>
                        <a:pt x="28" y="15"/>
                      </a:lnTo>
                      <a:lnTo>
                        <a:pt x="13" y="20"/>
                      </a:lnTo>
                      <a:lnTo>
                        <a:pt x="0" y="1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20" name="Freeform 320"/>
                <p:cNvSpPr>
                  <a:spLocks/>
                </p:cNvSpPr>
                <p:nvPr/>
              </p:nvSpPr>
              <p:spPr bwMode="auto">
                <a:xfrm>
                  <a:off x="2999" y="2204"/>
                  <a:ext cx="33" cy="2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8" y="7"/>
                    </a:cxn>
                    <a:cxn ang="0">
                      <a:pos x="33" y="4"/>
                    </a:cxn>
                    <a:cxn ang="0">
                      <a:pos x="28" y="15"/>
                    </a:cxn>
                    <a:cxn ang="0">
                      <a:pos x="13" y="20"/>
                    </a:cxn>
                    <a:cxn ang="0">
                      <a:pos x="0" y="1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3" h="20">
                      <a:moveTo>
                        <a:pt x="5" y="0"/>
                      </a:moveTo>
                      <a:lnTo>
                        <a:pt x="18" y="7"/>
                      </a:lnTo>
                      <a:lnTo>
                        <a:pt x="33" y="4"/>
                      </a:lnTo>
                      <a:lnTo>
                        <a:pt x="28" y="15"/>
                      </a:lnTo>
                      <a:lnTo>
                        <a:pt x="13" y="20"/>
                      </a:lnTo>
                      <a:lnTo>
                        <a:pt x="0" y="12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21" name="Group 321"/>
            <p:cNvGrpSpPr>
              <a:grpSpLocks/>
            </p:cNvGrpSpPr>
            <p:nvPr/>
          </p:nvGrpSpPr>
          <p:grpSpPr bwMode="auto">
            <a:xfrm>
              <a:off x="2972" y="2497"/>
              <a:ext cx="25" cy="16"/>
              <a:chOff x="3072" y="2228"/>
              <a:chExt cx="25" cy="15"/>
            </a:xfrm>
          </p:grpSpPr>
          <p:sp>
            <p:nvSpPr>
              <p:cNvPr id="25922" name="Freeform 322"/>
              <p:cNvSpPr>
                <a:spLocks/>
              </p:cNvSpPr>
              <p:nvPr/>
            </p:nvSpPr>
            <p:spPr bwMode="auto">
              <a:xfrm>
                <a:off x="3072" y="2228"/>
                <a:ext cx="25" cy="1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2" y="3"/>
                  </a:cxn>
                  <a:cxn ang="0">
                    <a:pos x="0" y="8"/>
                  </a:cxn>
                  <a:cxn ang="0">
                    <a:pos x="2" y="15"/>
                  </a:cxn>
                  <a:cxn ang="0">
                    <a:pos x="20" y="15"/>
                  </a:cxn>
                  <a:cxn ang="0">
                    <a:pos x="25" y="0"/>
                  </a:cxn>
                </a:cxnLst>
                <a:rect l="0" t="0" r="r" b="b"/>
                <a:pathLst>
                  <a:path w="25" h="15">
                    <a:moveTo>
                      <a:pt x="25" y="0"/>
                    </a:moveTo>
                    <a:lnTo>
                      <a:pt x="12" y="3"/>
                    </a:lnTo>
                    <a:lnTo>
                      <a:pt x="0" y="8"/>
                    </a:lnTo>
                    <a:lnTo>
                      <a:pt x="2" y="15"/>
                    </a:lnTo>
                    <a:lnTo>
                      <a:pt x="20" y="1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23" name="Group 323"/>
              <p:cNvGrpSpPr>
                <a:grpSpLocks/>
              </p:cNvGrpSpPr>
              <p:nvPr/>
            </p:nvGrpSpPr>
            <p:grpSpPr bwMode="auto">
              <a:xfrm>
                <a:off x="3072" y="2228"/>
                <a:ext cx="25" cy="15"/>
                <a:chOff x="3072" y="2228"/>
                <a:chExt cx="25" cy="15"/>
              </a:xfrm>
            </p:grpSpPr>
            <p:sp>
              <p:nvSpPr>
                <p:cNvPr id="25924" name="Freeform 324"/>
                <p:cNvSpPr>
                  <a:spLocks/>
                </p:cNvSpPr>
                <p:nvPr/>
              </p:nvSpPr>
              <p:spPr bwMode="auto">
                <a:xfrm>
                  <a:off x="3072" y="2228"/>
                  <a:ext cx="25" cy="15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2" y="3"/>
                    </a:cxn>
                    <a:cxn ang="0">
                      <a:pos x="0" y="8"/>
                    </a:cxn>
                    <a:cxn ang="0">
                      <a:pos x="2" y="15"/>
                    </a:cxn>
                    <a:cxn ang="0">
                      <a:pos x="20" y="15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5" h="15">
                      <a:moveTo>
                        <a:pt x="25" y="0"/>
                      </a:moveTo>
                      <a:lnTo>
                        <a:pt x="12" y="3"/>
                      </a:lnTo>
                      <a:lnTo>
                        <a:pt x="0" y="8"/>
                      </a:lnTo>
                      <a:lnTo>
                        <a:pt x="2" y="15"/>
                      </a:lnTo>
                      <a:lnTo>
                        <a:pt x="20" y="15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25" name="Freeform 325"/>
                <p:cNvSpPr>
                  <a:spLocks/>
                </p:cNvSpPr>
                <p:nvPr/>
              </p:nvSpPr>
              <p:spPr bwMode="auto">
                <a:xfrm>
                  <a:off x="3072" y="2228"/>
                  <a:ext cx="25" cy="15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2" y="3"/>
                    </a:cxn>
                    <a:cxn ang="0">
                      <a:pos x="0" y="8"/>
                    </a:cxn>
                    <a:cxn ang="0">
                      <a:pos x="2" y="15"/>
                    </a:cxn>
                    <a:cxn ang="0">
                      <a:pos x="20" y="15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5" h="15">
                      <a:moveTo>
                        <a:pt x="25" y="0"/>
                      </a:moveTo>
                      <a:lnTo>
                        <a:pt x="12" y="3"/>
                      </a:lnTo>
                      <a:lnTo>
                        <a:pt x="0" y="8"/>
                      </a:lnTo>
                      <a:lnTo>
                        <a:pt x="2" y="15"/>
                      </a:lnTo>
                      <a:lnTo>
                        <a:pt x="20" y="15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26" name="Group 326"/>
            <p:cNvGrpSpPr>
              <a:grpSpLocks/>
            </p:cNvGrpSpPr>
            <p:nvPr/>
          </p:nvGrpSpPr>
          <p:grpSpPr bwMode="auto">
            <a:xfrm>
              <a:off x="2519" y="2030"/>
              <a:ext cx="17" cy="32"/>
              <a:chOff x="2642" y="1801"/>
              <a:chExt cx="15" cy="28"/>
            </a:xfrm>
          </p:grpSpPr>
          <p:sp>
            <p:nvSpPr>
              <p:cNvPr id="25927" name="Freeform 327"/>
              <p:cNvSpPr>
                <a:spLocks/>
              </p:cNvSpPr>
              <p:nvPr/>
            </p:nvSpPr>
            <p:spPr bwMode="auto">
              <a:xfrm>
                <a:off x="2642" y="1801"/>
                <a:ext cx="15" cy="2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1" y="10"/>
                  </a:cxn>
                  <a:cxn ang="0">
                    <a:pos x="13" y="28"/>
                  </a:cxn>
                  <a:cxn ang="0">
                    <a:pos x="0" y="10"/>
                  </a:cxn>
                  <a:cxn ang="0">
                    <a:pos x="15" y="0"/>
                  </a:cxn>
                </a:cxnLst>
                <a:rect l="0" t="0" r="r" b="b"/>
                <a:pathLst>
                  <a:path w="15" h="28">
                    <a:moveTo>
                      <a:pt x="15" y="0"/>
                    </a:moveTo>
                    <a:lnTo>
                      <a:pt x="11" y="10"/>
                    </a:lnTo>
                    <a:lnTo>
                      <a:pt x="13" y="28"/>
                    </a:lnTo>
                    <a:lnTo>
                      <a:pt x="0" y="1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28" name="Group 328"/>
              <p:cNvGrpSpPr>
                <a:grpSpLocks/>
              </p:cNvGrpSpPr>
              <p:nvPr/>
            </p:nvGrpSpPr>
            <p:grpSpPr bwMode="auto">
              <a:xfrm>
                <a:off x="2642" y="1801"/>
                <a:ext cx="15" cy="28"/>
                <a:chOff x="2642" y="1801"/>
                <a:chExt cx="15" cy="28"/>
              </a:xfrm>
            </p:grpSpPr>
            <p:sp>
              <p:nvSpPr>
                <p:cNvPr id="25929" name="Freeform 329"/>
                <p:cNvSpPr>
                  <a:spLocks/>
                </p:cNvSpPr>
                <p:nvPr/>
              </p:nvSpPr>
              <p:spPr bwMode="auto">
                <a:xfrm>
                  <a:off x="2642" y="1801"/>
                  <a:ext cx="15" cy="28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1" y="10"/>
                    </a:cxn>
                    <a:cxn ang="0">
                      <a:pos x="13" y="28"/>
                    </a:cxn>
                    <a:cxn ang="0">
                      <a:pos x="0" y="10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5" h="28">
                      <a:moveTo>
                        <a:pt x="15" y="0"/>
                      </a:moveTo>
                      <a:lnTo>
                        <a:pt x="11" y="10"/>
                      </a:lnTo>
                      <a:lnTo>
                        <a:pt x="13" y="28"/>
                      </a:lnTo>
                      <a:lnTo>
                        <a:pt x="0" y="1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30" name="Freeform 330"/>
                <p:cNvSpPr>
                  <a:spLocks/>
                </p:cNvSpPr>
                <p:nvPr/>
              </p:nvSpPr>
              <p:spPr bwMode="auto">
                <a:xfrm>
                  <a:off x="2642" y="1801"/>
                  <a:ext cx="15" cy="28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1" y="10"/>
                    </a:cxn>
                    <a:cxn ang="0">
                      <a:pos x="13" y="28"/>
                    </a:cxn>
                    <a:cxn ang="0">
                      <a:pos x="0" y="10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5" h="28">
                      <a:moveTo>
                        <a:pt x="15" y="0"/>
                      </a:moveTo>
                      <a:lnTo>
                        <a:pt x="11" y="10"/>
                      </a:lnTo>
                      <a:lnTo>
                        <a:pt x="13" y="28"/>
                      </a:lnTo>
                      <a:lnTo>
                        <a:pt x="0" y="10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31" name="Group 331"/>
            <p:cNvGrpSpPr>
              <a:grpSpLocks/>
            </p:cNvGrpSpPr>
            <p:nvPr/>
          </p:nvGrpSpPr>
          <p:grpSpPr bwMode="auto">
            <a:xfrm>
              <a:off x="2589" y="1957"/>
              <a:ext cx="15" cy="34"/>
              <a:chOff x="2708" y="1734"/>
              <a:chExt cx="15" cy="30"/>
            </a:xfrm>
          </p:grpSpPr>
          <p:sp>
            <p:nvSpPr>
              <p:cNvPr id="25932" name="Freeform 332"/>
              <p:cNvSpPr>
                <a:spLocks/>
              </p:cNvSpPr>
              <p:nvPr/>
            </p:nvSpPr>
            <p:spPr bwMode="auto">
              <a:xfrm>
                <a:off x="2708" y="1734"/>
                <a:ext cx="15" cy="3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2" y="10"/>
                  </a:cxn>
                  <a:cxn ang="0">
                    <a:pos x="0" y="18"/>
                  </a:cxn>
                  <a:cxn ang="0">
                    <a:pos x="9" y="30"/>
                  </a:cxn>
                  <a:cxn ang="0">
                    <a:pos x="15" y="17"/>
                  </a:cxn>
                  <a:cxn ang="0">
                    <a:pos x="15" y="0"/>
                  </a:cxn>
                </a:cxnLst>
                <a:rect l="0" t="0" r="r" b="b"/>
                <a:pathLst>
                  <a:path w="15" h="30">
                    <a:moveTo>
                      <a:pt x="15" y="0"/>
                    </a:moveTo>
                    <a:lnTo>
                      <a:pt x="12" y="10"/>
                    </a:lnTo>
                    <a:lnTo>
                      <a:pt x="0" y="18"/>
                    </a:lnTo>
                    <a:lnTo>
                      <a:pt x="9" y="30"/>
                    </a:lnTo>
                    <a:lnTo>
                      <a:pt x="15" y="1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33" name="Group 333"/>
              <p:cNvGrpSpPr>
                <a:grpSpLocks/>
              </p:cNvGrpSpPr>
              <p:nvPr/>
            </p:nvGrpSpPr>
            <p:grpSpPr bwMode="auto">
              <a:xfrm>
                <a:off x="2708" y="1734"/>
                <a:ext cx="15" cy="30"/>
                <a:chOff x="2708" y="1734"/>
                <a:chExt cx="15" cy="30"/>
              </a:xfrm>
            </p:grpSpPr>
            <p:sp>
              <p:nvSpPr>
                <p:cNvPr id="25934" name="Freeform 334"/>
                <p:cNvSpPr>
                  <a:spLocks/>
                </p:cNvSpPr>
                <p:nvPr/>
              </p:nvSpPr>
              <p:spPr bwMode="auto">
                <a:xfrm>
                  <a:off x="2708" y="1734"/>
                  <a:ext cx="15" cy="3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2" y="10"/>
                    </a:cxn>
                    <a:cxn ang="0">
                      <a:pos x="0" y="18"/>
                    </a:cxn>
                    <a:cxn ang="0">
                      <a:pos x="9" y="30"/>
                    </a:cxn>
                    <a:cxn ang="0">
                      <a:pos x="15" y="17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5" h="30">
                      <a:moveTo>
                        <a:pt x="15" y="0"/>
                      </a:moveTo>
                      <a:lnTo>
                        <a:pt x="12" y="10"/>
                      </a:lnTo>
                      <a:lnTo>
                        <a:pt x="0" y="18"/>
                      </a:lnTo>
                      <a:lnTo>
                        <a:pt x="9" y="30"/>
                      </a:lnTo>
                      <a:lnTo>
                        <a:pt x="15" y="17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35" name="Freeform 335"/>
                <p:cNvSpPr>
                  <a:spLocks/>
                </p:cNvSpPr>
                <p:nvPr/>
              </p:nvSpPr>
              <p:spPr bwMode="auto">
                <a:xfrm>
                  <a:off x="2708" y="1734"/>
                  <a:ext cx="15" cy="3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2" y="10"/>
                    </a:cxn>
                    <a:cxn ang="0">
                      <a:pos x="0" y="18"/>
                    </a:cxn>
                    <a:cxn ang="0">
                      <a:pos x="9" y="30"/>
                    </a:cxn>
                    <a:cxn ang="0">
                      <a:pos x="15" y="17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5" h="30">
                      <a:moveTo>
                        <a:pt x="15" y="0"/>
                      </a:moveTo>
                      <a:lnTo>
                        <a:pt x="12" y="10"/>
                      </a:lnTo>
                      <a:lnTo>
                        <a:pt x="0" y="18"/>
                      </a:lnTo>
                      <a:lnTo>
                        <a:pt x="9" y="30"/>
                      </a:lnTo>
                      <a:lnTo>
                        <a:pt x="15" y="17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36" name="Group 336"/>
            <p:cNvGrpSpPr>
              <a:grpSpLocks/>
            </p:cNvGrpSpPr>
            <p:nvPr/>
          </p:nvGrpSpPr>
          <p:grpSpPr bwMode="auto">
            <a:xfrm>
              <a:off x="3179" y="2295"/>
              <a:ext cx="78" cy="208"/>
              <a:chOff x="3270" y="2043"/>
              <a:chExt cx="74" cy="191"/>
            </a:xfrm>
          </p:grpSpPr>
          <p:sp>
            <p:nvSpPr>
              <p:cNvPr id="25937" name="Freeform 337"/>
              <p:cNvSpPr>
                <a:spLocks/>
              </p:cNvSpPr>
              <p:nvPr/>
            </p:nvSpPr>
            <p:spPr bwMode="auto">
              <a:xfrm>
                <a:off x="3270" y="2043"/>
                <a:ext cx="74" cy="191"/>
              </a:xfrm>
              <a:custGeom>
                <a:avLst/>
                <a:gdLst/>
                <a:ahLst/>
                <a:cxnLst>
                  <a:cxn ang="0">
                    <a:pos x="55" y="18"/>
                  </a:cxn>
                  <a:cxn ang="0">
                    <a:pos x="45" y="0"/>
                  </a:cxn>
                  <a:cxn ang="0">
                    <a:pos x="20" y="1"/>
                  </a:cxn>
                  <a:cxn ang="0">
                    <a:pos x="2" y="30"/>
                  </a:cxn>
                  <a:cxn ang="0">
                    <a:pos x="0" y="60"/>
                  </a:cxn>
                  <a:cxn ang="0">
                    <a:pos x="10" y="71"/>
                  </a:cxn>
                  <a:cxn ang="0">
                    <a:pos x="25" y="83"/>
                  </a:cxn>
                  <a:cxn ang="0">
                    <a:pos x="30" y="115"/>
                  </a:cxn>
                  <a:cxn ang="0">
                    <a:pos x="25" y="140"/>
                  </a:cxn>
                  <a:cxn ang="0">
                    <a:pos x="34" y="163"/>
                  </a:cxn>
                  <a:cxn ang="0">
                    <a:pos x="40" y="180"/>
                  </a:cxn>
                  <a:cxn ang="0">
                    <a:pos x="67" y="191"/>
                  </a:cxn>
                  <a:cxn ang="0">
                    <a:pos x="74" y="156"/>
                  </a:cxn>
                  <a:cxn ang="0">
                    <a:pos x="54" y="111"/>
                  </a:cxn>
                  <a:cxn ang="0">
                    <a:pos x="45" y="70"/>
                  </a:cxn>
                  <a:cxn ang="0">
                    <a:pos x="19" y="45"/>
                  </a:cxn>
                  <a:cxn ang="0">
                    <a:pos x="50" y="23"/>
                  </a:cxn>
                  <a:cxn ang="0">
                    <a:pos x="55" y="18"/>
                  </a:cxn>
                </a:cxnLst>
                <a:rect l="0" t="0" r="r" b="b"/>
                <a:pathLst>
                  <a:path w="74" h="191">
                    <a:moveTo>
                      <a:pt x="55" y="18"/>
                    </a:moveTo>
                    <a:lnTo>
                      <a:pt x="45" y="0"/>
                    </a:lnTo>
                    <a:lnTo>
                      <a:pt x="20" y="1"/>
                    </a:lnTo>
                    <a:lnTo>
                      <a:pt x="2" y="30"/>
                    </a:lnTo>
                    <a:lnTo>
                      <a:pt x="0" y="60"/>
                    </a:lnTo>
                    <a:lnTo>
                      <a:pt x="10" y="71"/>
                    </a:lnTo>
                    <a:lnTo>
                      <a:pt x="25" y="83"/>
                    </a:lnTo>
                    <a:lnTo>
                      <a:pt x="30" y="115"/>
                    </a:lnTo>
                    <a:lnTo>
                      <a:pt x="25" y="140"/>
                    </a:lnTo>
                    <a:lnTo>
                      <a:pt x="34" y="163"/>
                    </a:lnTo>
                    <a:lnTo>
                      <a:pt x="40" y="180"/>
                    </a:lnTo>
                    <a:lnTo>
                      <a:pt x="67" y="191"/>
                    </a:lnTo>
                    <a:lnTo>
                      <a:pt x="74" y="156"/>
                    </a:lnTo>
                    <a:lnTo>
                      <a:pt x="54" y="111"/>
                    </a:lnTo>
                    <a:lnTo>
                      <a:pt x="45" y="70"/>
                    </a:lnTo>
                    <a:lnTo>
                      <a:pt x="19" y="45"/>
                    </a:lnTo>
                    <a:lnTo>
                      <a:pt x="50" y="23"/>
                    </a:lnTo>
                    <a:lnTo>
                      <a:pt x="55" y="18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38" name="Group 338"/>
              <p:cNvGrpSpPr>
                <a:grpSpLocks/>
              </p:cNvGrpSpPr>
              <p:nvPr/>
            </p:nvGrpSpPr>
            <p:grpSpPr bwMode="auto">
              <a:xfrm>
                <a:off x="3270" y="2043"/>
                <a:ext cx="74" cy="191"/>
                <a:chOff x="3270" y="2043"/>
                <a:chExt cx="74" cy="191"/>
              </a:xfrm>
            </p:grpSpPr>
            <p:sp>
              <p:nvSpPr>
                <p:cNvPr id="25939" name="Freeform 339"/>
                <p:cNvSpPr>
                  <a:spLocks/>
                </p:cNvSpPr>
                <p:nvPr/>
              </p:nvSpPr>
              <p:spPr bwMode="auto">
                <a:xfrm>
                  <a:off x="3270" y="2043"/>
                  <a:ext cx="74" cy="191"/>
                </a:xfrm>
                <a:custGeom>
                  <a:avLst/>
                  <a:gdLst/>
                  <a:ahLst/>
                  <a:cxnLst>
                    <a:cxn ang="0">
                      <a:pos x="55" y="18"/>
                    </a:cxn>
                    <a:cxn ang="0">
                      <a:pos x="45" y="0"/>
                    </a:cxn>
                    <a:cxn ang="0">
                      <a:pos x="20" y="1"/>
                    </a:cxn>
                    <a:cxn ang="0">
                      <a:pos x="2" y="30"/>
                    </a:cxn>
                    <a:cxn ang="0">
                      <a:pos x="0" y="60"/>
                    </a:cxn>
                    <a:cxn ang="0">
                      <a:pos x="10" y="71"/>
                    </a:cxn>
                    <a:cxn ang="0">
                      <a:pos x="25" y="83"/>
                    </a:cxn>
                    <a:cxn ang="0">
                      <a:pos x="30" y="115"/>
                    </a:cxn>
                    <a:cxn ang="0">
                      <a:pos x="25" y="140"/>
                    </a:cxn>
                    <a:cxn ang="0">
                      <a:pos x="34" y="163"/>
                    </a:cxn>
                    <a:cxn ang="0">
                      <a:pos x="40" y="180"/>
                    </a:cxn>
                    <a:cxn ang="0">
                      <a:pos x="67" y="191"/>
                    </a:cxn>
                    <a:cxn ang="0">
                      <a:pos x="74" y="156"/>
                    </a:cxn>
                    <a:cxn ang="0">
                      <a:pos x="54" y="111"/>
                    </a:cxn>
                    <a:cxn ang="0">
                      <a:pos x="45" y="70"/>
                    </a:cxn>
                    <a:cxn ang="0">
                      <a:pos x="19" y="45"/>
                    </a:cxn>
                    <a:cxn ang="0">
                      <a:pos x="50" y="23"/>
                    </a:cxn>
                    <a:cxn ang="0">
                      <a:pos x="55" y="18"/>
                    </a:cxn>
                  </a:cxnLst>
                  <a:rect l="0" t="0" r="r" b="b"/>
                  <a:pathLst>
                    <a:path w="74" h="191">
                      <a:moveTo>
                        <a:pt x="55" y="18"/>
                      </a:moveTo>
                      <a:lnTo>
                        <a:pt x="45" y="0"/>
                      </a:lnTo>
                      <a:lnTo>
                        <a:pt x="20" y="1"/>
                      </a:lnTo>
                      <a:lnTo>
                        <a:pt x="2" y="30"/>
                      </a:lnTo>
                      <a:lnTo>
                        <a:pt x="0" y="60"/>
                      </a:lnTo>
                      <a:lnTo>
                        <a:pt x="10" y="71"/>
                      </a:lnTo>
                      <a:lnTo>
                        <a:pt x="25" y="83"/>
                      </a:lnTo>
                      <a:lnTo>
                        <a:pt x="30" y="115"/>
                      </a:lnTo>
                      <a:lnTo>
                        <a:pt x="25" y="140"/>
                      </a:lnTo>
                      <a:lnTo>
                        <a:pt x="34" y="163"/>
                      </a:lnTo>
                      <a:lnTo>
                        <a:pt x="40" y="180"/>
                      </a:lnTo>
                      <a:lnTo>
                        <a:pt x="67" y="191"/>
                      </a:lnTo>
                      <a:lnTo>
                        <a:pt x="74" y="156"/>
                      </a:lnTo>
                      <a:lnTo>
                        <a:pt x="54" y="111"/>
                      </a:lnTo>
                      <a:lnTo>
                        <a:pt x="45" y="70"/>
                      </a:lnTo>
                      <a:lnTo>
                        <a:pt x="19" y="45"/>
                      </a:lnTo>
                      <a:lnTo>
                        <a:pt x="50" y="23"/>
                      </a:lnTo>
                      <a:lnTo>
                        <a:pt x="55" y="18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40" name="Freeform 340"/>
                <p:cNvSpPr>
                  <a:spLocks/>
                </p:cNvSpPr>
                <p:nvPr/>
              </p:nvSpPr>
              <p:spPr bwMode="auto">
                <a:xfrm>
                  <a:off x="3270" y="2043"/>
                  <a:ext cx="74" cy="191"/>
                </a:xfrm>
                <a:custGeom>
                  <a:avLst/>
                  <a:gdLst/>
                  <a:ahLst/>
                  <a:cxnLst>
                    <a:cxn ang="0">
                      <a:pos x="55" y="18"/>
                    </a:cxn>
                    <a:cxn ang="0">
                      <a:pos x="45" y="0"/>
                    </a:cxn>
                    <a:cxn ang="0">
                      <a:pos x="20" y="1"/>
                    </a:cxn>
                    <a:cxn ang="0">
                      <a:pos x="2" y="30"/>
                    </a:cxn>
                    <a:cxn ang="0">
                      <a:pos x="0" y="60"/>
                    </a:cxn>
                    <a:cxn ang="0">
                      <a:pos x="10" y="71"/>
                    </a:cxn>
                    <a:cxn ang="0">
                      <a:pos x="25" y="83"/>
                    </a:cxn>
                    <a:cxn ang="0">
                      <a:pos x="30" y="115"/>
                    </a:cxn>
                    <a:cxn ang="0">
                      <a:pos x="25" y="140"/>
                    </a:cxn>
                    <a:cxn ang="0">
                      <a:pos x="34" y="163"/>
                    </a:cxn>
                    <a:cxn ang="0">
                      <a:pos x="40" y="180"/>
                    </a:cxn>
                    <a:cxn ang="0">
                      <a:pos x="67" y="191"/>
                    </a:cxn>
                    <a:cxn ang="0">
                      <a:pos x="74" y="156"/>
                    </a:cxn>
                    <a:cxn ang="0">
                      <a:pos x="54" y="111"/>
                    </a:cxn>
                    <a:cxn ang="0">
                      <a:pos x="45" y="70"/>
                    </a:cxn>
                    <a:cxn ang="0">
                      <a:pos x="19" y="45"/>
                    </a:cxn>
                    <a:cxn ang="0">
                      <a:pos x="50" y="23"/>
                    </a:cxn>
                    <a:cxn ang="0">
                      <a:pos x="55" y="18"/>
                    </a:cxn>
                  </a:cxnLst>
                  <a:rect l="0" t="0" r="r" b="b"/>
                  <a:pathLst>
                    <a:path w="74" h="191">
                      <a:moveTo>
                        <a:pt x="55" y="18"/>
                      </a:moveTo>
                      <a:lnTo>
                        <a:pt x="45" y="0"/>
                      </a:lnTo>
                      <a:lnTo>
                        <a:pt x="20" y="1"/>
                      </a:lnTo>
                      <a:lnTo>
                        <a:pt x="2" y="30"/>
                      </a:lnTo>
                      <a:lnTo>
                        <a:pt x="0" y="60"/>
                      </a:lnTo>
                      <a:lnTo>
                        <a:pt x="10" y="71"/>
                      </a:lnTo>
                      <a:lnTo>
                        <a:pt x="25" y="83"/>
                      </a:lnTo>
                      <a:lnTo>
                        <a:pt x="30" y="115"/>
                      </a:lnTo>
                      <a:lnTo>
                        <a:pt x="25" y="140"/>
                      </a:lnTo>
                      <a:lnTo>
                        <a:pt x="34" y="163"/>
                      </a:lnTo>
                      <a:lnTo>
                        <a:pt x="40" y="180"/>
                      </a:lnTo>
                      <a:lnTo>
                        <a:pt x="67" y="191"/>
                      </a:lnTo>
                      <a:lnTo>
                        <a:pt x="74" y="156"/>
                      </a:lnTo>
                      <a:lnTo>
                        <a:pt x="54" y="111"/>
                      </a:lnTo>
                      <a:lnTo>
                        <a:pt x="45" y="70"/>
                      </a:lnTo>
                      <a:lnTo>
                        <a:pt x="19" y="45"/>
                      </a:lnTo>
                      <a:lnTo>
                        <a:pt x="50" y="23"/>
                      </a:lnTo>
                      <a:lnTo>
                        <a:pt x="55" y="18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41" name="Group 341"/>
            <p:cNvGrpSpPr>
              <a:grpSpLocks/>
            </p:cNvGrpSpPr>
            <p:nvPr/>
          </p:nvGrpSpPr>
          <p:grpSpPr bwMode="auto">
            <a:xfrm>
              <a:off x="1662" y="2307"/>
              <a:ext cx="32" cy="17"/>
              <a:chOff x="1826" y="2054"/>
              <a:chExt cx="30" cy="15"/>
            </a:xfrm>
          </p:grpSpPr>
          <p:sp>
            <p:nvSpPr>
              <p:cNvPr id="25942" name="Freeform 342"/>
              <p:cNvSpPr>
                <a:spLocks/>
              </p:cNvSpPr>
              <p:nvPr/>
            </p:nvSpPr>
            <p:spPr bwMode="auto">
              <a:xfrm>
                <a:off x="1826" y="2054"/>
                <a:ext cx="30" cy="1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4" y="1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0" y="0"/>
                  </a:cxn>
                </a:cxnLst>
                <a:rect l="0" t="0" r="r" b="b"/>
                <a:pathLst>
                  <a:path w="30" h="15">
                    <a:moveTo>
                      <a:pt x="30" y="0"/>
                    </a:moveTo>
                    <a:lnTo>
                      <a:pt x="14" y="1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43" name="Group 343"/>
              <p:cNvGrpSpPr>
                <a:grpSpLocks/>
              </p:cNvGrpSpPr>
              <p:nvPr/>
            </p:nvGrpSpPr>
            <p:grpSpPr bwMode="auto">
              <a:xfrm>
                <a:off x="1826" y="2054"/>
                <a:ext cx="30" cy="15"/>
                <a:chOff x="1826" y="2054"/>
                <a:chExt cx="30" cy="15"/>
              </a:xfrm>
            </p:grpSpPr>
            <p:sp>
              <p:nvSpPr>
                <p:cNvPr id="25944" name="Freeform 344"/>
                <p:cNvSpPr>
                  <a:spLocks/>
                </p:cNvSpPr>
                <p:nvPr/>
              </p:nvSpPr>
              <p:spPr bwMode="auto">
                <a:xfrm>
                  <a:off x="1826" y="2054"/>
                  <a:ext cx="30" cy="15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4" y="15"/>
                    </a:cxn>
                    <a:cxn ang="0">
                      <a:pos x="0" y="15"/>
                    </a:cxn>
                    <a:cxn ang="0">
                      <a:pos x="15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30" h="15">
                      <a:moveTo>
                        <a:pt x="30" y="0"/>
                      </a:moveTo>
                      <a:lnTo>
                        <a:pt x="14" y="15"/>
                      </a:lnTo>
                      <a:lnTo>
                        <a:pt x="0" y="15"/>
                      </a:lnTo>
                      <a:lnTo>
                        <a:pt x="15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45" name="Freeform 345"/>
                <p:cNvSpPr>
                  <a:spLocks/>
                </p:cNvSpPr>
                <p:nvPr/>
              </p:nvSpPr>
              <p:spPr bwMode="auto">
                <a:xfrm>
                  <a:off x="1826" y="2054"/>
                  <a:ext cx="30" cy="15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4" y="15"/>
                    </a:cxn>
                    <a:cxn ang="0">
                      <a:pos x="0" y="15"/>
                    </a:cxn>
                    <a:cxn ang="0">
                      <a:pos x="15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30" h="15">
                      <a:moveTo>
                        <a:pt x="30" y="0"/>
                      </a:moveTo>
                      <a:lnTo>
                        <a:pt x="14" y="15"/>
                      </a:lnTo>
                      <a:lnTo>
                        <a:pt x="0" y="15"/>
                      </a:lnTo>
                      <a:lnTo>
                        <a:pt x="15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46" name="Group 346"/>
            <p:cNvGrpSpPr>
              <a:grpSpLocks/>
            </p:cNvGrpSpPr>
            <p:nvPr/>
          </p:nvGrpSpPr>
          <p:grpSpPr bwMode="auto">
            <a:xfrm>
              <a:off x="1614" y="2324"/>
              <a:ext cx="40" cy="18"/>
              <a:chOff x="1780" y="2069"/>
              <a:chExt cx="38" cy="17"/>
            </a:xfrm>
          </p:grpSpPr>
          <p:sp>
            <p:nvSpPr>
              <p:cNvPr id="25947" name="Freeform 347"/>
              <p:cNvSpPr>
                <a:spLocks/>
              </p:cNvSpPr>
              <p:nvPr/>
            </p:nvSpPr>
            <p:spPr bwMode="auto">
              <a:xfrm>
                <a:off x="1780" y="2069"/>
                <a:ext cx="38" cy="17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13" y="4"/>
                  </a:cxn>
                  <a:cxn ang="0">
                    <a:pos x="0" y="17"/>
                  </a:cxn>
                  <a:cxn ang="0">
                    <a:pos x="10" y="0"/>
                  </a:cxn>
                  <a:cxn ang="0">
                    <a:pos x="38" y="2"/>
                  </a:cxn>
                </a:cxnLst>
                <a:rect l="0" t="0" r="r" b="b"/>
                <a:pathLst>
                  <a:path w="38" h="17">
                    <a:moveTo>
                      <a:pt x="38" y="2"/>
                    </a:moveTo>
                    <a:lnTo>
                      <a:pt x="13" y="4"/>
                    </a:lnTo>
                    <a:lnTo>
                      <a:pt x="0" y="17"/>
                    </a:lnTo>
                    <a:lnTo>
                      <a:pt x="10" y="0"/>
                    </a:lnTo>
                    <a:lnTo>
                      <a:pt x="38" y="2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48" name="Group 348"/>
              <p:cNvGrpSpPr>
                <a:grpSpLocks/>
              </p:cNvGrpSpPr>
              <p:nvPr/>
            </p:nvGrpSpPr>
            <p:grpSpPr bwMode="auto">
              <a:xfrm>
                <a:off x="1780" y="2069"/>
                <a:ext cx="38" cy="17"/>
                <a:chOff x="1780" y="2069"/>
                <a:chExt cx="38" cy="17"/>
              </a:xfrm>
            </p:grpSpPr>
            <p:sp>
              <p:nvSpPr>
                <p:cNvPr id="25949" name="Freeform 349"/>
                <p:cNvSpPr>
                  <a:spLocks/>
                </p:cNvSpPr>
                <p:nvPr/>
              </p:nvSpPr>
              <p:spPr bwMode="auto">
                <a:xfrm>
                  <a:off x="1780" y="2069"/>
                  <a:ext cx="38" cy="17"/>
                </a:xfrm>
                <a:custGeom>
                  <a:avLst/>
                  <a:gdLst/>
                  <a:ahLst/>
                  <a:cxnLst>
                    <a:cxn ang="0">
                      <a:pos x="38" y="2"/>
                    </a:cxn>
                    <a:cxn ang="0">
                      <a:pos x="13" y="4"/>
                    </a:cxn>
                    <a:cxn ang="0">
                      <a:pos x="0" y="17"/>
                    </a:cxn>
                    <a:cxn ang="0">
                      <a:pos x="10" y="0"/>
                    </a:cxn>
                    <a:cxn ang="0">
                      <a:pos x="38" y="2"/>
                    </a:cxn>
                  </a:cxnLst>
                  <a:rect l="0" t="0" r="r" b="b"/>
                  <a:pathLst>
                    <a:path w="38" h="17">
                      <a:moveTo>
                        <a:pt x="38" y="2"/>
                      </a:moveTo>
                      <a:lnTo>
                        <a:pt x="13" y="4"/>
                      </a:lnTo>
                      <a:lnTo>
                        <a:pt x="0" y="17"/>
                      </a:lnTo>
                      <a:lnTo>
                        <a:pt x="10" y="0"/>
                      </a:lnTo>
                      <a:lnTo>
                        <a:pt x="38" y="2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50" name="Freeform 350"/>
                <p:cNvSpPr>
                  <a:spLocks/>
                </p:cNvSpPr>
                <p:nvPr/>
              </p:nvSpPr>
              <p:spPr bwMode="auto">
                <a:xfrm>
                  <a:off x="1780" y="2069"/>
                  <a:ext cx="38" cy="17"/>
                </a:xfrm>
                <a:custGeom>
                  <a:avLst/>
                  <a:gdLst/>
                  <a:ahLst/>
                  <a:cxnLst>
                    <a:cxn ang="0">
                      <a:pos x="38" y="2"/>
                    </a:cxn>
                    <a:cxn ang="0">
                      <a:pos x="13" y="4"/>
                    </a:cxn>
                    <a:cxn ang="0">
                      <a:pos x="0" y="17"/>
                    </a:cxn>
                    <a:cxn ang="0">
                      <a:pos x="10" y="0"/>
                    </a:cxn>
                    <a:cxn ang="0">
                      <a:pos x="38" y="2"/>
                    </a:cxn>
                  </a:cxnLst>
                  <a:rect l="0" t="0" r="r" b="b"/>
                  <a:pathLst>
                    <a:path w="38" h="17">
                      <a:moveTo>
                        <a:pt x="38" y="2"/>
                      </a:moveTo>
                      <a:lnTo>
                        <a:pt x="13" y="4"/>
                      </a:lnTo>
                      <a:lnTo>
                        <a:pt x="0" y="17"/>
                      </a:lnTo>
                      <a:lnTo>
                        <a:pt x="10" y="0"/>
                      </a:lnTo>
                      <a:lnTo>
                        <a:pt x="38" y="2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51" name="Group 351"/>
            <p:cNvGrpSpPr>
              <a:grpSpLocks/>
            </p:cNvGrpSpPr>
            <p:nvPr/>
          </p:nvGrpSpPr>
          <p:grpSpPr bwMode="auto">
            <a:xfrm>
              <a:off x="1596" y="2243"/>
              <a:ext cx="37" cy="63"/>
              <a:chOff x="1763" y="1996"/>
              <a:chExt cx="35" cy="57"/>
            </a:xfrm>
          </p:grpSpPr>
          <p:sp>
            <p:nvSpPr>
              <p:cNvPr id="25952" name="Freeform 352"/>
              <p:cNvSpPr>
                <a:spLocks/>
              </p:cNvSpPr>
              <p:nvPr/>
            </p:nvSpPr>
            <p:spPr bwMode="auto">
              <a:xfrm>
                <a:off x="1763" y="1996"/>
                <a:ext cx="35" cy="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15"/>
                  </a:cxn>
                  <a:cxn ang="0">
                    <a:pos x="15" y="45"/>
                  </a:cxn>
                  <a:cxn ang="0">
                    <a:pos x="22" y="57"/>
                  </a:cxn>
                  <a:cxn ang="0">
                    <a:pos x="23" y="21"/>
                  </a:cxn>
                  <a:cxn ang="0">
                    <a:pos x="35" y="21"/>
                  </a:cxn>
                  <a:cxn ang="0">
                    <a:pos x="22" y="3"/>
                  </a:cxn>
                  <a:cxn ang="0">
                    <a:pos x="0" y="0"/>
                  </a:cxn>
                </a:cxnLst>
                <a:rect l="0" t="0" r="r" b="b"/>
                <a:pathLst>
                  <a:path w="35" h="57">
                    <a:moveTo>
                      <a:pt x="0" y="0"/>
                    </a:moveTo>
                    <a:lnTo>
                      <a:pt x="15" y="15"/>
                    </a:lnTo>
                    <a:lnTo>
                      <a:pt x="15" y="45"/>
                    </a:lnTo>
                    <a:lnTo>
                      <a:pt x="22" y="57"/>
                    </a:lnTo>
                    <a:lnTo>
                      <a:pt x="23" y="21"/>
                    </a:lnTo>
                    <a:lnTo>
                      <a:pt x="35" y="21"/>
                    </a:lnTo>
                    <a:lnTo>
                      <a:pt x="2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53" name="Group 353"/>
              <p:cNvGrpSpPr>
                <a:grpSpLocks/>
              </p:cNvGrpSpPr>
              <p:nvPr/>
            </p:nvGrpSpPr>
            <p:grpSpPr bwMode="auto">
              <a:xfrm>
                <a:off x="1763" y="1996"/>
                <a:ext cx="35" cy="57"/>
                <a:chOff x="1763" y="1996"/>
                <a:chExt cx="35" cy="57"/>
              </a:xfrm>
            </p:grpSpPr>
            <p:sp>
              <p:nvSpPr>
                <p:cNvPr id="25954" name="Freeform 354"/>
                <p:cNvSpPr>
                  <a:spLocks/>
                </p:cNvSpPr>
                <p:nvPr/>
              </p:nvSpPr>
              <p:spPr bwMode="auto">
                <a:xfrm>
                  <a:off x="1763" y="1996"/>
                  <a:ext cx="35" cy="5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15"/>
                    </a:cxn>
                    <a:cxn ang="0">
                      <a:pos x="15" y="45"/>
                    </a:cxn>
                    <a:cxn ang="0">
                      <a:pos x="22" y="57"/>
                    </a:cxn>
                    <a:cxn ang="0">
                      <a:pos x="23" y="21"/>
                    </a:cxn>
                    <a:cxn ang="0">
                      <a:pos x="35" y="21"/>
                    </a:cxn>
                    <a:cxn ang="0">
                      <a:pos x="22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5" h="57">
                      <a:moveTo>
                        <a:pt x="0" y="0"/>
                      </a:moveTo>
                      <a:lnTo>
                        <a:pt x="15" y="15"/>
                      </a:lnTo>
                      <a:lnTo>
                        <a:pt x="15" y="45"/>
                      </a:lnTo>
                      <a:lnTo>
                        <a:pt x="22" y="57"/>
                      </a:lnTo>
                      <a:lnTo>
                        <a:pt x="23" y="21"/>
                      </a:lnTo>
                      <a:lnTo>
                        <a:pt x="35" y="21"/>
                      </a:lnTo>
                      <a:lnTo>
                        <a:pt x="22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55" name="Freeform 355"/>
                <p:cNvSpPr>
                  <a:spLocks/>
                </p:cNvSpPr>
                <p:nvPr/>
              </p:nvSpPr>
              <p:spPr bwMode="auto">
                <a:xfrm>
                  <a:off x="1763" y="1996"/>
                  <a:ext cx="35" cy="5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15"/>
                    </a:cxn>
                    <a:cxn ang="0">
                      <a:pos x="15" y="45"/>
                    </a:cxn>
                    <a:cxn ang="0">
                      <a:pos x="22" y="57"/>
                    </a:cxn>
                    <a:cxn ang="0">
                      <a:pos x="23" y="21"/>
                    </a:cxn>
                    <a:cxn ang="0">
                      <a:pos x="35" y="21"/>
                    </a:cxn>
                    <a:cxn ang="0">
                      <a:pos x="22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5" h="57">
                      <a:moveTo>
                        <a:pt x="0" y="0"/>
                      </a:moveTo>
                      <a:lnTo>
                        <a:pt x="15" y="15"/>
                      </a:lnTo>
                      <a:lnTo>
                        <a:pt x="15" y="45"/>
                      </a:lnTo>
                      <a:lnTo>
                        <a:pt x="22" y="57"/>
                      </a:lnTo>
                      <a:lnTo>
                        <a:pt x="23" y="21"/>
                      </a:lnTo>
                      <a:lnTo>
                        <a:pt x="35" y="21"/>
                      </a:lnTo>
                      <a:lnTo>
                        <a:pt x="22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56" name="Group 356"/>
            <p:cNvGrpSpPr>
              <a:grpSpLocks/>
            </p:cNvGrpSpPr>
            <p:nvPr/>
          </p:nvGrpSpPr>
          <p:grpSpPr bwMode="auto">
            <a:xfrm>
              <a:off x="1554" y="2250"/>
              <a:ext cx="38" cy="74"/>
              <a:chOff x="1723" y="2001"/>
              <a:chExt cx="36" cy="68"/>
            </a:xfrm>
          </p:grpSpPr>
          <p:sp>
            <p:nvSpPr>
              <p:cNvPr id="25957" name="Freeform 357"/>
              <p:cNvSpPr>
                <a:spLocks/>
              </p:cNvSpPr>
              <p:nvPr/>
            </p:nvSpPr>
            <p:spPr bwMode="auto">
              <a:xfrm>
                <a:off x="1723" y="2001"/>
                <a:ext cx="36" cy="6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6" y="1"/>
                  </a:cxn>
                  <a:cxn ang="0">
                    <a:pos x="16" y="6"/>
                  </a:cxn>
                  <a:cxn ang="0">
                    <a:pos x="6" y="27"/>
                  </a:cxn>
                  <a:cxn ang="0">
                    <a:pos x="0" y="67"/>
                  </a:cxn>
                  <a:cxn ang="0">
                    <a:pos x="6" y="68"/>
                  </a:cxn>
                  <a:cxn ang="0">
                    <a:pos x="11" y="55"/>
                  </a:cxn>
                  <a:cxn ang="0">
                    <a:pos x="16" y="27"/>
                  </a:cxn>
                  <a:cxn ang="0">
                    <a:pos x="26" y="8"/>
                  </a:cxn>
                  <a:cxn ang="0">
                    <a:pos x="35" y="8"/>
                  </a:cxn>
                  <a:cxn ang="0">
                    <a:pos x="36" y="0"/>
                  </a:cxn>
                </a:cxnLst>
                <a:rect l="0" t="0" r="r" b="b"/>
                <a:pathLst>
                  <a:path w="36" h="68">
                    <a:moveTo>
                      <a:pt x="36" y="0"/>
                    </a:moveTo>
                    <a:lnTo>
                      <a:pt x="16" y="1"/>
                    </a:lnTo>
                    <a:lnTo>
                      <a:pt x="16" y="6"/>
                    </a:lnTo>
                    <a:lnTo>
                      <a:pt x="6" y="27"/>
                    </a:lnTo>
                    <a:lnTo>
                      <a:pt x="0" y="67"/>
                    </a:lnTo>
                    <a:lnTo>
                      <a:pt x="6" y="68"/>
                    </a:lnTo>
                    <a:lnTo>
                      <a:pt x="11" y="55"/>
                    </a:lnTo>
                    <a:lnTo>
                      <a:pt x="16" y="27"/>
                    </a:lnTo>
                    <a:lnTo>
                      <a:pt x="26" y="8"/>
                    </a:lnTo>
                    <a:lnTo>
                      <a:pt x="35" y="8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58" name="Group 358"/>
              <p:cNvGrpSpPr>
                <a:grpSpLocks/>
              </p:cNvGrpSpPr>
              <p:nvPr/>
            </p:nvGrpSpPr>
            <p:grpSpPr bwMode="auto">
              <a:xfrm>
                <a:off x="1723" y="2001"/>
                <a:ext cx="36" cy="68"/>
                <a:chOff x="1723" y="2001"/>
                <a:chExt cx="36" cy="68"/>
              </a:xfrm>
            </p:grpSpPr>
            <p:sp>
              <p:nvSpPr>
                <p:cNvPr id="25959" name="Freeform 359"/>
                <p:cNvSpPr>
                  <a:spLocks/>
                </p:cNvSpPr>
                <p:nvPr/>
              </p:nvSpPr>
              <p:spPr bwMode="auto">
                <a:xfrm>
                  <a:off x="1723" y="2001"/>
                  <a:ext cx="36" cy="68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16" y="1"/>
                    </a:cxn>
                    <a:cxn ang="0">
                      <a:pos x="16" y="6"/>
                    </a:cxn>
                    <a:cxn ang="0">
                      <a:pos x="6" y="27"/>
                    </a:cxn>
                    <a:cxn ang="0">
                      <a:pos x="0" y="67"/>
                    </a:cxn>
                    <a:cxn ang="0">
                      <a:pos x="6" y="68"/>
                    </a:cxn>
                    <a:cxn ang="0">
                      <a:pos x="11" y="55"/>
                    </a:cxn>
                    <a:cxn ang="0">
                      <a:pos x="16" y="27"/>
                    </a:cxn>
                    <a:cxn ang="0">
                      <a:pos x="26" y="8"/>
                    </a:cxn>
                    <a:cxn ang="0">
                      <a:pos x="35" y="8"/>
                    </a:cxn>
                    <a:cxn ang="0">
                      <a:pos x="36" y="0"/>
                    </a:cxn>
                  </a:cxnLst>
                  <a:rect l="0" t="0" r="r" b="b"/>
                  <a:pathLst>
                    <a:path w="36" h="68">
                      <a:moveTo>
                        <a:pt x="36" y="0"/>
                      </a:moveTo>
                      <a:lnTo>
                        <a:pt x="16" y="1"/>
                      </a:lnTo>
                      <a:lnTo>
                        <a:pt x="16" y="6"/>
                      </a:lnTo>
                      <a:lnTo>
                        <a:pt x="6" y="27"/>
                      </a:lnTo>
                      <a:lnTo>
                        <a:pt x="0" y="67"/>
                      </a:lnTo>
                      <a:lnTo>
                        <a:pt x="6" y="68"/>
                      </a:lnTo>
                      <a:lnTo>
                        <a:pt x="11" y="55"/>
                      </a:lnTo>
                      <a:lnTo>
                        <a:pt x="16" y="27"/>
                      </a:lnTo>
                      <a:lnTo>
                        <a:pt x="26" y="8"/>
                      </a:lnTo>
                      <a:lnTo>
                        <a:pt x="35" y="8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60" name="Freeform 360"/>
                <p:cNvSpPr>
                  <a:spLocks/>
                </p:cNvSpPr>
                <p:nvPr/>
              </p:nvSpPr>
              <p:spPr bwMode="auto">
                <a:xfrm>
                  <a:off x="1723" y="2001"/>
                  <a:ext cx="36" cy="68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16" y="1"/>
                    </a:cxn>
                    <a:cxn ang="0">
                      <a:pos x="16" y="6"/>
                    </a:cxn>
                    <a:cxn ang="0">
                      <a:pos x="6" y="27"/>
                    </a:cxn>
                    <a:cxn ang="0">
                      <a:pos x="0" y="67"/>
                    </a:cxn>
                    <a:cxn ang="0">
                      <a:pos x="6" y="68"/>
                    </a:cxn>
                    <a:cxn ang="0">
                      <a:pos x="11" y="55"/>
                    </a:cxn>
                    <a:cxn ang="0">
                      <a:pos x="16" y="27"/>
                    </a:cxn>
                    <a:cxn ang="0">
                      <a:pos x="26" y="8"/>
                    </a:cxn>
                    <a:cxn ang="0">
                      <a:pos x="35" y="8"/>
                    </a:cxn>
                    <a:cxn ang="0">
                      <a:pos x="36" y="0"/>
                    </a:cxn>
                  </a:cxnLst>
                  <a:rect l="0" t="0" r="r" b="b"/>
                  <a:pathLst>
                    <a:path w="36" h="68">
                      <a:moveTo>
                        <a:pt x="36" y="0"/>
                      </a:moveTo>
                      <a:lnTo>
                        <a:pt x="16" y="1"/>
                      </a:lnTo>
                      <a:lnTo>
                        <a:pt x="16" y="6"/>
                      </a:lnTo>
                      <a:lnTo>
                        <a:pt x="6" y="27"/>
                      </a:lnTo>
                      <a:lnTo>
                        <a:pt x="0" y="67"/>
                      </a:lnTo>
                      <a:lnTo>
                        <a:pt x="6" y="68"/>
                      </a:lnTo>
                      <a:lnTo>
                        <a:pt x="11" y="55"/>
                      </a:lnTo>
                      <a:lnTo>
                        <a:pt x="16" y="27"/>
                      </a:lnTo>
                      <a:lnTo>
                        <a:pt x="26" y="8"/>
                      </a:lnTo>
                      <a:lnTo>
                        <a:pt x="35" y="8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61" name="Group 361"/>
            <p:cNvGrpSpPr>
              <a:grpSpLocks/>
            </p:cNvGrpSpPr>
            <p:nvPr/>
          </p:nvGrpSpPr>
          <p:grpSpPr bwMode="auto">
            <a:xfrm>
              <a:off x="1518" y="2206"/>
              <a:ext cx="81" cy="32"/>
              <a:chOff x="1688" y="1961"/>
              <a:chExt cx="78" cy="30"/>
            </a:xfrm>
          </p:grpSpPr>
          <p:sp>
            <p:nvSpPr>
              <p:cNvPr id="25962" name="Freeform 362"/>
              <p:cNvSpPr>
                <a:spLocks/>
              </p:cNvSpPr>
              <p:nvPr/>
            </p:nvSpPr>
            <p:spPr bwMode="auto">
              <a:xfrm>
                <a:off x="1688" y="1961"/>
                <a:ext cx="78" cy="30"/>
              </a:xfrm>
              <a:custGeom>
                <a:avLst/>
                <a:gdLst/>
                <a:ahLst/>
                <a:cxnLst>
                  <a:cxn ang="0">
                    <a:pos x="78" y="23"/>
                  </a:cxn>
                  <a:cxn ang="0">
                    <a:pos x="75" y="16"/>
                  </a:cxn>
                  <a:cxn ang="0">
                    <a:pos x="60" y="0"/>
                  </a:cxn>
                  <a:cxn ang="0">
                    <a:pos x="36" y="1"/>
                  </a:cxn>
                  <a:cxn ang="0">
                    <a:pos x="0" y="23"/>
                  </a:cxn>
                  <a:cxn ang="0">
                    <a:pos x="15" y="30"/>
                  </a:cxn>
                  <a:cxn ang="0">
                    <a:pos x="35" y="10"/>
                  </a:cxn>
                  <a:cxn ang="0">
                    <a:pos x="41" y="23"/>
                  </a:cxn>
                  <a:cxn ang="0">
                    <a:pos x="68" y="30"/>
                  </a:cxn>
                  <a:cxn ang="0">
                    <a:pos x="78" y="23"/>
                  </a:cxn>
                </a:cxnLst>
                <a:rect l="0" t="0" r="r" b="b"/>
                <a:pathLst>
                  <a:path w="78" h="30">
                    <a:moveTo>
                      <a:pt x="78" y="23"/>
                    </a:moveTo>
                    <a:lnTo>
                      <a:pt x="75" y="16"/>
                    </a:lnTo>
                    <a:lnTo>
                      <a:pt x="60" y="0"/>
                    </a:lnTo>
                    <a:lnTo>
                      <a:pt x="36" y="1"/>
                    </a:lnTo>
                    <a:lnTo>
                      <a:pt x="0" y="23"/>
                    </a:lnTo>
                    <a:lnTo>
                      <a:pt x="15" y="30"/>
                    </a:lnTo>
                    <a:lnTo>
                      <a:pt x="35" y="10"/>
                    </a:lnTo>
                    <a:lnTo>
                      <a:pt x="41" y="23"/>
                    </a:lnTo>
                    <a:lnTo>
                      <a:pt x="68" y="30"/>
                    </a:lnTo>
                    <a:lnTo>
                      <a:pt x="78" y="23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63" name="Group 363"/>
              <p:cNvGrpSpPr>
                <a:grpSpLocks/>
              </p:cNvGrpSpPr>
              <p:nvPr/>
            </p:nvGrpSpPr>
            <p:grpSpPr bwMode="auto">
              <a:xfrm>
                <a:off x="1688" y="1961"/>
                <a:ext cx="78" cy="30"/>
                <a:chOff x="1688" y="1961"/>
                <a:chExt cx="78" cy="30"/>
              </a:xfrm>
            </p:grpSpPr>
            <p:sp>
              <p:nvSpPr>
                <p:cNvPr id="25964" name="Freeform 364"/>
                <p:cNvSpPr>
                  <a:spLocks/>
                </p:cNvSpPr>
                <p:nvPr/>
              </p:nvSpPr>
              <p:spPr bwMode="auto">
                <a:xfrm>
                  <a:off x="1688" y="1961"/>
                  <a:ext cx="78" cy="30"/>
                </a:xfrm>
                <a:custGeom>
                  <a:avLst/>
                  <a:gdLst/>
                  <a:ahLst/>
                  <a:cxnLst>
                    <a:cxn ang="0">
                      <a:pos x="78" y="23"/>
                    </a:cxn>
                    <a:cxn ang="0">
                      <a:pos x="75" y="16"/>
                    </a:cxn>
                    <a:cxn ang="0">
                      <a:pos x="60" y="0"/>
                    </a:cxn>
                    <a:cxn ang="0">
                      <a:pos x="36" y="1"/>
                    </a:cxn>
                    <a:cxn ang="0">
                      <a:pos x="0" y="23"/>
                    </a:cxn>
                    <a:cxn ang="0">
                      <a:pos x="15" y="30"/>
                    </a:cxn>
                    <a:cxn ang="0">
                      <a:pos x="35" y="10"/>
                    </a:cxn>
                    <a:cxn ang="0">
                      <a:pos x="41" y="23"/>
                    </a:cxn>
                    <a:cxn ang="0">
                      <a:pos x="68" y="30"/>
                    </a:cxn>
                    <a:cxn ang="0">
                      <a:pos x="78" y="23"/>
                    </a:cxn>
                  </a:cxnLst>
                  <a:rect l="0" t="0" r="r" b="b"/>
                  <a:pathLst>
                    <a:path w="78" h="30">
                      <a:moveTo>
                        <a:pt x="78" y="23"/>
                      </a:moveTo>
                      <a:lnTo>
                        <a:pt x="75" y="16"/>
                      </a:lnTo>
                      <a:lnTo>
                        <a:pt x="60" y="0"/>
                      </a:lnTo>
                      <a:lnTo>
                        <a:pt x="36" y="1"/>
                      </a:lnTo>
                      <a:lnTo>
                        <a:pt x="0" y="23"/>
                      </a:lnTo>
                      <a:lnTo>
                        <a:pt x="15" y="30"/>
                      </a:lnTo>
                      <a:lnTo>
                        <a:pt x="35" y="10"/>
                      </a:lnTo>
                      <a:lnTo>
                        <a:pt x="41" y="23"/>
                      </a:lnTo>
                      <a:lnTo>
                        <a:pt x="68" y="30"/>
                      </a:lnTo>
                      <a:lnTo>
                        <a:pt x="78" y="23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65" name="Freeform 365"/>
                <p:cNvSpPr>
                  <a:spLocks/>
                </p:cNvSpPr>
                <p:nvPr/>
              </p:nvSpPr>
              <p:spPr bwMode="auto">
                <a:xfrm>
                  <a:off x="1688" y="1961"/>
                  <a:ext cx="78" cy="30"/>
                </a:xfrm>
                <a:custGeom>
                  <a:avLst/>
                  <a:gdLst/>
                  <a:ahLst/>
                  <a:cxnLst>
                    <a:cxn ang="0">
                      <a:pos x="78" y="23"/>
                    </a:cxn>
                    <a:cxn ang="0">
                      <a:pos x="75" y="16"/>
                    </a:cxn>
                    <a:cxn ang="0">
                      <a:pos x="60" y="0"/>
                    </a:cxn>
                    <a:cxn ang="0">
                      <a:pos x="36" y="1"/>
                    </a:cxn>
                    <a:cxn ang="0">
                      <a:pos x="0" y="23"/>
                    </a:cxn>
                    <a:cxn ang="0">
                      <a:pos x="15" y="30"/>
                    </a:cxn>
                    <a:cxn ang="0">
                      <a:pos x="35" y="10"/>
                    </a:cxn>
                    <a:cxn ang="0">
                      <a:pos x="41" y="23"/>
                    </a:cxn>
                    <a:cxn ang="0">
                      <a:pos x="68" y="30"/>
                    </a:cxn>
                    <a:cxn ang="0">
                      <a:pos x="78" y="23"/>
                    </a:cxn>
                  </a:cxnLst>
                  <a:rect l="0" t="0" r="r" b="b"/>
                  <a:pathLst>
                    <a:path w="78" h="30">
                      <a:moveTo>
                        <a:pt x="78" y="23"/>
                      </a:moveTo>
                      <a:lnTo>
                        <a:pt x="75" y="16"/>
                      </a:lnTo>
                      <a:lnTo>
                        <a:pt x="60" y="0"/>
                      </a:lnTo>
                      <a:lnTo>
                        <a:pt x="36" y="1"/>
                      </a:lnTo>
                      <a:lnTo>
                        <a:pt x="0" y="23"/>
                      </a:lnTo>
                      <a:lnTo>
                        <a:pt x="15" y="30"/>
                      </a:lnTo>
                      <a:lnTo>
                        <a:pt x="35" y="10"/>
                      </a:lnTo>
                      <a:lnTo>
                        <a:pt x="41" y="23"/>
                      </a:lnTo>
                      <a:lnTo>
                        <a:pt x="68" y="30"/>
                      </a:lnTo>
                      <a:lnTo>
                        <a:pt x="78" y="23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66" name="Group 366"/>
            <p:cNvGrpSpPr>
              <a:grpSpLocks/>
            </p:cNvGrpSpPr>
            <p:nvPr/>
          </p:nvGrpSpPr>
          <p:grpSpPr bwMode="auto">
            <a:xfrm>
              <a:off x="1455" y="2085"/>
              <a:ext cx="14" cy="50"/>
              <a:chOff x="1629" y="1851"/>
              <a:chExt cx="14" cy="45"/>
            </a:xfrm>
          </p:grpSpPr>
          <p:sp>
            <p:nvSpPr>
              <p:cNvPr id="25967" name="Freeform 367"/>
              <p:cNvSpPr>
                <a:spLocks/>
              </p:cNvSpPr>
              <p:nvPr/>
            </p:nvSpPr>
            <p:spPr bwMode="auto">
              <a:xfrm>
                <a:off x="1629" y="1851"/>
                <a:ext cx="14" cy="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1"/>
                  </a:cxn>
                  <a:cxn ang="0">
                    <a:pos x="14" y="45"/>
                  </a:cxn>
                  <a:cxn ang="0">
                    <a:pos x="5" y="30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14" h="45">
                    <a:moveTo>
                      <a:pt x="0" y="0"/>
                    </a:moveTo>
                    <a:lnTo>
                      <a:pt x="9" y="1"/>
                    </a:lnTo>
                    <a:lnTo>
                      <a:pt x="14" y="45"/>
                    </a:lnTo>
                    <a:lnTo>
                      <a:pt x="5" y="30"/>
                    </a:lnTo>
                    <a:lnTo>
                      <a:pt x="0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68" name="Group 368"/>
              <p:cNvGrpSpPr>
                <a:grpSpLocks/>
              </p:cNvGrpSpPr>
              <p:nvPr/>
            </p:nvGrpSpPr>
            <p:grpSpPr bwMode="auto">
              <a:xfrm>
                <a:off x="1629" y="1851"/>
                <a:ext cx="14" cy="45"/>
                <a:chOff x="1629" y="1851"/>
                <a:chExt cx="14" cy="45"/>
              </a:xfrm>
            </p:grpSpPr>
            <p:sp>
              <p:nvSpPr>
                <p:cNvPr id="25969" name="Freeform 369"/>
                <p:cNvSpPr>
                  <a:spLocks/>
                </p:cNvSpPr>
                <p:nvPr/>
              </p:nvSpPr>
              <p:spPr bwMode="auto">
                <a:xfrm>
                  <a:off x="1629" y="1851"/>
                  <a:ext cx="14" cy="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1"/>
                    </a:cxn>
                    <a:cxn ang="0">
                      <a:pos x="14" y="45"/>
                    </a:cxn>
                    <a:cxn ang="0">
                      <a:pos x="5" y="30"/>
                    </a:cxn>
                    <a:cxn ang="0">
                      <a:pos x="0" y="2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45">
                      <a:moveTo>
                        <a:pt x="0" y="0"/>
                      </a:moveTo>
                      <a:lnTo>
                        <a:pt x="9" y="1"/>
                      </a:lnTo>
                      <a:lnTo>
                        <a:pt x="14" y="45"/>
                      </a:lnTo>
                      <a:lnTo>
                        <a:pt x="5" y="30"/>
                      </a:lnTo>
                      <a:lnTo>
                        <a:pt x="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70" name="Freeform 370"/>
                <p:cNvSpPr>
                  <a:spLocks/>
                </p:cNvSpPr>
                <p:nvPr/>
              </p:nvSpPr>
              <p:spPr bwMode="auto">
                <a:xfrm>
                  <a:off x="1629" y="1851"/>
                  <a:ext cx="14" cy="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1"/>
                    </a:cxn>
                    <a:cxn ang="0">
                      <a:pos x="14" y="45"/>
                    </a:cxn>
                    <a:cxn ang="0">
                      <a:pos x="5" y="30"/>
                    </a:cxn>
                    <a:cxn ang="0">
                      <a:pos x="0" y="2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45">
                      <a:moveTo>
                        <a:pt x="0" y="0"/>
                      </a:moveTo>
                      <a:lnTo>
                        <a:pt x="9" y="1"/>
                      </a:lnTo>
                      <a:lnTo>
                        <a:pt x="14" y="45"/>
                      </a:lnTo>
                      <a:lnTo>
                        <a:pt x="5" y="30"/>
                      </a:lnTo>
                      <a:lnTo>
                        <a:pt x="0" y="2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71" name="Group 371"/>
            <p:cNvGrpSpPr>
              <a:grpSpLocks/>
            </p:cNvGrpSpPr>
            <p:nvPr/>
          </p:nvGrpSpPr>
          <p:grpSpPr bwMode="auto">
            <a:xfrm>
              <a:off x="1342" y="1965"/>
              <a:ext cx="31" cy="18"/>
              <a:chOff x="1521" y="1741"/>
              <a:chExt cx="30" cy="16"/>
            </a:xfrm>
          </p:grpSpPr>
          <p:sp>
            <p:nvSpPr>
              <p:cNvPr id="25972" name="Freeform 372"/>
              <p:cNvSpPr>
                <a:spLocks/>
              </p:cNvSpPr>
              <p:nvPr/>
            </p:nvSpPr>
            <p:spPr bwMode="auto">
              <a:xfrm>
                <a:off x="1521" y="1741"/>
                <a:ext cx="30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0" y="0"/>
                  </a:cxn>
                  <a:cxn ang="0">
                    <a:pos x="30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16">
                    <a:moveTo>
                      <a:pt x="0" y="16"/>
                    </a:moveTo>
                    <a:lnTo>
                      <a:pt x="10" y="0"/>
                    </a:lnTo>
                    <a:lnTo>
                      <a:pt x="3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73" name="Group 373"/>
              <p:cNvGrpSpPr>
                <a:grpSpLocks/>
              </p:cNvGrpSpPr>
              <p:nvPr/>
            </p:nvGrpSpPr>
            <p:grpSpPr bwMode="auto">
              <a:xfrm>
                <a:off x="1521" y="1741"/>
                <a:ext cx="30" cy="16"/>
                <a:chOff x="1521" y="1741"/>
                <a:chExt cx="30" cy="16"/>
              </a:xfrm>
            </p:grpSpPr>
            <p:sp>
              <p:nvSpPr>
                <p:cNvPr id="25974" name="Freeform 374"/>
                <p:cNvSpPr>
                  <a:spLocks/>
                </p:cNvSpPr>
                <p:nvPr/>
              </p:nvSpPr>
              <p:spPr bwMode="auto">
                <a:xfrm>
                  <a:off x="1521" y="1741"/>
                  <a:ext cx="30" cy="16"/>
                </a:xfrm>
                <a:custGeom>
                  <a:avLst/>
                  <a:gdLst/>
                  <a:ahLst/>
                  <a:cxnLst>
                    <a:cxn ang="0">
                      <a:pos x="0" y="16"/>
                    </a:cxn>
                    <a:cxn ang="0">
                      <a:pos x="10" y="0"/>
                    </a:cxn>
                    <a:cxn ang="0">
                      <a:pos x="30" y="0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30" h="16">
                      <a:moveTo>
                        <a:pt x="0" y="16"/>
                      </a:moveTo>
                      <a:lnTo>
                        <a:pt x="10" y="0"/>
                      </a:lnTo>
                      <a:lnTo>
                        <a:pt x="30" y="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75" name="Freeform 375"/>
                <p:cNvSpPr>
                  <a:spLocks/>
                </p:cNvSpPr>
                <p:nvPr/>
              </p:nvSpPr>
              <p:spPr bwMode="auto">
                <a:xfrm>
                  <a:off x="1521" y="1741"/>
                  <a:ext cx="30" cy="16"/>
                </a:xfrm>
                <a:custGeom>
                  <a:avLst/>
                  <a:gdLst/>
                  <a:ahLst/>
                  <a:cxnLst>
                    <a:cxn ang="0">
                      <a:pos x="0" y="16"/>
                    </a:cxn>
                    <a:cxn ang="0">
                      <a:pos x="10" y="0"/>
                    </a:cxn>
                    <a:cxn ang="0">
                      <a:pos x="30" y="0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30" h="16">
                      <a:moveTo>
                        <a:pt x="0" y="16"/>
                      </a:moveTo>
                      <a:lnTo>
                        <a:pt x="10" y="0"/>
                      </a:lnTo>
                      <a:lnTo>
                        <a:pt x="30" y="0"/>
                      </a:lnTo>
                      <a:lnTo>
                        <a:pt x="0" y="16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76" name="Group 376"/>
            <p:cNvGrpSpPr>
              <a:grpSpLocks/>
            </p:cNvGrpSpPr>
            <p:nvPr/>
          </p:nvGrpSpPr>
          <p:grpSpPr bwMode="auto">
            <a:xfrm>
              <a:off x="1291" y="1888"/>
              <a:ext cx="40" cy="28"/>
              <a:chOff x="1473" y="1671"/>
              <a:chExt cx="38" cy="25"/>
            </a:xfrm>
          </p:grpSpPr>
          <p:sp>
            <p:nvSpPr>
              <p:cNvPr id="25977" name="Freeform 377"/>
              <p:cNvSpPr>
                <a:spLocks/>
              </p:cNvSpPr>
              <p:nvPr/>
            </p:nvSpPr>
            <p:spPr bwMode="auto">
              <a:xfrm>
                <a:off x="1473" y="1671"/>
                <a:ext cx="38" cy="25"/>
              </a:xfrm>
              <a:custGeom>
                <a:avLst/>
                <a:gdLst/>
                <a:ahLst/>
                <a:cxnLst>
                  <a:cxn ang="0">
                    <a:pos x="38" y="11"/>
                  </a:cxn>
                  <a:cxn ang="0">
                    <a:pos x="23" y="11"/>
                  </a:cxn>
                  <a:cxn ang="0">
                    <a:pos x="16" y="0"/>
                  </a:cxn>
                  <a:cxn ang="0">
                    <a:pos x="16" y="15"/>
                  </a:cxn>
                  <a:cxn ang="0">
                    <a:pos x="0" y="25"/>
                  </a:cxn>
                  <a:cxn ang="0">
                    <a:pos x="18" y="25"/>
                  </a:cxn>
                  <a:cxn ang="0">
                    <a:pos x="38" y="11"/>
                  </a:cxn>
                </a:cxnLst>
                <a:rect l="0" t="0" r="r" b="b"/>
                <a:pathLst>
                  <a:path w="38" h="25">
                    <a:moveTo>
                      <a:pt x="38" y="11"/>
                    </a:moveTo>
                    <a:lnTo>
                      <a:pt x="23" y="11"/>
                    </a:lnTo>
                    <a:lnTo>
                      <a:pt x="16" y="0"/>
                    </a:lnTo>
                    <a:lnTo>
                      <a:pt x="16" y="15"/>
                    </a:lnTo>
                    <a:lnTo>
                      <a:pt x="0" y="25"/>
                    </a:lnTo>
                    <a:lnTo>
                      <a:pt x="18" y="25"/>
                    </a:lnTo>
                    <a:lnTo>
                      <a:pt x="38" y="11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78" name="Group 378"/>
              <p:cNvGrpSpPr>
                <a:grpSpLocks/>
              </p:cNvGrpSpPr>
              <p:nvPr/>
            </p:nvGrpSpPr>
            <p:grpSpPr bwMode="auto">
              <a:xfrm>
                <a:off x="1473" y="1671"/>
                <a:ext cx="38" cy="25"/>
                <a:chOff x="1473" y="1671"/>
                <a:chExt cx="38" cy="25"/>
              </a:xfrm>
            </p:grpSpPr>
            <p:sp>
              <p:nvSpPr>
                <p:cNvPr id="25979" name="Freeform 379"/>
                <p:cNvSpPr>
                  <a:spLocks/>
                </p:cNvSpPr>
                <p:nvPr/>
              </p:nvSpPr>
              <p:spPr bwMode="auto">
                <a:xfrm>
                  <a:off x="1473" y="1671"/>
                  <a:ext cx="38" cy="25"/>
                </a:xfrm>
                <a:custGeom>
                  <a:avLst/>
                  <a:gdLst/>
                  <a:ahLst/>
                  <a:cxnLst>
                    <a:cxn ang="0">
                      <a:pos x="38" y="11"/>
                    </a:cxn>
                    <a:cxn ang="0">
                      <a:pos x="23" y="11"/>
                    </a:cxn>
                    <a:cxn ang="0">
                      <a:pos x="16" y="0"/>
                    </a:cxn>
                    <a:cxn ang="0">
                      <a:pos x="16" y="15"/>
                    </a:cxn>
                    <a:cxn ang="0">
                      <a:pos x="0" y="25"/>
                    </a:cxn>
                    <a:cxn ang="0">
                      <a:pos x="18" y="25"/>
                    </a:cxn>
                    <a:cxn ang="0">
                      <a:pos x="38" y="11"/>
                    </a:cxn>
                  </a:cxnLst>
                  <a:rect l="0" t="0" r="r" b="b"/>
                  <a:pathLst>
                    <a:path w="38" h="25">
                      <a:moveTo>
                        <a:pt x="38" y="11"/>
                      </a:moveTo>
                      <a:lnTo>
                        <a:pt x="23" y="11"/>
                      </a:lnTo>
                      <a:lnTo>
                        <a:pt x="16" y="0"/>
                      </a:lnTo>
                      <a:lnTo>
                        <a:pt x="16" y="15"/>
                      </a:lnTo>
                      <a:lnTo>
                        <a:pt x="0" y="25"/>
                      </a:lnTo>
                      <a:lnTo>
                        <a:pt x="18" y="25"/>
                      </a:lnTo>
                      <a:lnTo>
                        <a:pt x="38" y="1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80" name="Freeform 380"/>
                <p:cNvSpPr>
                  <a:spLocks/>
                </p:cNvSpPr>
                <p:nvPr/>
              </p:nvSpPr>
              <p:spPr bwMode="auto">
                <a:xfrm>
                  <a:off x="1473" y="1671"/>
                  <a:ext cx="38" cy="25"/>
                </a:xfrm>
                <a:custGeom>
                  <a:avLst/>
                  <a:gdLst/>
                  <a:ahLst/>
                  <a:cxnLst>
                    <a:cxn ang="0">
                      <a:pos x="38" y="11"/>
                    </a:cxn>
                    <a:cxn ang="0">
                      <a:pos x="23" y="11"/>
                    </a:cxn>
                    <a:cxn ang="0">
                      <a:pos x="16" y="0"/>
                    </a:cxn>
                    <a:cxn ang="0">
                      <a:pos x="16" y="15"/>
                    </a:cxn>
                    <a:cxn ang="0">
                      <a:pos x="0" y="25"/>
                    </a:cxn>
                    <a:cxn ang="0">
                      <a:pos x="18" y="25"/>
                    </a:cxn>
                    <a:cxn ang="0">
                      <a:pos x="38" y="11"/>
                    </a:cxn>
                  </a:cxnLst>
                  <a:rect l="0" t="0" r="r" b="b"/>
                  <a:pathLst>
                    <a:path w="38" h="25">
                      <a:moveTo>
                        <a:pt x="38" y="11"/>
                      </a:moveTo>
                      <a:lnTo>
                        <a:pt x="23" y="11"/>
                      </a:lnTo>
                      <a:lnTo>
                        <a:pt x="16" y="0"/>
                      </a:lnTo>
                      <a:lnTo>
                        <a:pt x="16" y="15"/>
                      </a:lnTo>
                      <a:lnTo>
                        <a:pt x="0" y="25"/>
                      </a:lnTo>
                      <a:lnTo>
                        <a:pt x="18" y="25"/>
                      </a:lnTo>
                      <a:lnTo>
                        <a:pt x="38" y="11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81" name="Group 381"/>
            <p:cNvGrpSpPr>
              <a:grpSpLocks/>
            </p:cNvGrpSpPr>
            <p:nvPr/>
          </p:nvGrpSpPr>
          <p:grpSpPr bwMode="auto">
            <a:xfrm>
              <a:off x="1219" y="1781"/>
              <a:ext cx="73" cy="32"/>
              <a:chOff x="1404" y="1572"/>
              <a:chExt cx="70" cy="30"/>
            </a:xfrm>
          </p:grpSpPr>
          <p:sp>
            <p:nvSpPr>
              <p:cNvPr id="25982" name="Freeform 382"/>
              <p:cNvSpPr>
                <a:spLocks/>
              </p:cNvSpPr>
              <p:nvPr/>
            </p:nvSpPr>
            <p:spPr bwMode="auto">
              <a:xfrm>
                <a:off x="1404" y="1572"/>
                <a:ext cx="70" cy="30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0" y="2"/>
                  </a:cxn>
                  <a:cxn ang="0">
                    <a:pos x="62" y="0"/>
                  </a:cxn>
                  <a:cxn ang="0">
                    <a:pos x="39" y="12"/>
                  </a:cxn>
                  <a:cxn ang="0">
                    <a:pos x="70" y="15"/>
                  </a:cxn>
                  <a:cxn ang="0">
                    <a:pos x="37" y="19"/>
                  </a:cxn>
                  <a:cxn ang="0">
                    <a:pos x="2" y="30"/>
                  </a:cxn>
                  <a:cxn ang="0">
                    <a:pos x="27" y="12"/>
                  </a:cxn>
                  <a:cxn ang="0">
                    <a:pos x="0" y="12"/>
                  </a:cxn>
                </a:cxnLst>
                <a:rect l="0" t="0" r="r" b="b"/>
                <a:pathLst>
                  <a:path w="70" h="30">
                    <a:moveTo>
                      <a:pt x="0" y="12"/>
                    </a:moveTo>
                    <a:lnTo>
                      <a:pt x="30" y="2"/>
                    </a:lnTo>
                    <a:lnTo>
                      <a:pt x="62" y="0"/>
                    </a:lnTo>
                    <a:lnTo>
                      <a:pt x="39" y="12"/>
                    </a:lnTo>
                    <a:lnTo>
                      <a:pt x="70" y="15"/>
                    </a:lnTo>
                    <a:lnTo>
                      <a:pt x="37" y="19"/>
                    </a:lnTo>
                    <a:lnTo>
                      <a:pt x="2" y="30"/>
                    </a:lnTo>
                    <a:lnTo>
                      <a:pt x="27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83" name="Group 383"/>
              <p:cNvGrpSpPr>
                <a:grpSpLocks/>
              </p:cNvGrpSpPr>
              <p:nvPr/>
            </p:nvGrpSpPr>
            <p:grpSpPr bwMode="auto">
              <a:xfrm>
                <a:off x="1404" y="1572"/>
                <a:ext cx="70" cy="30"/>
                <a:chOff x="1404" y="1572"/>
                <a:chExt cx="70" cy="30"/>
              </a:xfrm>
            </p:grpSpPr>
            <p:sp>
              <p:nvSpPr>
                <p:cNvPr id="25984" name="Freeform 384"/>
                <p:cNvSpPr>
                  <a:spLocks/>
                </p:cNvSpPr>
                <p:nvPr/>
              </p:nvSpPr>
              <p:spPr bwMode="auto">
                <a:xfrm>
                  <a:off x="1404" y="1572"/>
                  <a:ext cx="70" cy="3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30" y="2"/>
                    </a:cxn>
                    <a:cxn ang="0">
                      <a:pos x="62" y="0"/>
                    </a:cxn>
                    <a:cxn ang="0">
                      <a:pos x="39" y="12"/>
                    </a:cxn>
                    <a:cxn ang="0">
                      <a:pos x="70" y="15"/>
                    </a:cxn>
                    <a:cxn ang="0">
                      <a:pos x="37" y="19"/>
                    </a:cxn>
                    <a:cxn ang="0">
                      <a:pos x="2" y="30"/>
                    </a:cxn>
                    <a:cxn ang="0">
                      <a:pos x="27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70" h="30">
                      <a:moveTo>
                        <a:pt x="0" y="12"/>
                      </a:moveTo>
                      <a:lnTo>
                        <a:pt x="30" y="2"/>
                      </a:lnTo>
                      <a:lnTo>
                        <a:pt x="62" y="0"/>
                      </a:lnTo>
                      <a:lnTo>
                        <a:pt x="39" y="12"/>
                      </a:lnTo>
                      <a:lnTo>
                        <a:pt x="70" y="15"/>
                      </a:lnTo>
                      <a:lnTo>
                        <a:pt x="37" y="19"/>
                      </a:lnTo>
                      <a:lnTo>
                        <a:pt x="2" y="30"/>
                      </a:lnTo>
                      <a:lnTo>
                        <a:pt x="27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85" name="Freeform 385"/>
                <p:cNvSpPr>
                  <a:spLocks/>
                </p:cNvSpPr>
                <p:nvPr/>
              </p:nvSpPr>
              <p:spPr bwMode="auto">
                <a:xfrm>
                  <a:off x="1404" y="1572"/>
                  <a:ext cx="70" cy="3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30" y="2"/>
                    </a:cxn>
                    <a:cxn ang="0">
                      <a:pos x="62" y="0"/>
                    </a:cxn>
                    <a:cxn ang="0">
                      <a:pos x="39" y="12"/>
                    </a:cxn>
                    <a:cxn ang="0">
                      <a:pos x="70" y="15"/>
                    </a:cxn>
                    <a:cxn ang="0">
                      <a:pos x="37" y="19"/>
                    </a:cxn>
                    <a:cxn ang="0">
                      <a:pos x="2" y="30"/>
                    </a:cxn>
                    <a:cxn ang="0">
                      <a:pos x="27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70" h="30">
                      <a:moveTo>
                        <a:pt x="0" y="12"/>
                      </a:moveTo>
                      <a:lnTo>
                        <a:pt x="30" y="2"/>
                      </a:lnTo>
                      <a:lnTo>
                        <a:pt x="62" y="0"/>
                      </a:lnTo>
                      <a:lnTo>
                        <a:pt x="39" y="12"/>
                      </a:lnTo>
                      <a:lnTo>
                        <a:pt x="70" y="15"/>
                      </a:lnTo>
                      <a:lnTo>
                        <a:pt x="37" y="19"/>
                      </a:lnTo>
                      <a:lnTo>
                        <a:pt x="2" y="30"/>
                      </a:lnTo>
                      <a:lnTo>
                        <a:pt x="27" y="12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86" name="Group 386"/>
            <p:cNvGrpSpPr>
              <a:grpSpLocks/>
            </p:cNvGrpSpPr>
            <p:nvPr/>
          </p:nvGrpSpPr>
          <p:grpSpPr bwMode="auto">
            <a:xfrm>
              <a:off x="2940" y="2285"/>
              <a:ext cx="168" cy="110"/>
              <a:chOff x="3042" y="2034"/>
              <a:chExt cx="160" cy="100"/>
            </a:xfrm>
          </p:grpSpPr>
          <p:sp>
            <p:nvSpPr>
              <p:cNvPr id="25987" name="Freeform 387"/>
              <p:cNvSpPr>
                <a:spLocks/>
              </p:cNvSpPr>
              <p:nvPr/>
            </p:nvSpPr>
            <p:spPr bwMode="auto">
              <a:xfrm>
                <a:off x="3042" y="2034"/>
                <a:ext cx="160" cy="100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15" y="17"/>
                  </a:cxn>
                  <a:cxn ang="0">
                    <a:pos x="15" y="44"/>
                  </a:cxn>
                  <a:cxn ang="0">
                    <a:pos x="0" y="64"/>
                  </a:cxn>
                  <a:cxn ang="0">
                    <a:pos x="8" y="92"/>
                  </a:cxn>
                  <a:cxn ang="0">
                    <a:pos x="37" y="97"/>
                  </a:cxn>
                  <a:cxn ang="0">
                    <a:pos x="63" y="77"/>
                  </a:cxn>
                  <a:cxn ang="0">
                    <a:pos x="98" y="82"/>
                  </a:cxn>
                  <a:cxn ang="0">
                    <a:pos x="120" y="100"/>
                  </a:cxn>
                  <a:cxn ang="0">
                    <a:pos x="160" y="92"/>
                  </a:cxn>
                  <a:cxn ang="0">
                    <a:pos x="122" y="62"/>
                  </a:cxn>
                  <a:cxn ang="0">
                    <a:pos x="105" y="55"/>
                  </a:cxn>
                  <a:cxn ang="0">
                    <a:pos x="98" y="45"/>
                  </a:cxn>
                  <a:cxn ang="0">
                    <a:pos x="52" y="45"/>
                  </a:cxn>
                  <a:cxn ang="0">
                    <a:pos x="43" y="19"/>
                  </a:cxn>
                  <a:cxn ang="0">
                    <a:pos x="27" y="0"/>
                  </a:cxn>
                </a:cxnLst>
                <a:rect l="0" t="0" r="r" b="b"/>
                <a:pathLst>
                  <a:path w="160" h="100">
                    <a:moveTo>
                      <a:pt x="27" y="0"/>
                    </a:moveTo>
                    <a:lnTo>
                      <a:pt x="15" y="17"/>
                    </a:lnTo>
                    <a:lnTo>
                      <a:pt x="15" y="44"/>
                    </a:lnTo>
                    <a:lnTo>
                      <a:pt x="0" y="64"/>
                    </a:lnTo>
                    <a:lnTo>
                      <a:pt x="8" y="92"/>
                    </a:lnTo>
                    <a:lnTo>
                      <a:pt x="37" y="97"/>
                    </a:lnTo>
                    <a:lnTo>
                      <a:pt x="63" y="77"/>
                    </a:lnTo>
                    <a:lnTo>
                      <a:pt x="98" y="82"/>
                    </a:lnTo>
                    <a:lnTo>
                      <a:pt x="120" y="100"/>
                    </a:lnTo>
                    <a:lnTo>
                      <a:pt x="160" y="92"/>
                    </a:lnTo>
                    <a:lnTo>
                      <a:pt x="122" y="62"/>
                    </a:lnTo>
                    <a:lnTo>
                      <a:pt x="105" y="55"/>
                    </a:lnTo>
                    <a:lnTo>
                      <a:pt x="98" y="45"/>
                    </a:lnTo>
                    <a:lnTo>
                      <a:pt x="52" y="45"/>
                    </a:lnTo>
                    <a:lnTo>
                      <a:pt x="43" y="1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88" name="Group 388"/>
              <p:cNvGrpSpPr>
                <a:grpSpLocks/>
              </p:cNvGrpSpPr>
              <p:nvPr/>
            </p:nvGrpSpPr>
            <p:grpSpPr bwMode="auto">
              <a:xfrm>
                <a:off x="3042" y="2034"/>
                <a:ext cx="160" cy="100"/>
                <a:chOff x="3042" y="2034"/>
                <a:chExt cx="160" cy="100"/>
              </a:xfrm>
            </p:grpSpPr>
            <p:sp>
              <p:nvSpPr>
                <p:cNvPr id="25989" name="Freeform 389"/>
                <p:cNvSpPr>
                  <a:spLocks/>
                </p:cNvSpPr>
                <p:nvPr/>
              </p:nvSpPr>
              <p:spPr bwMode="auto">
                <a:xfrm>
                  <a:off x="3042" y="2034"/>
                  <a:ext cx="160" cy="100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5" y="17"/>
                    </a:cxn>
                    <a:cxn ang="0">
                      <a:pos x="15" y="44"/>
                    </a:cxn>
                    <a:cxn ang="0">
                      <a:pos x="0" y="64"/>
                    </a:cxn>
                    <a:cxn ang="0">
                      <a:pos x="8" y="92"/>
                    </a:cxn>
                    <a:cxn ang="0">
                      <a:pos x="37" y="97"/>
                    </a:cxn>
                    <a:cxn ang="0">
                      <a:pos x="63" y="77"/>
                    </a:cxn>
                    <a:cxn ang="0">
                      <a:pos x="98" y="82"/>
                    </a:cxn>
                    <a:cxn ang="0">
                      <a:pos x="120" y="100"/>
                    </a:cxn>
                    <a:cxn ang="0">
                      <a:pos x="160" y="92"/>
                    </a:cxn>
                    <a:cxn ang="0">
                      <a:pos x="122" y="62"/>
                    </a:cxn>
                    <a:cxn ang="0">
                      <a:pos x="105" y="55"/>
                    </a:cxn>
                    <a:cxn ang="0">
                      <a:pos x="98" y="45"/>
                    </a:cxn>
                    <a:cxn ang="0">
                      <a:pos x="52" y="45"/>
                    </a:cxn>
                    <a:cxn ang="0">
                      <a:pos x="43" y="19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60" h="100">
                      <a:moveTo>
                        <a:pt x="27" y="0"/>
                      </a:moveTo>
                      <a:lnTo>
                        <a:pt x="15" y="17"/>
                      </a:lnTo>
                      <a:lnTo>
                        <a:pt x="15" y="44"/>
                      </a:lnTo>
                      <a:lnTo>
                        <a:pt x="0" y="64"/>
                      </a:lnTo>
                      <a:lnTo>
                        <a:pt x="8" y="92"/>
                      </a:lnTo>
                      <a:lnTo>
                        <a:pt x="37" y="97"/>
                      </a:lnTo>
                      <a:lnTo>
                        <a:pt x="63" y="77"/>
                      </a:lnTo>
                      <a:lnTo>
                        <a:pt x="98" y="82"/>
                      </a:lnTo>
                      <a:lnTo>
                        <a:pt x="120" y="100"/>
                      </a:lnTo>
                      <a:lnTo>
                        <a:pt x="160" y="92"/>
                      </a:lnTo>
                      <a:lnTo>
                        <a:pt x="122" y="62"/>
                      </a:lnTo>
                      <a:lnTo>
                        <a:pt x="105" y="55"/>
                      </a:lnTo>
                      <a:lnTo>
                        <a:pt x="98" y="45"/>
                      </a:lnTo>
                      <a:lnTo>
                        <a:pt x="52" y="45"/>
                      </a:lnTo>
                      <a:lnTo>
                        <a:pt x="43" y="19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90" name="Freeform 390"/>
                <p:cNvSpPr>
                  <a:spLocks/>
                </p:cNvSpPr>
                <p:nvPr/>
              </p:nvSpPr>
              <p:spPr bwMode="auto">
                <a:xfrm>
                  <a:off x="3042" y="2034"/>
                  <a:ext cx="160" cy="100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5" y="17"/>
                    </a:cxn>
                    <a:cxn ang="0">
                      <a:pos x="15" y="44"/>
                    </a:cxn>
                    <a:cxn ang="0">
                      <a:pos x="0" y="64"/>
                    </a:cxn>
                    <a:cxn ang="0">
                      <a:pos x="8" y="92"/>
                    </a:cxn>
                    <a:cxn ang="0">
                      <a:pos x="37" y="97"/>
                    </a:cxn>
                    <a:cxn ang="0">
                      <a:pos x="63" y="77"/>
                    </a:cxn>
                    <a:cxn ang="0">
                      <a:pos x="98" y="82"/>
                    </a:cxn>
                    <a:cxn ang="0">
                      <a:pos x="120" y="100"/>
                    </a:cxn>
                    <a:cxn ang="0">
                      <a:pos x="160" y="92"/>
                    </a:cxn>
                    <a:cxn ang="0">
                      <a:pos x="122" y="62"/>
                    </a:cxn>
                    <a:cxn ang="0">
                      <a:pos x="105" y="55"/>
                    </a:cxn>
                    <a:cxn ang="0">
                      <a:pos x="98" y="45"/>
                    </a:cxn>
                    <a:cxn ang="0">
                      <a:pos x="52" y="45"/>
                    </a:cxn>
                    <a:cxn ang="0">
                      <a:pos x="43" y="19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60" h="100">
                      <a:moveTo>
                        <a:pt x="27" y="0"/>
                      </a:moveTo>
                      <a:lnTo>
                        <a:pt x="15" y="17"/>
                      </a:lnTo>
                      <a:lnTo>
                        <a:pt x="15" y="44"/>
                      </a:lnTo>
                      <a:lnTo>
                        <a:pt x="0" y="64"/>
                      </a:lnTo>
                      <a:lnTo>
                        <a:pt x="8" y="92"/>
                      </a:lnTo>
                      <a:lnTo>
                        <a:pt x="37" y="97"/>
                      </a:lnTo>
                      <a:lnTo>
                        <a:pt x="63" y="77"/>
                      </a:lnTo>
                      <a:lnTo>
                        <a:pt x="98" y="82"/>
                      </a:lnTo>
                      <a:lnTo>
                        <a:pt x="120" y="100"/>
                      </a:lnTo>
                      <a:lnTo>
                        <a:pt x="160" y="92"/>
                      </a:lnTo>
                      <a:lnTo>
                        <a:pt x="122" y="62"/>
                      </a:lnTo>
                      <a:lnTo>
                        <a:pt x="105" y="55"/>
                      </a:lnTo>
                      <a:lnTo>
                        <a:pt x="98" y="45"/>
                      </a:lnTo>
                      <a:lnTo>
                        <a:pt x="52" y="45"/>
                      </a:lnTo>
                      <a:lnTo>
                        <a:pt x="43" y="19"/>
                      </a:lnTo>
                      <a:lnTo>
                        <a:pt x="27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91" name="Group 391"/>
            <p:cNvGrpSpPr>
              <a:grpSpLocks/>
            </p:cNvGrpSpPr>
            <p:nvPr/>
          </p:nvGrpSpPr>
          <p:grpSpPr bwMode="auto">
            <a:xfrm>
              <a:off x="3021" y="2267"/>
              <a:ext cx="29" cy="42"/>
              <a:chOff x="3119" y="2017"/>
              <a:chExt cx="28" cy="39"/>
            </a:xfrm>
          </p:grpSpPr>
          <p:sp>
            <p:nvSpPr>
              <p:cNvPr id="25992" name="Freeform 392"/>
              <p:cNvSpPr>
                <a:spLocks/>
              </p:cNvSpPr>
              <p:nvPr/>
            </p:nvSpPr>
            <p:spPr bwMode="auto">
              <a:xfrm>
                <a:off x="3119" y="2017"/>
                <a:ext cx="28" cy="39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11"/>
                  </a:cxn>
                  <a:cxn ang="0">
                    <a:pos x="0" y="39"/>
                  </a:cxn>
                  <a:cxn ang="0">
                    <a:pos x="16" y="39"/>
                  </a:cxn>
                  <a:cxn ang="0">
                    <a:pos x="28" y="19"/>
                  </a:cxn>
                  <a:cxn ang="0">
                    <a:pos x="25" y="0"/>
                  </a:cxn>
                </a:cxnLst>
                <a:rect l="0" t="0" r="r" b="b"/>
                <a:pathLst>
                  <a:path w="28" h="39">
                    <a:moveTo>
                      <a:pt x="25" y="0"/>
                    </a:moveTo>
                    <a:lnTo>
                      <a:pt x="3" y="11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28" y="19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93" name="Group 393"/>
              <p:cNvGrpSpPr>
                <a:grpSpLocks/>
              </p:cNvGrpSpPr>
              <p:nvPr/>
            </p:nvGrpSpPr>
            <p:grpSpPr bwMode="auto">
              <a:xfrm>
                <a:off x="3119" y="2017"/>
                <a:ext cx="28" cy="39"/>
                <a:chOff x="3119" y="2017"/>
                <a:chExt cx="28" cy="39"/>
              </a:xfrm>
            </p:grpSpPr>
            <p:sp>
              <p:nvSpPr>
                <p:cNvPr id="25994" name="Freeform 394"/>
                <p:cNvSpPr>
                  <a:spLocks/>
                </p:cNvSpPr>
                <p:nvPr/>
              </p:nvSpPr>
              <p:spPr bwMode="auto">
                <a:xfrm>
                  <a:off x="3119" y="2017"/>
                  <a:ext cx="28" cy="39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3" y="11"/>
                    </a:cxn>
                    <a:cxn ang="0">
                      <a:pos x="0" y="39"/>
                    </a:cxn>
                    <a:cxn ang="0">
                      <a:pos x="16" y="39"/>
                    </a:cxn>
                    <a:cxn ang="0">
                      <a:pos x="28" y="19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8" h="39">
                      <a:moveTo>
                        <a:pt x="25" y="0"/>
                      </a:moveTo>
                      <a:lnTo>
                        <a:pt x="3" y="11"/>
                      </a:lnTo>
                      <a:lnTo>
                        <a:pt x="0" y="39"/>
                      </a:lnTo>
                      <a:lnTo>
                        <a:pt x="16" y="39"/>
                      </a:lnTo>
                      <a:lnTo>
                        <a:pt x="28" y="19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5995" name="Freeform 395"/>
                <p:cNvSpPr>
                  <a:spLocks/>
                </p:cNvSpPr>
                <p:nvPr/>
              </p:nvSpPr>
              <p:spPr bwMode="auto">
                <a:xfrm>
                  <a:off x="3119" y="2017"/>
                  <a:ext cx="28" cy="39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3" y="11"/>
                    </a:cxn>
                    <a:cxn ang="0">
                      <a:pos x="0" y="39"/>
                    </a:cxn>
                    <a:cxn ang="0">
                      <a:pos x="16" y="39"/>
                    </a:cxn>
                    <a:cxn ang="0">
                      <a:pos x="28" y="19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8" h="39">
                      <a:moveTo>
                        <a:pt x="25" y="0"/>
                      </a:moveTo>
                      <a:lnTo>
                        <a:pt x="3" y="11"/>
                      </a:lnTo>
                      <a:lnTo>
                        <a:pt x="0" y="39"/>
                      </a:lnTo>
                      <a:lnTo>
                        <a:pt x="16" y="39"/>
                      </a:lnTo>
                      <a:lnTo>
                        <a:pt x="28" y="19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grpSp>
          <p:nvGrpSpPr>
            <p:cNvPr id="25996" name="Group 396"/>
            <p:cNvGrpSpPr>
              <a:grpSpLocks/>
            </p:cNvGrpSpPr>
            <p:nvPr/>
          </p:nvGrpSpPr>
          <p:grpSpPr bwMode="auto">
            <a:xfrm>
              <a:off x="3306" y="2311"/>
              <a:ext cx="30" cy="31"/>
              <a:chOff x="3391" y="2058"/>
              <a:chExt cx="28" cy="28"/>
            </a:xfrm>
          </p:grpSpPr>
          <p:sp>
            <p:nvSpPr>
              <p:cNvPr id="25997" name="Freeform 397"/>
              <p:cNvSpPr>
                <a:spLocks/>
              </p:cNvSpPr>
              <p:nvPr/>
            </p:nvSpPr>
            <p:spPr bwMode="auto">
              <a:xfrm>
                <a:off x="3391" y="2058"/>
                <a:ext cx="28" cy="2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6"/>
                  </a:cxn>
                  <a:cxn ang="0">
                    <a:pos x="0" y="28"/>
                  </a:cxn>
                  <a:cxn ang="0">
                    <a:pos x="16" y="26"/>
                  </a:cxn>
                  <a:cxn ang="0">
                    <a:pos x="28" y="15"/>
                  </a:cxn>
                  <a:cxn ang="0">
                    <a:pos x="16" y="8"/>
                  </a:cxn>
                  <a:cxn ang="0">
                    <a:pos x="13" y="0"/>
                  </a:cxn>
                </a:cxnLst>
                <a:rect l="0" t="0" r="r" b="b"/>
                <a:pathLst>
                  <a:path w="28" h="28">
                    <a:moveTo>
                      <a:pt x="13" y="0"/>
                    </a:moveTo>
                    <a:lnTo>
                      <a:pt x="0" y="6"/>
                    </a:lnTo>
                    <a:lnTo>
                      <a:pt x="0" y="28"/>
                    </a:lnTo>
                    <a:lnTo>
                      <a:pt x="16" y="26"/>
                    </a:lnTo>
                    <a:lnTo>
                      <a:pt x="28" y="15"/>
                    </a:lnTo>
                    <a:lnTo>
                      <a:pt x="16" y="8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5998" name="Group 398"/>
              <p:cNvGrpSpPr>
                <a:grpSpLocks/>
              </p:cNvGrpSpPr>
              <p:nvPr/>
            </p:nvGrpSpPr>
            <p:grpSpPr bwMode="auto">
              <a:xfrm>
                <a:off x="3391" y="2058"/>
                <a:ext cx="28" cy="28"/>
                <a:chOff x="3391" y="2058"/>
                <a:chExt cx="28" cy="28"/>
              </a:xfrm>
            </p:grpSpPr>
            <p:sp>
              <p:nvSpPr>
                <p:cNvPr id="25999" name="Freeform 399"/>
                <p:cNvSpPr>
                  <a:spLocks/>
                </p:cNvSpPr>
                <p:nvPr/>
              </p:nvSpPr>
              <p:spPr bwMode="auto">
                <a:xfrm>
                  <a:off x="3391" y="2058"/>
                  <a:ext cx="28" cy="28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0" y="6"/>
                    </a:cxn>
                    <a:cxn ang="0">
                      <a:pos x="0" y="28"/>
                    </a:cxn>
                    <a:cxn ang="0">
                      <a:pos x="16" y="26"/>
                    </a:cxn>
                    <a:cxn ang="0">
                      <a:pos x="28" y="15"/>
                    </a:cxn>
                    <a:cxn ang="0">
                      <a:pos x="16" y="8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8" h="28">
                      <a:moveTo>
                        <a:pt x="13" y="0"/>
                      </a:moveTo>
                      <a:lnTo>
                        <a:pt x="0" y="6"/>
                      </a:lnTo>
                      <a:lnTo>
                        <a:pt x="0" y="28"/>
                      </a:lnTo>
                      <a:lnTo>
                        <a:pt x="16" y="26"/>
                      </a:lnTo>
                      <a:lnTo>
                        <a:pt x="28" y="15"/>
                      </a:lnTo>
                      <a:lnTo>
                        <a:pt x="16" y="8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6000" name="Freeform 400"/>
                <p:cNvSpPr>
                  <a:spLocks/>
                </p:cNvSpPr>
                <p:nvPr/>
              </p:nvSpPr>
              <p:spPr bwMode="auto">
                <a:xfrm>
                  <a:off x="3391" y="2058"/>
                  <a:ext cx="28" cy="28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0" y="6"/>
                    </a:cxn>
                    <a:cxn ang="0">
                      <a:pos x="0" y="28"/>
                    </a:cxn>
                    <a:cxn ang="0">
                      <a:pos x="16" y="26"/>
                    </a:cxn>
                    <a:cxn ang="0">
                      <a:pos x="28" y="15"/>
                    </a:cxn>
                    <a:cxn ang="0">
                      <a:pos x="16" y="8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8" h="28">
                      <a:moveTo>
                        <a:pt x="13" y="0"/>
                      </a:moveTo>
                      <a:lnTo>
                        <a:pt x="0" y="6"/>
                      </a:lnTo>
                      <a:lnTo>
                        <a:pt x="0" y="28"/>
                      </a:lnTo>
                      <a:lnTo>
                        <a:pt x="16" y="26"/>
                      </a:lnTo>
                      <a:lnTo>
                        <a:pt x="28" y="15"/>
                      </a:lnTo>
                      <a:lnTo>
                        <a:pt x="16" y="8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sp>
          <p:nvSpPr>
            <p:cNvPr id="26001" name="Line 401"/>
            <p:cNvSpPr>
              <a:spLocks noChangeShapeType="1"/>
            </p:cNvSpPr>
            <p:nvPr/>
          </p:nvSpPr>
          <p:spPr bwMode="auto">
            <a:xfrm>
              <a:off x="1741" y="2727"/>
              <a:ext cx="1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6002" name="Rectangle 402"/>
            <p:cNvSpPr>
              <a:spLocks noChangeArrowheads="1"/>
            </p:cNvSpPr>
            <p:nvPr/>
          </p:nvSpPr>
          <p:spPr bwMode="auto">
            <a:xfrm>
              <a:off x="348" y="2048"/>
              <a:ext cx="44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E"/>
            </a:p>
          </p:txBody>
        </p:sp>
        <p:grpSp>
          <p:nvGrpSpPr>
            <p:cNvPr id="26003" name="Group 403"/>
            <p:cNvGrpSpPr>
              <a:grpSpLocks/>
            </p:cNvGrpSpPr>
            <p:nvPr/>
          </p:nvGrpSpPr>
          <p:grpSpPr bwMode="auto">
            <a:xfrm>
              <a:off x="4552" y="3932"/>
              <a:ext cx="114" cy="87"/>
              <a:chOff x="4576" y="3542"/>
              <a:chExt cx="109" cy="80"/>
            </a:xfrm>
          </p:grpSpPr>
          <p:sp>
            <p:nvSpPr>
              <p:cNvPr id="26004" name="Freeform 404"/>
              <p:cNvSpPr>
                <a:spLocks/>
              </p:cNvSpPr>
              <p:nvPr/>
            </p:nvSpPr>
            <p:spPr bwMode="auto">
              <a:xfrm>
                <a:off x="4576" y="3542"/>
                <a:ext cx="109" cy="80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9" y="11"/>
                  </a:cxn>
                  <a:cxn ang="0">
                    <a:pos x="97" y="35"/>
                  </a:cxn>
                  <a:cxn ang="0">
                    <a:pos x="62" y="48"/>
                  </a:cxn>
                  <a:cxn ang="0">
                    <a:pos x="17" y="80"/>
                  </a:cxn>
                  <a:cxn ang="0">
                    <a:pos x="0" y="66"/>
                  </a:cxn>
                  <a:cxn ang="0">
                    <a:pos x="52" y="30"/>
                  </a:cxn>
                  <a:cxn ang="0">
                    <a:pos x="82" y="15"/>
                  </a:cxn>
                  <a:cxn ang="0">
                    <a:pos x="97" y="0"/>
                  </a:cxn>
                </a:cxnLst>
                <a:rect l="0" t="0" r="r" b="b"/>
                <a:pathLst>
                  <a:path w="109" h="80">
                    <a:moveTo>
                      <a:pt x="97" y="0"/>
                    </a:moveTo>
                    <a:lnTo>
                      <a:pt x="109" y="11"/>
                    </a:lnTo>
                    <a:lnTo>
                      <a:pt x="97" y="35"/>
                    </a:lnTo>
                    <a:lnTo>
                      <a:pt x="62" y="48"/>
                    </a:lnTo>
                    <a:lnTo>
                      <a:pt x="17" y="80"/>
                    </a:lnTo>
                    <a:lnTo>
                      <a:pt x="0" y="66"/>
                    </a:lnTo>
                    <a:lnTo>
                      <a:pt x="52" y="30"/>
                    </a:lnTo>
                    <a:lnTo>
                      <a:pt x="82" y="15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grpSp>
            <p:nvGrpSpPr>
              <p:cNvPr id="26005" name="Group 405"/>
              <p:cNvGrpSpPr>
                <a:grpSpLocks/>
              </p:cNvGrpSpPr>
              <p:nvPr/>
            </p:nvGrpSpPr>
            <p:grpSpPr bwMode="auto">
              <a:xfrm>
                <a:off x="4576" y="3542"/>
                <a:ext cx="109" cy="80"/>
                <a:chOff x="4576" y="3542"/>
                <a:chExt cx="109" cy="80"/>
              </a:xfrm>
            </p:grpSpPr>
            <p:sp>
              <p:nvSpPr>
                <p:cNvPr id="26006" name="Freeform 406"/>
                <p:cNvSpPr>
                  <a:spLocks/>
                </p:cNvSpPr>
                <p:nvPr/>
              </p:nvSpPr>
              <p:spPr bwMode="auto">
                <a:xfrm>
                  <a:off x="4576" y="3542"/>
                  <a:ext cx="109" cy="80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109" y="11"/>
                    </a:cxn>
                    <a:cxn ang="0">
                      <a:pos x="97" y="35"/>
                    </a:cxn>
                    <a:cxn ang="0">
                      <a:pos x="62" y="48"/>
                    </a:cxn>
                    <a:cxn ang="0">
                      <a:pos x="17" y="80"/>
                    </a:cxn>
                    <a:cxn ang="0">
                      <a:pos x="0" y="66"/>
                    </a:cxn>
                    <a:cxn ang="0">
                      <a:pos x="52" y="30"/>
                    </a:cxn>
                    <a:cxn ang="0">
                      <a:pos x="82" y="15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109" h="80">
                      <a:moveTo>
                        <a:pt x="97" y="0"/>
                      </a:moveTo>
                      <a:lnTo>
                        <a:pt x="109" y="11"/>
                      </a:lnTo>
                      <a:lnTo>
                        <a:pt x="97" y="35"/>
                      </a:lnTo>
                      <a:lnTo>
                        <a:pt x="62" y="48"/>
                      </a:lnTo>
                      <a:lnTo>
                        <a:pt x="17" y="80"/>
                      </a:lnTo>
                      <a:lnTo>
                        <a:pt x="0" y="66"/>
                      </a:lnTo>
                      <a:lnTo>
                        <a:pt x="52" y="30"/>
                      </a:lnTo>
                      <a:lnTo>
                        <a:pt x="82" y="15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  <p:sp>
              <p:nvSpPr>
                <p:cNvPr id="26007" name="Freeform 407"/>
                <p:cNvSpPr>
                  <a:spLocks/>
                </p:cNvSpPr>
                <p:nvPr/>
              </p:nvSpPr>
              <p:spPr bwMode="auto">
                <a:xfrm>
                  <a:off x="4576" y="3542"/>
                  <a:ext cx="109" cy="80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109" y="11"/>
                    </a:cxn>
                    <a:cxn ang="0">
                      <a:pos x="97" y="35"/>
                    </a:cxn>
                    <a:cxn ang="0">
                      <a:pos x="62" y="48"/>
                    </a:cxn>
                    <a:cxn ang="0">
                      <a:pos x="17" y="80"/>
                    </a:cxn>
                    <a:cxn ang="0">
                      <a:pos x="0" y="66"/>
                    </a:cxn>
                    <a:cxn ang="0">
                      <a:pos x="52" y="30"/>
                    </a:cxn>
                    <a:cxn ang="0">
                      <a:pos x="82" y="15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109" h="80">
                      <a:moveTo>
                        <a:pt x="97" y="0"/>
                      </a:moveTo>
                      <a:lnTo>
                        <a:pt x="109" y="11"/>
                      </a:lnTo>
                      <a:lnTo>
                        <a:pt x="97" y="35"/>
                      </a:lnTo>
                      <a:lnTo>
                        <a:pt x="62" y="48"/>
                      </a:lnTo>
                      <a:lnTo>
                        <a:pt x="17" y="80"/>
                      </a:lnTo>
                      <a:lnTo>
                        <a:pt x="0" y="66"/>
                      </a:lnTo>
                      <a:lnTo>
                        <a:pt x="52" y="30"/>
                      </a:lnTo>
                      <a:lnTo>
                        <a:pt x="82" y="15"/>
                      </a:lnTo>
                      <a:lnTo>
                        <a:pt x="97" y="0"/>
                      </a:lnTo>
                    </a:path>
                  </a:pathLst>
                </a:custGeom>
                <a:solidFill>
                  <a:schemeClr val="accent1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IE"/>
                </a:p>
              </p:txBody>
            </p:sp>
          </p:grpSp>
        </p:grpSp>
        <p:sp>
          <p:nvSpPr>
            <p:cNvPr id="26008" name="Oval 408"/>
            <p:cNvSpPr>
              <a:spLocks noChangeArrowheads="1"/>
            </p:cNvSpPr>
            <p:nvPr/>
          </p:nvSpPr>
          <p:spPr bwMode="auto">
            <a:xfrm>
              <a:off x="1037" y="2158"/>
              <a:ext cx="736" cy="536"/>
            </a:xfrm>
            <a:prstGeom prst="ellipse">
              <a:avLst/>
            </a:prstGeom>
            <a:solidFill>
              <a:srgbClr val="00CCFF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26009" name="Oval 409"/>
            <p:cNvSpPr>
              <a:spLocks noChangeArrowheads="1"/>
            </p:cNvSpPr>
            <p:nvPr/>
          </p:nvSpPr>
          <p:spPr bwMode="auto">
            <a:xfrm rot="1764664">
              <a:off x="4153" y="2176"/>
              <a:ext cx="352" cy="473"/>
            </a:xfrm>
            <a:prstGeom prst="ellipse">
              <a:avLst/>
            </a:prstGeom>
            <a:solidFill>
              <a:srgbClr val="00CCFF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26010" name="Oval 410"/>
            <p:cNvSpPr>
              <a:spLocks noChangeArrowheads="1"/>
            </p:cNvSpPr>
            <p:nvPr/>
          </p:nvSpPr>
          <p:spPr bwMode="auto">
            <a:xfrm>
              <a:off x="2359" y="1931"/>
              <a:ext cx="826" cy="722"/>
            </a:xfrm>
            <a:prstGeom prst="ellipse">
              <a:avLst/>
            </a:prstGeom>
            <a:solidFill>
              <a:srgbClr val="00CCFF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E"/>
            </a:p>
          </p:txBody>
        </p:sp>
        <p:pic>
          <p:nvPicPr>
            <p:cNvPr id="26011" name="Picture 411" descr="finalbase"/>
            <p:cNvPicPr>
              <a:picLocks noChangeAspect="1" noChangeArrowheads="1"/>
            </p:cNvPicPr>
            <p:nvPr/>
          </p:nvPicPr>
          <p:blipFill>
            <a:blip r:embed="rId8" cstate="print"/>
            <a:srcRect r="26457"/>
            <a:stretch>
              <a:fillRect/>
            </a:stretch>
          </p:blipFill>
          <p:spPr bwMode="auto">
            <a:xfrm>
              <a:off x="113" y="1117"/>
              <a:ext cx="1831" cy="280"/>
            </a:xfrm>
            <a:prstGeom prst="rect">
              <a:avLst/>
            </a:prstGeom>
            <a:noFill/>
          </p:spPr>
        </p:pic>
        <p:sp>
          <p:nvSpPr>
            <p:cNvPr id="26012" name="Line 412"/>
            <p:cNvSpPr>
              <a:spLocks noChangeShapeType="1"/>
            </p:cNvSpPr>
            <p:nvPr/>
          </p:nvSpPr>
          <p:spPr bwMode="auto">
            <a:xfrm>
              <a:off x="1276" y="1434"/>
              <a:ext cx="418" cy="87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13" name="Picture 413" descr="cben_0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0" y="2765"/>
              <a:ext cx="1105" cy="371"/>
            </a:xfrm>
            <a:prstGeom prst="rect">
              <a:avLst/>
            </a:prstGeom>
            <a:noFill/>
          </p:spPr>
        </p:pic>
        <p:sp>
          <p:nvSpPr>
            <p:cNvPr id="26014" name="Line 414"/>
            <p:cNvSpPr>
              <a:spLocks noChangeShapeType="1"/>
            </p:cNvSpPr>
            <p:nvPr/>
          </p:nvSpPr>
          <p:spPr bwMode="auto">
            <a:xfrm flipV="1">
              <a:off x="487" y="2584"/>
              <a:ext cx="882" cy="1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15" name="Picture 415" descr="logoUCLA"/>
            <p:cNvPicPr>
              <a:picLocks noChangeAspect="1" noChangeArrowheads="1"/>
            </p:cNvPicPr>
            <p:nvPr/>
          </p:nvPicPr>
          <p:blipFill>
            <a:blip r:embed="rId10" cstate="print"/>
            <a:srcRect t="12325" r="6299"/>
            <a:stretch>
              <a:fillRect/>
            </a:stretch>
          </p:blipFill>
          <p:spPr bwMode="auto">
            <a:xfrm>
              <a:off x="74" y="1952"/>
              <a:ext cx="765" cy="362"/>
            </a:xfrm>
            <a:prstGeom prst="rect">
              <a:avLst/>
            </a:prstGeom>
            <a:noFill/>
          </p:spPr>
        </p:pic>
        <p:sp>
          <p:nvSpPr>
            <p:cNvPr id="26016" name="Line 416"/>
            <p:cNvSpPr>
              <a:spLocks noChangeShapeType="1"/>
            </p:cNvSpPr>
            <p:nvPr/>
          </p:nvSpPr>
          <p:spPr bwMode="auto">
            <a:xfrm flipH="1">
              <a:off x="2715" y="1808"/>
              <a:ext cx="2042" cy="4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6017" name="Line 417"/>
            <p:cNvSpPr>
              <a:spLocks noChangeShapeType="1"/>
            </p:cNvSpPr>
            <p:nvPr/>
          </p:nvSpPr>
          <p:spPr bwMode="auto">
            <a:xfrm>
              <a:off x="765" y="2223"/>
              <a:ext cx="372" cy="2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6018" name="Line 418"/>
            <p:cNvSpPr>
              <a:spLocks noChangeShapeType="1"/>
            </p:cNvSpPr>
            <p:nvPr/>
          </p:nvSpPr>
          <p:spPr bwMode="auto">
            <a:xfrm flipH="1">
              <a:off x="2530" y="1532"/>
              <a:ext cx="232" cy="5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19" name="Picture 419" descr="ucd_brandmark_colour[1]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622" y="1026"/>
              <a:ext cx="384" cy="555"/>
            </a:xfrm>
            <a:prstGeom prst="rect">
              <a:avLst/>
            </a:prstGeom>
            <a:noFill/>
          </p:spPr>
        </p:pic>
        <p:sp>
          <p:nvSpPr>
            <p:cNvPr id="26020" name="Line 420"/>
            <p:cNvSpPr>
              <a:spLocks noChangeShapeType="1"/>
            </p:cNvSpPr>
            <p:nvPr/>
          </p:nvSpPr>
          <p:spPr bwMode="auto">
            <a:xfrm flipH="1" flipV="1">
              <a:off x="4247" y="2545"/>
              <a:ext cx="556" cy="2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21" name="Picture 421" descr="Napier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179" y="967"/>
              <a:ext cx="1425" cy="336"/>
            </a:xfrm>
            <a:prstGeom prst="rect">
              <a:avLst/>
            </a:prstGeom>
            <a:noFill/>
          </p:spPr>
        </p:pic>
        <p:sp>
          <p:nvSpPr>
            <p:cNvPr id="26022" name="Line 422"/>
            <p:cNvSpPr>
              <a:spLocks noChangeShapeType="1"/>
            </p:cNvSpPr>
            <p:nvPr/>
          </p:nvSpPr>
          <p:spPr bwMode="auto">
            <a:xfrm flipH="1">
              <a:off x="2576" y="1303"/>
              <a:ext cx="836" cy="7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23" name="Picture 42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379" y="1389"/>
              <a:ext cx="2397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024" name="Picture 424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785" y="1661"/>
              <a:ext cx="817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025" name="Line 425"/>
            <p:cNvSpPr>
              <a:spLocks noChangeShapeType="1"/>
            </p:cNvSpPr>
            <p:nvPr/>
          </p:nvSpPr>
          <p:spPr bwMode="auto">
            <a:xfrm flipH="1">
              <a:off x="2669" y="1706"/>
              <a:ext cx="1617" cy="5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26" name="Picture 426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757" y="2244"/>
              <a:ext cx="527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027" name="Line 427"/>
            <p:cNvSpPr>
              <a:spLocks noChangeShapeType="1"/>
            </p:cNvSpPr>
            <p:nvPr/>
          </p:nvSpPr>
          <p:spPr bwMode="auto">
            <a:xfrm flipH="1">
              <a:off x="4293" y="2407"/>
              <a:ext cx="464" cy="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28" name="Picture 42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62" y="2361"/>
              <a:ext cx="5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029" name="Line 429"/>
            <p:cNvSpPr>
              <a:spLocks noChangeShapeType="1"/>
            </p:cNvSpPr>
            <p:nvPr/>
          </p:nvSpPr>
          <p:spPr bwMode="auto">
            <a:xfrm>
              <a:off x="765" y="2499"/>
              <a:ext cx="8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30" name="Picture 430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973" y="3690"/>
              <a:ext cx="700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031" name="Picture 431"/>
            <p:cNvPicPr>
              <a:picLocks noChangeAspect="1" noChangeArrowheads="1"/>
            </p:cNvPicPr>
            <p:nvPr/>
          </p:nvPicPr>
          <p:blipFill>
            <a:blip r:embed="rId18" cstate="print"/>
            <a:srcRect r="72005"/>
            <a:stretch>
              <a:fillRect/>
            </a:stretch>
          </p:blipFill>
          <p:spPr bwMode="auto">
            <a:xfrm>
              <a:off x="116" y="3419"/>
              <a:ext cx="1307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032" name="Line 432"/>
            <p:cNvSpPr>
              <a:spLocks noChangeShapeType="1"/>
            </p:cNvSpPr>
            <p:nvPr/>
          </p:nvSpPr>
          <p:spPr bwMode="auto">
            <a:xfrm flipV="1">
              <a:off x="719" y="2499"/>
              <a:ext cx="928" cy="9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6033" name="Line 433"/>
            <p:cNvSpPr>
              <a:spLocks noChangeShapeType="1"/>
            </p:cNvSpPr>
            <p:nvPr/>
          </p:nvSpPr>
          <p:spPr bwMode="auto">
            <a:xfrm flipH="1" flipV="1">
              <a:off x="1655" y="2432"/>
              <a:ext cx="635" cy="8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6034" name="Line 434"/>
            <p:cNvSpPr>
              <a:spLocks noChangeShapeType="1"/>
            </p:cNvSpPr>
            <p:nvPr/>
          </p:nvSpPr>
          <p:spPr bwMode="auto">
            <a:xfrm flipH="1" flipV="1">
              <a:off x="1655" y="2432"/>
              <a:ext cx="326" cy="15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pic>
          <p:nvPicPr>
            <p:cNvPr id="26035" name="Picture 435" descr="News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830" y="2750"/>
              <a:ext cx="545" cy="389"/>
            </a:xfrm>
            <a:prstGeom prst="rect">
              <a:avLst/>
            </a:prstGeom>
            <a:noFill/>
          </p:spPr>
        </p:pic>
        <p:pic>
          <p:nvPicPr>
            <p:cNvPr id="26036" name="Picture 436" descr="NIOSH logo">
              <a:hlinkClick r:id="rId20" tooltip="NIOSH logo"/>
            </p:cNvPr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68" y="1434"/>
              <a:ext cx="1080" cy="222"/>
            </a:xfrm>
            <a:prstGeom prst="rect">
              <a:avLst/>
            </a:prstGeom>
            <a:noFill/>
          </p:spPr>
        </p:pic>
        <p:sp>
          <p:nvSpPr>
            <p:cNvPr id="26037" name="Line 437"/>
            <p:cNvSpPr>
              <a:spLocks noChangeShapeType="1"/>
            </p:cNvSpPr>
            <p:nvPr/>
          </p:nvSpPr>
          <p:spPr bwMode="auto">
            <a:xfrm>
              <a:off x="657" y="1706"/>
              <a:ext cx="953" cy="7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6038" name="Line 438"/>
            <p:cNvSpPr>
              <a:spLocks noChangeShapeType="1"/>
            </p:cNvSpPr>
            <p:nvPr/>
          </p:nvSpPr>
          <p:spPr bwMode="auto">
            <a:xfrm flipH="1" flipV="1">
              <a:off x="2562" y="2251"/>
              <a:ext cx="771" cy="1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E"/>
            </a:p>
          </p:txBody>
        </p:sp>
      </p:grpSp>
      <p:grpSp>
        <p:nvGrpSpPr>
          <p:cNvPr id="26039" name="Group 439"/>
          <p:cNvGrpSpPr>
            <a:grpSpLocks/>
          </p:cNvGrpSpPr>
          <p:nvPr/>
        </p:nvGrpSpPr>
        <p:grpSpPr bwMode="auto">
          <a:xfrm>
            <a:off x="4643438" y="1341438"/>
            <a:ext cx="4033837" cy="2016125"/>
            <a:chOff x="-46" y="663"/>
            <a:chExt cx="6328" cy="4128"/>
          </a:xfrm>
        </p:grpSpPr>
        <p:grpSp>
          <p:nvGrpSpPr>
            <p:cNvPr id="26040" name="Group 440"/>
            <p:cNvGrpSpPr>
              <a:grpSpLocks/>
            </p:cNvGrpSpPr>
            <p:nvPr/>
          </p:nvGrpSpPr>
          <p:grpSpPr bwMode="auto">
            <a:xfrm>
              <a:off x="-46" y="1048"/>
              <a:ext cx="6328" cy="3743"/>
              <a:chOff x="-46" y="935"/>
              <a:chExt cx="6328" cy="3743"/>
            </a:xfrm>
          </p:grpSpPr>
          <p:pic>
            <p:nvPicPr>
              <p:cNvPr id="26041" name="Picture 441"/>
              <p:cNvPicPr>
                <a:picLocks noChangeAspect="1"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-46" y="935"/>
                <a:ext cx="6328" cy="3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6042" name="Line 442"/>
              <p:cNvSpPr>
                <a:spLocks noChangeShapeType="1"/>
              </p:cNvSpPr>
              <p:nvPr/>
            </p:nvSpPr>
            <p:spPr bwMode="auto">
              <a:xfrm>
                <a:off x="158" y="1207"/>
                <a:ext cx="2722" cy="0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6043" name="Line 443"/>
              <p:cNvSpPr>
                <a:spLocks noChangeShapeType="1"/>
              </p:cNvSpPr>
              <p:nvPr/>
            </p:nvSpPr>
            <p:spPr bwMode="auto">
              <a:xfrm>
                <a:off x="158" y="1207"/>
                <a:ext cx="0" cy="1271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6044" name="Line 444"/>
              <p:cNvSpPr>
                <a:spLocks noChangeShapeType="1"/>
              </p:cNvSpPr>
              <p:nvPr/>
            </p:nvSpPr>
            <p:spPr bwMode="auto">
              <a:xfrm>
                <a:off x="158" y="2478"/>
                <a:ext cx="681" cy="0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6045" name="Line 445"/>
              <p:cNvSpPr>
                <a:spLocks noChangeShapeType="1"/>
              </p:cNvSpPr>
              <p:nvPr/>
            </p:nvSpPr>
            <p:spPr bwMode="auto">
              <a:xfrm>
                <a:off x="839" y="2478"/>
                <a:ext cx="0" cy="997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6046" name="Line 446"/>
              <p:cNvSpPr>
                <a:spLocks noChangeShapeType="1"/>
              </p:cNvSpPr>
              <p:nvPr/>
            </p:nvSpPr>
            <p:spPr bwMode="auto">
              <a:xfrm>
                <a:off x="793" y="3475"/>
                <a:ext cx="3142" cy="1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6047" name="Line 447"/>
              <p:cNvSpPr>
                <a:spLocks noChangeShapeType="1"/>
              </p:cNvSpPr>
              <p:nvPr/>
            </p:nvSpPr>
            <p:spPr bwMode="auto">
              <a:xfrm flipV="1">
                <a:off x="3923" y="2251"/>
                <a:ext cx="0" cy="1225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6048" name="Line 448"/>
              <p:cNvSpPr>
                <a:spLocks noChangeShapeType="1"/>
              </p:cNvSpPr>
              <p:nvPr/>
            </p:nvSpPr>
            <p:spPr bwMode="auto">
              <a:xfrm flipH="1">
                <a:off x="2925" y="1207"/>
                <a:ext cx="0" cy="1089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26049" name="Line 449"/>
              <p:cNvSpPr>
                <a:spLocks noChangeShapeType="1"/>
              </p:cNvSpPr>
              <p:nvPr/>
            </p:nvSpPr>
            <p:spPr bwMode="auto">
              <a:xfrm>
                <a:off x="2925" y="2251"/>
                <a:ext cx="998" cy="0"/>
              </a:xfrm>
              <a:prstGeom prst="line">
                <a:avLst/>
              </a:prstGeom>
              <a:noFill/>
              <a:ln w="38100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IE"/>
              </a:p>
            </p:txBody>
          </p:sp>
        </p:grpSp>
        <p:sp>
          <p:nvSpPr>
            <p:cNvPr id="26050" name="Text Box 450"/>
            <p:cNvSpPr txBox="1">
              <a:spLocks noChangeArrowheads="1"/>
            </p:cNvSpPr>
            <p:nvPr/>
          </p:nvSpPr>
          <p:spPr bwMode="auto">
            <a:xfrm>
              <a:off x="2970" y="891"/>
              <a:ext cx="240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 b="1"/>
            </a:p>
          </p:txBody>
        </p:sp>
        <p:sp>
          <p:nvSpPr>
            <p:cNvPr id="26051" name="Line 451"/>
            <p:cNvSpPr>
              <a:spLocks noChangeShapeType="1"/>
            </p:cNvSpPr>
            <p:nvPr/>
          </p:nvSpPr>
          <p:spPr bwMode="auto">
            <a:xfrm flipV="1">
              <a:off x="2699" y="1117"/>
              <a:ext cx="362" cy="3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6052" name="Rectangle 452"/>
            <p:cNvSpPr>
              <a:spLocks noChangeArrowheads="1"/>
            </p:cNvSpPr>
            <p:nvPr/>
          </p:nvSpPr>
          <p:spPr bwMode="auto">
            <a:xfrm>
              <a:off x="1555" y="663"/>
              <a:ext cx="2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GB" b="1"/>
            </a:p>
          </p:txBody>
        </p:sp>
        <p:sp>
          <p:nvSpPr>
            <p:cNvPr id="26053" name="Rectangle 453"/>
            <p:cNvSpPr>
              <a:spLocks noChangeArrowheads="1"/>
            </p:cNvSpPr>
            <p:nvPr/>
          </p:nvSpPr>
          <p:spPr bwMode="auto">
            <a:xfrm>
              <a:off x="158" y="891"/>
              <a:ext cx="375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IE" b="1"/>
                <a:t>Class III Cell Culture</a:t>
              </a:r>
              <a:endParaRPr lang="en-US" b="1"/>
            </a:p>
          </p:txBody>
        </p:sp>
        <p:sp>
          <p:nvSpPr>
            <p:cNvPr id="26054" name="Line 454"/>
            <p:cNvSpPr>
              <a:spLocks noChangeShapeType="1"/>
            </p:cNvSpPr>
            <p:nvPr/>
          </p:nvSpPr>
          <p:spPr bwMode="auto">
            <a:xfrm flipH="1" flipV="1">
              <a:off x="657" y="1071"/>
              <a:ext cx="363" cy="195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IE"/>
            </a:p>
          </p:txBody>
        </p:sp>
        <p:sp>
          <p:nvSpPr>
            <p:cNvPr id="26055" name="Line 455"/>
            <p:cNvSpPr>
              <a:spLocks noChangeShapeType="1"/>
            </p:cNvSpPr>
            <p:nvPr/>
          </p:nvSpPr>
          <p:spPr bwMode="auto">
            <a:xfrm flipH="1" flipV="1">
              <a:off x="2064" y="890"/>
              <a:ext cx="997" cy="204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IE"/>
            </a:p>
          </p:txBody>
        </p:sp>
      </p:grpSp>
      <p:sp>
        <p:nvSpPr>
          <p:cNvPr id="26056" name="Text Box 456"/>
          <p:cNvSpPr txBox="1">
            <a:spLocks noChangeArrowheads="1"/>
          </p:cNvSpPr>
          <p:nvPr/>
        </p:nvSpPr>
        <p:spPr bwMode="auto">
          <a:xfrm>
            <a:off x="971550" y="649128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/>
              <a:t>IANH’</a:t>
            </a:r>
            <a:endParaRPr lang="en-GB"/>
          </a:p>
        </p:txBody>
      </p:sp>
      <p:sp>
        <p:nvSpPr>
          <p:cNvPr id="26057" name="Text Box 457"/>
          <p:cNvSpPr txBox="1">
            <a:spLocks noChangeArrowheads="1"/>
          </p:cNvSpPr>
          <p:nvPr/>
        </p:nvSpPr>
        <p:spPr bwMode="auto">
          <a:xfrm>
            <a:off x="5508625" y="3141663"/>
            <a:ext cx="32321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IE"/>
              <a:t>LOCATION FOR NEW EU</a:t>
            </a:r>
          </a:p>
          <a:p>
            <a:r>
              <a:rPr lang="en-IE"/>
              <a:t>INFRASTRUCTURE FOR </a:t>
            </a:r>
          </a:p>
          <a:p>
            <a:r>
              <a:rPr lang="en-IE"/>
              <a:t>BIONANOINTERACTIONS AND NANOSAFETY</a:t>
            </a:r>
            <a:endParaRPr lang="en-GB"/>
          </a:p>
          <a:p>
            <a:endParaRPr lang="en-GB"/>
          </a:p>
        </p:txBody>
      </p:sp>
      <p:sp>
        <p:nvSpPr>
          <p:cNvPr id="26058" name="Text Box 458"/>
          <p:cNvSpPr txBox="1">
            <a:spLocks noChangeArrowheads="1"/>
          </p:cNvSpPr>
          <p:nvPr/>
        </p:nvSpPr>
        <p:spPr bwMode="auto">
          <a:xfrm>
            <a:off x="3168650" y="4221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6059" name="Text Box 459"/>
          <p:cNvSpPr txBox="1">
            <a:spLocks noChangeArrowheads="1"/>
          </p:cNvSpPr>
          <p:nvPr/>
        </p:nvSpPr>
        <p:spPr bwMode="auto">
          <a:xfrm>
            <a:off x="3203575" y="5589588"/>
            <a:ext cx="2266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/>
              <a:t>SFI SRC, EPA, HEA</a:t>
            </a:r>
          </a:p>
          <a:p>
            <a:endParaRPr lang="en-GB"/>
          </a:p>
        </p:txBody>
      </p:sp>
      <p:sp>
        <p:nvSpPr>
          <p:cNvPr id="26060" name="Text Box 460"/>
          <p:cNvSpPr txBox="1">
            <a:spLocks noChangeArrowheads="1"/>
          </p:cNvSpPr>
          <p:nvPr/>
        </p:nvSpPr>
        <p:spPr bwMode="auto">
          <a:xfrm>
            <a:off x="6856413" y="6303963"/>
            <a:ext cx="1484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 sz="2000"/>
              <a:t>NeuroNano</a:t>
            </a:r>
            <a:endParaRPr lang="en-GB" sz="2000"/>
          </a:p>
        </p:txBody>
      </p:sp>
      <p:pic>
        <p:nvPicPr>
          <p:cNvPr id="26061" name="Picture 461" descr="Corona-exchange"/>
          <p:cNvPicPr>
            <a:picLocks noChangeAspect="1" noChangeArrowheads="1"/>
          </p:cNvPicPr>
          <p:nvPr/>
        </p:nvPicPr>
        <p:blipFill>
          <a:blip r:embed="rId23" cstate="print"/>
          <a:srcRect l="15749" t="26247" r="31496" b="26247"/>
          <a:stretch>
            <a:fillRect/>
          </a:stretch>
        </p:blipFill>
        <p:spPr bwMode="auto">
          <a:xfrm>
            <a:off x="3563938" y="3789363"/>
            <a:ext cx="252095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062" name="Text Box 462"/>
          <p:cNvSpPr txBox="1">
            <a:spLocks noChangeArrowheads="1"/>
          </p:cNvSpPr>
          <p:nvPr/>
        </p:nvSpPr>
        <p:spPr bwMode="auto">
          <a:xfrm>
            <a:off x="5867400" y="4365625"/>
            <a:ext cx="240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/>
              <a:t>Cozzarelli Prize, 2008</a:t>
            </a:r>
            <a:endParaRPr lang="en-GB"/>
          </a:p>
        </p:txBody>
      </p:sp>
      <p:sp>
        <p:nvSpPr>
          <p:cNvPr id="26063" name="Text Box 463"/>
          <p:cNvSpPr txBox="1">
            <a:spLocks noChangeArrowheads="1"/>
          </p:cNvSpPr>
          <p:nvPr/>
        </p:nvSpPr>
        <p:spPr bwMode="auto">
          <a:xfrm>
            <a:off x="6948488" y="4797425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IE"/>
          </a:p>
          <a:p>
            <a:r>
              <a:rPr lang="en-IE"/>
              <a:t> FP RESEARCH</a:t>
            </a:r>
            <a:endParaRPr lang="en-GB"/>
          </a:p>
        </p:txBody>
      </p:sp>
      <p:sp>
        <p:nvSpPr>
          <p:cNvPr id="26064" name="Text Box 464"/>
          <p:cNvSpPr txBox="1">
            <a:spLocks noChangeArrowheads="1"/>
          </p:cNvSpPr>
          <p:nvPr/>
        </p:nvSpPr>
        <p:spPr bwMode="auto">
          <a:xfrm>
            <a:off x="174625" y="3838575"/>
            <a:ext cx="3482975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IE" sz="1600"/>
              <a:t>Students from 14 countries</a:t>
            </a:r>
          </a:p>
          <a:p>
            <a:pPr algn="ctr"/>
            <a:r>
              <a:rPr lang="en-IE" sz="1600"/>
              <a:t>majority funds EU internationally</a:t>
            </a:r>
          </a:p>
          <a:p>
            <a:pPr algn="ctr"/>
            <a:r>
              <a:rPr lang="en-IE" sz="1600"/>
              <a:t>26 companies from around the world</a:t>
            </a:r>
            <a:endParaRPr lang="en-GB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ctrTitle" idx="4294967295"/>
          </p:nvPr>
        </p:nvSpPr>
        <p:spPr>
          <a:xfrm>
            <a:off x="539750" y="2924175"/>
            <a:ext cx="8208963" cy="1470025"/>
          </a:xfrm>
        </p:spPr>
        <p:txBody>
          <a:bodyPr/>
          <a:lstStyle/>
          <a:p>
            <a:r>
              <a:rPr lang="en-IE" smtClean="0"/>
              <a:t> </a:t>
            </a:r>
            <a:br>
              <a:rPr lang="en-IE" smtClean="0"/>
            </a:br>
            <a:r>
              <a:rPr lang="en-IE" b="1" smtClean="0"/>
              <a:t>		</a:t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sz="2400" smtClean="0"/>
              <a:t> </a:t>
            </a:r>
            <a:br>
              <a:rPr lang="en-IE" sz="2400" smtClean="0"/>
            </a:br>
            <a:r>
              <a:rPr lang="en-IE" sz="2400" smtClean="0"/>
              <a:t/>
            </a:r>
            <a:br>
              <a:rPr lang="en-IE" sz="2400" smtClean="0"/>
            </a:br>
            <a:r>
              <a:rPr lang="en-IE" sz="2400" smtClean="0"/>
              <a:t>			</a:t>
            </a:r>
            <a:br>
              <a:rPr lang="en-IE" sz="2400" smtClean="0"/>
            </a:br>
            <a:r>
              <a:rPr lang="en-IE" smtClean="0"/>
              <a:t/>
            </a:r>
            <a:br>
              <a:rPr lang="en-IE" smtClean="0"/>
            </a:br>
            <a:endParaRPr lang="en-IE" smtClean="0"/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0" y="1484313"/>
            <a:ext cx="8748713" cy="641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b="1" i="1"/>
              <a:t>Successes:</a:t>
            </a:r>
            <a:endParaRPr lang="en-IE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IE"/>
              <a:t>Many of the young people who took part within the framework became the young leaders of the field-  (UCD alone)de Gregorio (Prize), Foffi (Swiss national Prize EPFL, Assistant Prof), Zaccarelli (permanent position Rome, leader!) Cellai (CSET) Many other around EU.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IE"/>
              <a:t>Coherent workshops across whole field (100 young people often) seen as the birth of the modern field in EU (we moved further into biological applications afterwards)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IE"/>
              <a:t>Beginning of real fundamental depth in UCD in soft nanoparticle materials, and merger of experimental data with theory (see cell experiment previously)</a:t>
            </a:r>
          </a:p>
          <a:p>
            <a:pPr>
              <a:spcBef>
                <a:spcPct val="50000"/>
              </a:spcBef>
            </a:pPr>
            <a:r>
              <a:rPr lang="en-IE" b="1" i="1"/>
              <a:t>Failures: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IE"/>
              <a:t>Not every student succeeded as planned (including some in MC program itself!).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IE"/>
              <a:t>Balance of post docs vs students (my fault) per group was imperfect (all UCD were ESR)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IE"/>
              <a:t>Structure (committees for everything) was made overly complex, and overly heavy in an effort to make transparent and fair in every way-my fault, well intended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IE"/>
          </a:p>
          <a:p>
            <a:pPr>
              <a:spcBef>
                <a:spcPct val="50000"/>
              </a:spcBef>
            </a:pPr>
            <a:endParaRPr lang="en-IE" b="1"/>
          </a:p>
          <a:p>
            <a:pPr>
              <a:spcBef>
                <a:spcPct val="50000"/>
              </a:spcBef>
            </a:pPr>
            <a:endParaRPr lang="en-IE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555875" y="8366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IE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141538" y="333375"/>
            <a:ext cx="506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IE" sz="2800">
                <a:solidFill>
                  <a:schemeClr val="bg1"/>
                </a:solidFill>
              </a:rPr>
              <a:t>SUCCESSES AND FAILURES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539750" y="2924175"/>
            <a:ext cx="8208963" cy="1470025"/>
          </a:xfrm>
        </p:spPr>
        <p:txBody>
          <a:bodyPr/>
          <a:lstStyle/>
          <a:p>
            <a:r>
              <a:rPr lang="en-IE" smtClean="0"/>
              <a:t> </a:t>
            </a:r>
            <a:br>
              <a:rPr lang="en-IE" smtClean="0"/>
            </a:br>
            <a:r>
              <a:rPr lang="en-IE" b="1" smtClean="0"/>
              <a:t>		</a:t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sz="2400" smtClean="0"/>
              <a:t> </a:t>
            </a:r>
            <a:br>
              <a:rPr lang="en-IE" sz="2400" smtClean="0"/>
            </a:br>
            <a:r>
              <a:rPr lang="en-IE" sz="2400" smtClean="0"/>
              <a:t/>
            </a:r>
            <a:br>
              <a:rPr lang="en-IE" sz="2400" smtClean="0"/>
            </a:br>
            <a:r>
              <a:rPr lang="en-IE" sz="2400" smtClean="0"/>
              <a:t>			</a:t>
            </a:r>
            <a:br>
              <a:rPr lang="en-IE" sz="2400" smtClean="0"/>
            </a:br>
            <a:r>
              <a:rPr lang="en-IE" smtClean="0"/>
              <a:t/>
            </a:r>
            <a:br>
              <a:rPr lang="en-IE" smtClean="0"/>
            </a:br>
            <a:endParaRPr lang="en-IE" smtClean="0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187325" y="1484313"/>
            <a:ext cx="8748713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latin typeface="Calibri" pitchFamily="34" charset="0"/>
              </a:rPr>
              <a:t>FP7-PEOPLE-2010-ITN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IE">
                <a:latin typeface="Calibri" pitchFamily="34" charset="0"/>
              </a:rPr>
              <a:t>NanoTOES (</a:t>
            </a:r>
            <a:r>
              <a:rPr lang="en-IE" i="1">
                <a:latin typeface="Calibri" pitchFamily="34" charset="0"/>
              </a:rPr>
              <a:t>Nanotechnology: Training Of Experts in Safety)</a:t>
            </a:r>
            <a:r>
              <a:rPr lang="en-IE">
                <a:latin typeface="Calibri" pitchFamily="34" charset="0"/>
              </a:rPr>
              <a:t> – 12 Network Partners</a:t>
            </a:r>
          </a:p>
          <a:p>
            <a:pPr>
              <a:lnSpc>
                <a:spcPct val="130000"/>
              </a:lnSpc>
            </a:pPr>
            <a:r>
              <a:rPr lang="en-IE">
                <a:latin typeface="Calibri" pitchFamily="34" charset="0"/>
              </a:rPr>
              <a:t>Start date – 1st November 2010</a:t>
            </a:r>
          </a:p>
          <a:p>
            <a:pPr>
              <a:lnSpc>
                <a:spcPct val="130000"/>
              </a:lnSpc>
            </a:pPr>
            <a:r>
              <a:rPr lang="en-IE">
                <a:latin typeface="Calibri" pitchFamily="34" charset="0"/>
              </a:rPr>
              <a:t>Project Duration – 4 years</a:t>
            </a:r>
          </a:p>
          <a:p>
            <a:pPr>
              <a:lnSpc>
                <a:spcPct val="130000"/>
              </a:lnSpc>
            </a:pPr>
            <a:r>
              <a:rPr lang="en-IE">
                <a:latin typeface="Calibri" pitchFamily="34" charset="0"/>
              </a:rPr>
              <a:t>Coordinator – University of Salzburg</a:t>
            </a:r>
          </a:p>
          <a:p>
            <a:pPr>
              <a:spcBef>
                <a:spcPct val="50000"/>
              </a:spcBef>
            </a:pPr>
            <a:r>
              <a:rPr lang="en-IE">
                <a:latin typeface="Calibri" pitchFamily="34" charset="0"/>
              </a:rPr>
              <a:t>Partners –</a:t>
            </a:r>
            <a:r>
              <a:rPr lang="en-GB"/>
              <a:t>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Consiglio Nazionale Delle Ricerche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Fraunhofer-Gesellschaft Zur Foerderung Der Angewandten Forschung E.V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University College Dublin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Natural Environment Research Council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Norsk Institutt for Luftforskning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Institut Universitaire Romand De Sante Au Travail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IE" sz="1600">
                <a:latin typeface="Calibri" pitchFamily="34" charset="0"/>
              </a:rPr>
              <a:t>Institute of Experimental Medicine – Hungarian Academy of Sciences</a:t>
            </a:r>
            <a:endParaRPr lang="en-GB" sz="1600">
              <a:latin typeface="Calibri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Catalan Institute of Nanotechnology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AvantiCell Science Ltd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Grimm Aerosol Technik Gmbh &amp; Co KG Pesch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en-GB" sz="1600">
                <a:latin typeface="Calibri" pitchFamily="34" charset="0"/>
              </a:rPr>
              <a:t>Bayer Technology Services GMBH </a:t>
            </a:r>
            <a:endParaRPr lang="en-IE" sz="1600">
              <a:latin typeface="Calibri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IE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987675" y="260350"/>
            <a:ext cx="35020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IE" sz="3200">
                <a:solidFill>
                  <a:schemeClr val="bg1"/>
                </a:solidFill>
              </a:rPr>
              <a:t>SOON TO START</a:t>
            </a:r>
          </a:p>
          <a:p>
            <a:pPr algn="ctr"/>
            <a:r>
              <a:rPr lang="en-IE" sz="3200">
                <a:solidFill>
                  <a:schemeClr val="bg1"/>
                </a:solidFill>
              </a:rPr>
              <a:t>PARTNER</a:t>
            </a:r>
            <a:r>
              <a:rPr lang="en-IE">
                <a:solidFill>
                  <a:schemeClr val="bg1"/>
                </a:solidFill>
              </a:rPr>
              <a:t> 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7000875" y="625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4000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2411413" y="3213100"/>
            <a:ext cx="43926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GB" sz="200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116013" y="2133600"/>
            <a:ext cx="1841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IE" sz="2400"/>
          </a:p>
          <a:p>
            <a:pPr algn="ctr"/>
            <a:endParaRPr lang="en-GB" sz="2400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95288" y="1557338"/>
            <a:ext cx="273050" cy="671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endParaRPr lang="en-GB" sz="2000"/>
          </a:p>
          <a:p>
            <a:pPr algn="ctr"/>
            <a:endParaRPr lang="en-GB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11188" y="0"/>
            <a:ext cx="81359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3000">
                <a:solidFill>
                  <a:schemeClr val="bg1"/>
                </a:solidFill>
              </a:rPr>
              <a:t>NO ONE CAN SAY HOW TO SUCCEED</a:t>
            </a:r>
          </a:p>
          <a:p>
            <a:pPr algn="ctr"/>
            <a:r>
              <a:rPr lang="en-IE" sz="3000">
                <a:solidFill>
                  <a:schemeClr val="bg1"/>
                </a:solidFill>
              </a:rPr>
              <a:t>PERSONAL VIEW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0" y="2133600"/>
            <a:ext cx="89757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IE"/>
              <a:t>Win the key step by prior results-even if it is only one key paper, make it the ‘example</a:t>
            </a:r>
          </a:p>
          <a:p>
            <a:pPr>
              <a:buFontTx/>
              <a:buChar char="•"/>
            </a:pPr>
            <a:endParaRPr lang="en-IE"/>
          </a:p>
          <a:p>
            <a:pPr>
              <a:buFontTx/>
              <a:buChar char="•"/>
            </a:pPr>
            <a:r>
              <a:rPr lang="en-IE"/>
              <a:t>Find the best people (who know how to educate young leaders), and ask them early</a:t>
            </a:r>
          </a:p>
          <a:p>
            <a:pPr lvl="1">
              <a:buFontTx/>
              <a:buChar char="•"/>
            </a:pPr>
            <a:r>
              <a:rPr lang="en-IE"/>
              <a:t>But not too many (!)</a:t>
            </a:r>
          </a:p>
          <a:p>
            <a:pPr>
              <a:buFontTx/>
              <a:buChar char="•"/>
            </a:pPr>
            <a:endParaRPr lang="en-IE"/>
          </a:p>
          <a:p>
            <a:pPr>
              <a:buFontTx/>
              <a:buChar char="•"/>
            </a:pPr>
            <a:r>
              <a:rPr lang="en-IE"/>
              <a:t>Frame the initial vision yourself, explain it carefully-show each the role they would play</a:t>
            </a:r>
          </a:p>
          <a:p>
            <a:pPr>
              <a:buFontTx/>
              <a:buChar char="•"/>
            </a:pPr>
            <a:endParaRPr lang="en-IE"/>
          </a:p>
          <a:p>
            <a:pPr>
              <a:buFontTx/>
              <a:buChar char="•"/>
            </a:pPr>
            <a:r>
              <a:rPr lang="en-IE"/>
              <a:t>Identify the real need at EU level for such young people trained (eg Infra)</a:t>
            </a:r>
          </a:p>
          <a:p>
            <a:pPr>
              <a:buFontTx/>
              <a:buChar char="•"/>
            </a:pPr>
            <a:endParaRPr lang="en-IE"/>
          </a:p>
          <a:p>
            <a:pPr>
              <a:buFontTx/>
              <a:buChar char="•"/>
            </a:pPr>
            <a:r>
              <a:rPr lang="en-IE"/>
              <a:t>Start early</a:t>
            </a:r>
          </a:p>
          <a:p>
            <a:pPr>
              <a:buFontTx/>
              <a:buChar char="•"/>
            </a:pPr>
            <a:endParaRPr lang="en-IE"/>
          </a:p>
          <a:p>
            <a:pPr>
              <a:buFontTx/>
              <a:buChar char="•"/>
            </a:pPr>
            <a:endParaRPr lang="en-GB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231775" y="1576388"/>
            <a:ext cx="283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 b="1"/>
              <a:t>Winning as Co ordinator</a:t>
            </a:r>
            <a:endParaRPr lang="en-GB" b="1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179388" y="5157788"/>
            <a:ext cx="233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 b="1"/>
              <a:t>Winning as Partner</a:t>
            </a:r>
            <a:r>
              <a:rPr lang="en-IE"/>
              <a:t> </a:t>
            </a:r>
            <a:endParaRPr lang="en-GB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0" y="5661025"/>
            <a:ext cx="9039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IE"/>
              <a:t>If you are senior, easier, if more junior, ask seniors to include you-don’t by shy</a:t>
            </a:r>
          </a:p>
          <a:p>
            <a:pPr>
              <a:buFontTx/>
              <a:buChar char="•"/>
            </a:pPr>
            <a:r>
              <a:rPr lang="en-IE"/>
              <a:t>Try to be a support centrally in the preparation, and execution-visibility, and experience</a:t>
            </a:r>
          </a:p>
          <a:p>
            <a:pPr>
              <a:buFontTx/>
              <a:buChar char="•"/>
            </a:pPr>
            <a:r>
              <a:rPr lang="en-IE"/>
              <a:t>Start early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547813" y="215900"/>
            <a:ext cx="590391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4000">
                <a:solidFill>
                  <a:schemeClr val="bg1"/>
                </a:solidFill>
                <a:latin typeface="Calibri" pitchFamily="34" charset="0"/>
              </a:rPr>
              <a:t>Protecting the potential for generations to come</a:t>
            </a:r>
          </a:p>
        </p:txBody>
      </p: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250825" y="2349500"/>
            <a:ext cx="4465638" cy="3816350"/>
            <a:chOff x="113" y="899"/>
            <a:chExt cx="5625" cy="3390"/>
          </a:xfrm>
        </p:grpSpPr>
        <p:pic>
          <p:nvPicPr>
            <p:cNvPr id="205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7494" r="5246"/>
            <a:stretch>
              <a:fillRect/>
            </a:stretch>
          </p:blipFill>
          <p:spPr bwMode="auto">
            <a:xfrm>
              <a:off x="113" y="1434"/>
              <a:ext cx="5534" cy="2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8" name="Line 6"/>
            <p:cNvSpPr>
              <a:spLocks noChangeShapeType="1"/>
            </p:cNvSpPr>
            <p:nvPr/>
          </p:nvSpPr>
          <p:spPr bwMode="auto">
            <a:xfrm flipH="1">
              <a:off x="2970" y="1410"/>
              <a:ext cx="863" cy="61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IE"/>
            </a:p>
          </p:txBody>
        </p:sp>
        <p:sp>
          <p:nvSpPr>
            <p:cNvPr id="2059" name="Text Box 7"/>
            <p:cNvSpPr txBox="1">
              <a:spLocks noChangeArrowheads="1"/>
            </p:cNvSpPr>
            <p:nvPr/>
          </p:nvSpPr>
          <p:spPr bwMode="auto">
            <a:xfrm>
              <a:off x="3740" y="899"/>
              <a:ext cx="1998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IE" sz="1400" b="1">
                  <a:solidFill>
                    <a:srgbClr val="FF3300"/>
                  </a:solidFill>
                </a:rPr>
                <a:t>1</a:t>
              </a:r>
              <a:r>
                <a:rPr lang="en-IE" sz="1400" b="1" baseline="30000">
                  <a:solidFill>
                    <a:srgbClr val="FF3300"/>
                  </a:solidFill>
                </a:rPr>
                <a:t>st</a:t>
              </a:r>
              <a:r>
                <a:rPr lang="en-IE" sz="1400" b="1">
                  <a:solidFill>
                    <a:srgbClr val="FF3300"/>
                  </a:solidFill>
                </a:rPr>
                <a:t> reports of Nanotoxicity</a:t>
              </a:r>
              <a:endParaRPr lang="en-US" sz="1400" b="1">
                <a:solidFill>
                  <a:srgbClr val="FF3300"/>
                </a:solidFill>
              </a:endParaRPr>
            </a:p>
          </p:txBody>
        </p:sp>
      </p:grpSp>
      <p:pic>
        <p:nvPicPr>
          <p:cNvPr id="2052" name="Picture 17" descr="Blood_1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2420938"/>
            <a:ext cx="3619500" cy="3190875"/>
          </a:xfrm>
          <a:noFill/>
        </p:spPr>
      </p:pic>
      <p:sp>
        <p:nvSpPr>
          <p:cNvPr id="2053" name="Rectangle 10"/>
          <p:cNvSpPr>
            <a:spLocks noChangeArrowheads="1"/>
          </p:cNvSpPr>
          <p:nvPr/>
        </p:nvSpPr>
        <p:spPr bwMode="auto">
          <a:xfrm>
            <a:off x="3836988" y="5961063"/>
            <a:ext cx="56308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IE" sz="1600"/>
              <a:t>Address the great intractable diseases</a:t>
            </a:r>
          </a:p>
          <a:p>
            <a:pPr algn="ctr">
              <a:spcBef>
                <a:spcPct val="50000"/>
              </a:spcBef>
            </a:pPr>
            <a:r>
              <a:rPr lang="en-IE" sz="1600"/>
              <a:t>Cross biological barriers, e.g. blood brain barrier</a:t>
            </a:r>
            <a:endParaRPr lang="en-GB" sz="1600"/>
          </a:p>
        </p:txBody>
      </p:sp>
      <p:sp>
        <p:nvSpPr>
          <p:cNvPr id="2054" name="Text Box 11"/>
          <p:cNvSpPr txBox="1">
            <a:spLocks noChangeArrowheads="1"/>
          </p:cNvSpPr>
          <p:nvPr/>
        </p:nvSpPr>
        <p:spPr bwMode="auto">
          <a:xfrm>
            <a:off x="179388" y="1844675"/>
            <a:ext cx="458470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IE" sz="2000"/>
              <a:t>Risk, investment and perception of risk</a:t>
            </a:r>
            <a:endParaRPr lang="en-GB" sz="2000"/>
          </a:p>
        </p:txBody>
      </p:sp>
      <p:sp>
        <p:nvSpPr>
          <p:cNvPr id="2055" name="Text Box 12"/>
          <p:cNvSpPr txBox="1">
            <a:spLocks noChangeArrowheads="1"/>
          </p:cNvSpPr>
          <p:nvPr/>
        </p:nvSpPr>
        <p:spPr bwMode="auto">
          <a:xfrm>
            <a:off x="5076825" y="1557338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GB" sz="2000"/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auto">
          <a:xfrm>
            <a:off x="4943475" y="1804988"/>
            <a:ext cx="4230688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IE" sz="2000"/>
              <a:t>Potential for radically new therapies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3789363"/>
            <a:ext cx="5003800" cy="2824162"/>
            <a:chOff x="0" y="2387"/>
            <a:chExt cx="3152" cy="1779"/>
          </a:xfrm>
        </p:grpSpPr>
        <p:pic>
          <p:nvPicPr>
            <p:cNvPr id="23555" name="Picture 2" descr="C:\Users\Federico\Desktop\fedong Feb 09\kayle\4h treat a549 50nm silica\98.tif"/>
            <p:cNvPicPr>
              <a:picLocks noChangeAspect="1" noChangeArrowheads="1"/>
            </p:cNvPicPr>
            <p:nvPr/>
          </p:nvPicPr>
          <p:blipFill>
            <a:blip r:embed="rId3" cstate="print"/>
            <a:srcRect l="28612" t="22890" r="28612" b="38148"/>
            <a:stretch>
              <a:fillRect/>
            </a:stretch>
          </p:blipFill>
          <p:spPr bwMode="auto">
            <a:xfrm>
              <a:off x="0" y="2387"/>
              <a:ext cx="2608" cy="1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56" name="Line 4"/>
            <p:cNvSpPr>
              <a:spLocks noChangeShapeType="1"/>
            </p:cNvSpPr>
            <p:nvPr/>
          </p:nvSpPr>
          <p:spPr bwMode="auto">
            <a:xfrm>
              <a:off x="930" y="2795"/>
              <a:ext cx="2222" cy="1089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E"/>
            </a:p>
          </p:txBody>
        </p:sp>
      </p:grp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137"/>
          <a:stretch>
            <a:fillRect/>
          </a:stretch>
        </p:blipFill>
        <p:spPr bwMode="auto">
          <a:xfrm>
            <a:off x="4500563" y="1411288"/>
            <a:ext cx="4389437" cy="544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156325" y="6613525"/>
            <a:ext cx="2987675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lvl="2"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>
                <a:solidFill>
                  <a:srgbClr val="000000"/>
                </a:solidFill>
              </a:rPr>
              <a:t>Watson </a:t>
            </a:r>
            <a:r>
              <a:rPr lang="en-GB" sz="1000" i="1">
                <a:solidFill>
                  <a:srgbClr val="000000"/>
                </a:solidFill>
              </a:rPr>
              <a:t>et al</a:t>
            </a:r>
            <a:r>
              <a:rPr lang="en-GB" sz="1000">
                <a:solidFill>
                  <a:srgbClr val="000000"/>
                </a:solidFill>
              </a:rPr>
              <a:t>.</a:t>
            </a:r>
            <a:r>
              <a:rPr lang="en-GB" sz="1000" i="1">
                <a:solidFill>
                  <a:srgbClr val="000000"/>
                </a:solidFill>
              </a:rPr>
              <a:t> Adv Drug Delivery Rev</a:t>
            </a:r>
            <a:r>
              <a:rPr lang="en-GB" sz="1000">
                <a:solidFill>
                  <a:srgbClr val="000000"/>
                </a:solidFill>
              </a:rPr>
              <a:t> 2005</a:t>
            </a:r>
          </a:p>
        </p:txBody>
      </p:sp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0" y="2565400"/>
            <a:ext cx="5148263" cy="2949575"/>
            <a:chOff x="0" y="1570"/>
            <a:chExt cx="3243" cy="1858"/>
          </a:xfrm>
        </p:grpSpPr>
        <p:pic>
          <p:nvPicPr>
            <p:cNvPr id="23560" name="Picture 12" descr="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1570"/>
              <a:ext cx="2562" cy="1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1519" y="2704"/>
              <a:ext cx="1724" cy="45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E"/>
            </a:p>
          </p:txBody>
        </p:sp>
      </p:grpSp>
      <p:grpSp>
        <p:nvGrpSpPr>
          <p:cNvPr id="23562" name="Group 10"/>
          <p:cNvGrpSpPr>
            <a:grpSpLocks/>
          </p:cNvGrpSpPr>
          <p:nvPr/>
        </p:nvGrpSpPr>
        <p:grpSpPr bwMode="auto">
          <a:xfrm>
            <a:off x="0" y="1628775"/>
            <a:ext cx="5364163" cy="3241675"/>
            <a:chOff x="0" y="1071"/>
            <a:chExt cx="3379" cy="2042"/>
          </a:xfrm>
        </p:grpSpPr>
        <p:pic>
          <p:nvPicPr>
            <p:cNvPr id="23563" name="Picture 11" descr="9"/>
            <p:cNvPicPr>
              <a:picLocks noChangeAspect="1" noChangeArrowheads="1"/>
            </p:cNvPicPr>
            <p:nvPr/>
          </p:nvPicPr>
          <p:blipFill>
            <a:blip r:embed="rId6" cstate="print"/>
            <a:srcRect l="53667" t="51001"/>
            <a:stretch>
              <a:fillRect/>
            </a:stretch>
          </p:blipFill>
          <p:spPr bwMode="auto">
            <a:xfrm>
              <a:off x="0" y="1071"/>
              <a:ext cx="2586" cy="2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>
              <a:off x="1474" y="1480"/>
              <a:ext cx="1905" cy="36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IE"/>
            </a:p>
          </p:txBody>
        </p:sp>
      </p:grp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835275" y="285750"/>
            <a:ext cx="40005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IE" sz="2400">
                <a:solidFill>
                  <a:schemeClr val="bg1"/>
                </a:solidFill>
              </a:rPr>
              <a:t>Nanoparticles travel into cell</a:t>
            </a:r>
          </a:p>
          <a:p>
            <a:pPr algn="ctr"/>
            <a:r>
              <a:rPr lang="en-IE" sz="2400">
                <a:solidFill>
                  <a:schemeClr val="bg1"/>
                </a:solidFill>
              </a:rPr>
              <a:t> via Existing pathways</a:t>
            </a:r>
            <a:r>
              <a:rPr lang="en-IE" sz="2000">
                <a:solidFill>
                  <a:schemeClr val="bg1"/>
                </a:solidFill>
              </a:rPr>
              <a:t> </a:t>
            </a:r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4335463" y="39688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7000875" y="625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4000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411413" y="3213100"/>
            <a:ext cx="43926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GB" sz="200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116013" y="2133600"/>
            <a:ext cx="1841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IE" sz="2400"/>
          </a:p>
          <a:p>
            <a:pPr algn="ctr"/>
            <a:endParaRPr lang="en-GB" sz="240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5425" y="1628775"/>
            <a:ext cx="8880475" cy="203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/>
              <a:t>European Parliament Members</a:t>
            </a:r>
            <a:r>
              <a:rPr lang="en-GB"/>
              <a:t> </a:t>
            </a:r>
            <a:r>
              <a:rPr lang="en-GB" b="1">
                <a:solidFill>
                  <a:srgbClr val="000000"/>
                </a:solidFill>
              </a:rPr>
              <a:t>back tougher rules for nanotechnology</a:t>
            </a:r>
            <a:r>
              <a:rPr lang="en-GB"/>
              <a:t> </a:t>
            </a:r>
          </a:p>
          <a:p>
            <a:pPr algn="ctr"/>
            <a:r>
              <a:rPr lang="en-GB"/>
              <a:t>Published: 28 April 2009</a:t>
            </a:r>
            <a:endParaRPr lang="en-GB">
              <a:hlinkClick r:id="rId3" tooltip="Display a printer-friendly version of this page."/>
            </a:endParaRPr>
          </a:p>
          <a:p>
            <a:pPr algn="ctr"/>
            <a:endParaRPr lang="en-GB"/>
          </a:p>
          <a:p>
            <a:pPr algn="ctr"/>
            <a:r>
              <a:rPr lang="en-GB"/>
              <a:t>The European Parliament backed a report urging the European Commission</a:t>
            </a:r>
          </a:p>
          <a:p>
            <a:pPr algn="ctr"/>
            <a:r>
              <a:rPr lang="en-GB"/>
              <a:t> to revise its stance on nanomaterials. MEPs said all nanomaterials should be</a:t>
            </a:r>
          </a:p>
          <a:p>
            <a:pPr algn="ctr"/>
            <a:r>
              <a:rPr lang="en-GB"/>
              <a:t> considered as new substances. </a:t>
            </a:r>
          </a:p>
          <a:p>
            <a:pPr algn="ctr"/>
            <a:r>
              <a:rPr lang="en-GB"/>
              <a:t>Adopted on April 24 2009 by an overwhelming majority – 391 in favour and 3 against. 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87338" y="3933825"/>
            <a:ext cx="86772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/>
              <a:t>European Parliament Members Vote for Ban on Nanomaterials: Nanosilver and Carbon Nanotubes </a:t>
            </a:r>
          </a:p>
          <a:p>
            <a:pPr algn="ctr"/>
            <a:r>
              <a:rPr lang="en-GB"/>
              <a:t>June 16, 2010</a:t>
            </a:r>
          </a:p>
          <a:p>
            <a:pPr algn="ctr"/>
            <a:endParaRPr lang="en-GB"/>
          </a:p>
          <a:p>
            <a:pPr algn="ctr"/>
            <a:r>
              <a:rPr lang="en-GB"/>
              <a:t>The Members of the European Union’s (“EU”) Environment Committee (“MEPs”) </a:t>
            </a:r>
          </a:p>
          <a:p>
            <a:pPr algn="ctr"/>
            <a:r>
              <a:rPr lang="en-GB"/>
              <a:t>voted in favor of proposed amendments to the EU’s Restriction of Hazardous </a:t>
            </a:r>
          </a:p>
          <a:p>
            <a:pPr algn="ctr"/>
            <a:r>
              <a:rPr lang="en-GB"/>
              <a:t>Substances Directive, banning the use of nanosilver and long multi-walled</a:t>
            </a:r>
          </a:p>
          <a:p>
            <a:pPr algn="ctr"/>
            <a:r>
              <a:rPr lang="en-GB"/>
              <a:t> carbon nanotubes in electrical and electronic products.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044575" y="263525"/>
            <a:ext cx="69834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3000">
                <a:solidFill>
                  <a:schemeClr val="bg1"/>
                </a:solidFill>
              </a:rPr>
              <a:t>By Treaty, Parliament and Commission must agree on key policy issues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867400" y="6372225"/>
            <a:ext cx="3079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IE" b="1"/>
              <a:t>Etc. ……Worldwide issues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9"/>
          <p:cNvSpPr txBox="1">
            <a:spLocks noChangeArrowheads="1"/>
          </p:cNvSpPr>
          <p:nvPr/>
        </p:nvSpPr>
        <p:spPr bwMode="auto">
          <a:xfrm>
            <a:off x="827088" y="115888"/>
            <a:ext cx="74898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3600">
                <a:solidFill>
                  <a:schemeClr val="bg1"/>
                </a:solidFill>
              </a:rPr>
              <a:t>BioNanoInteract now central EU Infrastructure for arena</a:t>
            </a:r>
            <a:endParaRPr lang="en-GB" sz="3600">
              <a:solidFill>
                <a:schemeClr val="bg1"/>
              </a:solidFill>
            </a:endParaRPr>
          </a:p>
        </p:txBody>
      </p:sp>
      <p:pic>
        <p:nvPicPr>
          <p:cNvPr id="26627" name="Picture 8" descr="Final-Pert-June2010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657350"/>
            <a:ext cx="6683375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0" descr="ire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3255963"/>
            <a:ext cx="1425575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4"/>
          <p:cNvSpPr txBox="1">
            <a:spLocks noChangeArrowheads="1"/>
          </p:cNvSpPr>
          <p:nvPr/>
        </p:nvSpPr>
        <p:spPr bwMode="auto">
          <a:xfrm>
            <a:off x="6840538" y="3141663"/>
            <a:ext cx="23034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Re-profiled SRC spending to capture emerging opportunities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39750" y="2924175"/>
            <a:ext cx="8208963" cy="1470025"/>
          </a:xfrm>
        </p:spPr>
        <p:txBody>
          <a:bodyPr/>
          <a:lstStyle/>
          <a:p>
            <a:r>
              <a:rPr lang="en-IE" smtClean="0"/>
              <a:t> </a:t>
            </a:r>
            <a:br>
              <a:rPr lang="en-IE" smtClean="0"/>
            </a:br>
            <a:r>
              <a:rPr lang="en-IE" b="1" smtClean="0"/>
              <a:t>		</a:t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b="1" smtClean="0"/>
              <a:t/>
            </a:r>
            <a:br>
              <a:rPr lang="en-IE" b="1" smtClean="0"/>
            </a:br>
            <a:r>
              <a:rPr lang="en-IE" sz="2400" smtClean="0"/>
              <a:t> </a:t>
            </a:r>
            <a:br>
              <a:rPr lang="en-IE" sz="2400" smtClean="0"/>
            </a:br>
            <a:r>
              <a:rPr lang="en-IE" sz="2400" smtClean="0"/>
              <a:t/>
            </a:r>
            <a:br>
              <a:rPr lang="en-IE" sz="2400" smtClean="0"/>
            </a:br>
            <a:r>
              <a:rPr lang="en-IE" sz="2400" smtClean="0"/>
              <a:t>			</a:t>
            </a:r>
            <a:br>
              <a:rPr lang="en-IE" sz="2400" smtClean="0"/>
            </a:br>
            <a:r>
              <a:rPr lang="en-IE" smtClean="0"/>
              <a:t/>
            </a:r>
            <a:br>
              <a:rPr lang="en-IE" smtClean="0"/>
            </a:br>
            <a:endParaRPr lang="en-IE" smtClean="0"/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95288" y="1557338"/>
            <a:ext cx="8748712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Marie Curie Research and Training Network on Dynamical Arrest </a:t>
            </a:r>
            <a:endParaRPr lang="en-IE"/>
          </a:p>
          <a:p>
            <a:r>
              <a:rPr lang="en-IE"/>
              <a:t>Arrested Matter  – 19 Network Partners</a:t>
            </a:r>
          </a:p>
          <a:p>
            <a:r>
              <a:rPr lang="en-IE"/>
              <a:t>Start date – November 2004</a:t>
            </a:r>
          </a:p>
          <a:p>
            <a:r>
              <a:rPr lang="en-IE"/>
              <a:t>Project Duration – 5 years (including a 1 year extension)</a:t>
            </a:r>
          </a:p>
          <a:p>
            <a:r>
              <a:rPr lang="en-IE"/>
              <a:t>Coordinator – University College Dublin</a:t>
            </a:r>
          </a:p>
          <a:p>
            <a:r>
              <a:rPr lang="en-IE"/>
              <a:t>Partners –</a:t>
            </a:r>
            <a:r>
              <a:rPr lang="en-GB"/>
              <a:t> </a:t>
            </a:r>
            <a:endParaRPr lang="en-IE"/>
          </a:p>
          <a:p>
            <a:r>
              <a:rPr lang="en-IE"/>
              <a:t>-Universita di Napoli				-University of Bristol</a:t>
            </a:r>
          </a:p>
          <a:p>
            <a:r>
              <a:rPr lang="en-IE"/>
              <a:t>-Institute for Atomic and Molecular Physics		-Harvard University</a:t>
            </a:r>
          </a:p>
          <a:p>
            <a:r>
              <a:rPr lang="en-IE"/>
              <a:t>-Universitat Freiburg				-Universita di Messina</a:t>
            </a:r>
          </a:p>
          <a:p>
            <a:r>
              <a:rPr lang="en-IE"/>
              <a:t>-Universite Montpellier II				-Universita di Milano</a:t>
            </a:r>
          </a:p>
          <a:p>
            <a:r>
              <a:rPr lang="en-IE"/>
              <a:t>-Heinrich-Heine Universitat Dusseldorf		-Johannes Gutenberg Universitat Mainz</a:t>
            </a:r>
          </a:p>
          <a:p>
            <a:r>
              <a:rPr lang="en-IE"/>
              <a:t>-University of Edinburg</a:t>
            </a:r>
          </a:p>
          <a:p>
            <a:r>
              <a:rPr lang="en-IE"/>
              <a:t>-University of Fribourg</a:t>
            </a:r>
          </a:p>
          <a:p>
            <a:r>
              <a:rPr lang="en-IE"/>
              <a:t>-Universita di Roma</a:t>
            </a:r>
          </a:p>
          <a:p>
            <a:r>
              <a:rPr lang="en-IE"/>
              <a:t>-Massachusetts Institute of Technology</a:t>
            </a:r>
          </a:p>
          <a:p>
            <a:r>
              <a:rPr lang="en-IE"/>
              <a:t>-Institut fur Chemie, Karl Franzens Universitaet Graz 	</a:t>
            </a:r>
          </a:p>
          <a:p>
            <a:r>
              <a:rPr lang="en-IE"/>
              <a:t>-Universite du Maine, Centre National Recherche de Scientific		</a:t>
            </a:r>
          </a:p>
          <a:p>
            <a:r>
              <a:rPr lang="en-IE"/>
              <a:t>-Instituto Nazionale de Fisica Nucleare</a:t>
            </a:r>
          </a:p>
          <a:p>
            <a:pPr>
              <a:spcBef>
                <a:spcPct val="50000"/>
              </a:spcBef>
            </a:pPr>
            <a:endParaRPr lang="en-IE" sz="140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2555875" y="8366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IE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116013" y="333375"/>
            <a:ext cx="70945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IE" sz="2800">
                <a:solidFill>
                  <a:schemeClr val="bg1"/>
                </a:solidFill>
              </a:rPr>
              <a:t>ARRESTED MATTER BUILT DEPTH </a:t>
            </a:r>
          </a:p>
          <a:p>
            <a:pPr algn="ctr"/>
            <a:r>
              <a:rPr lang="en-IE" sz="2800">
                <a:solidFill>
                  <a:schemeClr val="bg1"/>
                </a:solidFill>
              </a:rPr>
              <a:t>IN NANO AND MESOSCOPIC PARTICLES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>
              <a:solidFill>
                <a:schemeClr val="tx1"/>
              </a:solidFill>
            </a:endParaRPr>
          </a:p>
        </p:txBody>
      </p:sp>
      <p:pic>
        <p:nvPicPr>
          <p:cNvPr id="7171" name="Chart 1"/>
          <p:cNvPicPr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24025" y="2178050"/>
            <a:ext cx="5672138" cy="3698875"/>
          </a:xfrm>
        </p:spPr>
      </p:pic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600075" y="1636713"/>
            <a:ext cx="7275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IE">
                <a:latin typeface="Calibri" pitchFamily="34" charset="0"/>
              </a:rPr>
              <a:t>The distribution of the countries of origin of the ESR and ER are shown here: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>
              <a:solidFill>
                <a:schemeClr val="tx1"/>
              </a:solidFill>
            </a:endParaRPr>
          </a:p>
        </p:txBody>
      </p:sp>
      <p:sp>
        <p:nvSpPr>
          <p:cNvPr id="8195" name="Rectangle 4"/>
          <p:cNvSpPr>
            <a:spLocks noGrp="1"/>
          </p:cNvSpPr>
          <p:nvPr>
            <p:ph type="body" idx="1"/>
          </p:nvPr>
        </p:nvSpPr>
        <p:spPr>
          <a:xfrm>
            <a:off x="457200" y="1712913"/>
            <a:ext cx="8229600" cy="5145087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IE" sz="2000" smtClean="0"/>
              <a:t>The distribution of the ESR and ER across the partner nodes is shown here:</a:t>
            </a:r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IE" sz="2000" smtClean="0"/>
          </a:p>
          <a:p>
            <a:pPr>
              <a:lnSpc>
                <a:spcPct val="90000"/>
              </a:lnSpc>
            </a:pPr>
            <a:endParaRPr lang="en-GB" sz="2000" smtClean="0"/>
          </a:p>
        </p:txBody>
      </p:sp>
      <p:pic>
        <p:nvPicPr>
          <p:cNvPr id="8196" name="Chart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3400" y="2276475"/>
            <a:ext cx="55276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908175" y="333375"/>
            <a:ext cx="59769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IE" sz="2000" b="1" i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GB" sz="20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019925" y="1116013"/>
            <a:ext cx="2049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IE">
                <a:solidFill>
                  <a:schemeClr val="bg1"/>
                </a:solidFill>
                <a:latin typeface="Calibri" pitchFamily="34" charset="0"/>
              </a:rPr>
              <a:t>40nm COOH-PS NPs</a:t>
            </a:r>
            <a:endParaRPr lang="en-GB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900113" y="115888"/>
            <a:ext cx="66960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2800">
                <a:solidFill>
                  <a:schemeClr val="bg1"/>
                </a:solidFill>
                <a:latin typeface="Calibri" pitchFamily="34" charset="0"/>
              </a:rPr>
              <a:t>APPROACHES FROM</a:t>
            </a:r>
          </a:p>
          <a:p>
            <a:pPr algn="ctr"/>
            <a:r>
              <a:rPr lang="en-IE" sz="2800">
                <a:solidFill>
                  <a:schemeClr val="bg1"/>
                </a:solidFill>
                <a:latin typeface="Calibri" pitchFamily="34" charset="0"/>
              </a:rPr>
              <a:t>ARRESTED MATTER FED INTO</a:t>
            </a:r>
          </a:p>
          <a:p>
            <a:pPr algn="ctr"/>
            <a:r>
              <a:rPr lang="en-IE" sz="2800">
                <a:solidFill>
                  <a:schemeClr val="bg1"/>
                </a:solidFill>
                <a:latin typeface="Calibri" pitchFamily="34" charset="0"/>
              </a:rPr>
              <a:t> RADICALLY NEW APPROACHES</a:t>
            </a:r>
          </a:p>
        </p:txBody>
      </p:sp>
      <p:pic>
        <p:nvPicPr>
          <p:cNvPr id="8" name="Red lysosomes &amp; 40nm YG np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6876256" y="5949280"/>
            <a:ext cx="21494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IE" sz="1200" dirty="0">
                <a:solidFill>
                  <a:schemeClr val="bg1"/>
                </a:solidFill>
              </a:rPr>
              <a:t>MOVIE OF LIVING CELL</a:t>
            </a:r>
          </a:p>
          <a:p>
            <a:pPr algn="ctr"/>
            <a:r>
              <a:rPr lang="en-IE" sz="1200" dirty="0">
                <a:solidFill>
                  <a:schemeClr val="bg1"/>
                </a:solidFill>
              </a:rPr>
              <a:t>FROM MICROSCOPE, </a:t>
            </a:r>
          </a:p>
          <a:p>
            <a:pPr algn="ctr"/>
            <a:r>
              <a:rPr lang="en-IE" sz="1200" dirty="0">
                <a:solidFill>
                  <a:schemeClr val="bg1"/>
                </a:solidFill>
              </a:rPr>
              <a:t>LEADING TO ‘SIMULATION’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2083</TotalTime>
  <Words>728</Words>
  <Application>Microsoft Office PowerPoint</Application>
  <PresentationFormat>On-screen Show (4:3)</PresentationFormat>
  <Paragraphs>134</Paragraphs>
  <Slides>12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                </vt:lpstr>
      <vt:lpstr>Slide 7</vt:lpstr>
      <vt:lpstr>Slide 8</vt:lpstr>
      <vt:lpstr>Slide 9</vt:lpstr>
      <vt:lpstr>                </vt:lpstr>
      <vt:lpstr>                </vt:lpstr>
      <vt:lpstr>Slide 12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Andrzej Fima</dc:creator>
  <cp:lastModifiedBy>Andrzej Fima</cp:lastModifiedBy>
  <cp:revision>61</cp:revision>
  <dcterms:created xsi:type="dcterms:W3CDTF">2010-07-15T15:22:27Z</dcterms:created>
  <dcterms:modified xsi:type="dcterms:W3CDTF">2010-09-29T10:22:23Z</dcterms:modified>
</cp:coreProperties>
</file>